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4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319" r:id="rId2"/>
    <p:sldId id="439" r:id="rId3"/>
    <p:sldId id="421" r:id="rId4"/>
    <p:sldId id="422" r:id="rId5"/>
    <p:sldId id="257" r:id="rId6"/>
    <p:sldId id="413" r:id="rId7"/>
    <p:sldId id="299" r:id="rId8"/>
    <p:sldId id="324" r:id="rId9"/>
    <p:sldId id="445" r:id="rId10"/>
    <p:sldId id="446" r:id="rId11"/>
    <p:sldId id="275" r:id="rId12"/>
    <p:sldId id="267" r:id="rId13"/>
    <p:sldId id="403" r:id="rId14"/>
    <p:sldId id="423" r:id="rId15"/>
    <p:sldId id="424" r:id="rId16"/>
    <p:sldId id="425" r:id="rId17"/>
    <p:sldId id="426" r:id="rId18"/>
    <p:sldId id="427" r:id="rId19"/>
    <p:sldId id="412" r:id="rId20"/>
    <p:sldId id="414" r:id="rId21"/>
    <p:sldId id="284" r:id="rId22"/>
    <p:sldId id="314" r:id="rId23"/>
    <p:sldId id="415" r:id="rId24"/>
    <p:sldId id="286" r:id="rId25"/>
    <p:sldId id="447" r:id="rId26"/>
    <p:sldId id="431" r:id="rId27"/>
    <p:sldId id="437" r:id="rId28"/>
    <p:sldId id="438" r:id="rId29"/>
    <p:sldId id="289" r:id="rId30"/>
    <p:sldId id="290" r:id="rId31"/>
    <p:sldId id="416" r:id="rId32"/>
    <p:sldId id="444" r:id="rId33"/>
    <p:sldId id="417" r:id="rId34"/>
    <p:sldId id="432" r:id="rId35"/>
    <p:sldId id="434" r:id="rId36"/>
    <p:sldId id="433" r:id="rId37"/>
    <p:sldId id="435" r:id="rId38"/>
    <p:sldId id="436" r:id="rId39"/>
    <p:sldId id="429" r:id="rId40"/>
    <p:sldId id="43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552FC0E-FE8E-4C98-808D-F8FF954270EE}">
          <p14:sldIdLst>
            <p14:sldId id="319"/>
            <p14:sldId id="439"/>
            <p14:sldId id="421"/>
            <p14:sldId id="422"/>
            <p14:sldId id="257"/>
          </p14:sldIdLst>
        </p14:section>
        <p14:section name="Motivation" id="{7EB3E611-8003-4F89-BC5A-B3CF2E41878D}">
          <p14:sldIdLst>
            <p14:sldId id="413"/>
            <p14:sldId id="299"/>
            <p14:sldId id="324"/>
            <p14:sldId id="445"/>
            <p14:sldId id="446"/>
            <p14:sldId id="275"/>
          </p14:sldIdLst>
        </p14:section>
        <p14:section name="New Insights" id="{CC90FC23-B316-4EFC-AA8A-D8E6FDDC0C2C}">
          <p14:sldIdLst>
            <p14:sldId id="267"/>
            <p14:sldId id="403"/>
            <p14:sldId id="423"/>
            <p14:sldId id="424"/>
            <p14:sldId id="425"/>
            <p14:sldId id="426"/>
            <p14:sldId id="427"/>
            <p14:sldId id="412"/>
          </p14:sldIdLst>
        </p14:section>
        <p14:section name="Ariadne" id="{107B86AD-72D9-4F27-872B-88512BD0EC19}">
          <p14:sldIdLst>
            <p14:sldId id="414"/>
            <p14:sldId id="284"/>
            <p14:sldId id="314"/>
          </p14:sldIdLst>
        </p14:section>
        <p14:section name="Evaluation" id="{B6752E8E-E9DF-4B3A-BC31-19FE3F9EF45E}">
          <p14:sldIdLst>
            <p14:sldId id="415"/>
            <p14:sldId id="286"/>
            <p14:sldId id="447"/>
            <p14:sldId id="431"/>
            <p14:sldId id="437"/>
            <p14:sldId id="438"/>
            <p14:sldId id="289"/>
            <p14:sldId id="290"/>
          </p14:sldIdLst>
        </p14:section>
        <p14:section name="Conclusion" id="{DF49BA9F-0450-4E6A-9BF9-243E6478B2C4}">
          <p14:sldIdLst>
            <p14:sldId id="416"/>
            <p14:sldId id="444"/>
            <p14:sldId id="417"/>
          </p14:sldIdLst>
        </p14:section>
        <p14:section name="Unused" id="{26BCA113-51D9-4010-81B8-8EBCE0C4D672}">
          <p14:sldIdLst>
            <p14:sldId id="432"/>
            <p14:sldId id="434"/>
            <p14:sldId id="433"/>
            <p14:sldId id="435"/>
            <p14:sldId id="436"/>
            <p14:sldId id="429"/>
            <p14:sldId id="430"/>
          </p14:sldIdLst>
        </p14:section>
      </p14:sectionLst>
    </p:ext>
    <p:ext uri="{EFAFB233-063F-42B5-8137-9DF3F51BA10A}">
      <p15:sldGuideLst xmlns:p15="http://schemas.microsoft.com/office/powerpoint/2012/main">
        <p15:guide id="1" orient="horz" pos="3240" userDrawn="1">
          <p15:clr>
            <a:srgbClr val="A4A3A4"/>
          </p15:clr>
        </p15:guide>
        <p15:guide id="2" pos="1440" userDrawn="1">
          <p15:clr>
            <a:srgbClr val="A4A3A4"/>
          </p15:clr>
        </p15:guide>
        <p15:guide id="3" pos="4320" userDrawn="1">
          <p15:clr>
            <a:srgbClr val="A4A3A4"/>
          </p15:clr>
        </p15:guide>
        <p15:guide id="4" orient="horz" pos="3528" userDrawn="1">
          <p15:clr>
            <a:srgbClr val="A4A3A4"/>
          </p15:clr>
        </p15:guide>
        <p15:guide id="5" orient="horz" pos="4080" userDrawn="1">
          <p15:clr>
            <a:srgbClr val="A4A3A4"/>
          </p15:clr>
        </p15:guide>
        <p15:guide id="6" orient="horz" pos="36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600"/>
    <a:srgbClr val="335020"/>
    <a:srgbClr val="3F1C98"/>
    <a:srgbClr val="965900"/>
    <a:srgbClr val="133C8F"/>
    <a:srgbClr val="E791CC"/>
    <a:srgbClr val="FFE0D5"/>
    <a:srgbClr val="C4D7FC"/>
    <a:srgbClr val="BFBFBF"/>
    <a:srgbClr val="316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2" autoAdjust="0"/>
    <p:restoredTop sz="82190" autoAdjust="0"/>
  </p:normalViewPr>
  <p:slideViewPr>
    <p:cSldViewPr snapToGrid="0">
      <p:cViewPr varScale="1">
        <p:scale>
          <a:sx n="72" d="100"/>
          <a:sy n="72" d="100"/>
        </p:scale>
        <p:origin x="1536" y="48"/>
      </p:cViewPr>
      <p:guideLst>
        <p:guide orient="horz" pos="3240"/>
        <p:guide pos="1440"/>
        <p:guide pos="4320"/>
        <p:guide orient="horz" pos="3528"/>
        <p:guide orient="horz" pos="4080"/>
        <p:guide orient="horz" pos="3672"/>
      </p:guideLst>
    </p:cSldViewPr>
  </p:slideViewPr>
  <p:notesTextViewPr>
    <p:cViewPr>
      <p:scale>
        <a:sx n="125" d="100"/>
        <a:sy n="125" d="100"/>
      </p:scale>
      <p:origin x="0" y="0"/>
    </p:cViewPr>
  </p:notesTextViewPr>
  <p:sorterViewPr>
    <p:cViewPr>
      <p:scale>
        <a:sx n="100" d="100"/>
        <a:sy n="100" d="100"/>
      </p:scale>
      <p:origin x="0" y="-546"/>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figures_evalu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RAERXN\Desktop\figures_evalu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AERXN\Desktop\figures_evalu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AERXN\Desktop\figures_evalu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AERXN\Desktop\figures_evalu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figures_evalu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ocuments\WeChat%20Files\wxid_wf0hwv3xwg2242\FileStorage\File\2025-02\hpac_rebuttal_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novo\Documents\WeChat%20Files\wxid_wf0hwv3xwg2242\FileStorage\File\2025-02\hpac_rebuttal_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novo\Documents\WeChat%20Files\wxid_wf0hwv3xwg2242\FileStorage\File\2025-02\hpac_rebuttal_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ocuments\WeChat%20Files\wxid_wf0hwv3xwg2242\FileStorage\File\2025-02\hpac_rebuttal_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75597125350419"/>
          <c:y val="5.0925925925925923E-2"/>
          <c:w val="0.81642254206058285"/>
          <c:h val="0.49443561208267089"/>
        </c:manualLayout>
      </c:layout>
      <c:lineChart>
        <c:grouping val="standard"/>
        <c:varyColors val="0"/>
        <c:ser>
          <c:idx val="0"/>
          <c:order val="0"/>
          <c:tx>
            <c:strRef>
              <c:f>Sheet2!$E$3</c:f>
              <c:strCache>
                <c:ptCount val="1"/>
                <c:pt idx="0">
                  <c:v>Free DRAM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Sheet2!$D$4:$D$18</c:f>
              <c:strCache>
                <c:ptCount val="15"/>
                <c:pt idx="0">
                  <c:v>Reboot</c:v>
                </c:pt>
                <c:pt idx="1">
                  <c:v>Start Using</c:v>
                </c:pt>
                <c:pt idx="2">
                  <c:v>Subway Surf</c:v>
                </c:pt>
                <c:pt idx="3">
                  <c:v>1945 Airfoce</c:v>
                </c:pt>
                <c:pt idx="4">
                  <c:v>Candy Crush</c:v>
                </c:pt>
                <c:pt idx="5">
                  <c:v>Brawl Stars</c:v>
                </c:pt>
                <c:pt idx="6">
                  <c:v>Minecraft</c:v>
                </c:pt>
                <c:pt idx="7">
                  <c:v>Asphalt 9</c:v>
                </c:pt>
                <c:pt idx="8">
                  <c:v>Shadowgun Legends</c:v>
                </c:pt>
                <c:pt idx="9">
                  <c:v>Coverfire</c:v>
                </c:pt>
                <c:pt idx="10">
                  <c:v>Elder Scrolls Blades</c:v>
                </c:pt>
                <c:pt idx="11">
                  <c:v>Genshin Impact</c:v>
                </c:pt>
                <c:pt idx="12">
                  <c:v>Chrome (4 tabs)</c:v>
                </c:pt>
                <c:pt idx="13">
                  <c:v>Chrome (8 tabs)</c:v>
                </c:pt>
                <c:pt idx="14">
                  <c:v>Chrome (12 tabs)</c:v>
                </c:pt>
              </c:strCache>
            </c:strRef>
          </c:cat>
          <c:val>
            <c:numRef>
              <c:f>Sheet2!$E$4:$E$18</c:f>
              <c:numCache>
                <c:formatCode>General</c:formatCode>
                <c:ptCount val="15"/>
                <c:pt idx="0">
                  <c:v>4980</c:v>
                </c:pt>
                <c:pt idx="1">
                  <c:v>2500</c:v>
                </c:pt>
                <c:pt idx="2">
                  <c:v>2300</c:v>
                </c:pt>
                <c:pt idx="3">
                  <c:v>2100</c:v>
                </c:pt>
                <c:pt idx="4">
                  <c:v>2000</c:v>
                </c:pt>
                <c:pt idx="5">
                  <c:v>1600</c:v>
                </c:pt>
                <c:pt idx="6">
                  <c:v>1480</c:v>
                </c:pt>
                <c:pt idx="7">
                  <c:v>1000</c:v>
                </c:pt>
                <c:pt idx="8">
                  <c:v>490</c:v>
                </c:pt>
                <c:pt idx="9">
                  <c:v>485</c:v>
                </c:pt>
                <c:pt idx="10">
                  <c:v>490</c:v>
                </c:pt>
                <c:pt idx="11">
                  <c:v>500</c:v>
                </c:pt>
                <c:pt idx="12">
                  <c:v>495</c:v>
                </c:pt>
                <c:pt idx="13">
                  <c:v>500</c:v>
                </c:pt>
                <c:pt idx="14">
                  <c:v>495</c:v>
                </c:pt>
              </c:numCache>
            </c:numRef>
          </c:val>
          <c:smooth val="0"/>
          <c:extLst>
            <c:ext xmlns:c16="http://schemas.microsoft.com/office/drawing/2014/chart" uri="{C3380CC4-5D6E-409C-BE32-E72D297353CC}">
              <c16:uniqueId val="{00000000-05D5-4AD8-9E5F-DED32F3DACDB}"/>
            </c:ext>
          </c:extLst>
        </c:ser>
        <c:ser>
          <c:idx val="1"/>
          <c:order val="1"/>
          <c:tx>
            <c:strRef>
              <c:f>Sheet2!$F$3</c:f>
              <c:strCache>
                <c:ptCount val="1"/>
                <c:pt idx="0">
                  <c:v>SWAP Space Used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Sheet2!$D$4:$D$18</c:f>
              <c:strCache>
                <c:ptCount val="15"/>
                <c:pt idx="0">
                  <c:v>Reboot</c:v>
                </c:pt>
                <c:pt idx="1">
                  <c:v>Start Using</c:v>
                </c:pt>
                <c:pt idx="2">
                  <c:v>Subway Surf</c:v>
                </c:pt>
                <c:pt idx="3">
                  <c:v>1945 Airfoce</c:v>
                </c:pt>
                <c:pt idx="4">
                  <c:v>Candy Crush</c:v>
                </c:pt>
                <c:pt idx="5">
                  <c:v>Brawl Stars</c:v>
                </c:pt>
                <c:pt idx="6">
                  <c:v>Minecraft</c:v>
                </c:pt>
                <c:pt idx="7">
                  <c:v>Asphalt 9</c:v>
                </c:pt>
                <c:pt idx="8">
                  <c:v>Shadowgun Legends</c:v>
                </c:pt>
                <c:pt idx="9">
                  <c:v>Coverfire</c:v>
                </c:pt>
                <c:pt idx="10">
                  <c:v>Elder Scrolls Blades</c:v>
                </c:pt>
                <c:pt idx="11">
                  <c:v>Genshin Impact</c:v>
                </c:pt>
                <c:pt idx="12">
                  <c:v>Chrome (4 tabs)</c:v>
                </c:pt>
                <c:pt idx="13">
                  <c:v>Chrome (8 tabs)</c:v>
                </c:pt>
                <c:pt idx="14">
                  <c:v>Chrome (12 tabs)</c:v>
                </c:pt>
              </c:strCache>
            </c:strRef>
          </c:cat>
          <c:val>
            <c:numRef>
              <c:f>Sheet2!$F$4:$F$18</c:f>
              <c:numCache>
                <c:formatCode>General</c:formatCode>
                <c:ptCount val="15"/>
                <c:pt idx="0">
                  <c:v>0</c:v>
                </c:pt>
                <c:pt idx="1">
                  <c:v>100</c:v>
                </c:pt>
                <c:pt idx="2">
                  <c:v>200</c:v>
                </c:pt>
                <c:pt idx="3">
                  <c:v>490</c:v>
                </c:pt>
                <c:pt idx="4">
                  <c:v>700</c:v>
                </c:pt>
                <c:pt idx="5">
                  <c:v>800</c:v>
                </c:pt>
                <c:pt idx="6">
                  <c:v>900</c:v>
                </c:pt>
                <c:pt idx="7">
                  <c:v>1400</c:v>
                </c:pt>
                <c:pt idx="8">
                  <c:v>1700</c:v>
                </c:pt>
                <c:pt idx="9">
                  <c:v>1900</c:v>
                </c:pt>
                <c:pt idx="10">
                  <c:v>2500</c:v>
                </c:pt>
                <c:pt idx="11">
                  <c:v>4050</c:v>
                </c:pt>
                <c:pt idx="12">
                  <c:v>4010</c:v>
                </c:pt>
                <c:pt idx="13">
                  <c:v>4010</c:v>
                </c:pt>
                <c:pt idx="14">
                  <c:v>3950</c:v>
                </c:pt>
              </c:numCache>
            </c:numRef>
          </c:val>
          <c:smooth val="0"/>
          <c:extLst>
            <c:ext xmlns:c16="http://schemas.microsoft.com/office/drawing/2014/chart" uri="{C3380CC4-5D6E-409C-BE32-E72D297353CC}">
              <c16:uniqueId val="{00000001-05D5-4AD8-9E5F-DED32F3DACDB}"/>
            </c:ext>
          </c:extLst>
        </c:ser>
        <c:dLbls>
          <c:showLegendKey val="0"/>
          <c:showVal val="0"/>
          <c:showCatName val="0"/>
          <c:showSerName val="0"/>
          <c:showPercent val="0"/>
          <c:showBubbleSize val="0"/>
        </c:dLbls>
        <c:marker val="1"/>
        <c:smooth val="0"/>
        <c:axId val="695351696"/>
        <c:axId val="695354576"/>
      </c:lineChart>
      <c:catAx>
        <c:axId val="695351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95354576"/>
        <c:crosses val="autoZero"/>
        <c:auto val="1"/>
        <c:lblAlgn val="ctr"/>
        <c:lblOffset val="100"/>
        <c:noMultiLvlLbl val="0"/>
      </c:catAx>
      <c:valAx>
        <c:axId val="69535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600">
                    <a:solidFill>
                      <a:schemeClr val="tx1"/>
                    </a:solidFill>
                  </a:rPr>
                  <a:t>Mmeoy Spce (MB)</a:t>
                </a:r>
                <a:endParaRPr lang="zh-CN" altLang="en-US" sz="160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General" sourceLinked="1"/>
        <c:majorTickMark val="none"/>
        <c:minorTickMark val="none"/>
        <c:tickLblPos val="nextTo"/>
        <c:spPr>
          <a:noFill/>
          <a:ln w="12700">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95351696"/>
        <c:crosses val="autoZero"/>
        <c:crossBetween val="between"/>
      </c:valAx>
      <c:spPr>
        <a:noFill/>
        <a:ln>
          <a:solidFill>
            <a:schemeClr val="tx1"/>
          </a:solidFill>
        </a:ln>
        <a:effectLst/>
      </c:spPr>
    </c:plotArea>
    <c:legend>
      <c:legendPos val="b"/>
      <c:layout>
        <c:manualLayout>
          <c:xMode val="edge"/>
          <c:yMode val="edge"/>
          <c:x val="0.1656159230096238"/>
          <c:y val="7.9281860600758244E-2"/>
          <c:w val="0.71844463222418553"/>
          <c:h val="0.105218732897089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29823099908"/>
          <c:y val="0.2516431342125679"/>
          <c:w val="0.81669614609676411"/>
          <c:h val="0.57126609775019399"/>
        </c:manualLayout>
      </c:layout>
      <c:barChart>
        <c:barDir val="col"/>
        <c:grouping val="clustered"/>
        <c:varyColors val="0"/>
        <c:ser>
          <c:idx val="0"/>
          <c:order val="0"/>
          <c:tx>
            <c:strRef>
              <c:f>'Fig11'!$C$3</c:f>
              <c:strCache>
                <c:ptCount val="1"/>
                <c:pt idx="0">
                  <c:v>ZRAM</c:v>
                </c:pt>
              </c:strCache>
            </c:strRef>
          </c:tx>
          <c:spPr>
            <a:solidFill>
              <a:srgbClr val="0D5BDC"/>
            </a:solidFill>
            <a:ln>
              <a:solidFill>
                <a:srgbClr val="000000"/>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'Fig11'!$C$4:$C$8</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58E9-4308-A6E2-DEF49E9C2CAB}"/>
            </c:ext>
          </c:extLst>
        </c:ser>
        <c:ser>
          <c:idx val="1"/>
          <c:order val="1"/>
          <c:tx>
            <c:strRef>
              <c:f>'Fig11'!$D$3</c:f>
              <c:strCache>
                <c:ptCount val="1"/>
                <c:pt idx="0">
                  <c:v>Ariadne-EHL-512B-2K-16K</c:v>
                </c:pt>
              </c:strCache>
            </c:strRef>
          </c:tx>
          <c:spPr>
            <a:solidFill>
              <a:srgbClr val="F28E86"/>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'Fig11'!$D$4:$D$8</c:f>
              <c:numCache>
                <c:formatCode>General</c:formatCode>
                <c:ptCount val="5"/>
                <c:pt idx="0">
                  <c:v>0.74039999999999995</c:v>
                </c:pt>
                <c:pt idx="1">
                  <c:v>0.6966</c:v>
                </c:pt>
                <c:pt idx="2">
                  <c:v>0.84919999999999995</c:v>
                </c:pt>
                <c:pt idx="3">
                  <c:v>0.91259999999999997</c:v>
                </c:pt>
                <c:pt idx="4">
                  <c:v>1.0266999999999999</c:v>
                </c:pt>
              </c:numCache>
            </c:numRef>
          </c:val>
          <c:extLst>
            <c:ext xmlns:c16="http://schemas.microsoft.com/office/drawing/2014/chart" uri="{C3380CC4-5D6E-409C-BE32-E72D297353CC}">
              <c16:uniqueId val="{00000001-58E9-4308-A6E2-DEF49E9C2CAB}"/>
            </c:ext>
          </c:extLst>
        </c:ser>
        <c:ser>
          <c:idx val="2"/>
          <c:order val="2"/>
          <c:tx>
            <c:strRef>
              <c:f>'Fig11'!$E$3</c:f>
              <c:strCache>
                <c:ptCount val="1"/>
                <c:pt idx="0">
                  <c:v>Ariadne-EHL-1K-2K-16K</c:v>
                </c:pt>
              </c:strCache>
            </c:strRef>
          </c:tx>
          <c:spPr>
            <a:solidFill>
              <a:srgbClr val="FDD768"/>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'Fig11'!$E$4:$E$8</c:f>
              <c:numCache>
                <c:formatCode>General</c:formatCode>
                <c:ptCount val="5"/>
                <c:pt idx="0">
                  <c:v>0.75729999999999997</c:v>
                </c:pt>
                <c:pt idx="1">
                  <c:v>0.69420000000000004</c:v>
                </c:pt>
                <c:pt idx="2">
                  <c:v>0.84740000000000004</c:v>
                </c:pt>
                <c:pt idx="3">
                  <c:v>0.91259999999999997</c:v>
                </c:pt>
                <c:pt idx="4">
                  <c:v>1.0293000000000001</c:v>
                </c:pt>
              </c:numCache>
            </c:numRef>
          </c:val>
          <c:extLst>
            <c:ext xmlns:c16="http://schemas.microsoft.com/office/drawing/2014/chart" uri="{C3380CC4-5D6E-409C-BE32-E72D297353CC}">
              <c16:uniqueId val="{00000002-58E9-4308-A6E2-DEF49E9C2CAB}"/>
            </c:ext>
          </c:extLst>
        </c:ser>
        <c:ser>
          <c:idx val="3"/>
          <c:order val="3"/>
          <c:tx>
            <c:strRef>
              <c:f>'Fig11'!$F$3</c:f>
              <c:strCache>
                <c:ptCount val="1"/>
                <c:pt idx="0">
                  <c:v>Ariadne-EHL-1K-4K-16K</c:v>
                </c:pt>
              </c:strCache>
            </c:strRef>
          </c:tx>
          <c:spPr>
            <a:solidFill>
              <a:srgbClr val="7AD693"/>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'Fig11'!$F$4:$F$8</c:f>
              <c:numCache>
                <c:formatCode>General</c:formatCode>
                <c:ptCount val="5"/>
                <c:pt idx="0">
                  <c:v>0.76470000000000005</c:v>
                </c:pt>
                <c:pt idx="1">
                  <c:v>0.70579999999999998</c:v>
                </c:pt>
                <c:pt idx="2">
                  <c:v>0.86550000000000005</c:v>
                </c:pt>
                <c:pt idx="3">
                  <c:v>0.93740000000000001</c:v>
                </c:pt>
                <c:pt idx="4">
                  <c:v>1.0382</c:v>
                </c:pt>
              </c:numCache>
            </c:numRef>
          </c:val>
          <c:extLst>
            <c:ext xmlns:c16="http://schemas.microsoft.com/office/drawing/2014/chart" uri="{C3380CC4-5D6E-409C-BE32-E72D297353CC}">
              <c16:uniqueId val="{00000003-58E9-4308-A6E2-DEF49E9C2CAB}"/>
            </c:ext>
          </c:extLst>
        </c:ser>
        <c:ser>
          <c:idx val="4"/>
          <c:order val="4"/>
          <c:tx>
            <c:strRef>
              <c:f>'Fig11'!$G$3</c:f>
              <c:strCache>
                <c:ptCount val="1"/>
                <c:pt idx="0">
                  <c:v>Ariadne-EHL-256B-2K-32K</c:v>
                </c:pt>
              </c:strCache>
            </c:strRef>
          </c:tx>
          <c:spPr>
            <a:solidFill>
              <a:srgbClr val="7030A0"/>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'Fig11'!$G$4:$G$8</c:f>
              <c:numCache>
                <c:formatCode>General</c:formatCode>
                <c:ptCount val="5"/>
                <c:pt idx="0">
                  <c:v>0.748</c:v>
                </c:pt>
                <c:pt idx="1">
                  <c:v>0.70020000000000004</c:v>
                </c:pt>
                <c:pt idx="2">
                  <c:v>0.84560000000000002</c:v>
                </c:pt>
                <c:pt idx="3">
                  <c:v>0.92500000000000004</c:v>
                </c:pt>
                <c:pt idx="4">
                  <c:v>1.0422</c:v>
                </c:pt>
              </c:numCache>
            </c:numRef>
          </c:val>
          <c:extLst>
            <c:ext xmlns:c16="http://schemas.microsoft.com/office/drawing/2014/chart" uri="{C3380CC4-5D6E-409C-BE32-E72D297353CC}">
              <c16:uniqueId val="{00000004-58E9-4308-A6E2-DEF49E9C2CAB}"/>
            </c:ext>
          </c:extLst>
        </c:ser>
        <c:ser>
          <c:idx val="5"/>
          <c:order val="5"/>
          <c:tx>
            <c:strRef>
              <c:f>'Fig11'!$H$3</c:f>
              <c:strCache>
                <c:ptCount val="1"/>
                <c:pt idx="0">
                  <c:v>Ariadne-AL-512B-2K-16K</c:v>
                </c:pt>
              </c:strCache>
            </c:strRef>
          </c:tx>
          <c:spPr>
            <a:solidFill>
              <a:srgbClr val="A6A6A6">
                <a:alpha val="20000"/>
              </a:srgbClr>
            </a:solidFill>
            <a:ln>
              <a:noFill/>
            </a:ln>
            <a:effectLst/>
          </c:spPr>
          <c:invertIfNegative val="0"/>
          <c:cat>
            <c:strRef>
              <c:f>'Fig11'!$B$4:$B$8</c:f>
              <c:strCache>
                <c:ptCount val="5"/>
                <c:pt idx="0">
                  <c:v>Youtube</c:v>
                </c:pt>
                <c:pt idx="1">
                  <c:v>Twitter</c:v>
                </c:pt>
                <c:pt idx="2">
                  <c:v>Firefox</c:v>
                </c:pt>
                <c:pt idx="3">
                  <c:v>GoogleEarth</c:v>
                </c:pt>
                <c:pt idx="4">
                  <c:v>BangDream</c:v>
                </c:pt>
              </c:strCache>
            </c:strRef>
          </c:cat>
          <c:val>
            <c:numRef>
              <c:f>'Fig11'!$H$4:$H$8</c:f>
              <c:numCache>
                <c:formatCode>General</c:formatCode>
                <c:ptCount val="5"/>
                <c:pt idx="0">
                  <c:v>0.87290000000000001</c:v>
                </c:pt>
                <c:pt idx="1">
                  <c:v>0.8921</c:v>
                </c:pt>
                <c:pt idx="2">
                  <c:v>0.96679999999999999</c:v>
                </c:pt>
                <c:pt idx="3">
                  <c:v>0.9889</c:v>
                </c:pt>
                <c:pt idx="4">
                  <c:v>1.0515000000000001</c:v>
                </c:pt>
              </c:numCache>
            </c:numRef>
          </c:val>
          <c:extLst>
            <c:ext xmlns:c16="http://schemas.microsoft.com/office/drawing/2014/chart" uri="{C3380CC4-5D6E-409C-BE32-E72D297353CC}">
              <c16:uniqueId val="{00000005-58E9-4308-A6E2-DEF49E9C2CAB}"/>
            </c:ext>
          </c:extLst>
        </c:ser>
        <c:ser>
          <c:idx val="6"/>
          <c:order val="6"/>
          <c:tx>
            <c:strRef>
              <c:f>'Fig11'!$I$3</c:f>
              <c:strCache>
                <c:ptCount val="1"/>
                <c:pt idx="0">
                  <c:v>Ariadne-AL-1K-2K-16K</c:v>
                </c:pt>
              </c:strCache>
            </c:strRef>
          </c:tx>
          <c:spPr>
            <a:solidFill>
              <a:srgbClr val="4472C4">
                <a:lumMod val="20000"/>
                <a:lumOff val="80000"/>
                <a:alpha val="20000"/>
              </a:srgbClr>
            </a:solidFill>
            <a:ln>
              <a:noFill/>
            </a:ln>
            <a:effectLst/>
          </c:spPr>
          <c:invertIfNegative val="0"/>
          <c:cat>
            <c:strRef>
              <c:f>'Fig11'!$B$4:$B$8</c:f>
              <c:strCache>
                <c:ptCount val="5"/>
                <c:pt idx="0">
                  <c:v>Youtube</c:v>
                </c:pt>
                <c:pt idx="1">
                  <c:v>Twitter</c:v>
                </c:pt>
                <c:pt idx="2">
                  <c:v>Firefox</c:v>
                </c:pt>
                <c:pt idx="3">
                  <c:v>GoogleEarth</c:v>
                </c:pt>
                <c:pt idx="4">
                  <c:v>BangDream</c:v>
                </c:pt>
              </c:strCache>
            </c:strRef>
          </c:cat>
          <c:val>
            <c:numRef>
              <c:f>'Fig11'!$I$4:$I$8</c:f>
              <c:numCache>
                <c:formatCode>General</c:formatCode>
                <c:ptCount val="5"/>
                <c:pt idx="0">
                  <c:v>0.91890000000000005</c:v>
                </c:pt>
                <c:pt idx="1">
                  <c:v>0.92779999999999996</c:v>
                </c:pt>
                <c:pt idx="2">
                  <c:v>0.98609999999999998</c:v>
                </c:pt>
                <c:pt idx="3">
                  <c:v>1.0072000000000001</c:v>
                </c:pt>
                <c:pt idx="4">
                  <c:v>1.0653999999999999</c:v>
                </c:pt>
              </c:numCache>
            </c:numRef>
          </c:val>
          <c:extLst>
            <c:ext xmlns:c16="http://schemas.microsoft.com/office/drawing/2014/chart" uri="{C3380CC4-5D6E-409C-BE32-E72D297353CC}">
              <c16:uniqueId val="{00000006-58E9-4308-A6E2-DEF49E9C2CAB}"/>
            </c:ext>
          </c:extLst>
        </c:ser>
        <c:ser>
          <c:idx val="7"/>
          <c:order val="7"/>
          <c:tx>
            <c:strRef>
              <c:f>'Fig11'!$J$3</c:f>
              <c:strCache>
                <c:ptCount val="1"/>
                <c:pt idx="0">
                  <c:v>Ariadne-AL-1K-4K-16K</c:v>
                </c:pt>
              </c:strCache>
            </c:strRef>
          </c:tx>
          <c:spPr>
            <a:solidFill>
              <a:srgbClr val="002060">
                <a:alpha val="20000"/>
              </a:srgbClr>
            </a:solidFill>
            <a:ln>
              <a:noFill/>
            </a:ln>
            <a:effectLst/>
          </c:spPr>
          <c:invertIfNegative val="0"/>
          <c:cat>
            <c:strRef>
              <c:f>'Fig11'!$B$4:$B$8</c:f>
              <c:strCache>
                <c:ptCount val="5"/>
                <c:pt idx="0">
                  <c:v>Youtube</c:v>
                </c:pt>
                <c:pt idx="1">
                  <c:v>Twitter</c:v>
                </c:pt>
                <c:pt idx="2">
                  <c:v>Firefox</c:v>
                </c:pt>
                <c:pt idx="3">
                  <c:v>GoogleEarth</c:v>
                </c:pt>
                <c:pt idx="4">
                  <c:v>BangDream</c:v>
                </c:pt>
              </c:strCache>
            </c:strRef>
          </c:cat>
          <c:val>
            <c:numRef>
              <c:f>'Fig11'!$J$4:$J$8</c:f>
              <c:numCache>
                <c:formatCode>General</c:formatCode>
                <c:ptCount val="5"/>
                <c:pt idx="0">
                  <c:v>0.92920000000000003</c:v>
                </c:pt>
                <c:pt idx="1">
                  <c:v>0.93610000000000004</c:v>
                </c:pt>
                <c:pt idx="2">
                  <c:v>1.0082</c:v>
                </c:pt>
                <c:pt idx="3">
                  <c:v>1.0323</c:v>
                </c:pt>
                <c:pt idx="4">
                  <c:v>1.0764</c:v>
                </c:pt>
              </c:numCache>
            </c:numRef>
          </c:val>
          <c:extLst>
            <c:ext xmlns:c16="http://schemas.microsoft.com/office/drawing/2014/chart" uri="{C3380CC4-5D6E-409C-BE32-E72D297353CC}">
              <c16:uniqueId val="{00000007-58E9-4308-A6E2-DEF49E9C2CAB}"/>
            </c:ext>
          </c:extLst>
        </c:ser>
        <c:ser>
          <c:idx val="8"/>
          <c:order val="8"/>
          <c:tx>
            <c:strRef>
              <c:f>'Fig11'!$K$3</c:f>
              <c:strCache>
                <c:ptCount val="1"/>
                <c:pt idx="0">
                  <c:v>Ariadne-AL-256B-2K-32K</c:v>
                </c:pt>
              </c:strCache>
            </c:strRef>
          </c:tx>
          <c:spPr>
            <a:solidFill>
              <a:srgbClr val="FF0000">
                <a:alpha val="21000"/>
              </a:srgbClr>
            </a:solidFill>
            <a:ln>
              <a:noFill/>
            </a:ln>
            <a:effectLst/>
          </c:spPr>
          <c:invertIfNegative val="0"/>
          <c:cat>
            <c:strRef>
              <c:f>'Fig11'!$B$4:$B$8</c:f>
              <c:strCache>
                <c:ptCount val="5"/>
                <c:pt idx="0">
                  <c:v>Youtube</c:v>
                </c:pt>
                <c:pt idx="1">
                  <c:v>Twitter</c:v>
                </c:pt>
                <c:pt idx="2">
                  <c:v>Firefox</c:v>
                </c:pt>
                <c:pt idx="3">
                  <c:v>GoogleEarth</c:v>
                </c:pt>
                <c:pt idx="4">
                  <c:v>BangDream</c:v>
                </c:pt>
              </c:strCache>
            </c:strRef>
          </c:cat>
          <c:val>
            <c:numRef>
              <c:f>'Fig11'!$K$4:$K$8</c:f>
              <c:numCache>
                <c:formatCode>General</c:formatCode>
                <c:ptCount val="5"/>
                <c:pt idx="0">
                  <c:v>0.74970000000000003</c:v>
                </c:pt>
                <c:pt idx="1">
                  <c:v>0.70479999999999998</c:v>
                </c:pt>
                <c:pt idx="2">
                  <c:v>0.84709999999999996</c:v>
                </c:pt>
                <c:pt idx="3">
                  <c:v>0.92979999999999996</c:v>
                </c:pt>
                <c:pt idx="4">
                  <c:v>1.0438000000000001</c:v>
                </c:pt>
              </c:numCache>
            </c:numRef>
          </c:val>
          <c:extLst>
            <c:ext xmlns:c16="http://schemas.microsoft.com/office/drawing/2014/chart" uri="{C3380CC4-5D6E-409C-BE32-E72D297353CC}">
              <c16:uniqueId val="{00000008-58E9-4308-A6E2-DEF49E9C2CAB}"/>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Normalized CPU Time</a:t>
                </a:r>
              </a:p>
            </c:rich>
          </c:tx>
          <c:layout>
            <c:manualLayout>
              <c:xMode val="edge"/>
              <c:yMode val="edge"/>
              <c:x val="6.869905701057516E-2"/>
              <c:y val="0.16054153734531826"/>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rgbClr val="000000"/>
          </a:solidFill>
        </a:ln>
        <a:effectLst/>
      </c:spPr>
    </c:plotArea>
    <c:legend>
      <c:legendPos val="b"/>
      <c:legendEntry>
        <c:idx val="5"/>
        <c:txPr>
          <a:bodyPr rot="0" spcFirstLastPara="1" vertOverflow="ellipsis" vert="horz" wrap="square" anchor="ctr" anchorCtr="1"/>
          <a:lstStyle/>
          <a:p>
            <a:pPr>
              <a:defRPr sz="1400" b="0" i="0" u="none" strike="noStrike" kern="1200" baseline="0">
                <a:solidFill>
                  <a:schemeClr val="tx1">
                    <a:alpha val="27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alpha val="26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400" b="0" i="0" u="none" strike="noStrike" kern="1200" baseline="0">
                <a:solidFill>
                  <a:schemeClr val="tx1">
                    <a:alpha val="29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400" b="0" i="0" u="none" strike="noStrike" kern="1200" baseline="0">
                <a:solidFill>
                  <a:schemeClr val="tx1">
                    <a:alpha val="26000"/>
                  </a:schemeClr>
                </a:solidFill>
                <a:latin typeface="+mn-lt"/>
                <a:ea typeface="+mn-ea"/>
                <a:cs typeface="+mn-cs"/>
              </a:defRPr>
            </a:pPr>
            <a:endParaRPr lang="en-US"/>
          </a:p>
        </c:txPr>
      </c:legendEntry>
      <c:layout>
        <c:manualLayout>
          <c:xMode val="edge"/>
          <c:yMode val="edge"/>
          <c:x val="0.15800015885580274"/>
          <c:y val="1.178099339729202E-2"/>
          <c:w val="0.79955045292461702"/>
          <c:h val="0.234418431912601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0829823099908"/>
          <c:y val="0.27831862264089513"/>
          <c:w val="0.81669614609676411"/>
          <c:h val="0.54459049920200631"/>
        </c:manualLayout>
      </c:layout>
      <c:barChart>
        <c:barDir val="col"/>
        <c:grouping val="clustered"/>
        <c:varyColors val="0"/>
        <c:ser>
          <c:idx val="0"/>
          <c:order val="0"/>
          <c:tx>
            <c:strRef>
              <c:f>'Fig13'!$D$12</c:f>
              <c:strCache>
                <c:ptCount val="1"/>
                <c:pt idx="0">
                  <c:v>ZRAM</c:v>
                </c:pt>
              </c:strCache>
            </c:strRef>
          </c:tx>
          <c:spPr>
            <a:solidFill>
              <a:srgbClr val="0D5BDC"/>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'Fig13'!$D$13:$D$17</c:f>
              <c:numCache>
                <c:formatCode>General</c:formatCode>
                <c:ptCount val="5"/>
                <c:pt idx="0">
                  <c:v>0.44491927593991865</c:v>
                </c:pt>
                <c:pt idx="1">
                  <c:v>0.33971129444044806</c:v>
                </c:pt>
                <c:pt idx="2">
                  <c:v>0.3370628674479052</c:v>
                </c:pt>
                <c:pt idx="3">
                  <c:v>0.4471260655348927</c:v>
                </c:pt>
                <c:pt idx="4">
                  <c:v>0.30658725919711155</c:v>
                </c:pt>
              </c:numCache>
            </c:numRef>
          </c:val>
          <c:extLst>
            <c:ext xmlns:c16="http://schemas.microsoft.com/office/drawing/2014/chart" uri="{C3380CC4-5D6E-409C-BE32-E72D297353CC}">
              <c16:uniqueId val="{00000000-F926-4E58-8B80-2B68FB1D218E}"/>
            </c:ext>
          </c:extLst>
        </c:ser>
        <c:ser>
          <c:idx val="1"/>
          <c:order val="1"/>
          <c:tx>
            <c:strRef>
              <c:f>'Fig13'!$E$12</c:f>
              <c:strCache>
                <c:ptCount val="1"/>
                <c:pt idx="0">
                  <c:v>Ariadne-EHL-512B-2K-16K</c:v>
                </c:pt>
              </c:strCache>
            </c:strRef>
          </c:tx>
          <c:spPr>
            <a:solidFill>
              <a:srgbClr val="F28E8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'Fig13'!$E$13:$E$17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1-F926-4E58-8B80-2B68FB1D218E}"/>
            </c:ext>
          </c:extLst>
        </c:ser>
        <c:ser>
          <c:idx val="2"/>
          <c:order val="2"/>
          <c:tx>
            <c:strRef>
              <c:f>'Fig13'!$F$12</c:f>
              <c:strCache>
                <c:ptCount val="1"/>
                <c:pt idx="0">
                  <c:v>Ariadne-EHL-1K-2K-16K</c:v>
                </c:pt>
              </c:strCache>
            </c:strRef>
          </c:tx>
          <c:spPr>
            <a:solidFill>
              <a:srgbClr val="FDD768"/>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'Fig13'!$F$13:$F$17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2-F926-4E58-8B80-2B68FB1D218E}"/>
            </c:ext>
          </c:extLst>
        </c:ser>
        <c:ser>
          <c:idx val="3"/>
          <c:order val="3"/>
          <c:tx>
            <c:strRef>
              <c:f>'Fig13'!$G$12</c:f>
              <c:strCache>
                <c:ptCount val="1"/>
                <c:pt idx="0">
                  <c:v>Ariadne-EHL-1K-4K-16K</c:v>
                </c:pt>
              </c:strCache>
            </c:strRef>
          </c:tx>
          <c:spPr>
            <a:solidFill>
              <a:srgbClr val="7AD693"/>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'Fig13'!$G$13:$G$17</c:f>
              <c:numCache>
                <c:formatCode>General</c:formatCode>
                <c:ptCount val="5"/>
                <c:pt idx="0">
                  <c:v>0.43975641802295401</c:v>
                </c:pt>
                <c:pt idx="1">
                  <c:v>0.3240197888787113</c:v>
                </c:pt>
                <c:pt idx="2">
                  <c:v>0.32526645960917266</c:v>
                </c:pt>
                <c:pt idx="3">
                  <c:v>0.43516870967366089</c:v>
                </c:pt>
                <c:pt idx="4">
                  <c:v>0.29447009329016915</c:v>
                </c:pt>
              </c:numCache>
            </c:numRef>
          </c:val>
          <c:extLst>
            <c:ext xmlns:c16="http://schemas.microsoft.com/office/drawing/2014/chart" uri="{C3380CC4-5D6E-409C-BE32-E72D297353CC}">
              <c16:uniqueId val="{00000003-F926-4E58-8B80-2B68FB1D218E}"/>
            </c:ext>
          </c:extLst>
        </c:ser>
        <c:ser>
          <c:idx val="4"/>
          <c:order val="4"/>
          <c:tx>
            <c:strRef>
              <c:f>'Fig13'!$H$12</c:f>
              <c:strCache>
                <c:ptCount val="1"/>
                <c:pt idx="0">
                  <c:v>Ariadne-EHL-256B-2K-32K</c:v>
                </c:pt>
              </c:strCache>
            </c:strRef>
          </c:tx>
          <c:spPr>
            <a:solidFill>
              <a:srgbClr val="7030A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'Fig13'!$H$13:$H$17</c:f>
              <c:numCache>
                <c:formatCode>General</c:formatCode>
                <c:ptCount val="5"/>
                <c:pt idx="0">
                  <c:v>0.47516392412938835</c:v>
                </c:pt>
                <c:pt idx="1">
                  <c:v>0.33345076279891389</c:v>
                </c:pt>
                <c:pt idx="2">
                  <c:v>0.33193339725978882</c:v>
                </c:pt>
                <c:pt idx="3">
                  <c:v>0.43949133278417457</c:v>
                </c:pt>
                <c:pt idx="4">
                  <c:v>0.29332086319184014</c:v>
                </c:pt>
              </c:numCache>
            </c:numRef>
          </c:val>
          <c:extLst>
            <c:ext xmlns:c16="http://schemas.microsoft.com/office/drawing/2014/chart" uri="{C3380CC4-5D6E-409C-BE32-E72D297353CC}">
              <c16:uniqueId val="{00000004-F926-4E58-8B80-2B68FB1D218E}"/>
            </c:ext>
          </c:extLst>
        </c:ser>
        <c:ser>
          <c:idx val="5"/>
          <c:order val="5"/>
          <c:tx>
            <c:strRef>
              <c:f>'Fig13'!$I$12</c:f>
              <c:strCache>
                <c:ptCount val="1"/>
                <c:pt idx="0">
                  <c:v>Ariadne-AL-512B-2K-16K</c:v>
                </c:pt>
              </c:strCache>
            </c:strRef>
          </c:tx>
          <c:spPr>
            <a:solidFill>
              <a:srgbClr val="A6A6A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'Fig13'!$I$13:$I$17</c:f>
              <c:numCache>
                <c:formatCode>General</c:formatCode>
                <c:ptCount val="5"/>
                <c:pt idx="0">
                  <c:v>0.49478007025876997</c:v>
                </c:pt>
                <c:pt idx="1">
                  <c:v>0.36613942589338022</c:v>
                </c:pt>
                <c:pt idx="2">
                  <c:v>0.35198873636043643</c:v>
                </c:pt>
                <c:pt idx="3">
                  <c:v>0.45081597691822201</c:v>
                </c:pt>
                <c:pt idx="4">
                  <c:v>0.30348092622378681</c:v>
                </c:pt>
              </c:numCache>
            </c:numRef>
          </c:val>
          <c:extLst>
            <c:ext xmlns:c16="http://schemas.microsoft.com/office/drawing/2014/chart" uri="{C3380CC4-5D6E-409C-BE32-E72D297353CC}">
              <c16:uniqueId val="{00000005-F926-4E58-8B80-2B68FB1D218E}"/>
            </c:ext>
          </c:extLst>
        </c:ser>
        <c:ser>
          <c:idx val="6"/>
          <c:order val="6"/>
          <c:tx>
            <c:strRef>
              <c:f>'Fig13'!$J$12</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'Fig13'!$J$13:$J$17</c:f>
              <c:numCache>
                <c:formatCode>General</c:formatCode>
                <c:ptCount val="5"/>
                <c:pt idx="0">
                  <c:v>0.48498957272418641</c:v>
                </c:pt>
                <c:pt idx="1">
                  <c:v>0.35383200056613118</c:v>
                </c:pt>
                <c:pt idx="2">
                  <c:v>0.34426963197576343</c:v>
                </c:pt>
                <c:pt idx="3">
                  <c:v>0.44694734960221683</c:v>
                </c:pt>
                <c:pt idx="4">
                  <c:v>0.30136821168103189</c:v>
                </c:pt>
              </c:numCache>
            </c:numRef>
          </c:val>
          <c:extLst>
            <c:ext xmlns:c16="http://schemas.microsoft.com/office/drawing/2014/chart" uri="{C3380CC4-5D6E-409C-BE32-E72D297353CC}">
              <c16:uniqueId val="{00000006-F926-4E58-8B80-2B68FB1D218E}"/>
            </c:ext>
          </c:extLst>
        </c:ser>
        <c:ser>
          <c:idx val="7"/>
          <c:order val="7"/>
          <c:tx>
            <c:strRef>
              <c:f>'Fig13'!$K$12</c:f>
              <c:strCache>
                <c:ptCount val="1"/>
                <c:pt idx="0">
                  <c:v>Ariadne-AL-1K-4K-16K</c:v>
                </c:pt>
              </c:strCache>
            </c:strRef>
          </c:tx>
          <c:spPr>
            <a:solidFill>
              <a:srgbClr val="00206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'Fig13'!$K$13:$K$17</c:f>
              <c:numCache>
                <c:formatCode>General</c:formatCode>
                <c:ptCount val="5"/>
                <c:pt idx="0">
                  <c:v>0.45263205540216361</c:v>
                </c:pt>
                <c:pt idx="1">
                  <c:v>0.34273571648901535</c:v>
                </c:pt>
                <c:pt idx="2">
                  <c:v>0.33575073865162502</c:v>
                </c:pt>
                <c:pt idx="3">
                  <c:v>0.44017959327405587</c:v>
                </c:pt>
                <c:pt idx="4">
                  <c:v>0.29734471172430199</c:v>
                </c:pt>
              </c:numCache>
            </c:numRef>
          </c:val>
          <c:extLst>
            <c:ext xmlns:c16="http://schemas.microsoft.com/office/drawing/2014/chart" uri="{C3380CC4-5D6E-409C-BE32-E72D297353CC}">
              <c16:uniqueId val="{00000007-F926-4E58-8B80-2B68FB1D218E}"/>
            </c:ext>
          </c:extLst>
        </c:ser>
        <c:ser>
          <c:idx val="8"/>
          <c:order val="8"/>
          <c:tx>
            <c:strRef>
              <c:f>'Fig13'!$L$12</c:f>
              <c:strCache>
                <c:ptCount val="1"/>
                <c:pt idx="0">
                  <c:v>Ariadne-AL-256B-2K-32K</c:v>
                </c:pt>
              </c:strCache>
            </c:strRef>
          </c:tx>
          <c:spPr>
            <a:solidFill>
              <a:srgbClr val="FF000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'Fig13'!$L$13:$L$17</c:f>
              <c:numCache>
                <c:formatCode>General</c:formatCode>
                <c:ptCount val="5"/>
                <c:pt idx="0">
                  <c:v>0.50441361916771754</c:v>
                </c:pt>
                <c:pt idx="1">
                  <c:v>0.37947783849423189</c:v>
                </c:pt>
                <c:pt idx="2">
                  <c:v>0.36064627813040967</c:v>
                </c:pt>
                <c:pt idx="3">
                  <c:v>0.45386465755911587</c:v>
                </c:pt>
                <c:pt idx="4">
                  <c:v>0.3012774162448783</c:v>
                </c:pt>
              </c:numCache>
            </c:numRef>
          </c:val>
          <c:extLst>
            <c:ext xmlns:c16="http://schemas.microsoft.com/office/drawing/2014/chart" uri="{C3380CC4-5D6E-409C-BE32-E72D297353CC}">
              <c16:uniqueId val="{00000008-F926-4E58-8B80-2B68FB1D218E}"/>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Compression Ratio</a:t>
                </a:r>
              </a:p>
            </c:rich>
          </c:tx>
          <c:layout>
            <c:manualLayout>
              <c:xMode val="edge"/>
              <c:yMode val="edge"/>
              <c:x val="6.8699060372556131E-2"/>
              <c:y val="0.20976374888765553"/>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chemeClr val="tx1"/>
          </a:solidFill>
        </a:ln>
        <a:effectLst/>
      </c:spPr>
    </c:plotArea>
    <c:legend>
      <c:legendPos val="b"/>
      <c:layout>
        <c:manualLayout>
          <c:xMode val="edge"/>
          <c:yMode val="edge"/>
          <c:x val="0.11785312006789324"/>
          <c:y val="4.464948666900749E-2"/>
          <c:w val="0.87983974179519042"/>
          <c:h val="0.21488788775627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0829823099908"/>
          <c:y val="0.27831862264089513"/>
          <c:w val="0.81669614609676411"/>
          <c:h val="0.54459049920200631"/>
        </c:manualLayout>
      </c:layout>
      <c:barChart>
        <c:barDir val="col"/>
        <c:grouping val="clustered"/>
        <c:varyColors val="0"/>
        <c:ser>
          <c:idx val="0"/>
          <c:order val="0"/>
          <c:tx>
            <c:strRef>
              <c:f>'Fig13'!$D$12</c:f>
              <c:strCache>
                <c:ptCount val="1"/>
                <c:pt idx="0">
                  <c:v>ZRAM</c:v>
                </c:pt>
              </c:strCache>
            </c:strRef>
          </c:tx>
          <c:spPr>
            <a:solidFill>
              <a:srgbClr val="0D5BDC"/>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'Fig13'!$D$13:$D$17</c:f>
              <c:numCache>
                <c:formatCode>General</c:formatCode>
                <c:ptCount val="5"/>
                <c:pt idx="0">
                  <c:v>0.44491927593991865</c:v>
                </c:pt>
                <c:pt idx="1">
                  <c:v>0.33971129444044806</c:v>
                </c:pt>
                <c:pt idx="2">
                  <c:v>0.3370628674479052</c:v>
                </c:pt>
                <c:pt idx="3">
                  <c:v>0.4471260655348927</c:v>
                </c:pt>
                <c:pt idx="4">
                  <c:v>0.30658725919711155</c:v>
                </c:pt>
              </c:numCache>
            </c:numRef>
          </c:val>
          <c:extLst>
            <c:ext xmlns:c16="http://schemas.microsoft.com/office/drawing/2014/chart" uri="{C3380CC4-5D6E-409C-BE32-E72D297353CC}">
              <c16:uniqueId val="{00000000-F926-4E58-8B80-2B68FB1D218E}"/>
            </c:ext>
          </c:extLst>
        </c:ser>
        <c:ser>
          <c:idx val="1"/>
          <c:order val="1"/>
          <c:tx>
            <c:strRef>
              <c:f>'Fig13'!$E$12</c:f>
              <c:strCache>
                <c:ptCount val="1"/>
                <c:pt idx="0">
                  <c:v>Ariadne-EHL-512B-2K-16K</c:v>
                </c:pt>
              </c:strCache>
            </c:strRef>
          </c:tx>
          <c:spPr>
            <a:solidFill>
              <a:srgbClr val="F28E8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'Fig13'!$E$13:$E$17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1-F926-4E58-8B80-2B68FB1D218E}"/>
            </c:ext>
          </c:extLst>
        </c:ser>
        <c:ser>
          <c:idx val="2"/>
          <c:order val="2"/>
          <c:tx>
            <c:strRef>
              <c:f>'Fig13'!$F$12</c:f>
              <c:strCache>
                <c:ptCount val="1"/>
                <c:pt idx="0">
                  <c:v>Ariadne-EHL-1K-2K-16K</c:v>
                </c:pt>
              </c:strCache>
            </c:strRef>
          </c:tx>
          <c:spPr>
            <a:solidFill>
              <a:srgbClr val="FDD768"/>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'Fig13'!$F$13:$F$17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2-F926-4E58-8B80-2B68FB1D218E}"/>
            </c:ext>
          </c:extLst>
        </c:ser>
        <c:ser>
          <c:idx val="3"/>
          <c:order val="3"/>
          <c:tx>
            <c:strRef>
              <c:f>'Fig13'!$G$12</c:f>
              <c:strCache>
                <c:ptCount val="1"/>
                <c:pt idx="0">
                  <c:v>Ariadne-EHL-1K-4K-16K</c:v>
                </c:pt>
              </c:strCache>
            </c:strRef>
          </c:tx>
          <c:spPr>
            <a:solidFill>
              <a:srgbClr val="7AD693"/>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'Fig13'!$G$13:$G$17</c:f>
              <c:numCache>
                <c:formatCode>General</c:formatCode>
                <c:ptCount val="5"/>
                <c:pt idx="0">
                  <c:v>0.43975641802295401</c:v>
                </c:pt>
                <c:pt idx="1">
                  <c:v>0.3240197888787113</c:v>
                </c:pt>
                <c:pt idx="2">
                  <c:v>0.32526645960917266</c:v>
                </c:pt>
                <c:pt idx="3">
                  <c:v>0.43516870967366089</c:v>
                </c:pt>
                <c:pt idx="4">
                  <c:v>0.29447009329016915</c:v>
                </c:pt>
              </c:numCache>
            </c:numRef>
          </c:val>
          <c:extLst>
            <c:ext xmlns:c16="http://schemas.microsoft.com/office/drawing/2014/chart" uri="{C3380CC4-5D6E-409C-BE32-E72D297353CC}">
              <c16:uniqueId val="{00000003-F926-4E58-8B80-2B68FB1D218E}"/>
            </c:ext>
          </c:extLst>
        </c:ser>
        <c:ser>
          <c:idx val="4"/>
          <c:order val="4"/>
          <c:tx>
            <c:strRef>
              <c:f>'Fig13'!$H$12</c:f>
              <c:strCache>
                <c:ptCount val="1"/>
                <c:pt idx="0">
                  <c:v>Ariadne-EHL-256B-2K-32K</c:v>
                </c:pt>
              </c:strCache>
            </c:strRef>
          </c:tx>
          <c:spPr>
            <a:solidFill>
              <a:srgbClr val="7030A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'Fig13'!$H$13:$H$17</c:f>
              <c:numCache>
                <c:formatCode>General</c:formatCode>
                <c:ptCount val="5"/>
                <c:pt idx="0">
                  <c:v>0.47516392412938835</c:v>
                </c:pt>
                <c:pt idx="1">
                  <c:v>0.33345076279891389</c:v>
                </c:pt>
                <c:pt idx="2">
                  <c:v>0.33193339725978882</c:v>
                </c:pt>
                <c:pt idx="3">
                  <c:v>0.43949133278417457</c:v>
                </c:pt>
                <c:pt idx="4">
                  <c:v>0.29332086319184014</c:v>
                </c:pt>
              </c:numCache>
            </c:numRef>
          </c:val>
          <c:extLst>
            <c:ext xmlns:c16="http://schemas.microsoft.com/office/drawing/2014/chart" uri="{C3380CC4-5D6E-409C-BE32-E72D297353CC}">
              <c16:uniqueId val="{00000004-F926-4E58-8B80-2B68FB1D218E}"/>
            </c:ext>
          </c:extLst>
        </c:ser>
        <c:ser>
          <c:idx val="5"/>
          <c:order val="5"/>
          <c:tx>
            <c:strRef>
              <c:f>'Fig13'!$I$12</c:f>
              <c:strCache>
                <c:ptCount val="1"/>
                <c:pt idx="0">
                  <c:v>Ariadne-AL-512B-2K-16K</c:v>
                </c:pt>
              </c:strCache>
            </c:strRef>
          </c:tx>
          <c:spPr>
            <a:solidFill>
              <a:srgbClr val="A6A6A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'Fig13'!$I$13:$I$17</c:f>
              <c:numCache>
                <c:formatCode>General</c:formatCode>
                <c:ptCount val="5"/>
                <c:pt idx="0">
                  <c:v>0.49478007025876997</c:v>
                </c:pt>
                <c:pt idx="1">
                  <c:v>0.36613942589338022</c:v>
                </c:pt>
                <c:pt idx="2">
                  <c:v>0.35198873636043643</c:v>
                </c:pt>
                <c:pt idx="3">
                  <c:v>0.45081597691822201</c:v>
                </c:pt>
                <c:pt idx="4">
                  <c:v>0.30348092622378681</c:v>
                </c:pt>
              </c:numCache>
            </c:numRef>
          </c:val>
          <c:extLst>
            <c:ext xmlns:c16="http://schemas.microsoft.com/office/drawing/2014/chart" uri="{C3380CC4-5D6E-409C-BE32-E72D297353CC}">
              <c16:uniqueId val="{00000005-F926-4E58-8B80-2B68FB1D218E}"/>
            </c:ext>
          </c:extLst>
        </c:ser>
        <c:ser>
          <c:idx val="6"/>
          <c:order val="6"/>
          <c:tx>
            <c:strRef>
              <c:f>'Fig13'!$J$12</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'Fig13'!$J$13:$J$17</c:f>
              <c:numCache>
                <c:formatCode>General</c:formatCode>
                <c:ptCount val="5"/>
                <c:pt idx="0">
                  <c:v>0.48498957272418641</c:v>
                </c:pt>
                <c:pt idx="1">
                  <c:v>0.35383200056613118</c:v>
                </c:pt>
                <c:pt idx="2">
                  <c:v>0.34426963197576343</c:v>
                </c:pt>
                <c:pt idx="3">
                  <c:v>0.44694734960221683</c:v>
                </c:pt>
                <c:pt idx="4">
                  <c:v>0.30136821168103189</c:v>
                </c:pt>
              </c:numCache>
            </c:numRef>
          </c:val>
          <c:extLst>
            <c:ext xmlns:c16="http://schemas.microsoft.com/office/drawing/2014/chart" uri="{C3380CC4-5D6E-409C-BE32-E72D297353CC}">
              <c16:uniqueId val="{00000006-F926-4E58-8B80-2B68FB1D218E}"/>
            </c:ext>
          </c:extLst>
        </c:ser>
        <c:ser>
          <c:idx val="7"/>
          <c:order val="7"/>
          <c:tx>
            <c:strRef>
              <c:f>'Fig13'!$K$12</c:f>
              <c:strCache>
                <c:ptCount val="1"/>
                <c:pt idx="0">
                  <c:v>Ariadne-AL-1K-4K-16K</c:v>
                </c:pt>
              </c:strCache>
            </c:strRef>
          </c:tx>
          <c:spPr>
            <a:solidFill>
              <a:srgbClr val="00206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'Fig13'!$K$13:$K$17</c:f>
              <c:numCache>
                <c:formatCode>General</c:formatCode>
                <c:ptCount val="5"/>
                <c:pt idx="0">
                  <c:v>0.45263205540216361</c:v>
                </c:pt>
                <c:pt idx="1">
                  <c:v>0.34273571648901535</c:v>
                </c:pt>
                <c:pt idx="2">
                  <c:v>0.33575073865162502</c:v>
                </c:pt>
                <c:pt idx="3">
                  <c:v>0.44017959327405587</c:v>
                </c:pt>
                <c:pt idx="4">
                  <c:v>0.29734471172430199</c:v>
                </c:pt>
              </c:numCache>
            </c:numRef>
          </c:val>
          <c:extLst>
            <c:ext xmlns:c16="http://schemas.microsoft.com/office/drawing/2014/chart" uri="{C3380CC4-5D6E-409C-BE32-E72D297353CC}">
              <c16:uniqueId val="{00000007-F926-4E58-8B80-2B68FB1D218E}"/>
            </c:ext>
          </c:extLst>
        </c:ser>
        <c:ser>
          <c:idx val="8"/>
          <c:order val="8"/>
          <c:tx>
            <c:strRef>
              <c:f>'Fig13'!$L$12</c:f>
              <c:strCache>
                <c:ptCount val="1"/>
                <c:pt idx="0">
                  <c:v>Ariadne-AL-256B-2K-32K</c:v>
                </c:pt>
              </c:strCache>
            </c:strRef>
          </c:tx>
          <c:spPr>
            <a:solidFill>
              <a:srgbClr val="FF000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'Fig13'!$L$13:$L$17</c:f>
              <c:numCache>
                <c:formatCode>General</c:formatCode>
                <c:ptCount val="5"/>
                <c:pt idx="0">
                  <c:v>0.50441361916771754</c:v>
                </c:pt>
                <c:pt idx="1">
                  <c:v>0.37947783849423189</c:v>
                </c:pt>
                <c:pt idx="2">
                  <c:v>0.36064627813040967</c:v>
                </c:pt>
                <c:pt idx="3">
                  <c:v>0.45386465755911587</c:v>
                </c:pt>
                <c:pt idx="4">
                  <c:v>0.3012774162448783</c:v>
                </c:pt>
              </c:numCache>
            </c:numRef>
          </c:val>
          <c:extLst>
            <c:ext xmlns:c16="http://schemas.microsoft.com/office/drawing/2014/chart" uri="{C3380CC4-5D6E-409C-BE32-E72D297353CC}">
              <c16:uniqueId val="{00000008-F926-4E58-8B80-2B68FB1D218E}"/>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Compression Ratio</a:t>
                </a:r>
              </a:p>
            </c:rich>
          </c:tx>
          <c:layout>
            <c:manualLayout>
              <c:xMode val="edge"/>
              <c:yMode val="edge"/>
              <c:x val="6.8699060372556131E-2"/>
              <c:y val="0.20976374888765553"/>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chemeClr val="tx1"/>
          </a:solidFill>
        </a:ln>
        <a:effectLst/>
      </c:spPr>
    </c:plotArea>
    <c:legend>
      <c:legendPos val="b"/>
      <c:layout>
        <c:manualLayout>
          <c:xMode val="edge"/>
          <c:yMode val="edge"/>
          <c:x val="0.11785312006789324"/>
          <c:y val="4.464948666900749E-2"/>
          <c:w val="0.87983974179519042"/>
          <c:h val="0.21488788775627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0829823099908"/>
          <c:y val="0.27831862264089513"/>
          <c:w val="0.81669614609676411"/>
          <c:h val="0.54459049920200631"/>
        </c:manualLayout>
      </c:layout>
      <c:barChart>
        <c:barDir val="col"/>
        <c:grouping val="clustered"/>
        <c:varyColors val="0"/>
        <c:ser>
          <c:idx val="0"/>
          <c:order val="0"/>
          <c:tx>
            <c:strRef>
              <c:f>'Fig13'!$D$12</c:f>
              <c:strCache>
                <c:ptCount val="1"/>
                <c:pt idx="0">
                  <c:v>ZRAM</c:v>
                </c:pt>
              </c:strCache>
            </c:strRef>
          </c:tx>
          <c:spPr>
            <a:solidFill>
              <a:srgbClr val="0D5BDC"/>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'Fig13'!$D$13:$D$17</c:f>
              <c:numCache>
                <c:formatCode>General</c:formatCode>
                <c:ptCount val="5"/>
                <c:pt idx="0">
                  <c:v>0.44491927593991865</c:v>
                </c:pt>
                <c:pt idx="1">
                  <c:v>0.33971129444044806</c:v>
                </c:pt>
                <c:pt idx="2">
                  <c:v>0.3370628674479052</c:v>
                </c:pt>
                <c:pt idx="3">
                  <c:v>0.4471260655348927</c:v>
                </c:pt>
                <c:pt idx="4">
                  <c:v>0.30658725919711155</c:v>
                </c:pt>
              </c:numCache>
            </c:numRef>
          </c:val>
          <c:extLst>
            <c:ext xmlns:c16="http://schemas.microsoft.com/office/drawing/2014/chart" uri="{C3380CC4-5D6E-409C-BE32-E72D297353CC}">
              <c16:uniqueId val="{00000000-D0A7-42EF-A3DF-E76A14CCA1F1}"/>
            </c:ext>
          </c:extLst>
        </c:ser>
        <c:ser>
          <c:idx val="1"/>
          <c:order val="1"/>
          <c:tx>
            <c:strRef>
              <c:f>'Fig13'!$E$12</c:f>
              <c:strCache>
                <c:ptCount val="1"/>
                <c:pt idx="0">
                  <c:v>Ariadne-EHL-512B-2K-16K</c:v>
                </c:pt>
              </c:strCache>
            </c:strRef>
          </c:tx>
          <c:spPr>
            <a:solidFill>
              <a:srgbClr val="F28E86"/>
            </a:solidFill>
            <a:ln>
              <a:solidFill>
                <a:schemeClr val="tx1"/>
              </a:solidFill>
            </a:ln>
            <a:effectLst/>
          </c:spPr>
          <c:invertIfNegative val="0"/>
          <c:dPt>
            <c:idx val="0"/>
            <c:invertIfNegative val="0"/>
            <c:bubble3D val="0"/>
            <c:spPr>
              <a:solidFill>
                <a:srgbClr val="F28E86">
                  <a:alpha val="22000"/>
                </a:srgbClr>
              </a:solidFill>
              <a:ln>
                <a:noFill/>
              </a:ln>
              <a:effectLst/>
            </c:spPr>
            <c:extLst>
              <c:ext xmlns:c16="http://schemas.microsoft.com/office/drawing/2014/chart" uri="{C3380CC4-5D6E-409C-BE32-E72D297353CC}">
                <c16:uniqueId val="{00000002-D0A7-42EF-A3DF-E76A14CCA1F1}"/>
              </c:ext>
            </c:extLst>
          </c:dPt>
          <c:cat>
            <c:strRef>
              <c:f>'Fig13'!$C$13:$C$17</c:f>
              <c:strCache>
                <c:ptCount val="5"/>
                <c:pt idx="0">
                  <c:v>Youtube</c:v>
                </c:pt>
                <c:pt idx="1">
                  <c:v>Twitter</c:v>
                </c:pt>
                <c:pt idx="2">
                  <c:v>Firefox</c:v>
                </c:pt>
                <c:pt idx="3">
                  <c:v>GoogleEarth</c:v>
                </c:pt>
                <c:pt idx="4">
                  <c:v>BangDream</c:v>
                </c:pt>
              </c:strCache>
            </c:strRef>
          </c:cat>
          <c:val>
            <c:numRef>
              <c:f>'Fig13'!$E$13:$E$17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3-D0A7-42EF-A3DF-E76A14CCA1F1}"/>
            </c:ext>
          </c:extLst>
        </c:ser>
        <c:ser>
          <c:idx val="2"/>
          <c:order val="2"/>
          <c:tx>
            <c:strRef>
              <c:f>'Fig13'!$F$12</c:f>
              <c:strCache>
                <c:ptCount val="1"/>
                <c:pt idx="0">
                  <c:v>Ariadne-EHL-1K-2K-16K</c:v>
                </c:pt>
              </c:strCache>
            </c:strRef>
          </c:tx>
          <c:spPr>
            <a:solidFill>
              <a:srgbClr val="FDD768"/>
            </a:solidFill>
            <a:ln>
              <a:solidFill>
                <a:schemeClr val="tx1"/>
              </a:solidFill>
            </a:ln>
            <a:effectLst/>
          </c:spPr>
          <c:invertIfNegative val="0"/>
          <c:dPt>
            <c:idx val="0"/>
            <c:invertIfNegative val="0"/>
            <c:bubble3D val="0"/>
            <c:spPr>
              <a:solidFill>
                <a:srgbClr val="FDD768">
                  <a:alpha val="24000"/>
                </a:srgbClr>
              </a:solidFill>
              <a:ln>
                <a:noFill/>
              </a:ln>
              <a:effectLst/>
            </c:spPr>
            <c:extLst>
              <c:ext xmlns:c16="http://schemas.microsoft.com/office/drawing/2014/chart" uri="{C3380CC4-5D6E-409C-BE32-E72D297353CC}">
                <c16:uniqueId val="{00000005-D0A7-42EF-A3DF-E76A14CCA1F1}"/>
              </c:ext>
            </c:extLst>
          </c:dPt>
          <c:cat>
            <c:strRef>
              <c:f>'Fig13'!$C$13:$C$17</c:f>
              <c:strCache>
                <c:ptCount val="5"/>
                <c:pt idx="0">
                  <c:v>Youtube</c:v>
                </c:pt>
                <c:pt idx="1">
                  <c:v>Twitter</c:v>
                </c:pt>
                <c:pt idx="2">
                  <c:v>Firefox</c:v>
                </c:pt>
                <c:pt idx="3">
                  <c:v>GoogleEarth</c:v>
                </c:pt>
                <c:pt idx="4">
                  <c:v>BangDream</c:v>
                </c:pt>
              </c:strCache>
            </c:strRef>
          </c:cat>
          <c:val>
            <c:numRef>
              <c:f>'Fig13'!$F$13:$F$17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6-D0A7-42EF-A3DF-E76A14CCA1F1}"/>
            </c:ext>
          </c:extLst>
        </c:ser>
        <c:ser>
          <c:idx val="3"/>
          <c:order val="3"/>
          <c:tx>
            <c:strRef>
              <c:f>'Fig13'!$G$12</c:f>
              <c:strCache>
                <c:ptCount val="1"/>
                <c:pt idx="0">
                  <c:v>Ariadne-EHL-1K-4K-16K</c:v>
                </c:pt>
              </c:strCache>
            </c:strRef>
          </c:tx>
          <c:spPr>
            <a:solidFill>
              <a:srgbClr val="7AD693"/>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'Fig13'!$G$13:$G$17</c:f>
              <c:numCache>
                <c:formatCode>General</c:formatCode>
                <c:ptCount val="5"/>
                <c:pt idx="0">
                  <c:v>0.43975641802295401</c:v>
                </c:pt>
                <c:pt idx="1">
                  <c:v>0.3240197888787113</c:v>
                </c:pt>
                <c:pt idx="2">
                  <c:v>0.32526645960917266</c:v>
                </c:pt>
                <c:pt idx="3">
                  <c:v>0.43516870967366089</c:v>
                </c:pt>
                <c:pt idx="4">
                  <c:v>0.29447009329016915</c:v>
                </c:pt>
              </c:numCache>
            </c:numRef>
          </c:val>
          <c:extLst>
            <c:ext xmlns:c16="http://schemas.microsoft.com/office/drawing/2014/chart" uri="{C3380CC4-5D6E-409C-BE32-E72D297353CC}">
              <c16:uniqueId val="{00000007-D0A7-42EF-A3DF-E76A14CCA1F1}"/>
            </c:ext>
          </c:extLst>
        </c:ser>
        <c:ser>
          <c:idx val="4"/>
          <c:order val="4"/>
          <c:tx>
            <c:strRef>
              <c:f>'Fig13'!$H$12</c:f>
              <c:strCache>
                <c:ptCount val="1"/>
                <c:pt idx="0">
                  <c:v>Ariadne-EHL-256B-2K-32K</c:v>
                </c:pt>
              </c:strCache>
            </c:strRef>
          </c:tx>
          <c:spPr>
            <a:solidFill>
              <a:srgbClr val="7030A0"/>
            </a:solidFill>
            <a:ln>
              <a:solidFill>
                <a:schemeClr val="tx1"/>
              </a:solidFill>
            </a:ln>
            <a:effectLst/>
          </c:spPr>
          <c:invertIfNegative val="0"/>
          <c:dPt>
            <c:idx val="0"/>
            <c:invertIfNegative val="0"/>
            <c:bubble3D val="0"/>
            <c:spPr>
              <a:solidFill>
                <a:srgbClr val="7030A0">
                  <a:alpha val="19000"/>
                </a:srgbClr>
              </a:solidFill>
              <a:ln>
                <a:noFill/>
              </a:ln>
              <a:effectLst/>
            </c:spPr>
            <c:extLst>
              <c:ext xmlns:c16="http://schemas.microsoft.com/office/drawing/2014/chart" uri="{C3380CC4-5D6E-409C-BE32-E72D297353CC}">
                <c16:uniqueId val="{00000009-D0A7-42EF-A3DF-E76A14CCA1F1}"/>
              </c:ext>
            </c:extLst>
          </c:dPt>
          <c:cat>
            <c:strRef>
              <c:f>'Fig13'!$C$13:$C$17</c:f>
              <c:strCache>
                <c:ptCount val="5"/>
                <c:pt idx="0">
                  <c:v>Youtube</c:v>
                </c:pt>
                <c:pt idx="1">
                  <c:v>Twitter</c:v>
                </c:pt>
                <c:pt idx="2">
                  <c:v>Firefox</c:v>
                </c:pt>
                <c:pt idx="3">
                  <c:v>GoogleEarth</c:v>
                </c:pt>
                <c:pt idx="4">
                  <c:v>BangDream</c:v>
                </c:pt>
              </c:strCache>
            </c:strRef>
          </c:cat>
          <c:val>
            <c:numRef>
              <c:f>'Fig13'!$H$13:$H$17</c:f>
              <c:numCache>
                <c:formatCode>General</c:formatCode>
                <c:ptCount val="5"/>
                <c:pt idx="0">
                  <c:v>0.47516392412938835</c:v>
                </c:pt>
                <c:pt idx="1">
                  <c:v>0.33345076279891389</c:v>
                </c:pt>
                <c:pt idx="2">
                  <c:v>0.33193339725978882</c:v>
                </c:pt>
                <c:pt idx="3">
                  <c:v>0.43949133278417457</c:v>
                </c:pt>
                <c:pt idx="4">
                  <c:v>0.29332086319184014</c:v>
                </c:pt>
              </c:numCache>
            </c:numRef>
          </c:val>
          <c:extLst>
            <c:ext xmlns:c16="http://schemas.microsoft.com/office/drawing/2014/chart" uri="{C3380CC4-5D6E-409C-BE32-E72D297353CC}">
              <c16:uniqueId val="{0000000A-D0A7-42EF-A3DF-E76A14CCA1F1}"/>
            </c:ext>
          </c:extLst>
        </c:ser>
        <c:ser>
          <c:idx val="5"/>
          <c:order val="5"/>
          <c:tx>
            <c:strRef>
              <c:f>'Fig13'!$I$12</c:f>
              <c:strCache>
                <c:ptCount val="1"/>
                <c:pt idx="0">
                  <c:v>Ariadne-AL-512B-2K-16K</c:v>
                </c:pt>
              </c:strCache>
            </c:strRef>
          </c:tx>
          <c:spPr>
            <a:solidFill>
              <a:srgbClr val="A6A6A6">
                <a:alpha val="21000"/>
              </a:srgbClr>
            </a:solidFill>
            <a:ln>
              <a:noFill/>
            </a:ln>
            <a:effectLst/>
          </c:spPr>
          <c:invertIfNegative val="0"/>
          <c:cat>
            <c:strRef>
              <c:f>'Fig13'!$C$13:$C$17</c:f>
              <c:strCache>
                <c:ptCount val="5"/>
                <c:pt idx="0">
                  <c:v>Youtube</c:v>
                </c:pt>
                <c:pt idx="1">
                  <c:v>Twitter</c:v>
                </c:pt>
                <c:pt idx="2">
                  <c:v>Firefox</c:v>
                </c:pt>
                <c:pt idx="3">
                  <c:v>GoogleEarth</c:v>
                </c:pt>
                <c:pt idx="4">
                  <c:v>BangDream</c:v>
                </c:pt>
              </c:strCache>
            </c:strRef>
          </c:cat>
          <c:val>
            <c:numRef>
              <c:f>'Fig13'!$I$13:$I$17</c:f>
              <c:numCache>
                <c:formatCode>General</c:formatCode>
                <c:ptCount val="5"/>
                <c:pt idx="0">
                  <c:v>0.49478007025876997</c:v>
                </c:pt>
                <c:pt idx="1">
                  <c:v>0.36613942589338022</c:v>
                </c:pt>
                <c:pt idx="2">
                  <c:v>0.35198873636043643</c:v>
                </c:pt>
                <c:pt idx="3">
                  <c:v>0.45081597691822201</c:v>
                </c:pt>
                <c:pt idx="4">
                  <c:v>0.30348092622378681</c:v>
                </c:pt>
              </c:numCache>
            </c:numRef>
          </c:val>
          <c:extLst>
            <c:ext xmlns:c16="http://schemas.microsoft.com/office/drawing/2014/chart" uri="{C3380CC4-5D6E-409C-BE32-E72D297353CC}">
              <c16:uniqueId val="{0000000B-D0A7-42EF-A3DF-E76A14CCA1F1}"/>
            </c:ext>
          </c:extLst>
        </c:ser>
        <c:ser>
          <c:idx val="6"/>
          <c:order val="6"/>
          <c:tx>
            <c:strRef>
              <c:f>'Fig13'!$J$12</c:f>
              <c:strCache>
                <c:ptCount val="1"/>
                <c:pt idx="0">
                  <c:v>Ariadne-AL-1K-2K-16K</c:v>
                </c:pt>
              </c:strCache>
            </c:strRef>
          </c:tx>
          <c:spPr>
            <a:solidFill>
              <a:schemeClr val="accent5">
                <a:lumMod val="20000"/>
                <a:lumOff val="80000"/>
                <a:alpha val="19000"/>
              </a:schemeClr>
            </a:solidFill>
            <a:ln>
              <a:noFill/>
            </a:ln>
            <a:effectLst/>
          </c:spPr>
          <c:invertIfNegative val="0"/>
          <c:cat>
            <c:strRef>
              <c:f>'Fig13'!$C$13:$C$17</c:f>
              <c:strCache>
                <c:ptCount val="5"/>
                <c:pt idx="0">
                  <c:v>Youtube</c:v>
                </c:pt>
                <c:pt idx="1">
                  <c:v>Twitter</c:v>
                </c:pt>
                <c:pt idx="2">
                  <c:v>Firefox</c:v>
                </c:pt>
                <c:pt idx="3">
                  <c:v>GoogleEarth</c:v>
                </c:pt>
                <c:pt idx="4">
                  <c:v>BangDream</c:v>
                </c:pt>
              </c:strCache>
            </c:strRef>
          </c:cat>
          <c:val>
            <c:numRef>
              <c:f>'Fig13'!$J$13:$J$17</c:f>
              <c:numCache>
                <c:formatCode>General</c:formatCode>
                <c:ptCount val="5"/>
                <c:pt idx="0">
                  <c:v>0.48498957272418641</c:v>
                </c:pt>
                <c:pt idx="1">
                  <c:v>0.35383200056613118</c:v>
                </c:pt>
                <c:pt idx="2">
                  <c:v>0.34426963197576343</c:v>
                </c:pt>
                <c:pt idx="3">
                  <c:v>0.44694734960221683</c:v>
                </c:pt>
                <c:pt idx="4">
                  <c:v>0.30136821168103189</c:v>
                </c:pt>
              </c:numCache>
            </c:numRef>
          </c:val>
          <c:extLst>
            <c:ext xmlns:c16="http://schemas.microsoft.com/office/drawing/2014/chart" uri="{C3380CC4-5D6E-409C-BE32-E72D297353CC}">
              <c16:uniqueId val="{0000000C-D0A7-42EF-A3DF-E76A14CCA1F1}"/>
            </c:ext>
          </c:extLst>
        </c:ser>
        <c:ser>
          <c:idx val="7"/>
          <c:order val="7"/>
          <c:tx>
            <c:strRef>
              <c:f>'Fig13'!$K$12</c:f>
              <c:strCache>
                <c:ptCount val="1"/>
                <c:pt idx="0">
                  <c:v>Ariadne-AL-1K-4K-16K</c:v>
                </c:pt>
              </c:strCache>
            </c:strRef>
          </c:tx>
          <c:spPr>
            <a:solidFill>
              <a:srgbClr val="002060">
                <a:alpha val="20000"/>
              </a:srgbClr>
            </a:solidFill>
            <a:ln>
              <a:noFill/>
            </a:ln>
            <a:effectLst/>
          </c:spPr>
          <c:invertIfNegative val="0"/>
          <c:cat>
            <c:strRef>
              <c:f>'Fig13'!$C$13:$C$17</c:f>
              <c:strCache>
                <c:ptCount val="5"/>
                <c:pt idx="0">
                  <c:v>Youtube</c:v>
                </c:pt>
                <c:pt idx="1">
                  <c:v>Twitter</c:v>
                </c:pt>
                <c:pt idx="2">
                  <c:v>Firefox</c:v>
                </c:pt>
                <c:pt idx="3">
                  <c:v>GoogleEarth</c:v>
                </c:pt>
                <c:pt idx="4">
                  <c:v>BangDream</c:v>
                </c:pt>
              </c:strCache>
            </c:strRef>
          </c:cat>
          <c:val>
            <c:numRef>
              <c:f>'Fig13'!$K$13:$K$17</c:f>
              <c:numCache>
                <c:formatCode>General</c:formatCode>
                <c:ptCount val="5"/>
                <c:pt idx="0">
                  <c:v>0.45263205540216361</c:v>
                </c:pt>
                <c:pt idx="1">
                  <c:v>0.34273571648901535</c:v>
                </c:pt>
                <c:pt idx="2">
                  <c:v>0.33575073865162502</c:v>
                </c:pt>
                <c:pt idx="3">
                  <c:v>0.44017959327405587</c:v>
                </c:pt>
                <c:pt idx="4">
                  <c:v>0.29734471172430199</c:v>
                </c:pt>
              </c:numCache>
            </c:numRef>
          </c:val>
          <c:extLst>
            <c:ext xmlns:c16="http://schemas.microsoft.com/office/drawing/2014/chart" uri="{C3380CC4-5D6E-409C-BE32-E72D297353CC}">
              <c16:uniqueId val="{0000000D-D0A7-42EF-A3DF-E76A14CCA1F1}"/>
            </c:ext>
          </c:extLst>
        </c:ser>
        <c:ser>
          <c:idx val="8"/>
          <c:order val="8"/>
          <c:tx>
            <c:strRef>
              <c:f>'Fig13'!$L$12</c:f>
              <c:strCache>
                <c:ptCount val="1"/>
                <c:pt idx="0">
                  <c:v>Ariadne-AL-256B-2K-32K</c:v>
                </c:pt>
              </c:strCache>
            </c:strRef>
          </c:tx>
          <c:spPr>
            <a:solidFill>
              <a:srgbClr val="FF0000">
                <a:alpha val="21000"/>
              </a:srgbClr>
            </a:solidFill>
            <a:ln>
              <a:noFill/>
            </a:ln>
            <a:effectLst/>
          </c:spPr>
          <c:invertIfNegative val="0"/>
          <c:cat>
            <c:strRef>
              <c:f>'Fig13'!$C$13:$C$17</c:f>
              <c:strCache>
                <c:ptCount val="5"/>
                <c:pt idx="0">
                  <c:v>Youtube</c:v>
                </c:pt>
                <c:pt idx="1">
                  <c:v>Twitter</c:v>
                </c:pt>
                <c:pt idx="2">
                  <c:v>Firefox</c:v>
                </c:pt>
                <c:pt idx="3">
                  <c:v>GoogleEarth</c:v>
                </c:pt>
                <c:pt idx="4">
                  <c:v>BangDream</c:v>
                </c:pt>
              </c:strCache>
            </c:strRef>
          </c:cat>
          <c:val>
            <c:numRef>
              <c:f>'Fig13'!$L$13:$L$17</c:f>
              <c:numCache>
                <c:formatCode>General</c:formatCode>
                <c:ptCount val="5"/>
                <c:pt idx="0">
                  <c:v>0.50441361916771754</c:v>
                </c:pt>
                <c:pt idx="1">
                  <c:v>0.37947783849423189</c:v>
                </c:pt>
                <c:pt idx="2">
                  <c:v>0.36064627813040967</c:v>
                </c:pt>
                <c:pt idx="3">
                  <c:v>0.45386465755911587</c:v>
                </c:pt>
                <c:pt idx="4">
                  <c:v>0.3012774162448783</c:v>
                </c:pt>
              </c:numCache>
            </c:numRef>
          </c:val>
          <c:extLst>
            <c:ext xmlns:c16="http://schemas.microsoft.com/office/drawing/2014/chart" uri="{C3380CC4-5D6E-409C-BE32-E72D297353CC}">
              <c16:uniqueId val="{0000000E-D0A7-42EF-A3DF-E76A14CCA1F1}"/>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Compression Ratio</a:t>
                </a:r>
              </a:p>
            </c:rich>
          </c:tx>
          <c:layout>
            <c:manualLayout>
              <c:xMode val="edge"/>
              <c:yMode val="edge"/>
              <c:x val="6.8699060372556131E-2"/>
              <c:y val="0.20976374888765553"/>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chemeClr val="tx1"/>
          </a:solidFill>
        </a:ln>
        <a:effectLst/>
      </c:spPr>
    </c:plotArea>
    <c:legend>
      <c:legendPos val="b"/>
      <c:layout>
        <c:manualLayout>
          <c:xMode val="edge"/>
          <c:yMode val="edge"/>
          <c:x val="0.11785312006789324"/>
          <c:y val="4.464948666900749E-2"/>
          <c:w val="0.87983974179519042"/>
          <c:h val="0.21488788775627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20829823099908"/>
          <c:y val="0.27831862264089513"/>
          <c:w val="0.81669614609676411"/>
          <c:h val="0.54459049920200631"/>
        </c:manualLayout>
      </c:layout>
      <c:barChart>
        <c:barDir val="col"/>
        <c:grouping val="clustered"/>
        <c:varyColors val="0"/>
        <c:ser>
          <c:idx val="0"/>
          <c:order val="0"/>
          <c:tx>
            <c:strRef>
              <c:f>'Fig13'!$D$12</c:f>
              <c:strCache>
                <c:ptCount val="1"/>
                <c:pt idx="0">
                  <c:v>ZRAM</c:v>
                </c:pt>
              </c:strCache>
            </c:strRef>
          </c:tx>
          <c:spPr>
            <a:solidFill>
              <a:srgbClr val="0D5BDC"/>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'Fig13'!$D$13:$D$17</c:f>
              <c:numCache>
                <c:formatCode>General</c:formatCode>
                <c:ptCount val="5"/>
                <c:pt idx="0">
                  <c:v>0.44491927593991865</c:v>
                </c:pt>
                <c:pt idx="1">
                  <c:v>0.33971129444044806</c:v>
                </c:pt>
                <c:pt idx="2">
                  <c:v>0.3370628674479052</c:v>
                </c:pt>
                <c:pt idx="3">
                  <c:v>0.4471260655348927</c:v>
                </c:pt>
                <c:pt idx="4">
                  <c:v>0.30658725919711155</c:v>
                </c:pt>
              </c:numCache>
            </c:numRef>
          </c:val>
          <c:extLst>
            <c:ext xmlns:c16="http://schemas.microsoft.com/office/drawing/2014/chart" uri="{C3380CC4-5D6E-409C-BE32-E72D297353CC}">
              <c16:uniqueId val="{00000000-F926-4E58-8B80-2B68FB1D218E}"/>
            </c:ext>
          </c:extLst>
        </c:ser>
        <c:ser>
          <c:idx val="1"/>
          <c:order val="1"/>
          <c:tx>
            <c:strRef>
              <c:f>'Fig13'!$E$12</c:f>
              <c:strCache>
                <c:ptCount val="1"/>
                <c:pt idx="0">
                  <c:v>Ariadne-EHL-512B-2K-16K</c:v>
                </c:pt>
              </c:strCache>
            </c:strRef>
          </c:tx>
          <c:spPr>
            <a:solidFill>
              <a:srgbClr val="F28E8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'Fig13'!$E$13:$E$17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1-F926-4E58-8B80-2B68FB1D218E}"/>
            </c:ext>
          </c:extLst>
        </c:ser>
        <c:ser>
          <c:idx val="2"/>
          <c:order val="2"/>
          <c:tx>
            <c:strRef>
              <c:f>'Fig13'!$F$12</c:f>
              <c:strCache>
                <c:ptCount val="1"/>
                <c:pt idx="0">
                  <c:v>Ariadne-EHL-1K-2K-16K</c:v>
                </c:pt>
              </c:strCache>
            </c:strRef>
          </c:tx>
          <c:spPr>
            <a:solidFill>
              <a:srgbClr val="FDD768"/>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'Fig13'!$F$13:$F$17</c:f>
              <c:numCache>
                <c:formatCode>General</c:formatCode>
                <c:ptCount val="5"/>
                <c:pt idx="0">
                  <c:v>0.47798276383542387</c:v>
                </c:pt>
                <c:pt idx="1">
                  <c:v>0.33859002679243244</c:v>
                </c:pt>
                <c:pt idx="2">
                  <c:v>0.33501471736906657</c:v>
                </c:pt>
                <c:pt idx="3">
                  <c:v>0.44227924477908753</c:v>
                </c:pt>
                <c:pt idx="4">
                  <c:v>0.29866001117724938</c:v>
                </c:pt>
              </c:numCache>
            </c:numRef>
          </c:val>
          <c:extLst>
            <c:ext xmlns:c16="http://schemas.microsoft.com/office/drawing/2014/chart" uri="{C3380CC4-5D6E-409C-BE32-E72D297353CC}">
              <c16:uniqueId val="{00000002-F926-4E58-8B80-2B68FB1D218E}"/>
            </c:ext>
          </c:extLst>
        </c:ser>
        <c:ser>
          <c:idx val="3"/>
          <c:order val="3"/>
          <c:tx>
            <c:strRef>
              <c:f>'Fig13'!$G$12</c:f>
              <c:strCache>
                <c:ptCount val="1"/>
                <c:pt idx="0">
                  <c:v>Ariadne-EHL-1K-4K-16K</c:v>
                </c:pt>
              </c:strCache>
            </c:strRef>
          </c:tx>
          <c:spPr>
            <a:solidFill>
              <a:srgbClr val="7AD693"/>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'Fig13'!$G$13:$G$17</c:f>
              <c:numCache>
                <c:formatCode>General</c:formatCode>
                <c:ptCount val="5"/>
                <c:pt idx="0">
                  <c:v>0.43975641802295401</c:v>
                </c:pt>
                <c:pt idx="1">
                  <c:v>0.3240197888787113</c:v>
                </c:pt>
                <c:pt idx="2">
                  <c:v>0.32526645960917266</c:v>
                </c:pt>
                <c:pt idx="3">
                  <c:v>0.43516870967366089</c:v>
                </c:pt>
                <c:pt idx="4">
                  <c:v>0.29447009329016915</c:v>
                </c:pt>
              </c:numCache>
            </c:numRef>
          </c:val>
          <c:extLst>
            <c:ext xmlns:c16="http://schemas.microsoft.com/office/drawing/2014/chart" uri="{C3380CC4-5D6E-409C-BE32-E72D297353CC}">
              <c16:uniqueId val="{00000003-F926-4E58-8B80-2B68FB1D218E}"/>
            </c:ext>
          </c:extLst>
        </c:ser>
        <c:ser>
          <c:idx val="4"/>
          <c:order val="4"/>
          <c:tx>
            <c:strRef>
              <c:f>'Fig13'!$H$12</c:f>
              <c:strCache>
                <c:ptCount val="1"/>
                <c:pt idx="0">
                  <c:v>Ariadne-EHL-256B-2K-32K</c:v>
                </c:pt>
              </c:strCache>
            </c:strRef>
          </c:tx>
          <c:spPr>
            <a:solidFill>
              <a:srgbClr val="7030A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'Fig13'!$H$13:$H$17</c:f>
              <c:numCache>
                <c:formatCode>General</c:formatCode>
                <c:ptCount val="5"/>
                <c:pt idx="0">
                  <c:v>0.47516392412938835</c:v>
                </c:pt>
                <c:pt idx="1">
                  <c:v>0.33345076279891389</c:v>
                </c:pt>
                <c:pt idx="2">
                  <c:v>0.33193339725978882</c:v>
                </c:pt>
                <c:pt idx="3">
                  <c:v>0.43949133278417457</c:v>
                </c:pt>
                <c:pt idx="4">
                  <c:v>0.29332086319184014</c:v>
                </c:pt>
              </c:numCache>
            </c:numRef>
          </c:val>
          <c:extLst>
            <c:ext xmlns:c16="http://schemas.microsoft.com/office/drawing/2014/chart" uri="{C3380CC4-5D6E-409C-BE32-E72D297353CC}">
              <c16:uniqueId val="{00000004-F926-4E58-8B80-2B68FB1D218E}"/>
            </c:ext>
          </c:extLst>
        </c:ser>
        <c:ser>
          <c:idx val="5"/>
          <c:order val="5"/>
          <c:tx>
            <c:strRef>
              <c:f>'Fig13'!$I$12</c:f>
              <c:strCache>
                <c:ptCount val="1"/>
                <c:pt idx="0">
                  <c:v>Ariadne-AL-512B-2K-16K</c:v>
                </c:pt>
              </c:strCache>
            </c:strRef>
          </c:tx>
          <c:spPr>
            <a:solidFill>
              <a:srgbClr val="A6A6A6"/>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'Fig13'!$I$13:$I$17</c:f>
              <c:numCache>
                <c:formatCode>General</c:formatCode>
                <c:ptCount val="5"/>
                <c:pt idx="0">
                  <c:v>0.49478007025876997</c:v>
                </c:pt>
                <c:pt idx="1">
                  <c:v>0.36613942589338022</c:v>
                </c:pt>
                <c:pt idx="2">
                  <c:v>0.35198873636043643</c:v>
                </c:pt>
                <c:pt idx="3">
                  <c:v>0.45081597691822201</c:v>
                </c:pt>
                <c:pt idx="4">
                  <c:v>0.30348092622378681</c:v>
                </c:pt>
              </c:numCache>
            </c:numRef>
          </c:val>
          <c:extLst>
            <c:ext xmlns:c16="http://schemas.microsoft.com/office/drawing/2014/chart" uri="{C3380CC4-5D6E-409C-BE32-E72D297353CC}">
              <c16:uniqueId val="{00000005-F926-4E58-8B80-2B68FB1D218E}"/>
            </c:ext>
          </c:extLst>
        </c:ser>
        <c:ser>
          <c:idx val="6"/>
          <c:order val="6"/>
          <c:tx>
            <c:strRef>
              <c:f>'Fig13'!$J$12</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'Fig13'!$J$13:$J$17</c:f>
              <c:numCache>
                <c:formatCode>General</c:formatCode>
                <c:ptCount val="5"/>
                <c:pt idx="0">
                  <c:v>0.48498957272418641</c:v>
                </c:pt>
                <c:pt idx="1">
                  <c:v>0.35383200056613118</c:v>
                </c:pt>
                <c:pt idx="2">
                  <c:v>0.34426963197576343</c:v>
                </c:pt>
                <c:pt idx="3">
                  <c:v>0.44694734960221683</c:v>
                </c:pt>
                <c:pt idx="4">
                  <c:v>0.30136821168103189</c:v>
                </c:pt>
              </c:numCache>
            </c:numRef>
          </c:val>
          <c:extLst>
            <c:ext xmlns:c16="http://schemas.microsoft.com/office/drawing/2014/chart" uri="{C3380CC4-5D6E-409C-BE32-E72D297353CC}">
              <c16:uniqueId val="{00000006-F926-4E58-8B80-2B68FB1D218E}"/>
            </c:ext>
          </c:extLst>
        </c:ser>
        <c:ser>
          <c:idx val="7"/>
          <c:order val="7"/>
          <c:tx>
            <c:strRef>
              <c:f>'Fig13'!$K$12</c:f>
              <c:strCache>
                <c:ptCount val="1"/>
                <c:pt idx="0">
                  <c:v>Ariadne-AL-1K-4K-16K</c:v>
                </c:pt>
              </c:strCache>
            </c:strRef>
          </c:tx>
          <c:spPr>
            <a:solidFill>
              <a:srgbClr val="00206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'Fig13'!$K$13:$K$17</c:f>
              <c:numCache>
                <c:formatCode>General</c:formatCode>
                <c:ptCount val="5"/>
                <c:pt idx="0">
                  <c:v>0.45263205540216361</c:v>
                </c:pt>
                <c:pt idx="1">
                  <c:v>0.34273571648901535</c:v>
                </c:pt>
                <c:pt idx="2">
                  <c:v>0.33575073865162502</c:v>
                </c:pt>
                <c:pt idx="3">
                  <c:v>0.44017959327405587</c:v>
                </c:pt>
                <c:pt idx="4">
                  <c:v>0.29734471172430199</c:v>
                </c:pt>
              </c:numCache>
            </c:numRef>
          </c:val>
          <c:extLst>
            <c:ext xmlns:c16="http://schemas.microsoft.com/office/drawing/2014/chart" uri="{C3380CC4-5D6E-409C-BE32-E72D297353CC}">
              <c16:uniqueId val="{00000007-F926-4E58-8B80-2B68FB1D218E}"/>
            </c:ext>
          </c:extLst>
        </c:ser>
        <c:ser>
          <c:idx val="8"/>
          <c:order val="8"/>
          <c:tx>
            <c:strRef>
              <c:f>'Fig13'!$L$12</c:f>
              <c:strCache>
                <c:ptCount val="1"/>
                <c:pt idx="0">
                  <c:v>Ariadne-AL-256B-2K-32K</c:v>
                </c:pt>
              </c:strCache>
            </c:strRef>
          </c:tx>
          <c:spPr>
            <a:solidFill>
              <a:srgbClr val="FF0000"/>
            </a:solidFill>
            <a:ln>
              <a:solidFill>
                <a:schemeClr val="tx1"/>
              </a:solidFill>
            </a:ln>
            <a:effectLst/>
          </c:spPr>
          <c:invertIfNegative val="0"/>
          <c:cat>
            <c:strRef>
              <c:f>'Fig13'!$C$13:$C$17</c:f>
              <c:strCache>
                <c:ptCount val="5"/>
                <c:pt idx="0">
                  <c:v>Youtube</c:v>
                </c:pt>
                <c:pt idx="1">
                  <c:v>Twitter</c:v>
                </c:pt>
                <c:pt idx="2">
                  <c:v>Firefox</c:v>
                </c:pt>
                <c:pt idx="3">
                  <c:v>GoogleEarth</c:v>
                </c:pt>
                <c:pt idx="4">
                  <c:v>BangDream</c:v>
                </c:pt>
              </c:strCache>
            </c:strRef>
          </c:cat>
          <c:val>
            <c:numRef>
              <c:f>'Fig13'!$L$13:$L$17</c:f>
              <c:numCache>
                <c:formatCode>General</c:formatCode>
                <c:ptCount val="5"/>
                <c:pt idx="0">
                  <c:v>0.50441361916771754</c:v>
                </c:pt>
                <c:pt idx="1">
                  <c:v>0.37947783849423189</c:v>
                </c:pt>
                <c:pt idx="2">
                  <c:v>0.36064627813040967</c:v>
                </c:pt>
                <c:pt idx="3">
                  <c:v>0.45386465755911587</c:v>
                </c:pt>
                <c:pt idx="4">
                  <c:v>0.3012774162448783</c:v>
                </c:pt>
              </c:numCache>
            </c:numRef>
          </c:val>
          <c:extLst>
            <c:ext xmlns:c16="http://schemas.microsoft.com/office/drawing/2014/chart" uri="{C3380CC4-5D6E-409C-BE32-E72D297353CC}">
              <c16:uniqueId val="{00000008-F926-4E58-8B80-2B68FB1D218E}"/>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Compression Ratio</a:t>
                </a:r>
              </a:p>
            </c:rich>
          </c:tx>
          <c:layout>
            <c:manualLayout>
              <c:xMode val="edge"/>
              <c:yMode val="edge"/>
              <c:x val="6.8699060372556131E-2"/>
              <c:y val="0.20976374888765553"/>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chemeClr val="tx1"/>
          </a:solidFill>
        </a:ln>
        <a:effectLst/>
      </c:spPr>
    </c:plotArea>
    <c:legend>
      <c:legendPos val="b"/>
      <c:layout>
        <c:manualLayout>
          <c:xMode val="edge"/>
          <c:yMode val="edge"/>
          <c:x val="0.11785312006789324"/>
          <c:y val="4.464948666900749E-2"/>
          <c:w val="0.87983974179519042"/>
          <c:h val="0.21488788775627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29823099908"/>
          <c:y val="0.1678962362518705"/>
          <c:w val="0.81669614609676411"/>
          <c:h val="0.65501326519680614"/>
        </c:manualLayout>
      </c:layout>
      <c:barChart>
        <c:barDir val="col"/>
        <c:grouping val="clustered"/>
        <c:varyColors val="0"/>
        <c:ser>
          <c:idx val="0"/>
          <c:order val="0"/>
          <c:tx>
            <c:strRef>
              <c:f>'Fig14'!$B$1</c:f>
              <c:strCache>
                <c:ptCount val="1"/>
                <c:pt idx="0">
                  <c:v>Coverage</c:v>
                </c:pt>
              </c:strCache>
            </c:strRef>
          </c:tx>
          <c:spPr>
            <a:solidFill>
              <a:srgbClr val="0D5BDC"/>
            </a:solidFill>
            <a:ln>
              <a:solidFill>
                <a:schemeClr val="tx1"/>
              </a:solidFill>
            </a:ln>
            <a:effectLst/>
          </c:spPr>
          <c:invertIfNegative val="0"/>
          <c:cat>
            <c:strRef>
              <c:f>'Fig14'!$A$2:$A$7</c:f>
              <c:strCache>
                <c:ptCount val="6"/>
                <c:pt idx="0">
                  <c:v>Youtube</c:v>
                </c:pt>
                <c:pt idx="1">
                  <c:v>Twitter</c:v>
                </c:pt>
                <c:pt idx="2">
                  <c:v>Firefox</c:v>
                </c:pt>
                <c:pt idx="3">
                  <c:v>GoogleEarth</c:v>
                </c:pt>
                <c:pt idx="4">
                  <c:v>BangDream</c:v>
                </c:pt>
                <c:pt idx="5">
                  <c:v>Avg.</c:v>
                </c:pt>
              </c:strCache>
            </c:strRef>
          </c:cat>
          <c:val>
            <c:numRef>
              <c:f>'Fig14'!$B$2:$B$7</c:f>
              <c:numCache>
                <c:formatCode>0%</c:formatCode>
                <c:ptCount val="6"/>
                <c:pt idx="0">
                  <c:v>0.62409999999999999</c:v>
                </c:pt>
                <c:pt idx="1">
                  <c:v>0.72430000000000005</c:v>
                </c:pt>
                <c:pt idx="2">
                  <c:v>0.69530000000000003</c:v>
                </c:pt>
                <c:pt idx="3">
                  <c:v>0.55489999999999995</c:v>
                </c:pt>
                <c:pt idx="4">
                  <c:v>0.84260000000000002</c:v>
                </c:pt>
                <c:pt idx="5">
                  <c:v>0.68824000000000007</c:v>
                </c:pt>
              </c:numCache>
            </c:numRef>
          </c:val>
          <c:extLst>
            <c:ext xmlns:c16="http://schemas.microsoft.com/office/drawing/2014/chart" uri="{C3380CC4-5D6E-409C-BE32-E72D297353CC}">
              <c16:uniqueId val="{00000000-B688-48E5-AE02-8BDD16A47000}"/>
            </c:ext>
          </c:extLst>
        </c:ser>
        <c:ser>
          <c:idx val="1"/>
          <c:order val="1"/>
          <c:tx>
            <c:strRef>
              <c:f>'Fig14'!$C$1</c:f>
              <c:strCache>
                <c:ptCount val="1"/>
                <c:pt idx="0">
                  <c:v>Accuracy</c:v>
                </c:pt>
              </c:strCache>
            </c:strRef>
          </c:tx>
          <c:spPr>
            <a:solidFill>
              <a:srgbClr val="F28E86"/>
            </a:solidFill>
            <a:ln>
              <a:solidFill>
                <a:schemeClr val="tx1"/>
              </a:solidFill>
            </a:ln>
            <a:effectLst/>
          </c:spPr>
          <c:invertIfNegative val="0"/>
          <c:cat>
            <c:strRef>
              <c:f>'Fig14'!$A$2:$A$7</c:f>
              <c:strCache>
                <c:ptCount val="6"/>
                <c:pt idx="0">
                  <c:v>Youtube</c:v>
                </c:pt>
                <c:pt idx="1">
                  <c:v>Twitter</c:v>
                </c:pt>
                <c:pt idx="2">
                  <c:v>Firefox</c:v>
                </c:pt>
                <c:pt idx="3">
                  <c:v>GoogleEarth</c:v>
                </c:pt>
                <c:pt idx="4">
                  <c:v>BangDream</c:v>
                </c:pt>
                <c:pt idx="5">
                  <c:v>Avg.</c:v>
                </c:pt>
              </c:strCache>
            </c:strRef>
          </c:cat>
          <c:val>
            <c:numRef>
              <c:f>'Fig14'!$C$2:$C$7</c:f>
              <c:numCache>
                <c:formatCode>0%</c:formatCode>
                <c:ptCount val="6"/>
                <c:pt idx="0">
                  <c:v>0.99209999999999998</c:v>
                </c:pt>
                <c:pt idx="1">
                  <c:v>0.9667</c:v>
                </c:pt>
                <c:pt idx="2">
                  <c:v>0.9556</c:v>
                </c:pt>
                <c:pt idx="3">
                  <c:v>0.99039999999999995</c:v>
                </c:pt>
                <c:pt idx="4">
                  <c:v>0.92400000000000004</c:v>
                </c:pt>
                <c:pt idx="5">
                  <c:v>0.96576000000000006</c:v>
                </c:pt>
              </c:numCache>
            </c:numRef>
          </c:val>
          <c:extLst>
            <c:ext xmlns:c16="http://schemas.microsoft.com/office/drawing/2014/chart" uri="{C3380CC4-5D6E-409C-BE32-E72D297353CC}">
              <c16:uniqueId val="{00000001-B688-48E5-AE02-8BDD16A47000}"/>
            </c:ext>
          </c:extLst>
        </c:ser>
        <c:dLbls>
          <c:showLegendKey val="0"/>
          <c:showVal val="0"/>
          <c:showCatName val="0"/>
          <c:showSerName val="0"/>
          <c:showPercent val="0"/>
          <c:showBubbleSize val="0"/>
        </c:dLbls>
        <c:gapWidth val="351"/>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Percentage</a:t>
                </a:r>
              </a:p>
            </c:rich>
          </c:tx>
          <c:layout>
            <c:manualLayout>
              <c:xMode val="edge"/>
              <c:yMode val="edge"/>
              <c:x val="4.9794030476956457E-2"/>
              <c:y val="0.26199136640708043"/>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valAx>
      <c:spPr>
        <a:noFill/>
        <a:ln>
          <a:solidFill>
            <a:schemeClr val="tx1"/>
          </a:solidFill>
        </a:ln>
        <a:effectLst/>
      </c:spPr>
    </c:plotArea>
    <c:legend>
      <c:legendPos val="b"/>
      <c:layout>
        <c:manualLayout>
          <c:xMode val="edge"/>
          <c:yMode val="edge"/>
          <c:x val="0.21195456850186242"/>
          <c:y val="2.6429080762822743E-2"/>
          <c:w val="0.67859072389307151"/>
          <c:h val="0.132260289677190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3052387031"/>
          <c:y val="0.36386046270497097"/>
          <c:w val="0.81669614609676411"/>
          <c:h val="0.47819013957321249"/>
        </c:manualLayout>
      </c:layout>
      <c:barChart>
        <c:barDir val="col"/>
        <c:grouping val="clustered"/>
        <c:varyColors val="0"/>
        <c:ser>
          <c:idx val="1"/>
          <c:order val="0"/>
          <c:tx>
            <c:strRef>
              <c:f>'Fig10'!$D$3</c:f>
              <c:strCache>
                <c:ptCount val="1"/>
                <c:pt idx="0">
                  <c:v>ZRAM</c:v>
                </c:pt>
              </c:strCache>
            </c:strRef>
          </c:tx>
          <c:spPr>
            <a:solidFill>
              <a:srgbClr val="0D5BDC"/>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'Fig10'!$D$4:$D$8</c:f>
              <c:numCache>
                <c:formatCode>General</c:formatCode>
                <c:ptCount val="5"/>
                <c:pt idx="0">
                  <c:v>122</c:v>
                </c:pt>
                <c:pt idx="1">
                  <c:v>262</c:v>
                </c:pt>
                <c:pt idx="2">
                  <c:v>149</c:v>
                </c:pt>
                <c:pt idx="3">
                  <c:v>170</c:v>
                </c:pt>
                <c:pt idx="4">
                  <c:v>138</c:v>
                </c:pt>
              </c:numCache>
            </c:numRef>
          </c:val>
          <c:extLst>
            <c:ext xmlns:c16="http://schemas.microsoft.com/office/drawing/2014/chart" uri="{C3380CC4-5D6E-409C-BE32-E72D297353CC}">
              <c16:uniqueId val="{00000000-D73F-498C-8432-6FA7D73D06EB}"/>
            </c:ext>
          </c:extLst>
        </c:ser>
        <c:ser>
          <c:idx val="2"/>
          <c:order val="1"/>
          <c:tx>
            <c:strRef>
              <c:f>'Fig10'!$E$3</c:f>
              <c:strCache>
                <c:ptCount val="1"/>
                <c:pt idx="0">
                  <c:v>Ariadne-EHL-512B-2K-16K</c:v>
                </c:pt>
              </c:strCache>
            </c:strRef>
          </c:tx>
          <c:spPr>
            <a:solidFill>
              <a:srgbClr val="F28E8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'Fig10'!$E$4:$E$8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1-D73F-498C-8432-6FA7D73D06EB}"/>
            </c:ext>
          </c:extLst>
        </c:ser>
        <c:ser>
          <c:idx val="3"/>
          <c:order val="2"/>
          <c:tx>
            <c:strRef>
              <c:f>'Fig10'!$F$3</c:f>
              <c:strCache>
                <c:ptCount val="1"/>
                <c:pt idx="0">
                  <c:v>Ariadne-EHL-1K-2K-16K</c:v>
                </c:pt>
              </c:strCache>
            </c:strRef>
          </c:tx>
          <c:spPr>
            <a:solidFill>
              <a:srgbClr val="FDD768"/>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'Fig10'!$F$4:$F$8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2-D73F-498C-8432-6FA7D73D06EB}"/>
            </c:ext>
          </c:extLst>
        </c:ser>
        <c:ser>
          <c:idx val="4"/>
          <c:order val="3"/>
          <c:tx>
            <c:strRef>
              <c:f>'Fig10'!$G$3</c:f>
              <c:strCache>
                <c:ptCount val="1"/>
                <c:pt idx="0">
                  <c:v>Ariadne-EHL-1K-4K-16K</c:v>
                </c:pt>
              </c:strCache>
            </c:strRef>
          </c:tx>
          <c:spPr>
            <a:solidFill>
              <a:srgbClr val="7AD693"/>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'Fig10'!$G$4:$G$8</c:f>
              <c:numCache>
                <c:formatCode>General</c:formatCode>
                <c:ptCount val="5"/>
                <c:pt idx="0">
                  <c:v>74</c:v>
                </c:pt>
                <c:pt idx="1">
                  <c:v>113</c:v>
                </c:pt>
                <c:pt idx="2">
                  <c:v>65</c:v>
                </c:pt>
                <c:pt idx="3">
                  <c:v>94</c:v>
                </c:pt>
                <c:pt idx="4">
                  <c:v>66</c:v>
                </c:pt>
              </c:numCache>
            </c:numRef>
          </c:val>
          <c:extLst>
            <c:ext xmlns:c16="http://schemas.microsoft.com/office/drawing/2014/chart" uri="{C3380CC4-5D6E-409C-BE32-E72D297353CC}">
              <c16:uniqueId val="{00000003-D73F-498C-8432-6FA7D73D06EB}"/>
            </c:ext>
          </c:extLst>
        </c:ser>
        <c:ser>
          <c:idx val="5"/>
          <c:order val="4"/>
          <c:tx>
            <c:strRef>
              <c:f>'Fig10'!$H$3</c:f>
              <c:strCache>
                <c:ptCount val="1"/>
                <c:pt idx="0">
                  <c:v>Ariadne-EHL-256B-2K-32K</c:v>
                </c:pt>
              </c:strCache>
            </c:strRef>
          </c:tx>
          <c:spPr>
            <a:solidFill>
              <a:srgbClr val="7030A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'Fig10'!$H$4:$H$8</c:f>
              <c:numCache>
                <c:formatCode>General</c:formatCode>
                <c:ptCount val="5"/>
                <c:pt idx="0">
                  <c:v>74</c:v>
                </c:pt>
                <c:pt idx="1">
                  <c:v>115</c:v>
                </c:pt>
                <c:pt idx="2">
                  <c:v>66</c:v>
                </c:pt>
                <c:pt idx="3">
                  <c:v>97</c:v>
                </c:pt>
                <c:pt idx="4">
                  <c:v>67</c:v>
                </c:pt>
              </c:numCache>
            </c:numRef>
          </c:val>
          <c:extLst>
            <c:ext xmlns:c16="http://schemas.microsoft.com/office/drawing/2014/chart" uri="{C3380CC4-5D6E-409C-BE32-E72D297353CC}">
              <c16:uniqueId val="{00000004-D73F-498C-8432-6FA7D73D06EB}"/>
            </c:ext>
          </c:extLst>
        </c:ser>
        <c:ser>
          <c:idx val="6"/>
          <c:order val="5"/>
          <c:tx>
            <c:strRef>
              <c:f>'Fig10'!$I$3</c:f>
              <c:strCache>
                <c:ptCount val="1"/>
                <c:pt idx="0">
                  <c:v>Ariadne-AL-512B-2K-16K</c:v>
                </c:pt>
              </c:strCache>
            </c:strRef>
          </c:tx>
          <c:spPr>
            <a:solidFill>
              <a:srgbClr val="A6A6A6">
                <a:alpha val="22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'Fig10'!$I$4:$I$8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5-D73F-498C-8432-6FA7D73D06EB}"/>
            </c:ext>
          </c:extLst>
        </c:ser>
        <c:ser>
          <c:idx val="7"/>
          <c:order val="6"/>
          <c:tx>
            <c:strRef>
              <c:f>'Fig10'!$J$3</c:f>
              <c:strCache>
                <c:ptCount val="1"/>
                <c:pt idx="0">
                  <c:v>Ariadne-AL-1K-2K-16K</c:v>
                </c:pt>
              </c:strCache>
            </c:strRef>
          </c:tx>
          <c:spPr>
            <a:solidFill>
              <a:srgbClr val="4472C4">
                <a:lumMod val="20000"/>
                <a:lumOff val="80000"/>
                <a:alpha val="18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'Fig10'!$J$4:$J$8</c:f>
              <c:numCache>
                <c:formatCode>General</c:formatCode>
                <c:ptCount val="5"/>
                <c:pt idx="0">
                  <c:v>75</c:v>
                </c:pt>
                <c:pt idx="1">
                  <c:v>115</c:v>
                </c:pt>
                <c:pt idx="2">
                  <c:v>66</c:v>
                </c:pt>
                <c:pt idx="3">
                  <c:v>95</c:v>
                </c:pt>
                <c:pt idx="4">
                  <c:v>67</c:v>
                </c:pt>
              </c:numCache>
            </c:numRef>
          </c:val>
          <c:extLst>
            <c:ext xmlns:c16="http://schemas.microsoft.com/office/drawing/2014/chart" uri="{C3380CC4-5D6E-409C-BE32-E72D297353CC}">
              <c16:uniqueId val="{00000006-D73F-498C-8432-6FA7D73D06EB}"/>
            </c:ext>
          </c:extLst>
        </c:ser>
        <c:ser>
          <c:idx val="8"/>
          <c:order val="7"/>
          <c:tx>
            <c:strRef>
              <c:f>'Fig10'!$K$3</c:f>
              <c:strCache>
                <c:ptCount val="1"/>
                <c:pt idx="0">
                  <c:v>Ariadne-AL-1K-4K-16K</c:v>
                </c:pt>
              </c:strCache>
            </c:strRef>
          </c:tx>
          <c:spPr>
            <a:solidFill>
              <a:srgbClr val="002060">
                <a:alpha val="20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'Fig10'!$K$4:$K$8</c:f>
              <c:numCache>
                <c:formatCode>General</c:formatCode>
                <c:ptCount val="5"/>
                <c:pt idx="0">
                  <c:v>76</c:v>
                </c:pt>
                <c:pt idx="1">
                  <c:v>117</c:v>
                </c:pt>
                <c:pt idx="2">
                  <c:v>66</c:v>
                </c:pt>
                <c:pt idx="3">
                  <c:v>95</c:v>
                </c:pt>
                <c:pt idx="4">
                  <c:v>66</c:v>
                </c:pt>
              </c:numCache>
            </c:numRef>
          </c:val>
          <c:extLst>
            <c:ext xmlns:c16="http://schemas.microsoft.com/office/drawing/2014/chart" uri="{C3380CC4-5D6E-409C-BE32-E72D297353CC}">
              <c16:uniqueId val="{00000007-D73F-498C-8432-6FA7D73D06EB}"/>
            </c:ext>
          </c:extLst>
        </c:ser>
        <c:ser>
          <c:idx val="9"/>
          <c:order val="8"/>
          <c:tx>
            <c:strRef>
              <c:f>'Fig10'!$L$3</c:f>
              <c:strCache>
                <c:ptCount val="1"/>
                <c:pt idx="0">
                  <c:v>Ariadne-AL-256B-2K-32K</c:v>
                </c:pt>
              </c:strCache>
            </c:strRef>
          </c:tx>
          <c:spPr>
            <a:solidFill>
              <a:srgbClr val="FF0000">
                <a:alpha val="18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'Fig10'!$L$4:$L$8</c:f>
              <c:numCache>
                <c:formatCode>General</c:formatCode>
                <c:ptCount val="5"/>
                <c:pt idx="0">
                  <c:v>75</c:v>
                </c:pt>
                <c:pt idx="1">
                  <c:v>115</c:v>
                </c:pt>
                <c:pt idx="2">
                  <c:v>66</c:v>
                </c:pt>
                <c:pt idx="3">
                  <c:v>97</c:v>
                </c:pt>
                <c:pt idx="4">
                  <c:v>67</c:v>
                </c:pt>
              </c:numCache>
            </c:numRef>
          </c:val>
          <c:extLst>
            <c:ext xmlns:c16="http://schemas.microsoft.com/office/drawing/2014/chart" uri="{C3380CC4-5D6E-409C-BE32-E72D297353CC}">
              <c16:uniqueId val="{00000008-D73F-498C-8432-6FA7D73D06EB}"/>
            </c:ext>
          </c:extLst>
        </c:ser>
        <c:ser>
          <c:idx val="0"/>
          <c:order val="9"/>
          <c:tx>
            <c:strRef>
              <c:f>'Fig10'!$C$3</c:f>
              <c:strCache>
                <c:ptCount val="1"/>
                <c:pt idx="0">
                  <c:v>DRAM</c:v>
                </c:pt>
              </c:strCache>
            </c:strRef>
          </c:tx>
          <c:spPr>
            <a:solidFill>
              <a:schemeClr val="accent6">
                <a:lumMod val="75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'Fig10'!$C$4:$C$8</c:f>
              <c:numCache>
                <c:formatCode>General</c:formatCode>
                <c:ptCount val="5"/>
                <c:pt idx="0">
                  <c:v>63</c:v>
                </c:pt>
                <c:pt idx="1">
                  <c:v>104</c:v>
                </c:pt>
                <c:pt idx="2">
                  <c:v>56</c:v>
                </c:pt>
                <c:pt idx="3">
                  <c:v>86</c:v>
                </c:pt>
                <c:pt idx="4">
                  <c:v>65</c:v>
                </c:pt>
              </c:numCache>
            </c:numRef>
          </c:val>
          <c:extLst>
            <c:ext xmlns:c16="http://schemas.microsoft.com/office/drawing/2014/chart" uri="{C3380CC4-5D6E-409C-BE32-E72D297353CC}">
              <c16:uniqueId val="{00000009-D73F-498C-8432-6FA7D73D06EB}"/>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Relaunch Time (ms)</a:t>
                </a:r>
              </a:p>
            </c:rich>
          </c:tx>
          <c:layout>
            <c:manualLayout>
              <c:xMode val="edge"/>
              <c:yMode val="edge"/>
              <c:x val="7.2306312029467648E-2"/>
              <c:y val="0.2720232474058954"/>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valAx>
      <c:spPr>
        <a:noFill/>
        <a:ln>
          <a:solidFill>
            <a:schemeClr val="tx1"/>
          </a:solidFill>
        </a:ln>
        <a:effectLst/>
      </c:spPr>
    </c:plotArea>
    <c:legend>
      <c:legendPos val="b"/>
      <c:legendEntry>
        <c:idx val="5"/>
        <c:txPr>
          <a:bodyPr rot="0" spcFirstLastPara="1" vertOverflow="ellipsis" vert="horz" wrap="square" anchor="ctr" anchorCtr="1"/>
          <a:lstStyle/>
          <a:p>
            <a:pPr>
              <a:defRPr sz="1400" b="0" i="0" u="none" strike="noStrike" kern="1200" baseline="0">
                <a:solidFill>
                  <a:schemeClr val="tx1">
                    <a:alpha val="27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alpha val="30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400" b="0" i="0" u="none" strike="noStrike" kern="1200" baseline="0">
                <a:solidFill>
                  <a:schemeClr val="tx1">
                    <a:alpha val="26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400" b="0" i="0" u="none" strike="noStrike" kern="1200" baseline="0">
                <a:solidFill>
                  <a:schemeClr val="tx1">
                    <a:alpha val="24000"/>
                  </a:schemeClr>
                </a:solidFill>
                <a:latin typeface="+mn-lt"/>
                <a:ea typeface="+mn-ea"/>
                <a:cs typeface="+mn-cs"/>
              </a:defRPr>
            </a:pPr>
            <a:endParaRPr lang="en-US"/>
          </a:p>
        </c:txPr>
      </c:legendEntry>
      <c:layout>
        <c:manualLayout>
          <c:xMode val="edge"/>
          <c:yMode val="edge"/>
          <c:x val="0.18400566171266808"/>
          <c:y val="6.4774426498139234E-2"/>
          <c:w val="0.77070063694267521"/>
          <c:h val="0.28908878423128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3052387031"/>
          <c:y val="0.36386046270497097"/>
          <c:w val="0.81669614609676411"/>
          <c:h val="0.47819013957321249"/>
        </c:manualLayout>
      </c:layout>
      <c:barChart>
        <c:barDir val="col"/>
        <c:grouping val="clustered"/>
        <c:varyColors val="0"/>
        <c:ser>
          <c:idx val="1"/>
          <c:order val="0"/>
          <c:tx>
            <c:strRef>
              <c:f>'Fig10'!$D$3</c:f>
              <c:strCache>
                <c:ptCount val="1"/>
                <c:pt idx="0">
                  <c:v>ZRAM</c:v>
                </c:pt>
              </c:strCache>
            </c:strRef>
          </c:tx>
          <c:spPr>
            <a:solidFill>
              <a:srgbClr val="0D5BDC"/>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'Fig10'!$D$4:$D$8</c:f>
              <c:numCache>
                <c:formatCode>General</c:formatCode>
                <c:ptCount val="5"/>
                <c:pt idx="0">
                  <c:v>122</c:v>
                </c:pt>
                <c:pt idx="1">
                  <c:v>262</c:v>
                </c:pt>
                <c:pt idx="2">
                  <c:v>149</c:v>
                </c:pt>
                <c:pt idx="3">
                  <c:v>170</c:v>
                </c:pt>
                <c:pt idx="4">
                  <c:v>138</c:v>
                </c:pt>
              </c:numCache>
            </c:numRef>
          </c:val>
          <c:extLst>
            <c:ext xmlns:c16="http://schemas.microsoft.com/office/drawing/2014/chart" uri="{C3380CC4-5D6E-409C-BE32-E72D297353CC}">
              <c16:uniqueId val="{00000000-C7B9-43C5-A94C-7B737003E8D8}"/>
            </c:ext>
          </c:extLst>
        </c:ser>
        <c:ser>
          <c:idx val="2"/>
          <c:order val="1"/>
          <c:tx>
            <c:strRef>
              <c:f>'Fig10'!$E$3</c:f>
              <c:strCache>
                <c:ptCount val="1"/>
                <c:pt idx="0">
                  <c:v>Ariadne-EHL-512B-2K-16K</c:v>
                </c:pt>
              </c:strCache>
            </c:strRef>
          </c:tx>
          <c:spPr>
            <a:solidFill>
              <a:srgbClr val="F28E86">
                <a:alpha val="19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'Fig10'!$E$4:$E$8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1-C7B9-43C5-A94C-7B737003E8D8}"/>
            </c:ext>
          </c:extLst>
        </c:ser>
        <c:ser>
          <c:idx val="3"/>
          <c:order val="2"/>
          <c:tx>
            <c:strRef>
              <c:f>'Fig10'!$F$3</c:f>
              <c:strCache>
                <c:ptCount val="1"/>
                <c:pt idx="0">
                  <c:v>Ariadne-EHL-1K-2K-16K</c:v>
                </c:pt>
              </c:strCache>
            </c:strRef>
          </c:tx>
          <c:spPr>
            <a:solidFill>
              <a:srgbClr val="FDD768">
                <a:alpha val="17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'Fig10'!$F$4:$F$8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2-C7B9-43C5-A94C-7B737003E8D8}"/>
            </c:ext>
          </c:extLst>
        </c:ser>
        <c:ser>
          <c:idx val="4"/>
          <c:order val="3"/>
          <c:tx>
            <c:strRef>
              <c:f>'Fig10'!$G$3</c:f>
              <c:strCache>
                <c:ptCount val="1"/>
                <c:pt idx="0">
                  <c:v>Ariadne-EHL-1K-4K-16K</c:v>
                </c:pt>
              </c:strCache>
            </c:strRef>
          </c:tx>
          <c:spPr>
            <a:solidFill>
              <a:srgbClr val="7AD693">
                <a:alpha val="20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'Fig10'!$G$4:$G$8</c:f>
              <c:numCache>
                <c:formatCode>General</c:formatCode>
                <c:ptCount val="5"/>
                <c:pt idx="0">
                  <c:v>74</c:v>
                </c:pt>
                <c:pt idx="1">
                  <c:v>113</c:v>
                </c:pt>
                <c:pt idx="2">
                  <c:v>65</c:v>
                </c:pt>
                <c:pt idx="3">
                  <c:v>94</c:v>
                </c:pt>
                <c:pt idx="4">
                  <c:v>66</c:v>
                </c:pt>
              </c:numCache>
            </c:numRef>
          </c:val>
          <c:extLst>
            <c:ext xmlns:c16="http://schemas.microsoft.com/office/drawing/2014/chart" uri="{C3380CC4-5D6E-409C-BE32-E72D297353CC}">
              <c16:uniqueId val="{00000003-C7B9-43C5-A94C-7B737003E8D8}"/>
            </c:ext>
          </c:extLst>
        </c:ser>
        <c:ser>
          <c:idx val="5"/>
          <c:order val="4"/>
          <c:tx>
            <c:strRef>
              <c:f>'Fig10'!$H$3</c:f>
              <c:strCache>
                <c:ptCount val="1"/>
                <c:pt idx="0">
                  <c:v>Ariadne-EHL-256B-2K-32K</c:v>
                </c:pt>
              </c:strCache>
            </c:strRef>
          </c:tx>
          <c:spPr>
            <a:solidFill>
              <a:srgbClr val="7030A0">
                <a:alpha val="20000"/>
              </a:srgbClr>
            </a:solidFill>
            <a:ln>
              <a:noFill/>
            </a:ln>
            <a:effectLst/>
          </c:spPr>
          <c:invertIfNegative val="0"/>
          <c:cat>
            <c:strRef>
              <c:f>'Fig10'!$B$4:$B$8</c:f>
              <c:strCache>
                <c:ptCount val="5"/>
                <c:pt idx="0">
                  <c:v>Youtube</c:v>
                </c:pt>
                <c:pt idx="1">
                  <c:v>Twitter</c:v>
                </c:pt>
                <c:pt idx="2">
                  <c:v>Firefox</c:v>
                </c:pt>
                <c:pt idx="3">
                  <c:v>GoogleEarth</c:v>
                </c:pt>
                <c:pt idx="4">
                  <c:v>BangDream</c:v>
                </c:pt>
              </c:strCache>
            </c:strRef>
          </c:cat>
          <c:val>
            <c:numRef>
              <c:f>'Fig10'!$H$4:$H$8</c:f>
              <c:numCache>
                <c:formatCode>General</c:formatCode>
                <c:ptCount val="5"/>
                <c:pt idx="0">
                  <c:v>74</c:v>
                </c:pt>
                <c:pt idx="1">
                  <c:v>115</c:v>
                </c:pt>
                <c:pt idx="2">
                  <c:v>66</c:v>
                </c:pt>
                <c:pt idx="3">
                  <c:v>97</c:v>
                </c:pt>
                <c:pt idx="4">
                  <c:v>67</c:v>
                </c:pt>
              </c:numCache>
            </c:numRef>
          </c:val>
          <c:extLst>
            <c:ext xmlns:c16="http://schemas.microsoft.com/office/drawing/2014/chart" uri="{C3380CC4-5D6E-409C-BE32-E72D297353CC}">
              <c16:uniqueId val="{00000004-C7B9-43C5-A94C-7B737003E8D8}"/>
            </c:ext>
          </c:extLst>
        </c:ser>
        <c:ser>
          <c:idx val="6"/>
          <c:order val="5"/>
          <c:tx>
            <c:strRef>
              <c:f>'Fig10'!$I$3</c:f>
              <c:strCache>
                <c:ptCount val="1"/>
                <c:pt idx="0">
                  <c:v>Ariadne-AL-512B-2K-16K</c:v>
                </c:pt>
              </c:strCache>
            </c:strRef>
          </c:tx>
          <c:spPr>
            <a:solidFill>
              <a:srgbClr val="A6A6A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'Fig10'!$I$4:$I$8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5-C7B9-43C5-A94C-7B737003E8D8}"/>
            </c:ext>
          </c:extLst>
        </c:ser>
        <c:ser>
          <c:idx val="7"/>
          <c:order val="6"/>
          <c:tx>
            <c:strRef>
              <c:f>'Fig10'!$J$3</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'Fig10'!$J$4:$J$8</c:f>
              <c:numCache>
                <c:formatCode>General</c:formatCode>
                <c:ptCount val="5"/>
                <c:pt idx="0">
                  <c:v>75</c:v>
                </c:pt>
                <c:pt idx="1">
                  <c:v>115</c:v>
                </c:pt>
                <c:pt idx="2">
                  <c:v>66</c:v>
                </c:pt>
                <c:pt idx="3">
                  <c:v>95</c:v>
                </c:pt>
                <c:pt idx="4">
                  <c:v>67</c:v>
                </c:pt>
              </c:numCache>
            </c:numRef>
          </c:val>
          <c:extLst>
            <c:ext xmlns:c16="http://schemas.microsoft.com/office/drawing/2014/chart" uri="{C3380CC4-5D6E-409C-BE32-E72D297353CC}">
              <c16:uniqueId val="{00000006-C7B9-43C5-A94C-7B737003E8D8}"/>
            </c:ext>
          </c:extLst>
        </c:ser>
        <c:ser>
          <c:idx val="8"/>
          <c:order val="7"/>
          <c:tx>
            <c:strRef>
              <c:f>'Fig10'!$K$3</c:f>
              <c:strCache>
                <c:ptCount val="1"/>
                <c:pt idx="0">
                  <c:v>Ariadne-AL-1K-4K-16K</c:v>
                </c:pt>
              </c:strCache>
            </c:strRef>
          </c:tx>
          <c:spPr>
            <a:solidFill>
              <a:srgbClr val="00206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'Fig10'!$K$4:$K$8</c:f>
              <c:numCache>
                <c:formatCode>General</c:formatCode>
                <c:ptCount val="5"/>
                <c:pt idx="0">
                  <c:v>76</c:v>
                </c:pt>
                <c:pt idx="1">
                  <c:v>117</c:v>
                </c:pt>
                <c:pt idx="2">
                  <c:v>66</c:v>
                </c:pt>
                <c:pt idx="3">
                  <c:v>95</c:v>
                </c:pt>
                <c:pt idx="4">
                  <c:v>66</c:v>
                </c:pt>
              </c:numCache>
            </c:numRef>
          </c:val>
          <c:extLst>
            <c:ext xmlns:c16="http://schemas.microsoft.com/office/drawing/2014/chart" uri="{C3380CC4-5D6E-409C-BE32-E72D297353CC}">
              <c16:uniqueId val="{00000007-C7B9-43C5-A94C-7B737003E8D8}"/>
            </c:ext>
          </c:extLst>
        </c:ser>
        <c:ser>
          <c:idx val="9"/>
          <c:order val="8"/>
          <c:tx>
            <c:strRef>
              <c:f>'Fig10'!$L$3</c:f>
              <c:strCache>
                <c:ptCount val="1"/>
                <c:pt idx="0">
                  <c:v>Ariadne-AL-256B-2K-32K</c:v>
                </c:pt>
              </c:strCache>
            </c:strRef>
          </c:tx>
          <c:spPr>
            <a:solidFill>
              <a:srgbClr val="FF000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'Fig10'!$L$4:$L$8</c:f>
              <c:numCache>
                <c:formatCode>General</c:formatCode>
                <c:ptCount val="5"/>
                <c:pt idx="0">
                  <c:v>75</c:v>
                </c:pt>
                <c:pt idx="1">
                  <c:v>115</c:v>
                </c:pt>
                <c:pt idx="2">
                  <c:v>66</c:v>
                </c:pt>
                <c:pt idx="3">
                  <c:v>97</c:v>
                </c:pt>
                <c:pt idx="4">
                  <c:v>67</c:v>
                </c:pt>
              </c:numCache>
            </c:numRef>
          </c:val>
          <c:extLst>
            <c:ext xmlns:c16="http://schemas.microsoft.com/office/drawing/2014/chart" uri="{C3380CC4-5D6E-409C-BE32-E72D297353CC}">
              <c16:uniqueId val="{00000008-C7B9-43C5-A94C-7B737003E8D8}"/>
            </c:ext>
          </c:extLst>
        </c:ser>
        <c:ser>
          <c:idx val="0"/>
          <c:order val="9"/>
          <c:tx>
            <c:strRef>
              <c:f>'Fig10'!$C$3</c:f>
              <c:strCache>
                <c:ptCount val="1"/>
                <c:pt idx="0">
                  <c:v>DRAM</c:v>
                </c:pt>
              </c:strCache>
            </c:strRef>
          </c:tx>
          <c:spPr>
            <a:solidFill>
              <a:schemeClr val="accent6">
                <a:lumMod val="75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'Fig10'!$C$4:$C$8</c:f>
              <c:numCache>
                <c:formatCode>General</c:formatCode>
                <c:ptCount val="5"/>
                <c:pt idx="0">
                  <c:v>63</c:v>
                </c:pt>
                <c:pt idx="1">
                  <c:v>104</c:v>
                </c:pt>
                <c:pt idx="2">
                  <c:v>56</c:v>
                </c:pt>
                <c:pt idx="3">
                  <c:v>86</c:v>
                </c:pt>
                <c:pt idx="4">
                  <c:v>65</c:v>
                </c:pt>
              </c:numCache>
            </c:numRef>
          </c:val>
          <c:extLst>
            <c:ext xmlns:c16="http://schemas.microsoft.com/office/drawing/2014/chart" uri="{C3380CC4-5D6E-409C-BE32-E72D297353CC}">
              <c16:uniqueId val="{00000009-C7B9-43C5-A94C-7B737003E8D8}"/>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Relaunch Time (ms)</a:t>
                </a:r>
              </a:p>
            </c:rich>
          </c:tx>
          <c:layout>
            <c:manualLayout>
              <c:xMode val="edge"/>
              <c:yMode val="edge"/>
              <c:x val="7.2306312029467648E-2"/>
              <c:y val="0.2720232474058954"/>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valAx>
      <c:spPr>
        <a:noFill/>
        <a:ln>
          <a:solidFill>
            <a:schemeClr val="tx1"/>
          </a:solid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alpha val="21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alpha val="19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alpha val="16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alpha val="22000"/>
                  </a:schemeClr>
                </a:solidFill>
                <a:latin typeface="+mn-lt"/>
                <a:ea typeface="+mn-ea"/>
                <a:cs typeface="+mn-cs"/>
              </a:defRPr>
            </a:pPr>
            <a:endParaRPr lang="en-US"/>
          </a:p>
        </c:txPr>
      </c:legendEntry>
      <c:layout>
        <c:manualLayout>
          <c:xMode val="edge"/>
          <c:yMode val="edge"/>
          <c:x val="0.18400566171266808"/>
          <c:y val="6.4774426498139234E-2"/>
          <c:w val="0.77070063694267521"/>
          <c:h val="0.28908878423128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3760339817679"/>
          <c:y val="5.0925925925925923E-2"/>
          <c:w val="0.8077408946250777"/>
          <c:h val="0.77121828521434821"/>
        </c:manualLayout>
      </c:layout>
      <c:lineChart>
        <c:grouping val="standard"/>
        <c:varyColors val="0"/>
        <c:ser>
          <c:idx val="0"/>
          <c:order val="0"/>
          <c:tx>
            <c:strRef>
              <c:f>Sheet1!$D$2</c:f>
              <c:strCache>
                <c:ptCount val="1"/>
                <c:pt idx="0">
                  <c:v>Free DRAM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Sheet1!$C$3:$C$8</c:f>
              <c:strCache>
                <c:ptCount val="6"/>
                <c:pt idx="0">
                  <c:v>Reboot</c:v>
                </c:pt>
                <c:pt idx="1">
                  <c:v>Start Using</c:v>
                </c:pt>
                <c:pt idx="2">
                  <c:v>Subway Surf</c:v>
                </c:pt>
                <c:pt idx="3">
                  <c:v>1945 Airfoce</c:v>
                </c:pt>
                <c:pt idx="4">
                  <c:v>Candy Crush</c:v>
                </c:pt>
                <c:pt idx="5">
                  <c:v>Brawl Stars</c:v>
                </c:pt>
              </c:strCache>
            </c:strRef>
          </c:cat>
          <c:val>
            <c:numRef>
              <c:f>Sheet1!$D$3:$D$8</c:f>
              <c:numCache>
                <c:formatCode>General</c:formatCode>
                <c:ptCount val="6"/>
                <c:pt idx="0">
                  <c:v>400</c:v>
                </c:pt>
                <c:pt idx="1">
                  <c:v>810</c:v>
                </c:pt>
                <c:pt idx="2">
                  <c:v>80</c:v>
                </c:pt>
                <c:pt idx="3">
                  <c:v>85</c:v>
                </c:pt>
                <c:pt idx="4">
                  <c:v>74</c:v>
                </c:pt>
                <c:pt idx="5">
                  <c:v>70</c:v>
                </c:pt>
              </c:numCache>
            </c:numRef>
          </c:val>
          <c:smooth val="0"/>
          <c:extLst>
            <c:ext xmlns:c16="http://schemas.microsoft.com/office/drawing/2014/chart" uri="{C3380CC4-5D6E-409C-BE32-E72D297353CC}">
              <c16:uniqueId val="{00000000-20B2-4162-B9A6-6B647B967166}"/>
            </c:ext>
          </c:extLst>
        </c:ser>
        <c:ser>
          <c:idx val="1"/>
          <c:order val="1"/>
          <c:tx>
            <c:strRef>
              <c:f>Sheet1!$E$2</c:f>
              <c:strCache>
                <c:ptCount val="1"/>
                <c:pt idx="0">
                  <c:v>SWAP Space Used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Sheet1!$C$3:$C$8</c:f>
              <c:strCache>
                <c:ptCount val="6"/>
                <c:pt idx="0">
                  <c:v>Reboot</c:v>
                </c:pt>
                <c:pt idx="1">
                  <c:v>Start Using</c:v>
                </c:pt>
                <c:pt idx="2">
                  <c:v>Subway Surf</c:v>
                </c:pt>
                <c:pt idx="3">
                  <c:v>1945 Airfoce</c:v>
                </c:pt>
                <c:pt idx="4">
                  <c:v>Candy Crush</c:v>
                </c:pt>
                <c:pt idx="5">
                  <c:v>Brawl Stars</c:v>
                </c:pt>
              </c:strCache>
            </c:strRef>
          </c:cat>
          <c:val>
            <c:numRef>
              <c:f>Sheet1!$E$3:$E$8</c:f>
              <c:numCache>
                <c:formatCode>General</c:formatCode>
                <c:ptCount val="6"/>
                <c:pt idx="0">
                  <c:v>1000</c:v>
                </c:pt>
                <c:pt idx="1">
                  <c:v>700</c:v>
                </c:pt>
                <c:pt idx="2">
                  <c:v>690</c:v>
                </c:pt>
                <c:pt idx="3">
                  <c:v>1150</c:v>
                </c:pt>
                <c:pt idx="4">
                  <c:v>1430</c:v>
                </c:pt>
                <c:pt idx="5">
                  <c:v>1610</c:v>
                </c:pt>
              </c:numCache>
            </c:numRef>
          </c:val>
          <c:smooth val="0"/>
          <c:extLst>
            <c:ext xmlns:c16="http://schemas.microsoft.com/office/drawing/2014/chart" uri="{C3380CC4-5D6E-409C-BE32-E72D297353CC}">
              <c16:uniqueId val="{00000001-20B2-4162-B9A6-6B647B967166}"/>
            </c:ext>
          </c:extLst>
        </c:ser>
        <c:dLbls>
          <c:showLegendKey val="0"/>
          <c:showVal val="0"/>
          <c:showCatName val="0"/>
          <c:showSerName val="0"/>
          <c:showPercent val="0"/>
          <c:showBubbleSize val="0"/>
        </c:dLbls>
        <c:marker val="1"/>
        <c:smooth val="0"/>
        <c:axId val="695351696"/>
        <c:axId val="695354576"/>
      </c:lineChart>
      <c:catAx>
        <c:axId val="695351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95354576"/>
        <c:crosses val="autoZero"/>
        <c:auto val="1"/>
        <c:lblAlgn val="ctr"/>
        <c:lblOffset val="100"/>
        <c:noMultiLvlLbl val="0"/>
      </c:catAx>
      <c:valAx>
        <c:axId val="69535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1600">
                    <a:solidFill>
                      <a:schemeClr val="tx1"/>
                    </a:solidFill>
                  </a:rPr>
                  <a:t>Mmeoy Spce (MB)</a:t>
                </a:r>
                <a:endParaRPr lang="zh-CN" altLang="en-US" sz="160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ltLang="en-US"/>
            </a:p>
          </c:txPr>
        </c:title>
        <c:numFmt formatCode="General" sourceLinked="1"/>
        <c:majorTickMark val="none"/>
        <c:minorTickMark val="none"/>
        <c:tickLblPos val="nextTo"/>
        <c:spPr>
          <a:noFill/>
          <a:ln w="12700">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695351696"/>
        <c:crosses val="autoZero"/>
        <c:crossBetween val="between"/>
      </c:valAx>
      <c:spPr>
        <a:noFill/>
        <a:ln>
          <a:solidFill>
            <a:schemeClr val="tx1"/>
          </a:solidFill>
        </a:ln>
        <a:effectLst/>
      </c:spPr>
    </c:plotArea>
    <c:legend>
      <c:legendPos val="b"/>
      <c:layout>
        <c:manualLayout>
          <c:xMode val="edge"/>
          <c:yMode val="edge"/>
          <c:x val="0.1656159230096238"/>
          <c:y val="7.9281860600758244E-2"/>
          <c:w val="0.71844463222418553"/>
          <c:h val="0.105218732897089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5393387553041"/>
          <c:y val="0.17740972071166908"/>
          <c:w val="0.7707042467639621"/>
          <c:h val="0.45638638919271329"/>
        </c:manualLayout>
      </c:layout>
      <c:barChart>
        <c:barDir val="col"/>
        <c:grouping val="clustered"/>
        <c:varyColors val="0"/>
        <c:ser>
          <c:idx val="1"/>
          <c:order val="0"/>
          <c:tx>
            <c:v>CompTime</c:v>
          </c:tx>
          <c:spPr>
            <a:solidFill>
              <a:srgbClr val="0D5BDC"/>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'fig6'!$C$3:$C$25</c:f>
              <c:numCache>
                <c:formatCode>General</c:formatCode>
                <c:ptCount val="23"/>
                <c:pt idx="0">
                  <c:v>15.090999999999999</c:v>
                </c:pt>
                <c:pt idx="1">
                  <c:v>8.7289999999999992</c:v>
                </c:pt>
                <c:pt idx="2">
                  <c:v>436.41500000000002</c:v>
                </c:pt>
                <c:pt idx="3">
                  <c:v>550.46100000000001</c:v>
                </c:pt>
                <c:pt idx="4">
                  <c:v>618.98</c:v>
                </c:pt>
                <c:pt idx="5">
                  <c:v>650.29100000000005</c:v>
                </c:pt>
                <c:pt idx="6">
                  <c:v>664.31700000000001</c:v>
                </c:pt>
                <c:pt idx="7">
                  <c:v>660.66200000000003</c:v>
                </c:pt>
                <c:pt idx="8">
                  <c:v>646.12599999999998</c:v>
                </c:pt>
                <c:pt idx="9">
                  <c:v>633.57899999999995</c:v>
                </c:pt>
                <c:pt idx="10">
                  <c:v>626.02599999999995</c:v>
                </c:pt>
                <c:pt idx="12">
                  <c:v>10.612</c:v>
                </c:pt>
                <c:pt idx="13">
                  <c:v>9.6880000000000006</c:v>
                </c:pt>
                <c:pt idx="14">
                  <c:v>368.53100000000001</c:v>
                </c:pt>
                <c:pt idx="15">
                  <c:v>502.79300000000001</c:v>
                </c:pt>
                <c:pt idx="16">
                  <c:v>571.36800000000005</c:v>
                </c:pt>
                <c:pt idx="17">
                  <c:v>613.553</c:v>
                </c:pt>
                <c:pt idx="18">
                  <c:v>642.56899999999996</c:v>
                </c:pt>
                <c:pt idx="19">
                  <c:v>666.04</c:v>
                </c:pt>
                <c:pt idx="20">
                  <c:v>649.36800000000005</c:v>
                </c:pt>
                <c:pt idx="21">
                  <c:v>650.58500000000004</c:v>
                </c:pt>
                <c:pt idx="22">
                  <c:v>651.37</c:v>
                </c:pt>
              </c:numCache>
            </c:numRef>
          </c:val>
          <c:extLst>
            <c:ext xmlns:c16="http://schemas.microsoft.com/office/drawing/2014/chart" uri="{C3380CC4-5D6E-409C-BE32-E72D297353CC}">
              <c16:uniqueId val="{00000000-EF11-4749-BA99-AAC0819B704E}"/>
            </c:ext>
          </c:extLst>
        </c:ser>
        <c:ser>
          <c:idx val="2"/>
          <c:order val="1"/>
          <c:tx>
            <c:v>DecompTime</c:v>
          </c:tx>
          <c:spPr>
            <a:solidFill>
              <a:srgbClr val="FDD768"/>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'fig6'!$D$3:$D$25</c:f>
              <c:numCache>
                <c:formatCode>General</c:formatCode>
                <c:ptCount val="23"/>
                <c:pt idx="0">
                  <c:v>2.4279999999999999</c:v>
                </c:pt>
                <c:pt idx="1">
                  <c:v>2.5049999999999999</c:v>
                </c:pt>
                <c:pt idx="2">
                  <c:v>1.774</c:v>
                </c:pt>
                <c:pt idx="3">
                  <c:v>5.282</c:v>
                </c:pt>
                <c:pt idx="4">
                  <c:v>109.113</c:v>
                </c:pt>
                <c:pt idx="5">
                  <c:v>148.95400000000001</c:v>
                </c:pt>
                <c:pt idx="6">
                  <c:v>166.77199999999999</c:v>
                </c:pt>
                <c:pt idx="7">
                  <c:v>177.066</c:v>
                </c:pt>
                <c:pt idx="8">
                  <c:v>177.21799999999999</c:v>
                </c:pt>
                <c:pt idx="9">
                  <c:v>176.72900000000001</c:v>
                </c:pt>
                <c:pt idx="10">
                  <c:v>156.25700000000001</c:v>
                </c:pt>
                <c:pt idx="12">
                  <c:v>4.2489999999999997</c:v>
                </c:pt>
                <c:pt idx="13">
                  <c:v>5.9290000000000003</c:v>
                </c:pt>
                <c:pt idx="14">
                  <c:v>9.7089999999999996</c:v>
                </c:pt>
                <c:pt idx="15">
                  <c:v>21.31</c:v>
                </c:pt>
                <c:pt idx="16">
                  <c:v>205.86799999999999</c:v>
                </c:pt>
                <c:pt idx="17">
                  <c:v>228.63800000000001</c:v>
                </c:pt>
                <c:pt idx="18">
                  <c:v>237.18899999999999</c:v>
                </c:pt>
                <c:pt idx="19">
                  <c:v>245.24299999999999</c:v>
                </c:pt>
                <c:pt idx="20">
                  <c:v>249.221</c:v>
                </c:pt>
                <c:pt idx="21">
                  <c:v>260.33</c:v>
                </c:pt>
                <c:pt idx="22">
                  <c:v>262.33600000000001</c:v>
                </c:pt>
              </c:numCache>
            </c:numRef>
          </c:val>
          <c:extLst>
            <c:ext xmlns:c16="http://schemas.microsoft.com/office/drawing/2014/chart" uri="{C3380CC4-5D6E-409C-BE32-E72D297353CC}">
              <c16:uniqueId val="{00000001-EF11-4749-BA99-AAC0819B704E}"/>
            </c:ext>
          </c:extLst>
        </c:ser>
        <c:dLbls>
          <c:showLegendKey val="0"/>
          <c:showVal val="0"/>
          <c:showCatName val="0"/>
          <c:showSerName val="0"/>
          <c:showPercent val="0"/>
          <c:showBubbleSize val="0"/>
        </c:dLbls>
        <c:gapWidth val="150"/>
        <c:axId val="503664880"/>
        <c:axId val="503677840"/>
      </c:barChart>
      <c:lineChart>
        <c:grouping val="standard"/>
        <c:varyColors val="0"/>
        <c:ser>
          <c:idx val="3"/>
          <c:order val="2"/>
          <c:tx>
            <c:v>CompRatio</c:v>
          </c:tx>
          <c:spPr>
            <a:ln w="19050" cap="rnd">
              <a:solidFill>
                <a:schemeClr val="tx1"/>
              </a:solidFill>
              <a:round/>
            </a:ln>
            <a:effectLst/>
          </c:spPr>
          <c:marker>
            <c:symbol val="square"/>
            <c:size val="8"/>
            <c:spPr>
              <a:solidFill>
                <a:schemeClr val="accent2">
                  <a:lumMod val="60000"/>
                  <a:lumOff val="40000"/>
                </a:schemeClr>
              </a:solidFill>
              <a:ln w="9525">
                <a:solidFill>
                  <a:schemeClr val="tx1"/>
                </a:solidFill>
              </a:ln>
              <a:effectLst/>
            </c:spPr>
          </c:marker>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'fig6'!$E$3:$E$25</c:f>
              <c:numCache>
                <c:formatCode>General</c:formatCode>
                <c:ptCount val="23"/>
                <c:pt idx="0">
                  <c:v>1.9140375801726364</c:v>
                </c:pt>
                <c:pt idx="1">
                  <c:v>2.1737839537092145</c:v>
                </c:pt>
                <c:pt idx="2">
                  <c:v>2.432943756044406</c:v>
                </c:pt>
                <c:pt idx="3">
                  <c:v>2.6924325944440799</c:v>
                </c:pt>
                <c:pt idx="4">
                  <c:v>2.9189600576148291</c:v>
                </c:pt>
                <c:pt idx="5">
                  <c:v>3.1111821573029146</c:v>
                </c:pt>
                <c:pt idx="6">
                  <c:v>3.2758645297499731</c:v>
                </c:pt>
                <c:pt idx="7">
                  <c:v>3.4273525570770156</c:v>
                </c:pt>
                <c:pt idx="8">
                  <c:v>3.5643563614885769</c:v>
                </c:pt>
                <c:pt idx="9">
                  <c:v>3.681834533980298</c:v>
                </c:pt>
                <c:pt idx="10">
                  <c:v>3.832027774385466</c:v>
                </c:pt>
                <c:pt idx="12">
                  <c:v>1.6830060547540673</c:v>
                </c:pt>
                <c:pt idx="13">
                  <c:v>2.063601329828836</c:v>
                </c:pt>
                <c:pt idx="14">
                  <c:v>2.4381887666930764</c:v>
                </c:pt>
                <c:pt idx="15">
                  <c:v>2.8005470345142816</c:v>
                </c:pt>
                <c:pt idx="16">
                  <c:v>3.1179443004241381</c:v>
                </c:pt>
                <c:pt idx="17">
                  <c:v>3.3742530920644427</c:v>
                </c:pt>
                <c:pt idx="18">
                  <c:v>3.5756793071748834</c:v>
                </c:pt>
                <c:pt idx="19">
                  <c:v>3.7481372713510526</c:v>
                </c:pt>
                <c:pt idx="20">
                  <c:v>3.8955173357466073</c:v>
                </c:pt>
                <c:pt idx="21">
                  <c:v>3.9148933804119705</c:v>
                </c:pt>
                <c:pt idx="22">
                  <c:v>3.952166356960316</c:v>
                </c:pt>
              </c:numCache>
            </c:numRef>
          </c:val>
          <c:smooth val="0"/>
          <c:extLst>
            <c:ext xmlns:c16="http://schemas.microsoft.com/office/drawing/2014/chart" uri="{C3380CC4-5D6E-409C-BE32-E72D297353CC}">
              <c16:uniqueId val="{00000002-EF11-4749-BA99-AAC0819B704E}"/>
            </c:ext>
          </c:extLst>
        </c:ser>
        <c:dLbls>
          <c:showLegendKey val="0"/>
          <c:showVal val="0"/>
          <c:showCatName val="0"/>
          <c:showSerName val="0"/>
          <c:showPercent val="0"/>
          <c:showBubbleSize val="0"/>
        </c:dLbls>
        <c:marker val="1"/>
        <c:smooth val="0"/>
        <c:axId val="310673584"/>
        <c:axId val="310690384"/>
      </c:lineChart>
      <c:catAx>
        <c:axId val="50366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77840"/>
        <c:crosses val="autoZero"/>
        <c:auto val="1"/>
        <c:lblAlgn val="ctr"/>
        <c:lblOffset val="100"/>
        <c:noMultiLvlLbl val="0"/>
      </c:catAx>
      <c:valAx>
        <c:axId val="50367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HK" sz="1600"/>
                  <a:t>Execution</a:t>
                </a:r>
                <a:r>
                  <a:rPr lang="en-HK" sz="1600" baseline="0"/>
                  <a:t> </a:t>
                </a:r>
                <a:r>
                  <a:rPr lang="en-HK" sz="1600"/>
                  <a:t> Time (ms)</a:t>
                </a:r>
              </a:p>
            </c:rich>
          </c:tx>
          <c:layout>
            <c:manualLayout>
              <c:xMode val="edge"/>
              <c:yMode val="edge"/>
              <c:x val="2.171011680444089E-2"/>
              <c:y val="0.107652024291308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64880"/>
        <c:crosses val="autoZero"/>
        <c:crossBetween val="between"/>
      </c:valAx>
      <c:valAx>
        <c:axId val="310690384"/>
        <c:scaling>
          <c:orientation val="minMax"/>
          <c:max val="5"/>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HK" sz="1600"/>
                  <a:t>Compression Ratio</a:t>
                </a:r>
              </a:p>
            </c:rich>
          </c:tx>
          <c:layout>
            <c:manualLayout>
              <c:xMode val="edge"/>
              <c:yMode val="edge"/>
              <c:x val="0.92505196872843598"/>
              <c:y val="0.1473912681227596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0673584"/>
        <c:crosses val="max"/>
        <c:crossBetween val="between"/>
        <c:majorUnit val="1"/>
      </c:valAx>
      <c:catAx>
        <c:axId val="310673584"/>
        <c:scaling>
          <c:orientation val="minMax"/>
        </c:scaling>
        <c:delete val="1"/>
        <c:axPos val="b"/>
        <c:numFmt formatCode="General" sourceLinked="1"/>
        <c:majorTickMark val="out"/>
        <c:minorTickMark val="none"/>
        <c:tickLblPos val="nextTo"/>
        <c:crossAx val="310690384"/>
        <c:crosses val="autoZero"/>
        <c:auto val="1"/>
        <c:lblAlgn val="ctr"/>
        <c:lblOffset val="100"/>
        <c:noMultiLvlLbl val="0"/>
      </c:catAx>
      <c:spPr>
        <a:noFill/>
        <a:ln>
          <a:solidFill>
            <a:schemeClr val="tx1"/>
          </a:solidFill>
        </a:ln>
        <a:effectLst/>
      </c:spPr>
    </c:plotArea>
    <c:legend>
      <c:legendPos val="b"/>
      <c:layout>
        <c:manualLayout>
          <c:xMode val="edge"/>
          <c:yMode val="edge"/>
          <c:x val="0.10817954446507955"/>
          <c:y val="5.4407953703891343E-2"/>
          <c:w val="0.7876887198942345"/>
          <c:h val="0.107136542401596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5393387553041"/>
          <c:y val="0.17740972071166908"/>
          <c:w val="0.7707042467639621"/>
          <c:h val="0.45638638919271329"/>
        </c:manualLayout>
      </c:layout>
      <c:barChart>
        <c:barDir val="col"/>
        <c:grouping val="clustered"/>
        <c:varyColors val="0"/>
        <c:ser>
          <c:idx val="1"/>
          <c:order val="0"/>
          <c:tx>
            <c:v>CompTime</c:v>
          </c:tx>
          <c:spPr>
            <a:solidFill>
              <a:schemeClr val="bg2"/>
            </a:solidFill>
            <a:ln>
              <a:solidFill>
                <a:schemeClr val="bg2"/>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'fig6'!$C$3:$C$25</c:f>
              <c:numCache>
                <c:formatCode>General</c:formatCode>
                <c:ptCount val="23"/>
                <c:pt idx="0">
                  <c:v>15.090999999999999</c:v>
                </c:pt>
                <c:pt idx="1">
                  <c:v>8.7289999999999992</c:v>
                </c:pt>
                <c:pt idx="2">
                  <c:v>436.41500000000002</c:v>
                </c:pt>
                <c:pt idx="3">
                  <c:v>550.46100000000001</c:v>
                </c:pt>
                <c:pt idx="4">
                  <c:v>618.98</c:v>
                </c:pt>
                <c:pt idx="5">
                  <c:v>650.29100000000005</c:v>
                </c:pt>
                <c:pt idx="6">
                  <c:v>664.31700000000001</c:v>
                </c:pt>
                <c:pt idx="7">
                  <c:v>660.66200000000003</c:v>
                </c:pt>
                <c:pt idx="8">
                  <c:v>646.12599999999998</c:v>
                </c:pt>
                <c:pt idx="9">
                  <c:v>633.57899999999995</c:v>
                </c:pt>
                <c:pt idx="10">
                  <c:v>626.02599999999995</c:v>
                </c:pt>
                <c:pt idx="12">
                  <c:v>10.612</c:v>
                </c:pt>
                <c:pt idx="13">
                  <c:v>9.6880000000000006</c:v>
                </c:pt>
                <c:pt idx="14">
                  <c:v>368.53100000000001</c:v>
                </c:pt>
                <c:pt idx="15">
                  <c:v>502.79300000000001</c:v>
                </c:pt>
                <c:pt idx="16">
                  <c:v>571.36800000000005</c:v>
                </c:pt>
                <c:pt idx="17">
                  <c:v>613.553</c:v>
                </c:pt>
                <c:pt idx="18">
                  <c:v>642.56899999999996</c:v>
                </c:pt>
                <c:pt idx="19">
                  <c:v>666.04</c:v>
                </c:pt>
                <c:pt idx="20">
                  <c:v>649.36800000000005</c:v>
                </c:pt>
                <c:pt idx="21">
                  <c:v>650.58500000000004</c:v>
                </c:pt>
                <c:pt idx="22">
                  <c:v>651.37</c:v>
                </c:pt>
              </c:numCache>
            </c:numRef>
          </c:val>
          <c:extLst>
            <c:ext xmlns:c16="http://schemas.microsoft.com/office/drawing/2014/chart" uri="{C3380CC4-5D6E-409C-BE32-E72D297353CC}">
              <c16:uniqueId val="{00000000-EF11-4749-BA99-AAC0819B704E}"/>
            </c:ext>
          </c:extLst>
        </c:ser>
        <c:ser>
          <c:idx val="2"/>
          <c:order val="1"/>
          <c:tx>
            <c:v>DecompTime</c:v>
          </c:tx>
          <c:spPr>
            <a:solidFill>
              <a:schemeClr val="bg2"/>
            </a:solidFill>
            <a:ln>
              <a:solidFill>
                <a:schemeClr val="bg2"/>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'fig6'!$D$3:$D$25</c:f>
              <c:numCache>
                <c:formatCode>General</c:formatCode>
                <c:ptCount val="23"/>
                <c:pt idx="0">
                  <c:v>2.4279999999999999</c:v>
                </c:pt>
                <c:pt idx="1">
                  <c:v>2.5049999999999999</c:v>
                </c:pt>
                <c:pt idx="2">
                  <c:v>1.774</c:v>
                </c:pt>
                <c:pt idx="3">
                  <c:v>5.282</c:v>
                </c:pt>
                <c:pt idx="4">
                  <c:v>109.113</c:v>
                </c:pt>
                <c:pt idx="5">
                  <c:v>148.95400000000001</c:v>
                </c:pt>
                <c:pt idx="6">
                  <c:v>166.77199999999999</c:v>
                </c:pt>
                <c:pt idx="7">
                  <c:v>177.066</c:v>
                </c:pt>
                <c:pt idx="8">
                  <c:v>177.21799999999999</c:v>
                </c:pt>
                <c:pt idx="9">
                  <c:v>176.72900000000001</c:v>
                </c:pt>
                <c:pt idx="10">
                  <c:v>156.25700000000001</c:v>
                </c:pt>
                <c:pt idx="12">
                  <c:v>4.2489999999999997</c:v>
                </c:pt>
                <c:pt idx="13">
                  <c:v>5.9290000000000003</c:v>
                </c:pt>
                <c:pt idx="14">
                  <c:v>9.7089999999999996</c:v>
                </c:pt>
                <c:pt idx="15">
                  <c:v>21.31</c:v>
                </c:pt>
                <c:pt idx="16">
                  <c:v>205.86799999999999</c:v>
                </c:pt>
                <c:pt idx="17">
                  <c:v>228.63800000000001</c:v>
                </c:pt>
                <c:pt idx="18">
                  <c:v>237.18899999999999</c:v>
                </c:pt>
                <c:pt idx="19">
                  <c:v>245.24299999999999</c:v>
                </c:pt>
                <c:pt idx="20">
                  <c:v>249.221</c:v>
                </c:pt>
                <c:pt idx="21">
                  <c:v>260.33</c:v>
                </c:pt>
                <c:pt idx="22">
                  <c:v>262.33600000000001</c:v>
                </c:pt>
              </c:numCache>
            </c:numRef>
          </c:val>
          <c:extLst>
            <c:ext xmlns:c16="http://schemas.microsoft.com/office/drawing/2014/chart" uri="{C3380CC4-5D6E-409C-BE32-E72D297353CC}">
              <c16:uniqueId val="{00000001-EF11-4749-BA99-AAC0819B704E}"/>
            </c:ext>
          </c:extLst>
        </c:ser>
        <c:dLbls>
          <c:showLegendKey val="0"/>
          <c:showVal val="0"/>
          <c:showCatName val="0"/>
          <c:showSerName val="0"/>
          <c:showPercent val="0"/>
          <c:showBubbleSize val="0"/>
        </c:dLbls>
        <c:gapWidth val="150"/>
        <c:axId val="503664880"/>
        <c:axId val="503677840"/>
      </c:barChart>
      <c:lineChart>
        <c:grouping val="standard"/>
        <c:varyColors val="0"/>
        <c:ser>
          <c:idx val="3"/>
          <c:order val="2"/>
          <c:tx>
            <c:v>CompRatio</c:v>
          </c:tx>
          <c:spPr>
            <a:ln w="19050" cap="rnd">
              <a:solidFill>
                <a:schemeClr val="tx1"/>
              </a:solidFill>
              <a:round/>
            </a:ln>
            <a:effectLst/>
          </c:spPr>
          <c:marker>
            <c:symbol val="square"/>
            <c:size val="8"/>
            <c:spPr>
              <a:solidFill>
                <a:schemeClr val="accent2">
                  <a:lumMod val="60000"/>
                  <a:lumOff val="40000"/>
                </a:schemeClr>
              </a:solidFill>
              <a:ln w="9525">
                <a:solidFill>
                  <a:schemeClr val="tx1"/>
                </a:solidFill>
              </a:ln>
              <a:effectLst/>
            </c:spPr>
          </c:marker>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'fig6'!$E$3:$E$25</c:f>
              <c:numCache>
                <c:formatCode>General</c:formatCode>
                <c:ptCount val="23"/>
                <c:pt idx="0">
                  <c:v>1.9140375801726364</c:v>
                </c:pt>
                <c:pt idx="1">
                  <c:v>2.1737839537092145</c:v>
                </c:pt>
                <c:pt idx="2">
                  <c:v>2.432943756044406</c:v>
                </c:pt>
                <c:pt idx="3">
                  <c:v>2.6924325944440799</c:v>
                </c:pt>
                <c:pt idx="4">
                  <c:v>2.9189600576148291</c:v>
                </c:pt>
                <c:pt idx="5">
                  <c:v>3.1111821573029146</c:v>
                </c:pt>
                <c:pt idx="6">
                  <c:v>3.2758645297499731</c:v>
                </c:pt>
                <c:pt idx="7">
                  <c:v>3.4273525570770156</c:v>
                </c:pt>
                <c:pt idx="8">
                  <c:v>3.5643563614885769</c:v>
                </c:pt>
                <c:pt idx="9">
                  <c:v>3.681834533980298</c:v>
                </c:pt>
                <c:pt idx="10">
                  <c:v>3.832027774385466</c:v>
                </c:pt>
                <c:pt idx="12">
                  <c:v>1.6830060547540673</c:v>
                </c:pt>
                <c:pt idx="13">
                  <c:v>2.063601329828836</c:v>
                </c:pt>
                <c:pt idx="14">
                  <c:v>2.4381887666930764</c:v>
                </c:pt>
                <c:pt idx="15">
                  <c:v>2.8005470345142816</c:v>
                </c:pt>
                <c:pt idx="16">
                  <c:v>3.1179443004241381</c:v>
                </c:pt>
                <c:pt idx="17">
                  <c:v>3.3742530920644427</c:v>
                </c:pt>
                <c:pt idx="18">
                  <c:v>3.5756793071748834</c:v>
                </c:pt>
                <c:pt idx="19">
                  <c:v>3.7481372713510526</c:v>
                </c:pt>
                <c:pt idx="20">
                  <c:v>3.8955173357466073</c:v>
                </c:pt>
                <c:pt idx="21">
                  <c:v>3.9148933804119705</c:v>
                </c:pt>
                <c:pt idx="22">
                  <c:v>3.952166356960316</c:v>
                </c:pt>
              </c:numCache>
            </c:numRef>
          </c:val>
          <c:smooth val="0"/>
          <c:extLst>
            <c:ext xmlns:c16="http://schemas.microsoft.com/office/drawing/2014/chart" uri="{C3380CC4-5D6E-409C-BE32-E72D297353CC}">
              <c16:uniqueId val="{00000002-EF11-4749-BA99-AAC0819B704E}"/>
            </c:ext>
          </c:extLst>
        </c:ser>
        <c:dLbls>
          <c:showLegendKey val="0"/>
          <c:showVal val="0"/>
          <c:showCatName val="0"/>
          <c:showSerName val="0"/>
          <c:showPercent val="0"/>
          <c:showBubbleSize val="0"/>
        </c:dLbls>
        <c:marker val="1"/>
        <c:smooth val="0"/>
        <c:axId val="310673584"/>
        <c:axId val="310690384"/>
      </c:lineChart>
      <c:catAx>
        <c:axId val="50366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77840"/>
        <c:crosses val="autoZero"/>
        <c:auto val="1"/>
        <c:lblAlgn val="ctr"/>
        <c:lblOffset val="100"/>
        <c:noMultiLvlLbl val="0"/>
      </c:catAx>
      <c:valAx>
        <c:axId val="50367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lumMod val="75000"/>
                      </a:schemeClr>
                    </a:solidFill>
                    <a:latin typeface="+mn-lt"/>
                    <a:ea typeface="+mn-ea"/>
                    <a:cs typeface="+mn-cs"/>
                  </a:defRPr>
                </a:pPr>
                <a:r>
                  <a:rPr lang="en-HK" sz="1600">
                    <a:solidFill>
                      <a:schemeClr val="bg1">
                        <a:lumMod val="75000"/>
                      </a:schemeClr>
                    </a:solidFill>
                  </a:rPr>
                  <a:t>Execution</a:t>
                </a:r>
                <a:r>
                  <a:rPr lang="en-HK" sz="1600" baseline="0">
                    <a:solidFill>
                      <a:schemeClr val="bg1">
                        <a:lumMod val="75000"/>
                      </a:schemeClr>
                    </a:solidFill>
                  </a:rPr>
                  <a:t> </a:t>
                </a:r>
                <a:r>
                  <a:rPr lang="en-HK" sz="1600">
                    <a:solidFill>
                      <a:schemeClr val="bg1">
                        <a:lumMod val="75000"/>
                      </a:schemeClr>
                    </a:solidFill>
                  </a:rPr>
                  <a:t> Time (ms)</a:t>
                </a:r>
              </a:p>
            </c:rich>
          </c:tx>
          <c:layout>
            <c:manualLayout>
              <c:xMode val="edge"/>
              <c:yMode val="edge"/>
              <c:x val="2.171011680444089E-2"/>
              <c:y val="0.1076520242913084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crossAx val="503664880"/>
        <c:crosses val="autoZero"/>
        <c:crossBetween val="between"/>
      </c:valAx>
      <c:valAx>
        <c:axId val="310690384"/>
        <c:scaling>
          <c:orientation val="minMax"/>
          <c:max val="5"/>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HK" sz="1600"/>
                  <a:t>Compression Ratio</a:t>
                </a:r>
              </a:p>
            </c:rich>
          </c:tx>
          <c:layout>
            <c:manualLayout>
              <c:xMode val="edge"/>
              <c:yMode val="edge"/>
              <c:x val="0.92505196872843598"/>
              <c:y val="0.1473912681227596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0673584"/>
        <c:crosses val="max"/>
        <c:crossBetween val="between"/>
        <c:majorUnit val="1"/>
      </c:valAx>
      <c:catAx>
        <c:axId val="310673584"/>
        <c:scaling>
          <c:orientation val="minMax"/>
        </c:scaling>
        <c:delete val="1"/>
        <c:axPos val="b"/>
        <c:numFmt formatCode="General" sourceLinked="1"/>
        <c:majorTickMark val="out"/>
        <c:minorTickMark val="none"/>
        <c:tickLblPos val="nextTo"/>
        <c:crossAx val="310690384"/>
        <c:crosses val="autoZero"/>
        <c:auto val="1"/>
        <c:lblAlgn val="ctr"/>
        <c:lblOffset val="100"/>
        <c:noMultiLvlLbl val="0"/>
      </c:catAx>
      <c:spPr>
        <a:noFill/>
        <a:ln>
          <a:solidFill>
            <a:schemeClr val="tx1"/>
          </a:solid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lumMod val="75000"/>
                  </a:schemeClr>
                </a:solidFill>
                <a:latin typeface="+mn-lt"/>
                <a:ea typeface="+mn-ea"/>
                <a:cs typeface="+mn-cs"/>
              </a:defRPr>
            </a:pPr>
            <a:endParaRPr lang="en-US"/>
          </a:p>
        </c:txPr>
      </c:legendEntry>
      <c:layout>
        <c:manualLayout>
          <c:xMode val="edge"/>
          <c:yMode val="edge"/>
          <c:x val="0.10817954446507955"/>
          <c:y val="5.4407953703891343E-2"/>
          <c:w val="0.7876887198942345"/>
          <c:h val="0.107136542401596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5393387553041"/>
          <c:y val="0.17740972071166908"/>
          <c:w val="0.7707042467639621"/>
          <c:h val="0.45638638919271329"/>
        </c:manualLayout>
      </c:layout>
      <c:barChart>
        <c:barDir val="col"/>
        <c:grouping val="clustered"/>
        <c:varyColors val="0"/>
        <c:ser>
          <c:idx val="1"/>
          <c:order val="0"/>
          <c:tx>
            <c:v>CompTime</c:v>
          </c:tx>
          <c:spPr>
            <a:solidFill>
              <a:srgbClr val="0D5BDC"/>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'fig6'!$C$3:$C$25</c:f>
              <c:numCache>
                <c:formatCode>General</c:formatCode>
                <c:ptCount val="23"/>
                <c:pt idx="0">
                  <c:v>15.090999999999999</c:v>
                </c:pt>
                <c:pt idx="1">
                  <c:v>8.7289999999999992</c:v>
                </c:pt>
                <c:pt idx="2">
                  <c:v>436.41500000000002</c:v>
                </c:pt>
                <c:pt idx="3">
                  <c:v>550.46100000000001</c:v>
                </c:pt>
                <c:pt idx="4">
                  <c:v>618.98</c:v>
                </c:pt>
                <c:pt idx="5">
                  <c:v>650.29100000000005</c:v>
                </c:pt>
                <c:pt idx="6">
                  <c:v>664.31700000000001</c:v>
                </c:pt>
                <c:pt idx="7">
                  <c:v>660.66200000000003</c:v>
                </c:pt>
                <c:pt idx="8">
                  <c:v>646.12599999999998</c:v>
                </c:pt>
                <c:pt idx="9">
                  <c:v>633.57899999999995</c:v>
                </c:pt>
                <c:pt idx="10">
                  <c:v>626.02599999999995</c:v>
                </c:pt>
                <c:pt idx="12">
                  <c:v>10.612</c:v>
                </c:pt>
                <c:pt idx="13">
                  <c:v>9.6880000000000006</c:v>
                </c:pt>
                <c:pt idx="14">
                  <c:v>368.53100000000001</c:v>
                </c:pt>
                <c:pt idx="15">
                  <c:v>502.79300000000001</c:v>
                </c:pt>
                <c:pt idx="16">
                  <c:v>571.36800000000005</c:v>
                </c:pt>
                <c:pt idx="17">
                  <c:v>613.553</c:v>
                </c:pt>
                <c:pt idx="18">
                  <c:v>642.56899999999996</c:v>
                </c:pt>
                <c:pt idx="19">
                  <c:v>666.04</c:v>
                </c:pt>
                <c:pt idx="20">
                  <c:v>649.36800000000005</c:v>
                </c:pt>
                <c:pt idx="21">
                  <c:v>650.58500000000004</c:v>
                </c:pt>
                <c:pt idx="22">
                  <c:v>651.37</c:v>
                </c:pt>
              </c:numCache>
            </c:numRef>
          </c:val>
          <c:extLst>
            <c:ext xmlns:c16="http://schemas.microsoft.com/office/drawing/2014/chart" uri="{C3380CC4-5D6E-409C-BE32-E72D297353CC}">
              <c16:uniqueId val="{00000000-EF11-4749-BA99-AAC0819B704E}"/>
            </c:ext>
          </c:extLst>
        </c:ser>
        <c:ser>
          <c:idx val="2"/>
          <c:order val="1"/>
          <c:tx>
            <c:v>DecompTime</c:v>
          </c:tx>
          <c:spPr>
            <a:solidFill>
              <a:srgbClr val="FDD768"/>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'fig6'!$D$3:$D$25</c:f>
              <c:numCache>
                <c:formatCode>General</c:formatCode>
                <c:ptCount val="23"/>
                <c:pt idx="0">
                  <c:v>2.4279999999999999</c:v>
                </c:pt>
                <c:pt idx="1">
                  <c:v>2.5049999999999999</c:v>
                </c:pt>
                <c:pt idx="2">
                  <c:v>1.774</c:v>
                </c:pt>
                <c:pt idx="3">
                  <c:v>5.282</c:v>
                </c:pt>
                <c:pt idx="4">
                  <c:v>109.113</c:v>
                </c:pt>
                <c:pt idx="5">
                  <c:v>148.95400000000001</c:v>
                </c:pt>
                <c:pt idx="6">
                  <c:v>166.77199999999999</c:v>
                </c:pt>
                <c:pt idx="7">
                  <c:v>177.066</c:v>
                </c:pt>
                <c:pt idx="8">
                  <c:v>177.21799999999999</c:v>
                </c:pt>
                <c:pt idx="9">
                  <c:v>176.72900000000001</c:v>
                </c:pt>
                <c:pt idx="10">
                  <c:v>156.25700000000001</c:v>
                </c:pt>
                <c:pt idx="12">
                  <c:v>4.2489999999999997</c:v>
                </c:pt>
                <c:pt idx="13">
                  <c:v>5.9290000000000003</c:v>
                </c:pt>
                <c:pt idx="14">
                  <c:v>9.7089999999999996</c:v>
                </c:pt>
                <c:pt idx="15">
                  <c:v>21.31</c:v>
                </c:pt>
                <c:pt idx="16">
                  <c:v>205.86799999999999</c:v>
                </c:pt>
                <c:pt idx="17">
                  <c:v>228.63800000000001</c:v>
                </c:pt>
                <c:pt idx="18">
                  <c:v>237.18899999999999</c:v>
                </c:pt>
                <c:pt idx="19">
                  <c:v>245.24299999999999</c:v>
                </c:pt>
                <c:pt idx="20">
                  <c:v>249.221</c:v>
                </c:pt>
                <c:pt idx="21">
                  <c:v>260.33</c:v>
                </c:pt>
                <c:pt idx="22">
                  <c:v>262.33600000000001</c:v>
                </c:pt>
              </c:numCache>
            </c:numRef>
          </c:val>
          <c:extLst>
            <c:ext xmlns:c16="http://schemas.microsoft.com/office/drawing/2014/chart" uri="{C3380CC4-5D6E-409C-BE32-E72D297353CC}">
              <c16:uniqueId val="{00000001-EF11-4749-BA99-AAC0819B704E}"/>
            </c:ext>
          </c:extLst>
        </c:ser>
        <c:dLbls>
          <c:showLegendKey val="0"/>
          <c:showVal val="0"/>
          <c:showCatName val="0"/>
          <c:showSerName val="0"/>
          <c:showPercent val="0"/>
          <c:showBubbleSize val="0"/>
        </c:dLbls>
        <c:gapWidth val="150"/>
        <c:axId val="503664880"/>
        <c:axId val="503677840"/>
      </c:barChart>
      <c:lineChart>
        <c:grouping val="standard"/>
        <c:varyColors val="0"/>
        <c:ser>
          <c:idx val="3"/>
          <c:order val="2"/>
          <c:tx>
            <c:v>CompRatio</c:v>
          </c:tx>
          <c:spPr>
            <a:ln w="19050" cap="rnd">
              <a:solidFill>
                <a:schemeClr val="bg2"/>
              </a:solidFill>
              <a:round/>
            </a:ln>
            <a:effectLst/>
          </c:spPr>
          <c:marker>
            <c:symbol val="square"/>
            <c:size val="8"/>
            <c:spPr>
              <a:solidFill>
                <a:schemeClr val="bg2"/>
              </a:solidFill>
              <a:ln w="9525">
                <a:solidFill>
                  <a:schemeClr val="bg2"/>
                </a:solidFill>
              </a:ln>
              <a:effectLst/>
            </c:spPr>
          </c:marker>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'fig6'!$E$3:$E$25</c:f>
              <c:numCache>
                <c:formatCode>General</c:formatCode>
                <c:ptCount val="23"/>
                <c:pt idx="0">
                  <c:v>1.9140375801726364</c:v>
                </c:pt>
                <c:pt idx="1">
                  <c:v>2.1737839537092145</c:v>
                </c:pt>
                <c:pt idx="2">
                  <c:v>2.432943756044406</c:v>
                </c:pt>
                <c:pt idx="3">
                  <c:v>2.6924325944440799</c:v>
                </c:pt>
                <c:pt idx="4">
                  <c:v>2.9189600576148291</c:v>
                </c:pt>
                <c:pt idx="5">
                  <c:v>3.1111821573029146</c:v>
                </c:pt>
                <c:pt idx="6">
                  <c:v>3.2758645297499731</c:v>
                </c:pt>
                <c:pt idx="7">
                  <c:v>3.4273525570770156</c:v>
                </c:pt>
                <c:pt idx="8">
                  <c:v>3.5643563614885769</c:v>
                </c:pt>
                <c:pt idx="9">
                  <c:v>3.681834533980298</c:v>
                </c:pt>
                <c:pt idx="10">
                  <c:v>3.832027774385466</c:v>
                </c:pt>
                <c:pt idx="12">
                  <c:v>1.6830060547540673</c:v>
                </c:pt>
                <c:pt idx="13">
                  <c:v>2.063601329828836</c:v>
                </c:pt>
                <c:pt idx="14">
                  <c:v>2.4381887666930764</c:v>
                </c:pt>
                <c:pt idx="15">
                  <c:v>2.8005470345142816</c:v>
                </c:pt>
                <c:pt idx="16">
                  <c:v>3.1179443004241381</c:v>
                </c:pt>
                <c:pt idx="17">
                  <c:v>3.3742530920644427</c:v>
                </c:pt>
                <c:pt idx="18">
                  <c:v>3.5756793071748834</c:v>
                </c:pt>
                <c:pt idx="19">
                  <c:v>3.7481372713510526</c:v>
                </c:pt>
                <c:pt idx="20">
                  <c:v>3.8955173357466073</c:v>
                </c:pt>
                <c:pt idx="21">
                  <c:v>3.9148933804119705</c:v>
                </c:pt>
                <c:pt idx="22">
                  <c:v>3.952166356960316</c:v>
                </c:pt>
              </c:numCache>
            </c:numRef>
          </c:val>
          <c:smooth val="0"/>
          <c:extLst>
            <c:ext xmlns:c16="http://schemas.microsoft.com/office/drawing/2014/chart" uri="{C3380CC4-5D6E-409C-BE32-E72D297353CC}">
              <c16:uniqueId val="{00000002-EF11-4749-BA99-AAC0819B704E}"/>
            </c:ext>
          </c:extLst>
        </c:ser>
        <c:dLbls>
          <c:showLegendKey val="0"/>
          <c:showVal val="0"/>
          <c:showCatName val="0"/>
          <c:showSerName val="0"/>
          <c:showPercent val="0"/>
          <c:showBubbleSize val="0"/>
        </c:dLbls>
        <c:marker val="1"/>
        <c:smooth val="0"/>
        <c:axId val="310673584"/>
        <c:axId val="310690384"/>
      </c:lineChart>
      <c:catAx>
        <c:axId val="50366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77840"/>
        <c:crosses val="autoZero"/>
        <c:auto val="1"/>
        <c:lblAlgn val="ctr"/>
        <c:lblOffset val="100"/>
        <c:noMultiLvlLbl val="0"/>
      </c:catAx>
      <c:valAx>
        <c:axId val="50367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HK" sz="1400"/>
                  <a:t>Execution</a:t>
                </a:r>
                <a:r>
                  <a:rPr lang="en-HK" sz="1400" baseline="0"/>
                  <a:t> </a:t>
                </a:r>
                <a:r>
                  <a:rPr lang="en-HK" sz="1400"/>
                  <a:t> Time (ms)</a:t>
                </a:r>
              </a:p>
            </c:rich>
          </c:tx>
          <c:layout>
            <c:manualLayout>
              <c:xMode val="edge"/>
              <c:yMode val="edge"/>
              <c:x val="2.171011680444089E-2"/>
              <c:y val="0.107652024291308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64880"/>
        <c:crosses val="autoZero"/>
        <c:crossBetween val="between"/>
      </c:valAx>
      <c:valAx>
        <c:axId val="310690384"/>
        <c:scaling>
          <c:orientation val="minMax"/>
          <c:max val="5"/>
        </c:scaling>
        <c:delete val="0"/>
        <c:axPos val="r"/>
        <c:title>
          <c:tx>
            <c:rich>
              <a:bodyPr rot="-5400000" spcFirstLastPara="1" vertOverflow="ellipsis" vert="horz" wrap="square" anchor="ctr" anchorCtr="1"/>
              <a:lstStyle/>
              <a:p>
                <a:pPr>
                  <a:defRPr sz="1400" b="0" i="0" u="none" strike="noStrike" kern="1200" baseline="0">
                    <a:solidFill>
                      <a:schemeClr val="bg1">
                        <a:lumMod val="75000"/>
                      </a:schemeClr>
                    </a:solidFill>
                    <a:latin typeface="+mn-lt"/>
                    <a:ea typeface="+mn-ea"/>
                    <a:cs typeface="+mn-cs"/>
                  </a:defRPr>
                </a:pPr>
                <a:r>
                  <a:rPr lang="en-HK" sz="1400">
                    <a:solidFill>
                      <a:schemeClr val="bg1">
                        <a:lumMod val="75000"/>
                      </a:schemeClr>
                    </a:solidFill>
                  </a:rPr>
                  <a:t>Compression Ratio</a:t>
                </a:r>
              </a:p>
            </c:rich>
          </c:tx>
          <c:layout>
            <c:manualLayout>
              <c:xMode val="edge"/>
              <c:yMode val="edge"/>
              <c:x val="0.92505196872843598"/>
              <c:y val="0.147391268122759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lumMod val="7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lumMod val="75000"/>
                  </a:schemeClr>
                </a:solidFill>
                <a:latin typeface="+mn-lt"/>
                <a:ea typeface="+mn-ea"/>
                <a:cs typeface="+mn-cs"/>
              </a:defRPr>
            </a:pPr>
            <a:endParaRPr lang="en-US"/>
          </a:p>
        </c:txPr>
        <c:crossAx val="310673584"/>
        <c:crosses val="max"/>
        <c:crossBetween val="between"/>
        <c:majorUnit val="1"/>
      </c:valAx>
      <c:catAx>
        <c:axId val="310673584"/>
        <c:scaling>
          <c:orientation val="minMax"/>
        </c:scaling>
        <c:delete val="1"/>
        <c:axPos val="b"/>
        <c:numFmt formatCode="General" sourceLinked="1"/>
        <c:majorTickMark val="out"/>
        <c:minorTickMark val="none"/>
        <c:tickLblPos val="nextTo"/>
        <c:crossAx val="310690384"/>
        <c:crosses val="autoZero"/>
        <c:auto val="1"/>
        <c:lblAlgn val="ctr"/>
        <c:lblOffset val="100"/>
        <c:noMultiLvlLbl val="0"/>
      </c:catAx>
      <c:spPr>
        <a:noFill/>
        <a:ln>
          <a:solidFill>
            <a:schemeClr val="tx1"/>
          </a:solidFill>
        </a:ln>
        <a:effectLst/>
      </c:spPr>
    </c:plotArea>
    <c:legend>
      <c:legendPos val="b"/>
      <c:legendEntry>
        <c:idx val="2"/>
        <c:txPr>
          <a:bodyPr rot="0" spcFirstLastPara="1" vertOverflow="ellipsis" vert="horz" wrap="square" anchor="ctr" anchorCtr="1"/>
          <a:lstStyle/>
          <a:p>
            <a:pPr>
              <a:defRPr sz="1600" b="0" i="0" u="none" strike="noStrike" kern="1200" baseline="0">
                <a:solidFill>
                  <a:schemeClr val="bg1">
                    <a:lumMod val="75000"/>
                  </a:schemeClr>
                </a:solidFill>
                <a:latin typeface="+mn-lt"/>
                <a:ea typeface="+mn-ea"/>
                <a:cs typeface="+mn-cs"/>
              </a:defRPr>
            </a:pPr>
            <a:endParaRPr lang="en-US"/>
          </a:p>
        </c:txPr>
      </c:legendEntry>
      <c:layout>
        <c:manualLayout>
          <c:xMode val="edge"/>
          <c:yMode val="edge"/>
          <c:x val="0.10817954446507955"/>
          <c:y val="5.4407953703891343E-2"/>
          <c:w val="0.7876887198942345"/>
          <c:h val="0.107136542401596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5393387553041"/>
          <c:y val="0.17740972071166908"/>
          <c:w val="0.7707042467639621"/>
          <c:h val="0.45638638919271329"/>
        </c:manualLayout>
      </c:layout>
      <c:barChart>
        <c:barDir val="col"/>
        <c:grouping val="clustered"/>
        <c:varyColors val="0"/>
        <c:ser>
          <c:idx val="1"/>
          <c:order val="0"/>
          <c:tx>
            <c:v>CompTime</c:v>
          </c:tx>
          <c:spPr>
            <a:solidFill>
              <a:srgbClr val="0D5BDC"/>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'fig6'!$C$3:$C$25</c:f>
              <c:numCache>
                <c:formatCode>General</c:formatCode>
                <c:ptCount val="23"/>
                <c:pt idx="0">
                  <c:v>15.090999999999999</c:v>
                </c:pt>
                <c:pt idx="1">
                  <c:v>8.7289999999999992</c:v>
                </c:pt>
                <c:pt idx="2">
                  <c:v>436.41500000000002</c:v>
                </c:pt>
                <c:pt idx="3">
                  <c:v>550.46100000000001</c:v>
                </c:pt>
                <c:pt idx="4">
                  <c:v>618.98</c:v>
                </c:pt>
                <c:pt idx="5">
                  <c:v>650.29100000000005</c:v>
                </c:pt>
                <c:pt idx="6">
                  <c:v>664.31700000000001</c:v>
                </c:pt>
                <c:pt idx="7">
                  <c:v>660.66200000000003</c:v>
                </c:pt>
                <c:pt idx="8">
                  <c:v>646.12599999999998</c:v>
                </c:pt>
                <c:pt idx="9">
                  <c:v>633.57899999999995</c:v>
                </c:pt>
                <c:pt idx="10">
                  <c:v>626.02599999999995</c:v>
                </c:pt>
                <c:pt idx="12">
                  <c:v>10.612</c:v>
                </c:pt>
                <c:pt idx="13">
                  <c:v>9.6880000000000006</c:v>
                </c:pt>
                <c:pt idx="14">
                  <c:v>368.53100000000001</c:v>
                </c:pt>
                <c:pt idx="15">
                  <c:v>502.79300000000001</c:v>
                </c:pt>
                <c:pt idx="16">
                  <c:v>571.36800000000005</c:v>
                </c:pt>
                <c:pt idx="17">
                  <c:v>613.553</c:v>
                </c:pt>
                <c:pt idx="18">
                  <c:v>642.56899999999996</c:v>
                </c:pt>
                <c:pt idx="19">
                  <c:v>666.04</c:v>
                </c:pt>
                <c:pt idx="20">
                  <c:v>649.36800000000005</c:v>
                </c:pt>
                <c:pt idx="21">
                  <c:v>650.58500000000004</c:v>
                </c:pt>
                <c:pt idx="22">
                  <c:v>651.37</c:v>
                </c:pt>
              </c:numCache>
            </c:numRef>
          </c:val>
          <c:extLst>
            <c:ext xmlns:c16="http://schemas.microsoft.com/office/drawing/2014/chart" uri="{C3380CC4-5D6E-409C-BE32-E72D297353CC}">
              <c16:uniqueId val="{00000000-EF11-4749-BA99-AAC0819B704E}"/>
            </c:ext>
          </c:extLst>
        </c:ser>
        <c:ser>
          <c:idx val="2"/>
          <c:order val="1"/>
          <c:tx>
            <c:v>DecompTime</c:v>
          </c:tx>
          <c:spPr>
            <a:solidFill>
              <a:srgbClr val="FDD768"/>
            </a:solidFill>
            <a:ln>
              <a:solidFill>
                <a:schemeClr val="tx1"/>
              </a:solidFill>
            </a:ln>
            <a:effectLst/>
          </c:spPr>
          <c:invertIfNegative val="0"/>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'fig6'!$D$3:$D$25</c:f>
              <c:numCache>
                <c:formatCode>General</c:formatCode>
                <c:ptCount val="23"/>
                <c:pt idx="0">
                  <c:v>2.4279999999999999</c:v>
                </c:pt>
                <c:pt idx="1">
                  <c:v>2.5049999999999999</c:v>
                </c:pt>
                <c:pt idx="2">
                  <c:v>1.774</c:v>
                </c:pt>
                <c:pt idx="3">
                  <c:v>5.282</c:v>
                </c:pt>
                <c:pt idx="4">
                  <c:v>109.113</c:v>
                </c:pt>
                <c:pt idx="5">
                  <c:v>148.95400000000001</c:v>
                </c:pt>
                <c:pt idx="6">
                  <c:v>166.77199999999999</c:v>
                </c:pt>
                <c:pt idx="7">
                  <c:v>177.066</c:v>
                </c:pt>
                <c:pt idx="8">
                  <c:v>177.21799999999999</c:v>
                </c:pt>
                <c:pt idx="9">
                  <c:v>176.72900000000001</c:v>
                </c:pt>
                <c:pt idx="10">
                  <c:v>156.25700000000001</c:v>
                </c:pt>
                <c:pt idx="12">
                  <c:v>4.2489999999999997</c:v>
                </c:pt>
                <c:pt idx="13">
                  <c:v>5.9290000000000003</c:v>
                </c:pt>
                <c:pt idx="14">
                  <c:v>9.7089999999999996</c:v>
                </c:pt>
                <c:pt idx="15">
                  <c:v>21.31</c:v>
                </c:pt>
                <c:pt idx="16">
                  <c:v>205.86799999999999</c:v>
                </c:pt>
                <c:pt idx="17">
                  <c:v>228.63800000000001</c:v>
                </c:pt>
                <c:pt idx="18">
                  <c:v>237.18899999999999</c:v>
                </c:pt>
                <c:pt idx="19">
                  <c:v>245.24299999999999</c:v>
                </c:pt>
                <c:pt idx="20">
                  <c:v>249.221</c:v>
                </c:pt>
                <c:pt idx="21">
                  <c:v>260.33</c:v>
                </c:pt>
                <c:pt idx="22">
                  <c:v>262.33600000000001</c:v>
                </c:pt>
              </c:numCache>
            </c:numRef>
          </c:val>
          <c:extLst>
            <c:ext xmlns:c16="http://schemas.microsoft.com/office/drawing/2014/chart" uri="{C3380CC4-5D6E-409C-BE32-E72D297353CC}">
              <c16:uniqueId val="{00000001-EF11-4749-BA99-AAC0819B704E}"/>
            </c:ext>
          </c:extLst>
        </c:ser>
        <c:dLbls>
          <c:showLegendKey val="0"/>
          <c:showVal val="0"/>
          <c:showCatName val="0"/>
          <c:showSerName val="0"/>
          <c:showPercent val="0"/>
          <c:showBubbleSize val="0"/>
        </c:dLbls>
        <c:gapWidth val="150"/>
        <c:axId val="503664880"/>
        <c:axId val="503677840"/>
      </c:barChart>
      <c:lineChart>
        <c:grouping val="standard"/>
        <c:varyColors val="0"/>
        <c:ser>
          <c:idx val="3"/>
          <c:order val="2"/>
          <c:tx>
            <c:v>CompRatio</c:v>
          </c:tx>
          <c:spPr>
            <a:ln w="19050" cap="rnd">
              <a:solidFill>
                <a:schemeClr val="tx1"/>
              </a:solidFill>
              <a:round/>
            </a:ln>
            <a:effectLst/>
          </c:spPr>
          <c:marker>
            <c:symbol val="square"/>
            <c:size val="8"/>
            <c:spPr>
              <a:solidFill>
                <a:schemeClr val="accent2">
                  <a:lumMod val="60000"/>
                  <a:lumOff val="40000"/>
                </a:schemeClr>
              </a:solidFill>
              <a:ln w="9525">
                <a:solidFill>
                  <a:schemeClr val="tx1"/>
                </a:solidFill>
              </a:ln>
              <a:effectLst/>
            </c:spPr>
          </c:marker>
          <c:cat>
            <c:multiLvlStrRef>
              <c:f>'fig6'!$A$3:$B$25</c:f>
              <c:multiLvlStrCache>
                <c:ptCount val="23"/>
                <c:lvl>
                  <c:pt idx="0">
                    <c:v>128B</c:v>
                  </c:pt>
                  <c:pt idx="1">
                    <c:v>256B</c:v>
                  </c:pt>
                  <c:pt idx="2">
                    <c:v>512B</c:v>
                  </c:pt>
                  <c:pt idx="3">
                    <c:v>1KB</c:v>
                  </c:pt>
                  <c:pt idx="4">
                    <c:v>2KB</c:v>
                  </c:pt>
                  <c:pt idx="5">
                    <c:v>4KB</c:v>
                  </c:pt>
                  <c:pt idx="6">
                    <c:v>8KB</c:v>
                  </c:pt>
                  <c:pt idx="7">
                    <c:v>16KB</c:v>
                  </c:pt>
                  <c:pt idx="8">
                    <c:v>32KB</c:v>
                  </c:pt>
                  <c:pt idx="9">
                    <c:v>64KB</c:v>
                  </c:pt>
                  <c:pt idx="10">
                    <c:v>128KB</c:v>
                  </c:pt>
                  <c:pt idx="12">
                    <c:v>128B</c:v>
                  </c:pt>
                  <c:pt idx="13">
                    <c:v>256B</c:v>
                  </c:pt>
                  <c:pt idx="14">
                    <c:v>512B</c:v>
                  </c:pt>
                  <c:pt idx="15">
                    <c:v>1KB</c:v>
                  </c:pt>
                  <c:pt idx="16">
                    <c:v>2KB</c:v>
                  </c:pt>
                  <c:pt idx="17">
                    <c:v>4KB</c:v>
                  </c:pt>
                  <c:pt idx="18">
                    <c:v>8KB</c:v>
                  </c:pt>
                  <c:pt idx="19">
                    <c:v>16KB</c:v>
                  </c:pt>
                  <c:pt idx="20">
                    <c:v>32KB</c:v>
                  </c:pt>
                  <c:pt idx="21">
                    <c:v>64KB</c:v>
                  </c:pt>
                  <c:pt idx="22">
                    <c:v>128KB</c:v>
                  </c:pt>
                </c:lvl>
                <c:lvl>
                  <c:pt idx="0">
                    <c:v>LZ4</c:v>
                  </c:pt>
                  <c:pt idx="12">
                    <c:v>LZO</c:v>
                  </c:pt>
                </c:lvl>
              </c:multiLvlStrCache>
            </c:multiLvlStrRef>
          </c:cat>
          <c:val>
            <c:numRef>
              <c:f>'fig6'!$E$3:$E$25</c:f>
              <c:numCache>
                <c:formatCode>General</c:formatCode>
                <c:ptCount val="23"/>
                <c:pt idx="0">
                  <c:v>1.9140375801726364</c:v>
                </c:pt>
                <c:pt idx="1">
                  <c:v>2.1737839537092145</c:v>
                </c:pt>
                <c:pt idx="2">
                  <c:v>2.432943756044406</c:v>
                </c:pt>
                <c:pt idx="3">
                  <c:v>2.6924325944440799</c:v>
                </c:pt>
                <c:pt idx="4">
                  <c:v>2.9189600576148291</c:v>
                </c:pt>
                <c:pt idx="5">
                  <c:v>3.1111821573029146</c:v>
                </c:pt>
                <c:pt idx="6">
                  <c:v>3.2758645297499731</c:v>
                </c:pt>
                <c:pt idx="7">
                  <c:v>3.4273525570770156</c:v>
                </c:pt>
                <c:pt idx="8">
                  <c:v>3.5643563614885769</c:v>
                </c:pt>
                <c:pt idx="9">
                  <c:v>3.681834533980298</c:v>
                </c:pt>
                <c:pt idx="10">
                  <c:v>3.832027774385466</c:v>
                </c:pt>
                <c:pt idx="12">
                  <c:v>1.6830060547540673</c:v>
                </c:pt>
                <c:pt idx="13">
                  <c:v>2.063601329828836</c:v>
                </c:pt>
                <c:pt idx="14">
                  <c:v>2.4381887666930764</c:v>
                </c:pt>
                <c:pt idx="15">
                  <c:v>2.8005470345142816</c:v>
                </c:pt>
                <c:pt idx="16">
                  <c:v>3.1179443004241381</c:v>
                </c:pt>
                <c:pt idx="17">
                  <c:v>3.3742530920644427</c:v>
                </c:pt>
                <c:pt idx="18">
                  <c:v>3.5756793071748834</c:v>
                </c:pt>
                <c:pt idx="19">
                  <c:v>3.7481372713510526</c:v>
                </c:pt>
                <c:pt idx="20">
                  <c:v>3.8955173357466073</c:v>
                </c:pt>
                <c:pt idx="21">
                  <c:v>3.9148933804119705</c:v>
                </c:pt>
                <c:pt idx="22">
                  <c:v>3.952166356960316</c:v>
                </c:pt>
              </c:numCache>
            </c:numRef>
          </c:val>
          <c:smooth val="0"/>
          <c:extLst>
            <c:ext xmlns:c16="http://schemas.microsoft.com/office/drawing/2014/chart" uri="{C3380CC4-5D6E-409C-BE32-E72D297353CC}">
              <c16:uniqueId val="{00000002-EF11-4749-BA99-AAC0819B704E}"/>
            </c:ext>
          </c:extLst>
        </c:ser>
        <c:dLbls>
          <c:showLegendKey val="0"/>
          <c:showVal val="0"/>
          <c:showCatName val="0"/>
          <c:showSerName val="0"/>
          <c:showPercent val="0"/>
          <c:showBubbleSize val="0"/>
        </c:dLbls>
        <c:marker val="1"/>
        <c:smooth val="0"/>
        <c:axId val="310673584"/>
        <c:axId val="310690384"/>
      </c:lineChart>
      <c:catAx>
        <c:axId val="503664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77840"/>
        <c:crosses val="autoZero"/>
        <c:auto val="1"/>
        <c:lblAlgn val="ctr"/>
        <c:lblOffset val="100"/>
        <c:noMultiLvlLbl val="0"/>
      </c:catAx>
      <c:valAx>
        <c:axId val="50367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HK" sz="1400"/>
                  <a:t>Execution</a:t>
                </a:r>
                <a:r>
                  <a:rPr lang="en-HK" sz="1400" baseline="0"/>
                  <a:t> </a:t>
                </a:r>
                <a:r>
                  <a:rPr lang="en-HK" sz="1400"/>
                  <a:t> Time (ms)</a:t>
                </a:r>
              </a:p>
            </c:rich>
          </c:tx>
          <c:layout>
            <c:manualLayout>
              <c:xMode val="edge"/>
              <c:yMode val="edge"/>
              <c:x val="2.171011680444089E-2"/>
              <c:y val="0.107652024291308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3664880"/>
        <c:crosses val="autoZero"/>
        <c:crossBetween val="between"/>
      </c:valAx>
      <c:valAx>
        <c:axId val="310690384"/>
        <c:scaling>
          <c:orientation val="minMax"/>
          <c:max val="5"/>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HK" sz="1400"/>
                  <a:t>Compression Ratio</a:t>
                </a:r>
              </a:p>
            </c:rich>
          </c:tx>
          <c:layout>
            <c:manualLayout>
              <c:xMode val="edge"/>
              <c:yMode val="edge"/>
              <c:x val="0.92505196872843598"/>
              <c:y val="0.147391268122759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0673584"/>
        <c:crosses val="max"/>
        <c:crossBetween val="between"/>
        <c:majorUnit val="1"/>
      </c:valAx>
      <c:catAx>
        <c:axId val="310673584"/>
        <c:scaling>
          <c:orientation val="minMax"/>
        </c:scaling>
        <c:delete val="1"/>
        <c:axPos val="b"/>
        <c:numFmt formatCode="General" sourceLinked="1"/>
        <c:majorTickMark val="out"/>
        <c:minorTickMark val="none"/>
        <c:tickLblPos val="nextTo"/>
        <c:crossAx val="310690384"/>
        <c:crosses val="autoZero"/>
        <c:auto val="1"/>
        <c:lblAlgn val="ctr"/>
        <c:lblOffset val="100"/>
        <c:noMultiLvlLbl val="0"/>
      </c:catAx>
      <c:spPr>
        <a:noFill/>
        <a:ln>
          <a:solidFill>
            <a:schemeClr val="tx1"/>
          </a:solidFill>
        </a:ln>
        <a:effectLst/>
      </c:spPr>
    </c:plotArea>
    <c:legend>
      <c:legendPos val="b"/>
      <c:layout>
        <c:manualLayout>
          <c:xMode val="edge"/>
          <c:yMode val="edge"/>
          <c:x val="0.10817954446507955"/>
          <c:y val="5.4407953703891343E-2"/>
          <c:w val="0.7876887198942345"/>
          <c:h val="0.107136542401596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3052387031"/>
          <c:y val="0.36386046270497097"/>
          <c:w val="0.81669614609676411"/>
          <c:h val="0.47819013957321249"/>
        </c:manualLayout>
      </c:layout>
      <c:barChart>
        <c:barDir val="col"/>
        <c:grouping val="clustered"/>
        <c:varyColors val="0"/>
        <c:ser>
          <c:idx val="1"/>
          <c:order val="0"/>
          <c:tx>
            <c:strRef>
              <c:f>'Fig10'!$D$3</c:f>
              <c:strCache>
                <c:ptCount val="1"/>
                <c:pt idx="0">
                  <c:v>ZRAM</c:v>
                </c:pt>
              </c:strCache>
            </c:strRef>
          </c:tx>
          <c:spPr>
            <a:solidFill>
              <a:srgbClr val="0D5BDC"/>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'Fig10'!$D$4:$D$8</c:f>
              <c:numCache>
                <c:formatCode>General</c:formatCode>
                <c:ptCount val="5"/>
                <c:pt idx="0">
                  <c:v>122</c:v>
                </c:pt>
                <c:pt idx="1">
                  <c:v>262</c:v>
                </c:pt>
                <c:pt idx="2">
                  <c:v>149</c:v>
                </c:pt>
                <c:pt idx="3">
                  <c:v>170</c:v>
                </c:pt>
                <c:pt idx="4">
                  <c:v>138</c:v>
                </c:pt>
              </c:numCache>
            </c:numRef>
          </c:val>
          <c:extLst>
            <c:ext xmlns:c16="http://schemas.microsoft.com/office/drawing/2014/chart" uri="{C3380CC4-5D6E-409C-BE32-E72D297353CC}">
              <c16:uniqueId val="{00000000-E567-47AD-A2F1-D9D5721A33AB}"/>
            </c:ext>
          </c:extLst>
        </c:ser>
        <c:ser>
          <c:idx val="2"/>
          <c:order val="1"/>
          <c:tx>
            <c:strRef>
              <c:f>'Fig10'!$E$3</c:f>
              <c:strCache>
                <c:ptCount val="1"/>
                <c:pt idx="0">
                  <c:v>Ariadne-EHL-512B-2K-16K</c:v>
                </c:pt>
              </c:strCache>
            </c:strRef>
          </c:tx>
          <c:spPr>
            <a:solidFill>
              <a:srgbClr val="F28E8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'Fig10'!$E$4:$E$8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1-E567-47AD-A2F1-D9D5721A33AB}"/>
            </c:ext>
          </c:extLst>
        </c:ser>
        <c:ser>
          <c:idx val="3"/>
          <c:order val="2"/>
          <c:tx>
            <c:strRef>
              <c:f>'Fig10'!$F$3</c:f>
              <c:strCache>
                <c:ptCount val="1"/>
                <c:pt idx="0">
                  <c:v>Ariadne-EHL-1K-2K-16K</c:v>
                </c:pt>
              </c:strCache>
            </c:strRef>
          </c:tx>
          <c:spPr>
            <a:solidFill>
              <a:srgbClr val="FDD768"/>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'Fig10'!$F$4:$F$8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2-E567-47AD-A2F1-D9D5721A33AB}"/>
            </c:ext>
          </c:extLst>
        </c:ser>
        <c:ser>
          <c:idx val="4"/>
          <c:order val="3"/>
          <c:tx>
            <c:strRef>
              <c:f>'Fig10'!$G$3</c:f>
              <c:strCache>
                <c:ptCount val="1"/>
                <c:pt idx="0">
                  <c:v>Ariadne-EHL-1K-4K-16K</c:v>
                </c:pt>
              </c:strCache>
            </c:strRef>
          </c:tx>
          <c:spPr>
            <a:solidFill>
              <a:srgbClr val="7AD693"/>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'Fig10'!$G$4:$G$8</c:f>
              <c:numCache>
                <c:formatCode>General</c:formatCode>
                <c:ptCount val="5"/>
                <c:pt idx="0">
                  <c:v>74</c:v>
                </c:pt>
                <c:pt idx="1">
                  <c:v>113</c:v>
                </c:pt>
                <c:pt idx="2">
                  <c:v>65</c:v>
                </c:pt>
                <c:pt idx="3">
                  <c:v>94</c:v>
                </c:pt>
                <c:pt idx="4">
                  <c:v>66</c:v>
                </c:pt>
              </c:numCache>
            </c:numRef>
          </c:val>
          <c:extLst>
            <c:ext xmlns:c16="http://schemas.microsoft.com/office/drawing/2014/chart" uri="{C3380CC4-5D6E-409C-BE32-E72D297353CC}">
              <c16:uniqueId val="{00000003-E567-47AD-A2F1-D9D5721A33AB}"/>
            </c:ext>
          </c:extLst>
        </c:ser>
        <c:ser>
          <c:idx val="5"/>
          <c:order val="4"/>
          <c:tx>
            <c:strRef>
              <c:f>'Fig10'!$H$3</c:f>
              <c:strCache>
                <c:ptCount val="1"/>
                <c:pt idx="0">
                  <c:v>Ariadne-EHL-256B-2K-32K</c:v>
                </c:pt>
              </c:strCache>
            </c:strRef>
          </c:tx>
          <c:spPr>
            <a:solidFill>
              <a:srgbClr val="7030A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'Fig10'!$H$4:$H$8</c:f>
              <c:numCache>
                <c:formatCode>General</c:formatCode>
                <c:ptCount val="5"/>
                <c:pt idx="0">
                  <c:v>74</c:v>
                </c:pt>
                <c:pt idx="1">
                  <c:v>115</c:v>
                </c:pt>
                <c:pt idx="2">
                  <c:v>66</c:v>
                </c:pt>
                <c:pt idx="3">
                  <c:v>97</c:v>
                </c:pt>
                <c:pt idx="4">
                  <c:v>67</c:v>
                </c:pt>
              </c:numCache>
            </c:numRef>
          </c:val>
          <c:extLst>
            <c:ext xmlns:c16="http://schemas.microsoft.com/office/drawing/2014/chart" uri="{C3380CC4-5D6E-409C-BE32-E72D297353CC}">
              <c16:uniqueId val="{00000004-E567-47AD-A2F1-D9D5721A33AB}"/>
            </c:ext>
          </c:extLst>
        </c:ser>
        <c:ser>
          <c:idx val="6"/>
          <c:order val="5"/>
          <c:tx>
            <c:strRef>
              <c:f>'Fig10'!$I$3</c:f>
              <c:strCache>
                <c:ptCount val="1"/>
                <c:pt idx="0">
                  <c:v>Ariadne-AL-512B-2K-16K</c:v>
                </c:pt>
              </c:strCache>
            </c:strRef>
          </c:tx>
          <c:spPr>
            <a:solidFill>
              <a:srgbClr val="A6A6A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'Fig10'!$I$4:$I$8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5-E567-47AD-A2F1-D9D5721A33AB}"/>
            </c:ext>
          </c:extLst>
        </c:ser>
        <c:ser>
          <c:idx val="7"/>
          <c:order val="6"/>
          <c:tx>
            <c:strRef>
              <c:f>'Fig10'!$J$3</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'Fig10'!$J$4:$J$8</c:f>
              <c:numCache>
                <c:formatCode>General</c:formatCode>
                <c:ptCount val="5"/>
                <c:pt idx="0">
                  <c:v>75</c:v>
                </c:pt>
                <c:pt idx="1">
                  <c:v>115</c:v>
                </c:pt>
                <c:pt idx="2">
                  <c:v>66</c:v>
                </c:pt>
                <c:pt idx="3">
                  <c:v>95</c:v>
                </c:pt>
                <c:pt idx="4">
                  <c:v>67</c:v>
                </c:pt>
              </c:numCache>
            </c:numRef>
          </c:val>
          <c:extLst>
            <c:ext xmlns:c16="http://schemas.microsoft.com/office/drawing/2014/chart" uri="{C3380CC4-5D6E-409C-BE32-E72D297353CC}">
              <c16:uniqueId val="{00000006-E567-47AD-A2F1-D9D5721A33AB}"/>
            </c:ext>
          </c:extLst>
        </c:ser>
        <c:ser>
          <c:idx val="8"/>
          <c:order val="7"/>
          <c:tx>
            <c:strRef>
              <c:f>'Fig10'!$K$3</c:f>
              <c:strCache>
                <c:ptCount val="1"/>
                <c:pt idx="0">
                  <c:v>Ariadne-AL-1K-4K-16K</c:v>
                </c:pt>
              </c:strCache>
            </c:strRef>
          </c:tx>
          <c:spPr>
            <a:solidFill>
              <a:srgbClr val="00206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'Fig10'!$K$4:$K$8</c:f>
              <c:numCache>
                <c:formatCode>General</c:formatCode>
                <c:ptCount val="5"/>
                <c:pt idx="0">
                  <c:v>76</c:v>
                </c:pt>
                <c:pt idx="1">
                  <c:v>117</c:v>
                </c:pt>
                <c:pt idx="2">
                  <c:v>66</c:v>
                </c:pt>
                <c:pt idx="3">
                  <c:v>95</c:v>
                </c:pt>
                <c:pt idx="4">
                  <c:v>66</c:v>
                </c:pt>
              </c:numCache>
            </c:numRef>
          </c:val>
          <c:extLst>
            <c:ext xmlns:c16="http://schemas.microsoft.com/office/drawing/2014/chart" uri="{C3380CC4-5D6E-409C-BE32-E72D297353CC}">
              <c16:uniqueId val="{00000007-E567-47AD-A2F1-D9D5721A33AB}"/>
            </c:ext>
          </c:extLst>
        </c:ser>
        <c:ser>
          <c:idx val="9"/>
          <c:order val="8"/>
          <c:tx>
            <c:strRef>
              <c:f>'Fig10'!$L$3</c:f>
              <c:strCache>
                <c:ptCount val="1"/>
                <c:pt idx="0">
                  <c:v>Ariadne-AL-256B-2K-32K</c:v>
                </c:pt>
              </c:strCache>
            </c:strRef>
          </c:tx>
          <c:spPr>
            <a:solidFill>
              <a:srgbClr val="FF000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'Fig10'!$L$4:$L$8</c:f>
              <c:numCache>
                <c:formatCode>General</c:formatCode>
                <c:ptCount val="5"/>
                <c:pt idx="0">
                  <c:v>75</c:v>
                </c:pt>
                <c:pt idx="1">
                  <c:v>115</c:v>
                </c:pt>
                <c:pt idx="2">
                  <c:v>66</c:v>
                </c:pt>
                <c:pt idx="3">
                  <c:v>97</c:v>
                </c:pt>
                <c:pt idx="4">
                  <c:v>67</c:v>
                </c:pt>
              </c:numCache>
            </c:numRef>
          </c:val>
          <c:extLst>
            <c:ext xmlns:c16="http://schemas.microsoft.com/office/drawing/2014/chart" uri="{C3380CC4-5D6E-409C-BE32-E72D297353CC}">
              <c16:uniqueId val="{00000008-E567-47AD-A2F1-D9D5721A33AB}"/>
            </c:ext>
          </c:extLst>
        </c:ser>
        <c:ser>
          <c:idx val="0"/>
          <c:order val="9"/>
          <c:tx>
            <c:strRef>
              <c:f>'Fig10'!$C$3</c:f>
              <c:strCache>
                <c:ptCount val="1"/>
                <c:pt idx="0">
                  <c:v>DRAM</c:v>
                </c:pt>
              </c:strCache>
            </c:strRef>
          </c:tx>
          <c:spPr>
            <a:solidFill>
              <a:schemeClr val="accent6">
                <a:lumMod val="75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'Fig10'!$C$4:$C$8</c:f>
              <c:numCache>
                <c:formatCode>General</c:formatCode>
                <c:ptCount val="5"/>
                <c:pt idx="0">
                  <c:v>63</c:v>
                </c:pt>
                <c:pt idx="1">
                  <c:v>104</c:v>
                </c:pt>
                <c:pt idx="2">
                  <c:v>56</c:v>
                </c:pt>
                <c:pt idx="3">
                  <c:v>86</c:v>
                </c:pt>
                <c:pt idx="4">
                  <c:v>65</c:v>
                </c:pt>
              </c:numCache>
            </c:numRef>
          </c:val>
          <c:extLst>
            <c:ext xmlns:c16="http://schemas.microsoft.com/office/drawing/2014/chart" uri="{C3380CC4-5D6E-409C-BE32-E72D297353CC}">
              <c16:uniqueId val="{00000009-E567-47AD-A2F1-D9D5721A33AB}"/>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Relaunch Time (ms)</a:t>
                </a:r>
              </a:p>
            </c:rich>
          </c:tx>
          <c:layout>
            <c:manualLayout>
              <c:xMode val="edge"/>
              <c:yMode val="edge"/>
              <c:x val="7.2306312029467648E-2"/>
              <c:y val="0.2720232474058954"/>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valAx>
      <c:spPr>
        <a:noFill/>
        <a:ln>
          <a:solidFill>
            <a:schemeClr val="tx1"/>
          </a:solidFill>
        </a:ln>
        <a:effectLst/>
      </c:spPr>
    </c:plotArea>
    <c:legend>
      <c:legendPos val="b"/>
      <c:layout>
        <c:manualLayout>
          <c:xMode val="edge"/>
          <c:yMode val="edge"/>
          <c:x val="0.18400566171266808"/>
          <c:y val="6.4774426498139234E-2"/>
          <c:w val="0.77070063694267521"/>
          <c:h val="0.28908878423128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3052387031"/>
          <c:y val="0.36386046270497097"/>
          <c:w val="0.81669614609676411"/>
          <c:h val="0.47819013957321249"/>
        </c:manualLayout>
      </c:layout>
      <c:barChart>
        <c:barDir val="col"/>
        <c:grouping val="clustered"/>
        <c:varyColors val="0"/>
        <c:ser>
          <c:idx val="1"/>
          <c:order val="0"/>
          <c:tx>
            <c:strRef>
              <c:f>'Fig10'!$D$3</c:f>
              <c:strCache>
                <c:ptCount val="1"/>
                <c:pt idx="0">
                  <c:v>ZRAM</c:v>
                </c:pt>
              </c:strCache>
            </c:strRef>
          </c:tx>
          <c:spPr>
            <a:solidFill>
              <a:srgbClr val="0D5BDC"/>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'Fig10'!$D$4:$D$8</c:f>
              <c:numCache>
                <c:formatCode>General</c:formatCode>
                <c:ptCount val="5"/>
                <c:pt idx="0">
                  <c:v>122</c:v>
                </c:pt>
                <c:pt idx="1">
                  <c:v>262</c:v>
                </c:pt>
                <c:pt idx="2">
                  <c:v>149</c:v>
                </c:pt>
                <c:pt idx="3">
                  <c:v>170</c:v>
                </c:pt>
                <c:pt idx="4">
                  <c:v>138</c:v>
                </c:pt>
              </c:numCache>
            </c:numRef>
          </c:val>
          <c:extLst>
            <c:ext xmlns:c16="http://schemas.microsoft.com/office/drawing/2014/chart" uri="{C3380CC4-5D6E-409C-BE32-E72D297353CC}">
              <c16:uniqueId val="{00000000-E567-47AD-A2F1-D9D5721A33AB}"/>
            </c:ext>
          </c:extLst>
        </c:ser>
        <c:ser>
          <c:idx val="2"/>
          <c:order val="1"/>
          <c:tx>
            <c:strRef>
              <c:f>'Fig10'!$E$3</c:f>
              <c:strCache>
                <c:ptCount val="1"/>
                <c:pt idx="0">
                  <c:v>Ariadne-EHL-512B-2K-16K</c:v>
                </c:pt>
              </c:strCache>
            </c:strRef>
          </c:tx>
          <c:spPr>
            <a:solidFill>
              <a:srgbClr val="F28E8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'Fig10'!$E$4:$E$8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1-E567-47AD-A2F1-D9D5721A33AB}"/>
            </c:ext>
          </c:extLst>
        </c:ser>
        <c:ser>
          <c:idx val="3"/>
          <c:order val="2"/>
          <c:tx>
            <c:strRef>
              <c:f>'Fig10'!$F$3</c:f>
              <c:strCache>
                <c:ptCount val="1"/>
                <c:pt idx="0">
                  <c:v>Ariadne-EHL-1K-2K-16K</c:v>
                </c:pt>
              </c:strCache>
            </c:strRef>
          </c:tx>
          <c:spPr>
            <a:solidFill>
              <a:srgbClr val="FDD768"/>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'Fig10'!$F$4:$F$8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2-E567-47AD-A2F1-D9D5721A33AB}"/>
            </c:ext>
          </c:extLst>
        </c:ser>
        <c:ser>
          <c:idx val="4"/>
          <c:order val="3"/>
          <c:tx>
            <c:strRef>
              <c:f>'Fig10'!$G$3</c:f>
              <c:strCache>
                <c:ptCount val="1"/>
                <c:pt idx="0">
                  <c:v>Ariadne-EHL-1K-4K-16K</c:v>
                </c:pt>
              </c:strCache>
            </c:strRef>
          </c:tx>
          <c:spPr>
            <a:solidFill>
              <a:srgbClr val="7AD693"/>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'Fig10'!$G$4:$G$8</c:f>
              <c:numCache>
                <c:formatCode>General</c:formatCode>
                <c:ptCount val="5"/>
                <c:pt idx="0">
                  <c:v>74</c:v>
                </c:pt>
                <c:pt idx="1">
                  <c:v>113</c:v>
                </c:pt>
                <c:pt idx="2">
                  <c:v>65</c:v>
                </c:pt>
                <c:pt idx="3">
                  <c:v>94</c:v>
                </c:pt>
                <c:pt idx="4">
                  <c:v>66</c:v>
                </c:pt>
              </c:numCache>
            </c:numRef>
          </c:val>
          <c:extLst>
            <c:ext xmlns:c16="http://schemas.microsoft.com/office/drawing/2014/chart" uri="{C3380CC4-5D6E-409C-BE32-E72D297353CC}">
              <c16:uniqueId val="{00000003-E567-47AD-A2F1-D9D5721A33AB}"/>
            </c:ext>
          </c:extLst>
        </c:ser>
        <c:ser>
          <c:idx val="5"/>
          <c:order val="4"/>
          <c:tx>
            <c:strRef>
              <c:f>'Fig10'!$H$3</c:f>
              <c:strCache>
                <c:ptCount val="1"/>
                <c:pt idx="0">
                  <c:v>Ariadne-EHL-256B-2K-32K</c:v>
                </c:pt>
              </c:strCache>
            </c:strRef>
          </c:tx>
          <c:spPr>
            <a:solidFill>
              <a:srgbClr val="7030A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'Fig10'!$H$4:$H$8</c:f>
              <c:numCache>
                <c:formatCode>General</c:formatCode>
                <c:ptCount val="5"/>
                <c:pt idx="0">
                  <c:v>74</c:v>
                </c:pt>
                <c:pt idx="1">
                  <c:v>115</c:v>
                </c:pt>
                <c:pt idx="2">
                  <c:v>66</c:v>
                </c:pt>
                <c:pt idx="3">
                  <c:v>97</c:v>
                </c:pt>
                <c:pt idx="4">
                  <c:v>67</c:v>
                </c:pt>
              </c:numCache>
            </c:numRef>
          </c:val>
          <c:extLst>
            <c:ext xmlns:c16="http://schemas.microsoft.com/office/drawing/2014/chart" uri="{C3380CC4-5D6E-409C-BE32-E72D297353CC}">
              <c16:uniqueId val="{00000004-E567-47AD-A2F1-D9D5721A33AB}"/>
            </c:ext>
          </c:extLst>
        </c:ser>
        <c:ser>
          <c:idx val="6"/>
          <c:order val="5"/>
          <c:tx>
            <c:strRef>
              <c:f>'Fig10'!$I$3</c:f>
              <c:strCache>
                <c:ptCount val="1"/>
                <c:pt idx="0">
                  <c:v>Ariadne-AL-512B-2K-16K</c:v>
                </c:pt>
              </c:strCache>
            </c:strRef>
          </c:tx>
          <c:spPr>
            <a:solidFill>
              <a:srgbClr val="A6A6A6"/>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'Fig10'!$I$4:$I$8</c:f>
              <c:numCache>
                <c:formatCode>General</c:formatCode>
                <c:ptCount val="5"/>
                <c:pt idx="0">
                  <c:v>73</c:v>
                </c:pt>
                <c:pt idx="1">
                  <c:v>113</c:v>
                </c:pt>
                <c:pt idx="2">
                  <c:v>64</c:v>
                </c:pt>
                <c:pt idx="3">
                  <c:v>94</c:v>
                </c:pt>
                <c:pt idx="4">
                  <c:v>66</c:v>
                </c:pt>
              </c:numCache>
            </c:numRef>
          </c:val>
          <c:extLst>
            <c:ext xmlns:c16="http://schemas.microsoft.com/office/drawing/2014/chart" uri="{C3380CC4-5D6E-409C-BE32-E72D297353CC}">
              <c16:uniqueId val="{00000005-E567-47AD-A2F1-D9D5721A33AB}"/>
            </c:ext>
          </c:extLst>
        </c:ser>
        <c:ser>
          <c:idx val="7"/>
          <c:order val="6"/>
          <c:tx>
            <c:strRef>
              <c:f>'Fig10'!$J$3</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'Fig10'!$J$4:$J$8</c:f>
              <c:numCache>
                <c:formatCode>General</c:formatCode>
                <c:ptCount val="5"/>
                <c:pt idx="0">
                  <c:v>75</c:v>
                </c:pt>
                <c:pt idx="1">
                  <c:v>115</c:v>
                </c:pt>
                <c:pt idx="2">
                  <c:v>66</c:v>
                </c:pt>
                <c:pt idx="3">
                  <c:v>95</c:v>
                </c:pt>
                <c:pt idx="4">
                  <c:v>67</c:v>
                </c:pt>
              </c:numCache>
            </c:numRef>
          </c:val>
          <c:extLst>
            <c:ext xmlns:c16="http://schemas.microsoft.com/office/drawing/2014/chart" uri="{C3380CC4-5D6E-409C-BE32-E72D297353CC}">
              <c16:uniqueId val="{00000006-E567-47AD-A2F1-D9D5721A33AB}"/>
            </c:ext>
          </c:extLst>
        </c:ser>
        <c:ser>
          <c:idx val="8"/>
          <c:order val="7"/>
          <c:tx>
            <c:strRef>
              <c:f>'Fig10'!$K$3</c:f>
              <c:strCache>
                <c:ptCount val="1"/>
                <c:pt idx="0">
                  <c:v>Ariadne-AL-1K-4K-16K</c:v>
                </c:pt>
              </c:strCache>
            </c:strRef>
          </c:tx>
          <c:spPr>
            <a:solidFill>
              <a:srgbClr val="00206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'Fig10'!$K$4:$K$8</c:f>
              <c:numCache>
                <c:formatCode>General</c:formatCode>
                <c:ptCount val="5"/>
                <c:pt idx="0">
                  <c:v>76</c:v>
                </c:pt>
                <c:pt idx="1">
                  <c:v>117</c:v>
                </c:pt>
                <c:pt idx="2">
                  <c:v>66</c:v>
                </c:pt>
                <c:pt idx="3">
                  <c:v>95</c:v>
                </c:pt>
                <c:pt idx="4">
                  <c:v>66</c:v>
                </c:pt>
              </c:numCache>
            </c:numRef>
          </c:val>
          <c:extLst>
            <c:ext xmlns:c16="http://schemas.microsoft.com/office/drawing/2014/chart" uri="{C3380CC4-5D6E-409C-BE32-E72D297353CC}">
              <c16:uniqueId val="{00000007-E567-47AD-A2F1-D9D5721A33AB}"/>
            </c:ext>
          </c:extLst>
        </c:ser>
        <c:ser>
          <c:idx val="9"/>
          <c:order val="8"/>
          <c:tx>
            <c:strRef>
              <c:f>'Fig10'!$L$3</c:f>
              <c:strCache>
                <c:ptCount val="1"/>
                <c:pt idx="0">
                  <c:v>Ariadne-AL-256B-2K-32K</c:v>
                </c:pt>
              </c:strCache>
            </c:strRef>
          </c:tx>
          <c:spPr>
            <a:solidFill>
              <a:srgbClr val="FF0000"/>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'Fig10'!$L$4:$L$8</c:f>
              <c:numCache>
                <c:formatCode>General</c:formatCode>
                <c:ptCount val="5"/>
                <c:pt idx="0">
                  <c:v>75</c:v>
                </c:pt>
                <c:pt idx="1">
                  <c:v>115</c:v>
                </c:pt>
                <c:pt idx="2">
                  <c:v>66</c:v>
                </c:pt>
                <c:pt idx="3">
                  <c:v>97</c:v>
                </c:pt>
                <c:pt idx="4">
                  <c:v>67</c:v>
                </c:pt>
              </c:numCache>
            </c:numRef>
          </c:val>
          <c:extLst>
            <c:ext xmlns:c16="http://schemas.microsoft.com/office/drawing/2014/chart" uri="{C3380CC4-5D6E-409C-BE32-E72D297353CC}">
              <c16:uniqueId val="{00000008-E567-47AD-A2F1-D9D5721A33AB}"/>
            </c:ext>
          </c:extLst>
        </c:ser>
        <c:ser>
          <c:idx val="0"/>
          <c:order val="9"/>
          <c:tx>
            <c:strRef>
              <c:f>'Fig10'!$C$3</c:f>
              <c:strCache>
                <c:ptCount val="1"/>
                <c:pt idx="0">
                  <c:v>DRAM</c:v>
                </c:pt>
              </c:strCache>
            </c:strRef>
          </c:tx>
          <c:spPr>
            <a:solidFill>
              <a:schemeClr val="accent6">
                <a:lumMod val="75000"/>
              </a:schemeClr>
            </a:solidFill>
            <a:ln>
              <a:solidFill>
                <a:schemeClr val="tx1"/>
              </a:solidFill>
            </a:ln>
            <a:effectLst/>
          </c:spPr>
          <c:invertIfNegative val="0"/>
          <c:cat>
            <c:strRef>
              <c:f>'Fig10'!$B$4:$B$8</c:f>
              <c:strCache>
                <c:ptCount val="5"/>
                <c:pt idx="0">
                  <c:v>Youtube</c:v>
                </c:pt>
                <c:pt idx="1">
                  <c:v>Twitter</c:v>
                </c:pt>
                <c:pt idx="2">
                  <c:v>Firefox</c:v>
                </c:pt>
                <c:pt idx="3">
                  <c:v>GoogleEarth</c:v>
                </c:pt>
                <c:pt idx="4">
                  <c:v>BangDream</c:v>
                </c:pt>
              </c:strCache>
            </c:strRef>
          </c:cat>
          <c:val>
            <c:numRef>
              <c:f>'Fig10'!$C$4:$C$8</c:f>
              <c:numCache>
                <c:formatCode>General</c:formatCode>
                <c:ptCount val="5"/>
                <c:pt idx="0">
                  <c:v>63</c:v>
                </c:pt>
                <c:pt idx="1">
                  <c:v>104</c:v>
                </c:pt>
                <c:pt idx="2">
                  <c:v>56</c:v>
                </c:pt>
                <c:pt idx="3">
                  <c:v>86</c:v>
                </c:pt>
                <c:pt idx="4">
                  <c:v>65</c:v>
                </c:pt>
              </c:numCache>
            </c:numRef>
          </c:val>
          <c:extLst>
            <c:ext xmlns:c16="http://schemas.microsoft.com/office/drawing/2014/chart" uri="{C3380CC4-5D6E-409C-BE32-E72D297353CC}">
              <c16:uniqueId val="{00000009-E567-47AD-A2F1-D9D5721A33AB}"/>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Relaunch Time (ms)</a:t>
                </a:r>
              </a:p>
            </c:rich>
          </c:tx>
          <c:layout>
            <c:manualLayout>
              <c:xMode val="edge"/>
              <c:yMode val="edge"/>
              <c:x val="7.2306312029467648E-2"/>
              <c:y val="0.2720232474058954"/>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valAx>
      <c:spPr>
        <a:noFill/>
        <a:ln>
          <a:solidFill>
            <a:schemeClr val="tx1"/>
          </a:solidFill>
        </a:ln>
        <a:effectLst/>
      </c:spPr>
    </c:plotArea>
    <c:legend>
      <c:legendPos val="b"/>
      <c:layout>
        <c:manualLayout>
          <c:xMode val="edge"/>
          <c:yMode val="edge"/>
          <c:x val="0.18400566171266808"/>
          <c:y val="6.4774426498139234E-2"/>
          <c:w val="0.77070063694267521"/>
          <c:h val="0.289088784231286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20829823099908"/>
          <c:y val="0.2516431342125679"/>
          <c:w val="0.81669614609676411"/>
          <c:h val="0.57126609775019399"/>
        </c:manualLayout>
      </c:layout>
      <c:barChart>
        <c:barDir val="col"/>
        <c:grouping val="clustered"/>
        <c:varyColors val="0"/>
        <c:ser>
          <c:idx val="0"/>
          <c:order val="0"/>
          <c:tx>
            <c:strRef>
              <c:f>'Fig11'!$C$3</c:f>
              <c:strCache>
                <c:ptCount val="1"/>
                <c:pt idx="0">
                  <c:v>ZRAM</c:v>
                </c:pt>
              </c:strCache>
            </c:strRef>
          </c:tx>
          <c:spPr>
            <a:solidFill>
              <a:srgbClr val="0D5BDC"/>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'Fig11'!$C$4:$C$8</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0B46-4D84-AA3B-4648DA08071C}"/>
            </c:ext>
          </c:extLst>
        </c:ser>
        <c:ser>
          <c:idx val="1"/>
          <c:order val="1"/>
          <c:tx>
            <c:strRef>
              <c:f>'Fig11'!$D$3</c:f>
              <c:strCache>
                <c:ptCount val="1"/>
                <c:pt idx="0">
                  <c:v>Ariadne-EHL-512B-2K-16K</c:v>
                </c:pt>
              </c:strCache>
            </c:strRef>
          </c:tx>
          <c:spPr>
            <a:solidFill>
              <a:srgbClr val="F28E86"/>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'Fig11'!$D$4:$D$8</c:f>
              <c:numCache>
                <c:formatCode>General</c:formatCode>
                <c:ptCount val="5"/>
                <c:pt idx="0">
                  <c:v>0.74039999999999995</c:v>
                </c:pt>
                <c:pt idx="1">
                  <c:v>0.6966</c:v>
                </c:pt>
                <c:pt idx="2">
                  <c:v>0.84919999999999995</c:v>
                </c:pt>
                <c:pt idx="3">
                  <c:v>0.91259999999999997</c:v>
                </c:pt>
                <c:pt idx="4">
                  <c:v>1.0266999999999999</c:v>
                </c:pt>
              </c:numCache>
            </c:numRef>
          </c:val>
          <c:extLst>
            <c:ext xmlns:c16="http://schemas.microsoft.com/office/drawing/2014/chart" uri="{C3380CC4-5D6E-409C-BE32-E72D297353CC}">
              <c16:uniqueId val="{00000001-0B46-4D84-AA3B-4648DA08071C}"/>
            </c:ext>
          </c:extLst>
        </c:ser>
        <c:ser>
          <c:idx val="2"/>
          <c:order val="2"/>
          <c:tx>
            <c:strRef>
              <c:f>'Fig11'!$E$3</c:f>
              <c:strCache>
                <c:ptCount val="1"/>
                <c:pt idx="0">
                  <c:v>Ariadne-EHL-1K-2K-16K</c:v>
                </c:pt>
              </c:strCache>
            </c:strRef>
          </c:tx>
          <c:spPr>
            <a:solidFill>
              <a:srgbClr val="FDD768"/>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'Fig11'!$E$4:$E$8</c:f>
              <c:numCache>
                <c:formatCode>General</c:formatCode>
                <c:ptCount val="5"/>
                <c:pt idx="0">
                  <c:v>0.75729999999999997</c:v>
                </c:pt>
                <c:pt idx="1">
                  <c:v>0.69420000000000004</c:v>
                </c:pt>
                <c:pt idx="2">
                  <c:v>0.84740000000000004</c:v>
                </c:pt>
                <c:pt idx="3">
                  <c:v>0.91259999999999997</c:v>
                </c:pt>
                <c:pt idx="4">
                  <c:v>1.0293000000000001</c:v>
                </c:pt>
              </c:numCache>
            </c:numRef>
          </c:val>
          <c:extLst>
            <c:ext xmlns:c16="http://schemas.microsoft.com/office/drawing/2014/chart" uri="{C3380CC4-5D6E-409C-BE32-E72D297353CC}">
              <c16:uniqueId val="{00000002-0B46-4D84-AA3B-4648DA08071C}"/>
            </c:ext>
          </c:extLst>
        </c:ser>
        <c:ser>
          <c:idx val="3"/>
          <c:order val="3"/>
          <c:tx>
            <c:strRef>
              <c:f>'Fig11'!$F$3</c:f>
              <c:strCache>
                <c:ptCount val="1"/>
                <c:pt idx="0">
                  <c:v>Ariadne-EHL-1K-4K-16K</c:v>
                </c:pt>
              </c:strCache>
            </c:strRef>
          </c:tx>
          <c:spPr>
            <a:solidFill>
              <a:srgbClr val="7AD693"/>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'Fig11'!$F$4:$F$8</c:f>
              <c:numCache>
                <c:formatCode>General</c:formatCode>
                <c:ptCount val="5"/>
                <c:pt idx="0">
                  <c:v>0.76470000000000005</c:v>
                </c:pt>
                <c:pt idx="1">
                  <c:v>0.70579999999999998</c:v>
                </c:pt>
                <c:pt idx="2">
                  <c:v>0.86550000000000005</c:v>
                </c:pt>
                <c:pt idx="3">
                  <c:v>0.93740000000000001</c:v>
                </c:pt>
                <c:pt idx="4">
                  <c:v>1.0382</c:v>
                </c:pt>
              </c:numCache>
            </c:numRef>
          </c:val>
          <c:extLst>
            <c:ext xmlns:c16="http://schemas.microsoft.com/office/drawing/2014/chart" uri="{C3380CC4-5D6E-409C-BE32-E72D297353CC}">
              <c16:uniqueId val="{00000003-0B46-4D84-AA3B-4648DA08071C}"/>
            </c:ext>
          </c:extLst>
        </c:ser>
        <c:ser>
          <c:idx val="4"/>
          <c:order val="4"/>
          <c:tx>
            <c:strRef>
              <c:f>'Fig11'!$G$3</c:f>
              <c:strCache>
                <c:ptCount val="1"/>
                <c:pt idx="0">
                  <c:v>Ariadne-EHL-256B-2K-32K</c:v>
                </c:pt>
              </c:strCache>
            </c:strRef>
          </c:tx>
          <c:spPr>
            <a:solidFill>
              <a:srgbClr val="7030A0"/>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'Fig11'!$G$4:$G$8</c:f>
              <c:numCache>
                <c:formatCode>General</c:formatCode>
                <c:ptCount val="5"/>
                <c:pt idx="0">
                  <c:v>0.748</c:v>
                </c:pt>
                <c:pt idx="1">
                  <c:v>0.70020000000000004</c:v>
                </c:pt>
                <c:pt idx="2">
                  <c:v>0.84560000000000002</c:v>
                </c:pt>
                <c:pt idx="3">
                  <c:v>0.92500000000000004</c:v>
                </c:pt>
                <c:pt idx="4">
                  <c:v>1.0422</c:v>
                </c:pt>
              </c:numCache>
            </c:numRef>
          </c:val>
          <c:extLst>
            <c:ext xmlns:c16="http://schemas.microsoft.com/office/drawing/2014/chart" uri="{C3380CC4-5D6E-409C-BE32-E72D297353CC}">
              <c16:uniqueId val="{00000004-0B46-4D84-AA3B-4648DA08071C}"/>
            </c:ext>
          </c:extLst>
        </c:ser>
        <c:ser>
          <c:idx val="5"/>
          <c:order val="5"/>
          <c:tx>
            <c:strRef>
              <c:f>'Fig11'!$H$3</c:f>
              <c:strCache>
                <c:ptCount val="1"/>
                <c:pt idx="0">
                  <c:v>Ariadne-AL-512B-2K-16K</c:v>
                </c:pt>
              </c:strCache>
            </c:strRef>
          </c:tx>
          <c:spPr>
            <a:solidFill>
              <a:srgbClr val="A6A6A6"/>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'Fig11'!$H$4:$H$8</c:f>
              <c:numCache>
                <c:formatCode>General</c:formatCode>
                <c:ptCount val="5"/>
                <c:pt idx="0">
                  <c:v>0.87290000000000001</c:v>
                </c:pt>
                <c:pt idx="1">
                  <c:v>0.8921</c:v>
                </c:pt>
                <c:pt idx="2">
                  <c:v>0.96679999999999999</c:v>
                </c:pt>
                <c:pt idx="3">
                  <c:v>0.9889</c:v>
                </c:pt>
                <c:pt idx="4">
                  <c:v>1.0515000000000001</c:v>
                </c:pt>
              </c:numCache>
            </c:numRef>
          </c:val>
          <c:extLst>
            <c:ext xmlns:c16="http://schemas.microsoft.com/office/drawing/2014/chart" uri="{C3380CC4-5D6E-409C-BE32-E72D297353CC}">
              <c16:uniqueId val="{00000005-0B46-4D84-AA3B-4648DA08071C}"/>
            </c:ext>
          </c:extLst>
        </c:ser>
        <c:ser>
          <c:idx val="6"/>
          <c:order val="6"/>
          <c:tx>
            <c:strRef>
              <c:f>'Fig11'!$I$3</c:f>
              <c:strCache>
                <c:ptCount val="1"/>
                <c:pt idx="0">
                  <c:v>Ariadne-AL-1K-2K-16K</c:v>
                </c:pt>
              </c:strCache>
            </c:strRef>
          </c:tx>
          <c:spPr>
            <a:solidFill>
              <a:schemeClr val="accent5">
                <a:lumMod val="20000"/>
                <a:lumOff val="80000"/>
              </a:schemeClr>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'Fig11'!$I$4:$I$8</c:f>
              <c:numCache>
                <c:formatCode>General</c:formatCode>
                <c:ptCount val="5"/>
                <c:pt idx="0">
                  <c:v>0.91890000000000005</c:v>
                </c:pt>
                <c:pt idx="1">
                  <c:v>0.92779999999999996</c:v>
                </c:pt>
                <c:pt idx="2">
                  <c:v>0.98609999999999998</c:v>
                </c:pt>
                <c:pt idx="3">
                  <c:v>1.0072000000000001</c:v>
                </c:pt>
                <c:pt idx="4">
                  <c:v>1.0653999999999999</c:v>
                </c:pt>
              </c:numCache>
            </c:numRef>
          </c:val>
          <c:extLst>
            <c:ext xmlns:c16="http://schemas.microsoft.com/office/drawing/2014/chart" uri="{C3380CC4-5D6E-409C-BE32-E72D297353CC}">
              <c16:uniqueId val="{00000006-0B46-4D84-AA3B-4648DA08071C}"/>
            </c:ext>
          </c:extLst>
        </c:ser>
        <c:ser>
          <c:idx val="7"/>
          <c:order val="7"/>
          <c:tx>
            <c:strRef>
              <c:f>'Fig11'!$J$3</c:f>
              <c:strCache>
                <c:ptCount val="1"/>
                <c:pt idx="0">
                  <c:v>Ariadne-AL-1K-4K-16K</c:v>
                </c:pt>
              </c:strCache>
            </c:strRef>
          </c:tx>
          <c:spPr>
            <a:solidFill>
              <a:srgbClr val="002060"/>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'Fig11'!$J$4:$J$8</c:f>
              <c:numCache>
                <c:formatCode>General</c:formatCode>
                <c:ptCount val="5"/>
                <c:pt idx="0">
                  <c:v>0.92920000000000003</c:v>
                </c:pt>
                <c:pt idx="1">
                  <c:v>0.93610000000000004</c:v>
                </c:pt>
                <c:pt idx="2">
                  <c:v>1.0082</c:v>
                </c:pt>
                <c:pt idx="3">
                  <c:v>1.0323</c:v>
                </c:pt>
                <c:pt idx="4">
                  <c:v>1.0764</c:v>
                </c:pt>
              </c:numCache>
            </c:numRef>
          </c:val>
          <c:extLst>
            <c:ext xmlns:c16="http://schemas.microsoft.com/office/drawing/2014/chart" uri="{C3380CC4-5D6E-409C-BE32-E72D297353CC}">
              <c16:uniqueId val="{00000007-0B46-4D84-AA3B-4648DA08071C}"/>
            </c:ext>
          </c:extLst>
        </c:ser>
        <c:ser>
          <c:idx val="8"/>
          <c:order val="8"/>
          <c:tx>
            <c:strRef>
              <c:f>'Fig11'!$K$3</c:f>
              <c:strCache>
                <c:ptCount val="1"/>
                <c:pt idx="0">
                  <c:v>Ariadne-AL-256B-2K-32K</c:v>
                </c:pt>
              </c:strCache>
            </c:strRef>
          </c:tx>
          <c:spPr>
            <a:solidFill>
              <a:srgbClr val="FF0000"/>
            </a:solidFill>
            <a:ln>
              <a:solidFill>
                <a:schemeClr val="tx1"/>
              </a:solidFill>
            </a:ln>
            <a:effectLst/>
          </c:spPr>
          <c:invertIfNegative val="0"/>
          <c:cat>
            <c:strRef>
              <c:f>'Fig11'!$B$4:$B$8</c:f>
              <c:strCache>
                <c:ptCount val="5"/>
                <c:pt idx="0">
                  <c:v>Youtube</c:v>
                </c:pt>
                <c:pt idx="1">
                  <c:v>Twitter</c:v>
                </c:pt>
                <c:pt idx="2">
                  <c:v>Firefox</c:v>
                </c:pt>
                <c:pt idx="3">
                  <c:v>GoogleEarth</c:v>
                </c:pt>
                <c:pt idx="4">
                  <c:v>BangDream</c:v>
                </c:pt>
              </c:strCache>
            </c:strRef>
          </c:cat>
          <c:val>
            <c:numRef>
              <c:f>'Fig11'!$K$4:$K$8</c:f>
              <c:numCache>
                <c:formatCode>General</c:formatCode>
                <c:ptCount val="5"/>
                <c:pt idx="0">
                  <c:v>0.74970000000000003</c:v>
                </c:pt>
                <c:pt idx="1">
                  <c:v>0.70479999999999998</c:v>
                </c:pt>
                <c:pt idx="2">
                  <c:v>0.84709999999999996</c:v>
                </c:pt>
                <c:pt idx="3">
                  <c:v>0.92979999999999996</c:v>
                </c:pt>
                <c:pt idx="4">
                  <c:v>1.0438000000000001</c:v>
                </c:pt>
              </c:numCache>
            </c:numRef>
          </c:val>
          <c:extLst>
            <c:ext xmlns:c16="http://schemas.microsoft.com/office/drawing/2014/chart" uri="{C3380CC4-5D6E-409C-BE32-E72D297353CC}">
              <c16:uniqueId val="{00000008-0B46-4D84-AA3B-4648DA08071C}"/>
            </c:ext>
          </c:extLst>
        </c:ser>
        <c:dLbls>
          <c:showLegendKey val="0"/>
          <c:showVal val="0"/>
          <c:showCatName val="0"/>
          <c:showSerName val="0"/>
          <c:showPercent val="0"/>
          <c:showBubbleSize val="0"/>
        </c:dLbls>
        <c:gapWidth val="360"/>
        <c:overlap val="-39"/>
        <c:axId val="743545264"/>
        <c:axId val="743527984"/>
      </c:barChart>
      <c:catAx>
        <c:axId val="7435452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43527984"/>
        <c:crosses val="autoZero"/>
        <c:auto val="1"/>
        <c:lblAlgn val="ctr"/>
        <c:lblOffset val="100"/>
        <c:noMultiLvlLbl val="0"/>
      </c:catAx>
      <c:valAx>
        <c:axId val="743527984"/>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HK" sz="1700" b="0" i="0" u="none" strike="noStrike" kern="1200" baseline="0">
                    <a:solidFill>
                      <a:srgbClr val="000000"/>
                    </a:solidFill>
                  </a:rPr>
                  <a:t>Normalized CPU Time</a:t>
                </a:r>
              </a:p>
            </c:rich>
          </c:tx>
          <c:layout>
            <c:manualLayout>
              <c:xMode val="edge"/>
              <c:yMode val="edge"/>
              <c:x val="6.869905701057516E-2"/>
              <c:y val="0.16054153734531826"/>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3545264"/>
        <c:crosses val="autoZero"/>
        <c:crossBetween val="between"/>
        <c:majorUnit val="0.2"/>
      </c:valAx>
      <c:spPr>
        <a:noFill/>
        <a:ln>
          <a:solidFill>
            <a:schemeClr val="tx1"/>
          </a:solidFill>
        </a:ln>
        <a:effectLst/>
      </c:spPr>
    </c:plotArea>
    <c:legend>
      <c:legendPos val="b"/>
      <c:layout>
        <c:manualLayout>
          <c:xMode val="edge"/>
          <c:yMode val="edge"/>
          <c:x val="0.15800015885580274"/>
          <c:y val="1.178099339729202E-2"/>
          <c:w val="0.79955045292461702"/>
          <c:h val="0.234418431912601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A832AD0-4930-4A38-9417-2B65CA063F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5B7EE4F-C375-412A-A2C2-5B3E3E3228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9EE74D-3E80-4630-85C1-9DAA3B40707E}" type="datetimeFigureOut">
              <a:rPr lang="tr-TR" smtClean="0"/>
              <a:t>6.03.2025</a:t>
            </a:fld>
            <a:endParaRPr lang="tr-TR"/>
          </a:p>
        </p:txBody>
      </p:sp>
      <p:sp>
        <p:nvSpPr>
          <p:cNvPr id="4" name="Alt Bilgi Yer Tutucusu 3">
            <a:extLst>
              <a:ext uri="{FF2B5EF4-FFF2-40B4-BE49-F238E27FC236}">
                <a16:creationId xmlns:a16="http://schemas.microsoft.com/office/drawing/2014/main" id="{13C7215F-F397-40E9-8612-970E76678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AE5EB41-4C5E-4B7B-986F-D0317A93D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505F3-A52E-44E1-BBC9-38B71473DECB}" type="slidenum">
              <a:rPr lang="tr-TR" smtClean="0"/>
              <a:t>‹#›</a:t>
            </a:fld>
            <a:endParaRPr lang="tr-TR"/>
          </a:p>
        </p:txBody>
      </p:sp>
    </p:spTree>
    <p:extLst>
      <p:ext uri="{BB962C8B-B14F-4D97-AF65-F5344CB8AC3E}">
        <p14:creationId xmlns:p14="http://schemas.microsoft.com/office/powerpoint/2010/main" val="462461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F0D30-3E46-4825-8588-D9B6072F0A29}" type="datetimeFigureOut">
              <a:rPr lang="tr-TR" smtClean="0"/>
              <a:t>6.03.2025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5BF41-557F-464F-A572-936F8C7D1291}" type="slidenum">
              <a:rPr lang="tr-TR" smtClean="0"/>
              <a:t>‹#›</a:t>
            </a:fld>
            <a:endParaRPr lang="tr-TR"/>
          </a:p>
        </p:txBody>
      </p:sp>
    </p:spTree>
    <p:extLst>
      <p:ext uri="{BB962C8B-B14F-4D97-AF65-F5344CB8AC3E}">
        <p14:creationId xmlns:p14="http://schemas.microsoft.com/office/powerpoint/2010/main" val="250263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1</a:t>
            </a:fld>
            <a:endParaRPr lang="tr-TR"/>
          </a:p>
        </p:txBody>
      </p:sp>
    </p:spTree>
    <p:extLst>
      <p:ext uri="{BB962C8B-B14F-4D97-AF65-F5344CB8AC3E}">
        <p14:creationId xmlns:p14="http://schemas.microsoft.com/office/powerpoint/2010/main" val="298210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BE31-0A7D-1BFD-3605-7F42C0CE5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66AC5-D899-7AB4-7D7E-6DB938A8A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8CB30-A1D3-BF3B-6D19-B0A35EB17A45}"/>
              </a:ext>
            </a:extLst>
          </p:cNvPr>
          <p:cNvSpPr>
            <a:spLocks noGrp="1"/>
          </p:cNvSpPr>
          <p:nvPr>
            <p:ph type="body" idx="1"/>
          </p:nvPr>
        </p:nvSpPr>
        <p:spPr/>
        <p:txBody>
          <a:bodyPr/>
          <a:lstStyle/>
          <a:p>
            <a:r>
              <a:rPr lang="en-US" dirty="0"/>
              <a:t>Show one </a:t>
            </a:r>
          </a:p>
          <a:p>
            <a:r>
              <a:rPr lang="en-US" dirty="0"/>
              <a:t>X-axis and y-axis</a:t>
            </a:r>
          </a:p>
          <a:p>
            <a:endParaRPr lang="en-US" dirty="0"/>
          </a:p>
          <a:p>
            <a:endParaRPr lang="en-US" dirty="0"/>
          </a:p>
        </p:txBody>
      </p:sp>
      <p:sp>
        <p:nvSpPr>
          <p:cNvPr id="4" name="Slide Number Placeholder 3">
            <a:extLst>
              <a:ext uri="{FF2B5EF4-FFF2-40B4-BE49-F238E27FC236}">
                <a16:creationId xmlns:a16="http://schemas.microsoft.com/office/drawing/2014/main" id="{3CEA6FB9-5F8E-050B-3B7E-20E6F9DA13B5}"/>
              </a:ext>
            </a:extLst>
          </p:cNvPr>
          <p:cNvSpPr>
            <a:spLocks noGrp="1"/>
          </p:cNvSpPr>
          <p:nvPr>
            <p:ph type="sldNum" sz="quarter" idx="5"/>
          </p:nvPr>
        </p:nvSpPr>
        <p:spPr/>
        <p:txBody>
          <a:bodyPr/>
          <a:lstStyle/>
          <a:p>
            <a:fld id="{2F65BF41-557F-464F-A572-936F8C7D1291}" type="slidenum">
              <a:rPr lang="tr-TR" smtClean="0"/>
              <a:t>10</a:t>
            </a:fld>
            <a:endParaRPr lang="tr-TR"/>
          </a:p>
        </p:txBody>
      </p:sp>
    </p:spTree>
    <p:extLst>
      <p:ext uri="{BB962C8B-B14F-4D97-AF65-F5344CB8AC3E}">
        <p14:creationId xmlns:p14="http://schemas.microsoft.com/office/powerpoint/2010/main" val="107469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in this work</a:t>
            </a:r>
          </a:p>
          <a:p>
            <a:endParaRPr lang="en-US" dirty="0"/>
          </a:p>
          <a:p>
            <a:r>
              <a:rPr lang="en-US" b="1" dirty="0"/>
              <a:t>[CLICK] </a:t>
            </a:r>
            <a:r>
              <a:rPr lang="en-US" b="0" dirty="0"/>
              <a:t>to design….</a:t>
            </a:r>
          </a:p>
          <a:p>
            <a:endParaRPr lang="en-US" b="0" dirty="0"/>
          </a:p>
          <a:p>
            <a:r>
              <a:rPr lang="en-US" b="1" dirty="0"/>
              <a:t>[CLICK] </a:t>
            </a:r>
            <a:r>
              <a:rPr lang="en-US" b="0" dirty="0"/>
              <a:t>Doing so….</a:t>
            </a:r>
          </a:p>
          <a:p>
            <a:endParaRPr lang="en-US" b="0" dirty="0"/>
          </a:p>
          <a:p>
            <a:r>
              <a:rPr lang="en-US" b="1" dirty="0"/>
              <a:t>[CLICK]</a:t>
            </a:r>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11</a:t>
            </a:fld>
            <a:endParaRPr lang="tr-TR"/>
          </a:p>
        </p:txBody>
      </p:sp>
    </p:spTree>
    <p:extLst>
      <p:ext uri="{BB962C8B-B14F-4D97-AF65-F5344CB8AC3E}">
        <p14:creationId xmlns:p14="http://schemas.microsoft.com/office/powerpoint/2010/main" val="148393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12</a:t>
            </a:fld>
            <a:endParaRPr lang="tr-TR"/>
          </a:p>
        </p:txBody>
      </p:sp>
    </p:spTree>
    <p:extLst>
      <p:ext uri="{BB962C8B-B14F-4D97-AF65-F5344CB8AC3E}">
        <p14:creationId xmlns:p14="http://schemas.microsoft.com/office/powerpoint/2010/main" val="277001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6474-D5FF-B87B-DD5C-2131E12F7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BD397-D7A6-781F-F0CB-13202A52D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80568-16CB-A7F9-199C-4AD1C8FF4C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BA0BC0-EDBA-8633-0C38-2424D75F76AC}"/>
              </a:ext>
            </a:extLst>
          </p:cNvPr>
          <p:cNvSpPr>
            <a:spLocks noGrp="1"/>
          </p:cNvSpPr>
          <p:nvPr>
            <p:ph type="sldNum" sz="quarter" idx="5"/>
          </p:nvPr>
        </p:nvSpPr>
        <p:spPr/>
        <p:txBody>
          <a:bodyPr/>
          <a:lstStyle/>
          <a:p>
            <a:fld id="{2F65BF41-557F-464F-A572-936F8C7D1291}" type="slidenum">
              <a:rPr lang="tr-TR" smtClean="0"/>
              <a:t>13</a:t>
            </a:fld>
            <a:endParaRPr lang="tr-TR"/>
          </a:p>
        </p:txBody>
      </p:sp>
    </p:spTree>
    <p:extLst>
      <p:ext uri="{BB962C8B-B14F-4D97-AF65-F5344CB8AC3E}">
        <p14:creationId xmlns:p14="http://schemas.microsoft.com/office/powerpoint/2010/main" val="155231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352D-F505-74B0-E075-ECA206C86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F5B56-8529-B830-D5F5-C7850993E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AAE2F-C741-6C54-B4BD-0F17F84D8859}"/>
              </a:ext>
            </a:extLst>
          </p:cNvPr>
          <p:cNvSpPr>
            <a:spLocks noGrp="1"/>
          </p:cNvSpPr>
          <p:nvPr>
            <p:ph type="body" idx="1"/>
          </p:nvPr>
        </p:nvSpPr>
        <p:spPr/>
        <p:txBody>
          <a:bodyPr/>
          <a:lstStyle/>
          <a:p>
            <a:pPr algn="l"/>
            <a:r>
              <a:rPr lang="en-US" altLang="zh-CN" b="0" i="0" dirty="0">
                <a:solidFill>
                  <a:srgbClr val="222222"/>
                </a:solidFill>
                <a:effectLst/>
                <a:latin typeface="Arial" panose="020B0604020202020204" pitchFamily="34" charset="0"/>
              </a:rPr>
              <a:t>Hot data that is used during application relaunch  \\</a:t>
            </a:r>
          </a:p>
          <a:p>
            <a:pPr algn="l"/>
            <a:r>
              <a:rPr lang="en-US" altLang="zh-CN" b="0" i="0" dirty="0">
                <a:solidFill>
                  <a:srgbClr val="222222"/>
                </a:solidFill>
                <a:effectLst/>
                <a:latin typeface="Arial" panose="020B0604020202020204" pitchFamily="34" charset="0"/>
              </a:rPr>
              <a:t>is usually similar between consecutive relaunches</a:t>
            </a:r>
          </a:p>
          <a:p>
            <a:pPr algn="l"/>
            <a:r>
              <a:rPr lang="en-US" altLang="zh-CN" b="0" i="0" dirty="0">
                <a:solidFill>
                  <a:srgbClr val="222222"/>
                </a:solidFill>
                <a:effectLst/>
                <a:latin typeface="Arial" panose="020B0604020202020204" pitchFamily="34" charset="0"/>
              </a:rPr>
              <a:t>Key idea 1: Identify hot data based only on the most recent relaunch \\</a:t>
            </a:r>
          </a:p>
          <a:p>
            <a:pPr algn="l"/>
            <a:r>
              <a:rPr lang="en-US" altLang="zh-CN" b="0" i="0" dirty="0">
                <a:solidFill>
                  <a:srgbClr val="222222"/>
                </a:solidFill>
                <a:effectLst/>
                <a:latin typeface="Arial" panose="020B0604020202020204" pitchFamily="34" charset="0"/>
              </a:rPr>
              <a:t>to reduce the hotness identification overhead</a:t>
            </a:r>
          </a:p>
          <a:p>
            <a:pPr algn="l"/>
            <a:endParaRPr lang="en-US" altLang="zh-CN" b="0" i="0" dirty="0">
              <a:solidFill>
                <a:srgbClr val="222222"/>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29FFDA4-32AE-227C-4B81-514518F3B82B}"/>
              </a:ext>
            </a:extLst>
          </p:cNvPr>
          <p:cNvSpPr>
            <a:spLocks noGrp="1"/>
          </p:cNvSpPr>
          <p:nvPr>
            <p:ph type="sldNum" sz="quarter" idx="5"/>
          </p:nvPr>
        </p:nvSpPr>
        <p:spPr/>
        <p:txBody>
          <a:bodyPr/>
          <a:lstStyle/>
          <a:p>
            <a:fld id="{2F65BF41-557F-464F-A572-936F8C7D1291}" type="slidenum">
              <a:rPr lang="tr-TR" smtClean="0"/>
              <a:t>14</a:t>
            </a:fld>
            <a:endParaRPr lang="tr-TR"/>
          </a:p>
        </p:txBody>
      </p:sp>
    </p:spTree>
    <p:extLst>
      <p:ext uri="{BB962C8B-B14F-4D97-AF65-F5344CB8AC3E}">
        <p14:creationId xmlns:p14="http://schemas.microsoft.com/office/powerpoint/2010/main" val="127314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2DCB-5FB7-8F3E-E8BB-8C3487139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C4A52-1446-8235-DD9F-6302C6451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8184D-A6DF-26A6-3E8A-9B48DACEA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9A8CD9-299A-1E71-E421-9A2637BE924C}"/>
              </a:ext>
            </a:extLst>
          </p:cNvPr>
          <p:cNvSpPr>
            <a:spLocks noGrp="1"/>
          </p:cNvSpPr>
          <p:nvPr>
            <p:ph type="sldNum" sz="quarter" idx="5"/>
          </p:nvPr>
        </p:nvSpPr>
        <p:spPr/>
        <p:txBody>
          <a:bodyPr/>
          <a:lstStyle/>
          <a:p>
            <a:fld id="{2F65BF41-557F-464F-A572-936F8C7D1291}" type="slidenum">
              <a:rPr lang="tr-TR" smtClean="0"/>
              <a:t>15</a:t>
            </a:fld>
            <a:endParaRPr lang="tr-TR"/>
          </a:p>
        </p:txBody>
      </p:sp>
    </p:spTree>
    <p:extLst>
      <p:ext uri="{BB962C8B-B14F-4D97-AF65-F5344CB8AC3E}">
        <p14:creationId xmlns:p14="http://schemas.microsoft.com/office/powerpoint/2010/main" val="126545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D720-0F27-0C3E-7583-BBD08BBBE2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449A8-1A0E-E8DC-C5DC-4C9A7C457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42A31-BD29-AAB3-B7C0-AA8150C254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68C35-BFCE-5700-55BC-B60574FB2602}"/>
              </a:ext>
            </a:extLst>
          </p:cNvPr>
          <p:cNvSpPr>
            <a:spLocks noGrp="1"/>
          </p:cNvSpPr>
          <p:nvPr>
            <p:ph type="sldNum" sz="quarter" idx="5"/>
          </p:nvPr>
        </p:nvSpPr>
        <p:spPr/>
        <p:txBody>
          <a:bodyPr/>
          <a:lstStyle/>
          <a:p>
            <a:fld id="{2F65BF41-557F-464F-A572-936F8C7D1291}" type="slidenum">
              <a:rPr lang="tr-TR" smtClean="0"/>
              <a:t>16</a:t>
            </a:fld>
            <a:endParaRPr lang="tr-TR"/>
          </a:p>
        </p:txBody>
      </p:sp>
    </p:spTree>
    <p:extLst>
      <p:ext uri="{BB962C8B-B14F-4D97-AF65-F5344CB8AC3E}">
        <p14:creationId xmlns:p14="http://schemas.microsoft.com/office/powerpoint/2010/main" val="38229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C479-C3BE-608A-4920-CB68789E5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61AE4-0CD1-74DC-F223-FB3418BD3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CD347-40B7-D3CC-4421-1997416F38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CC02E-EB46-F7BB-2FF0-4D45F9606E5C}"/>
              </a:ext>
            </a:extLst>
          </p:cNvPr>
          <p:cNvSpPr>
            <a:spLocks noGrp="1"/>
          </p:cNvSpPr>
          <p:nvPr>
            <p:ph type="sldNum" sz="quarter" idx="5"/>
          </p:nvPr>
        </p:nvSpPr>
        <p:spPr/>
        <p:txBody>
          <a:bodyPr/>
          <a:lstStyle/>
          <a:p>
            <a:fld id="{2F65BF41-557F-464F-A572-936F8C7D1291}" type="slidenum">
              <a:rPr lang="tr-TR" smtClean="0"/>
              <a:t>17</a:t>
            </a:fld>
            <a:endParaRPr lang="tr-TR"/>
          </a:p>
        </p:txBody>
      </p:sp>
    </p:spTree>
    <p:extLst>
      <p:ext uri="{BB962C8B-B14F-4D97-AF65-F5344CB8AC3E}">
        <p14:creationId xmlns:p14="http://schemas.microsoft.com/office/powerpoint/2010/main" val="396508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73B25-69BF-2F72-C738-1B4EDFC1A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66272-DA3B-985F-2B1B-94C37E86C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5C35C-B6A3-AD16-B4E1-A8B4373AB0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DCE98-69DD-89B0-7D42-13694C32431B}"/>
              </a:ext>
            </a:extLst>
          </p:cNvPr>
          <p:cNvSpPr>
            <a:spLocks noGrp="1"/>
          </p:cNvSpPr>
          <p:nvPr>
            <p:ph type="sldNum" sz="quarter" idx="5"/>
          </p:nvPr>
        </p:nvSpPr>
        <p:spPr/>
        <p:txBody>
          <a:bodyPr/>
          <a:lstStyle/>
          <a:p>
            <a:fld id="{2F65BF41-557F-464F-A572-936F8C7D1291}" type="slidenum">
              <a:rPr lang="tr-TR" smtClean="0"/>
              <a:t>18</a:t>
            </a:fld>
            <a:endParaRPr lang="tr-TR"/>
          </a:p>
        </p:txBody>
      </p:sp>
    </p:spTree>
    <p:extLst>
      <p:ext uri="{BB962C8B-B14F-4D97-AF65-F5344CB8AC3E}">
        <p14:creationId xmlns:p14="http://schemas.microsoft.com/office/powerpoint/2010/main" val="384794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D289-4044-2188-2082-25AE67CCB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9E649-A91B-CB43-B09A-4E49CFB57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86D5D-C173-00A4-081D-887E9823BEA4}"/>
              </a:ext>
            </a:extLst>
          </p:cNvPr>
          <p:cNvSpPr>
            <a:spLocks noGrp="1"/>
          </p:cNvSpPr>
          <p:nvPr>
            <p:ph type="body" idx="1"/>
          </p:nvPr>
        </p:nvSpPr>
        <p:spPr/>
        <p:txBody>
          <a:bodyPr/>
          <a:lstStyle/>
          <a:p>
            <a:r>
              <a:rPr lang="en-US" dirty="0"/>
              <a:t>Need to give more details</a:t>
            </a:r>
          </a:p>
        </p:txBody>
      </p:sp>
      <p:sp>
        <p:nvSpPr>
          <p:cNvPr id="4" name="Slide Number Placeholder 3">
            <a:extLst>
              <a:ext uri="{FF2B5EF4-FFF2-40B4-BE49-F238E27FC236}">
                <a16:creationId xmlns:a16="http://schemas.microsoft.com/office/drawing/2014/main" id="{5618840D-5706-97EE-23C9-D273B02CC183}"/>
              </a:ext>
            </a:extLst>
          </p:cNvPr>
          <p:cNvSpPr>
            <a:spLocks noGrp="1"/>
          </p:cNvSpPr>
          <p:nvPr>
            <p:ph type="sldNum" sz="quarter" idx="5"/>
          </p:nvPr>
        </p:nvSpPr>
        <p:spPr/>
        <p:txBody>
          <a:bodyPr/>
          <a:lstStyle/>
          <a:p>
            <a:fld id="{2F65BF41-557F-464F-A572-936F8C7D1291}" type="slidenum">
              <a:rPr lang="tr-TR" smtClean="0"/>
              <a:t>19</a:t>
            </a:fld>
            <a:endParaRPr lang="tr-TR"/>
          </a:p>
        </p:txBody>
      </p:sp>
    </p:spTree>
    <p:extLst>
      <p:ext uri="{BB962C8B-B14F-4D97-AF65-F5344CB8AC3E}">
        <p14:creationId xmlns:p14="http://schemas.microsoft.com/office/powerpoint/2010/main" val="368771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E8F3E-19DA-E3F3-4EF5-92331905A06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DAB0DB-F4EC-3D47-7D55-714590407C8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920D9B-4FD0-51EB-8C84-7D215EF32A55}"/>
              </a:ext>
            </a:extLst>
          </p:cNvPr>
          <p:cNvSpPr>
            <a:spLocks noGrp="1"/>
          </p:cNvSpPr>
          <p:nvPr>
            <p:ph type="body" idx="1"/>
          </p:nvPr>
        </p:nvSpPr>
        <p:spPr/>
        <p:txBody>
          <a:bodyPr/>
          <a:lstStyle/>
          <a:p>
            <a:pPr algn="l"/>
            <a:r>
              <a:rPr lang="en-US" altLang="zh-CN" sz="1800" b="0" i="0" u="none" strike="noStrike" baseline="0" dirty="0">
                <a:latin typeface="NimbusRomNo9L-ReguItal"/>
              </a:rPr>
              <a:t>Change the plot</a:t>
            </a:r>
          </a:p>
          <a:p>
            <a:pPr algn="l"/>
            <a:endParaRPr lang="en-US" altLang="zh-CN" sz="1800" b="0" i="0" u="none" strike="noStrike" baseline="0" dirty="0">
              <a:latin typeface="NimbusRomNo9L-ReguItal"/>
            </a:endParaRPr>
          </a:p>
          <a:p>
            <a:pPr algn="l"/>
            <a:endParaRPr lang="en-US" altLang="zh-CN" sz="1800" b="0" i="0" u="none" strike="noStrike" baseline="0" dirty="0">
              <a:latin typeface="NimbusRomNo9L-ReguItal"/>
            </a:endParaRPr>
          </a:p>
          <a:p>
            <a:pPr algn="l"/>
            <a:r>
              <a:rPr lang="en-US" altLang="zh-CN" sz="1800" b="0" i="0" u="none" strike="noStrike" baseline="0" dirty="0">
                <a:latin typeface="NimbusRomNo9L-ReguItal"/>
              </a:rPr>
              <a:t>Available memory on mobile devices is usually scarce </a:t>
            </a:r>
          </a:p>
          <a:p>
            <a:pPr algn="l"/>
            <a:r>
              <a:rPr lang="en-US" altLang="zh-CN" sz="1800" b="0" i="0" u="none" strike="noStrike" baseline="0" dirty="0">
                <a:latin typeface="NimbusRomNo9L-ReguItal"/>
              </a:rPr>
              <a:t>[Click]because both memory demands of individual mobile application and the number of concurrently running applications increase. However, </a:t>
            </a:r>
          </a:p>
          <a:p>
            <a:pPr algn="l"/>
            <a:r>
              <a:rPr lang="en-US" altLang="zh-CN" sz="1800" b="0" i="0" u="none" strike="noStrike" baseline="0" dirty="0">
                <a:latin typeface="NimbusRomNo9L-ReguItal"/>
              </a:rPr>
              <a:t>[Click] the DRAM capacity cannot be increased accordingly</a:t>
            </a:r>
          </a:p>
          <a:p>
            <a:pPr algn="l"/>
            <a:r>
              <a:rPr lang="en-US" altLang="zh-CN" sz="1800" b="0" i="0" u="none" strike="noStrike" baseline="0" dirty="0">
                <a:latin typeface="NimbusRomNo9L-ReguItal"/>
              </a:rPr>
              <a:t>[Click] due to limited power budget of mobile devices.</a:t>
            </a:r>
          </a:p>
          <a:p>
            <a:pPr algn="l"/>
            <a:r>
              <a:rPr lang="en-US" altLang="zh-CN" sz="2800" b="0" i="0" u="none" strike="noStrike" baseline="0" dirty="0">
                <a:latin typeface="NimbusRomNo9L-ReguItal"/>
              </a:rPr>
              <a:t>[Click] </a:t>
            </a:r>
            <a:r>
              <a:rPr lang="en-US" altLang="zh-CN" sz="2800" dirty="0"/>
              <a:t>Thus, when running applications on mobile devices with 4GB of DRAM, the available DRAM decreases quickly as more applications are launched, and the system starts using swap space after launching three applications. With 12GB of DRAM, the system still consumes swap space when running few applications concurrently.</a:t>
            </a:r>
          </a:p>
          <a:p>
            <a:pPr algn="l"/>
            <a:r>
              <a:rPr lang="en-US" altLang="zh-CN" sz="2800" b="0" i="0" u="none" strike="noStrike" baseline="0" dirty="0">
                <a:latin typeface="NimbusRomNo9L-ReguItal"/>
              </a:rPr>
              <a:t>So, we conclude that the available memory is usually insufficient to support multiple applications running concurrently.</a:t>
            </a:r>
            <a:endParaRPr lang="en-US" altLang="zh-CN" sz="1800" b="0" i="0" u="none" strike="noStrike" baseline="0" dirty="0">
              <a:latin typeface="NimbusRomNo9L-ReguItal"/>
            </a:endParaRPr>
          </a:p>
          <a:p>
            <a:pPr algn="l"/>
            <a:endParaRPr lang="en-US" altLang="zh-CN" sz="1800" b="0" i="0" u="none" strike="noStrike" baseline="0" dirty="0">
              <a:latin typeface="NimbusRomNo9L-ReguItal"/>
            </a:endParaRPr>
          </a:p>
          <a:p>
            <a:pPr algn="l"/>
            <a:endParaRPr lang="en-US" altLang="zh-CN" sz="1800" b="0" i="0" u="none" strike="noStrike" baseline="0" dirty="0">
              <a:latin typeface="NimbusRomNo9L-ReguItal"/>
            </a:endParaRPr>
          </a:p>
          <a:p>
            <a:pPr algn="l"/>
            <a:endParaRPr lang="en-US" altLang="zh-CN" sz="1800" b="0" i="0" u="none" strike="noStrike" baseline="0" dirty="0">
              <a:latin typeface="NimbusRomNo9L-ReguItal"/>
            </a:endParaRPr>
          </a:p>
          <a:p>
            <a:pPr algn="l"/>
            <a:r>
              <a:rPr lang="en-US" altLang="zh-CN" sz="1800" b="0" i="0" u="none" strike="noStrike" baseline="0" dirty="0">
                <a:latin typeface="NimbusRomNo9L-ReguItal"/>
              </a:rPr>
              <a:t>As the memory demands of individual mobile applications continue to grow and the number of concurrently running applications</a:t>
            </a:r>
          </a:p>
          <a:p>
            <a:pPr algn="l"/>
            <a:r>
              <a:rPr lang="en-US" altLang="zh-CN" sz="1800" b="0" i="0" u="none" strike="noStrike" baseline="0" dirty="0">
                <a:latin typeface="NimbusRomNo9L-ReguItal"/>
              </a:rPr>
              <a:t>increases, available memory on mobile devices is </a:t>
            </a:r>
            <a:r>
              <a:rPr lang="en-HK" altLang="zh-CN" sz="1800" b="0" i="0" u="none" strike="noStrike" baseline="0" dirty="0">
                <a:latin typeface="NimbusRomNo9L-ReguItal"/>
              </a:rPr>
              <a:t>becoming increasingly scarce.</a:t>
            </a:r>
          </a:p>
          <a:p>
            <a:pPr algn="l"/>
            <a:r>
              <a:rPr lang="en-HK" altLang="zh-CN" sz="1800" b="0" i="0" u="none" strike="noStrike" baseline="0" dirty="0">
                <a:latin typeface="NimbusRomNo9L-ReguItal"/>
              </a:rPr>
              <a:t>https://www.androidauthority.com/how-much-ram-do-i-need-phone-3086661/?utm_source=chatgpt.com</a:t>
            </a:r>
          </a:p>
          <a:p>
            <a:pPr algn="l"/>
            <a:endParaRPr lang="zh-CN" altLang="en-US" dirty="0"/>
          </a:p>
        </p:txBody>
      </p:sp>
      <p:sp>
        <p:nvSpPr>
          <p:cNvPr id="4" name="灯片编号占位符 3">
            <a:extLst>
              <a:ext uri="{FF2B5EF4-FFF2-40B4-BE49-F238E27FC236}">
                <a16:creationId xmlns:a16="http://schemas.microsoft.com/office/drawing/2014/main" id="{BEE8105E-C19C-B71F-4E8D-D1FBEB94D30E}"/>
              </a:ext>
            </a:extLst>
          </p:cNvPr>
          <p:cNvSpPr>
            <a:spLocks noGrp="1"/>
          </p:cNvSpPr>
          <p:nvPr>
            <p:ph type="sldNum" sz="quarter" idx="5"/>
          </p:nvPr>
        </p:nvSpPr>
        <p:spPr/>
        <p:txBody>
          <a:bodyPr/>
          <a:lstStyle/>
          <a:p>
            <a:fld id="{2F65BF41-557F-464F-A572-936F8C7D1291}" type="slidenum">
              <a:rPr lang="tr-TR" smtClean="0"/>
              <a:t>2</a:t>
            </a:fld>
            <a:endParaRPr lang="tr-TR"/>
          </a:p>
        </p:txBody>
      </p:sp>
    </p:spTree>
    <p:extLst>
      <p:ext uri="{BB962C8B-B14F-4D97-AF65-F5344CB8AC3E}">
        <p14:creationId xmlns:p14="http://schemas.microsoft.com/office/powerpoint/2010/main" val="185978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8B82-9EC5-45A5-0C80-B2F5BC1E9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AFCA5-5F4F-A258-6A94-E9F7C34B5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086DD-962D-694B-49C9-F18DB118C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C94F0C-12B0-F96D-9D6D-9DA1DF26DB76}"/>
              </a:ext>
            </a:extLst>
          </p:cNvPr>
          <p:cNvSpPr>
            <a:spLocks noGrp="1"/>
          </p:cNvSpPr>
          <p:nvPr>
            <p:ph type="sldNum" sz="quarter" idx="5"/>
          </p:nvPr>
        </p:nvSpPr>
        <p:spPr/>
        <p:txBody>
          <a:bodyPr/>
          <a:lstStyle/>
          <a:p>
            <a:fld id="{2F65BF41-557F-464F-A572-936F8C7D1291}" type="slidenum">
              <a:rPr lang="tr-TR" smtClean="0"/>
              <a:t>20</a:t>
            </a:fld>
            <a:endParaRPr lang="tr-TR"/>
          </a:p>
        </p:txBody>
      </p:sp>
    </p:spTree>
    <p:extLst>
      <p:ext uri="{BB962C8B-B14F-4D97-AF65-F5344CB8AC3E}">
        <p14:creationId xmlns:p14="http://schemas.microsoft.com/office/powerpoint/2010/main" val="67396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predicts</a:t>
            </a:r>
          </a:p>
          <a:p>
            <a:r>
              <a:rPr lang="en-US" dirty="0"/>
              <a:t>Compression chunk size</a:t>
            </a:r>
          </a:p>
        </p:txBody>
      </p:sp>
      <p:sp>
        <p:nvSpPr>
          <p:cNvPr id="4" name="Slide Number Placeholder 3"/>
          <p:cNvSpPr>
            <a:spLocks noGrp="1"/>
          </p:cNvSpPr>
          <p:nvPr>
            <p:ph type="sldNum" sz="quarter" idx="5"/>
          </p:nvPr>
        </p:nvSpPr>
        <p:spPr/>
        <p:txBody>
          <a:bodyPr/>
          <a:lstStyle/>
          <a:p>
            <a:fld id="{2F65BF41-557F-464F-A572-936F8C7D1291}" type="slidenum">
              <a:rPr lang="tr-TR" smtClean="0"/>
              <a:t>21</a:t>
            </a:fld>
            <a:endParaRPr lang="tr-TR"/>
          </a:p>
        </p:txBody>
      </p:sp>
    </p:spTree>
    <p:extLst>
      <p:ext uri="{BB962C8B-B14F-4D97-AF65-F5344CB8AC3E}">
        <p14:creationId xmlns:p14="http://schemas.microsoft.com/office/powerpoint/2010/main" val="297728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1306-10F7-0089-81CA-759AEE07C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F1928-68F1-635E-A8C5-24B291301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A3CF0-311F-43D5-EF48-0CB714283A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a:t>
            </a:r>
          </a:p>
        </p:txBody>
      </p:sp>
      <p:sp>
        <p:nvSpPr>
          <p:cNvPr id="4" name="Slide Number Placeholder 3">
            <a:extLst>
              <a:ext uri="{FF2B5EF4-FFF2-40B4-BE49-F238E27FC236}">
                <a16:creationId xmlns:a16="http://schemas.microsoft.com/office/drawing/2014/main" id="{BDB8A3CB-3350-0541-8D01-40D432FB8743}"/>
              </a:ext>
            </a:extLst>
          </p:cNvPr>
          <p:cNvSpPr>
            <a:spLocks noGrp="1"/>
          </p:cNvSpPr>
          <p:nvPr>
            <p:ph type="sldNum" sz="quarter" idx="5"/>
          </p:nvPr>
        </p:nvSpPr>
        <p:spPr/>
        <p:txBody>
          <a:bodyPr/>
          <a:lstStyle/>
          <a:p>
            <a:fld id="{2F65BF41-557F-464F-A572-936F8C7D1291}" type="slidenum">
              <a:rPr lang="tr-TR" smtClean="0"/>
              <a:t>22</a:t>
            </a:fld>
            <a:endParaRPr lang="tr-TR"/>
          </a:p>
        </p:txBody>
      </p:sp>
    </p:spTree>
    <p:extLst>
      <p:ext uri="{BB962C8B-B14F-4D97-AF65-F5344CB8AC3E}">
        <p14:creationId xmlns:p14="http://schemas.microsoft.com/office/powerpoint/2010/main" val="4162636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B56B-2217-9C44-3928-C7B8CE4F3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AAC0C-992A-CC36-5A92-222D2A50B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9213C-1978-00C1-FD88-996DC82A4F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C60B2-43A2-070C-49B9-74A6B1AE6529}"/>
              </a:ext>
            </a:extLst>
          </p:cNvPr>
          <p:cNvSpPr>
            <a:spLocks noGrp="1"/>
          </p:cNvSpPr>
          <p:nvPr>
            <p:ph type="sldNum" sz="quarter" idx="5"/>
          </p:nvPr>
        </p:nvSpPr>
        <p:spPr/>
        <p:txBody>
          <a:bodyPr/>
          <a:lstStyle/>
          <a:p>
            <a:fld id="{2F65BF41-557F-464F-A572-936F8C7D1291}" type="slidenum">
              <a:rPr lang="tr-TR" smtClean="0"/>
              <a:t>23</a:t>
            </a:fld>
            <a:endParaRPr lang="tr-TR"/>
          </a:p>
        </p:txBody>
      </p:sp>
    </p:spTree>
    <p:extLst>
      <p:ext uri="{BB962C8B-B14F-4D97-AF65-F5344CB8AC3E}">
        <p14:creationId xmlns:p14="http://schemas.microsoft.com/office/powerpoint/2010/main" val="23488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24</a:t>
            </a:fld>
            <a:endParaRPr lang="tr-TR"/>
          </a:p>
        </p:txBody>
      </p:sp>
    </p:spTree>
    <p:extLst>
      <p:ext uri="{BB962C8B-B14F-4D97-AF65-F5344CB8AC3E}">
        <p14:creationId xmlns:p14="http://schemas.microsoft.com/office/powerpoint/2010/main" val="76723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9724E-DE1A-4DEF-5A3F-776A210B0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0506C-B6F0-7A5A-439B-497E7F64E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3A6B4-C0B0-C36E-146E-E48A4D338D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3F7AA-4254-0E5B-76FF-954E86B2874C}"/>
              </a:ext>
            </a:extLst>
          </p:cNvPr>
          <p:cNvSpPr>
            <a:spLocks noGrp="1"/>
          </p:cNvSpPr>
          <p:nvPr>
            <p:ph type="sldNum" sz="quarter" idx="5"/>
          </p:nvPr>
        </p:nvSpPr>
        <p:spPr/>
        <p:txBody>
          <a:bodyPr/>
          <a:lstStyle/>
          <a:p>
            <a:fld id="{2F65BF41-557F-464F-A572-936F8C7D1291}" type="slidenum">
              <a:rPr lang="tr-TR" smtClean="0"/>
              <a:t>25</a:t>
            </a:fld>
            <a:endParaRPr lang="tr-TR"/>
          </a:p>
        </p:txBody>
      </p:sp>
    </p:spTree>
    <p:extLst>
      <p:ext uri="{BB962C8B-B14F-4D97-AF65-F5344CB8AC3E}">
        <p14:creationId xmlns:p14="http://schemas.microsoft.com/office/powerpoint/2010/main" val="132158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212F-595C-0223-3AE2-3A976D11B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FE0F4-F204-E3EB-4A81-0B9DB35A3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EF836-84BF-AB87-91F8-18B61D369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C83BE-B883-51B2-DEF2-ED175D7F50C0}"/>
              </a:ext>
            </a:extLst>
          </p:cNvPr>
          <p:cNvSpPr>
            <a:spLocks noGrp="1"/>
          </p:cNvSpPr>
          <p:nvPr>
            <p:ph type="sldNum" sz="quarter" idx="5"/>
          </p:nvPr>
        </p:nvSpPr>
        <p:spPr/>
        <p:txBody>
          <a:bodyPr/>
          <a:lstStyle/>
          <a:p>
            <a:fld id="{2F65BF41-557F-464F-A572-936F8C7D1291}" type="slidenum">
              <a:rPr lang="tr-TR" smtClean="0"/>
              <a:t>26</a:t>
            </a:fld>
            <a:endParaRPr lang="tr-TR"/>
          </a:p>
        </p:txBody>
      </p:sp>
    </p:spTree>
    <p:extLst>
      <p:ext uri="{BB962C8B-B14F-4D97-AF65-F5344CB8AC3E}">
        <p14:creationId xmlns:p14="http://schemas.microsoft.com/office/powerpoint/2010/main" val="149643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B3515-4841-6817-8E8D-64B43AB15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64A7D-A230-D56E-1B06-884AFC46B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93D20-E315-9857-302F-E13AA01712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6C8B9F-4989-7D6A-83D2-99F559BEE7D8}"/>
              </a:ext>
            </a:extLst>
          </p:cNvPr>
          <p:cNvSpPr>
            <a:spLocks noGrp="1"/>
          </p:cNvSpPr>
          <p:nvPr>
            <p:ph type="sldNum" sz="quarter" idx="5"/>
          </p:nvPr>
        </p:nvSpPr>
        <p:spPr/>
        <p:txBody>
          <a:bodyPr/>
          <a:lstStyle/>
          <a:p>
            <a:fld id="{2F65BF41-557F-464F-A572-936F8C7D1291}" type="slidenum">
              <a:rPr lang="tr-TR" smtClean="0"/>
              <a:t>27</a:t>
            </a:fld>
            <a:endParaRPr lang="tr-TR"/>
          </a:p>
        </p:txBody>
      </p:sp>
    </p:spTree>
    <p:extLst>
      <p:ext uri="{BB962C8B-B14F-4D97-AF65-F5344CB8AC3E}">
        <p14:creationId xmlns:p14="http://schemas.microsoft.com/office/powerpoint/2010/main" val="2520867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3E8E-3336-41F4-4F7C-42862B770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96234-9154-E213-DD2F-8703FE74D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A3A82-93FE-286D-CA1E-3B63A78D9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3853DA-8499-E547-5C18-9C5F39ECB72F}"/>
              </a:ext>
            </a:extLst>
          </p:cNvPr>
          <p:cNvSpPr>
            <a:spLocks noGrp="1"/>
          </p:cNvSpPr>
          <p:nvPr>
            <p:ph type="sldNum" sz="quarter" idx="5"/>
          </p:nvPr>
        </p:nvSpPr>
        <p:spPr/>
        <p:txBody>
          <a:bodyPr/>
          <a:lstStyle/>
          <a:p>
            <a:fld id="{2F65BF41-557F-464F-A572-936F8C7D1291}" type="slidenum">
              <a:rPr lang="tr-TR" smtClean="0"/>
              <a:t>28</a:t>
            </a:fld>
            <a:endParaRPr lang="tr-TR"/>
          </a:p>
        </p:txBody>
      </p:sp>
    </p:spTree>
    <p:extLst>
      <p:ext uri="{BB962C8B-B14F-4D97-AF65-F5344CB8AC3E}">
        <p14:creationId xmlns:p14="http://schemas.microsoft.com/office/powerpoint/2010/main" val="3529417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also refer you to our paper for more details on:</a:t>
            </a:r>
          </a:p>
          <a:p>
            <a:endParaRPr lang="en-US" dirty="0"/>
          </a:p>
          <a:p>
            <a:r>
              <a:rPr lang="en-US" b="1" dirty="0"/>
              <a:t>[CLICK] more experimental characterizations on the effect of partial charge restoration</a:t>
            </a:r>
          </a:p>
          <a:p>
            <a:endParaRPr lang="en-US" b="1" dirty="0"/>
          </a:p>
          <a:p>
            <a:r>
              <a:rPr lang="en-US" b="1" dirty="0"/>
              <a:t>[CLICK] more details on PaCRAM</a:t>
            </a:r>
          </a:p>
          <a:p>
            <a:endParaRPr lang="en-US" b="1" dirty="0"/>
          </a:p>
          <a:p>
            <a:r>
              <a:rPr lang="en-US" b="1" dirty="0"/>
              <a:t>[CLICK] and a preliminary analysis for extending PaCRAM for other types of refreshes</a:t>
            </a:r>
            <a:endParaRPr lang="en-US" dirty="0"/>
          </a:p>
          <a:p>
            <a:endParaRPr lang="en-US" dirty="0"/>
          </a:p>
          <a:p>
            <a:r>
              <a:rPr lang="en-US" b="1" dirty="0"/>
              <a:t>[CLICK] </a:t>
            </a:r>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29</a:t>
            </a:fld>
            <a:endParaRPr lang="tr-TR"/>
          </a:p>
        </p:txBody>
      </p:sp>
    </p:spTree>
    <p:extLst>
      <p:ext uri="{BB962C8B-B14F-4D97-AF65-F5344CB8AC3E}">
        <p14:creationId xmlns:p14="http://schemas.microsoft.com/office/powerpoint/2010/main" val="131626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E7B1-3B0D-BA8E-896D-5644E730E2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A8C77CE-3ED6-F09E-828F-91A78F0E2C3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0E097B-136E-672A-2B58-3E6557B6B9FE}"/>
              </a:ext>
            </a:extLst>
          </p:cNvPr>
          <p:cNvSpPr>
            <a:spLocks noGrp="1"/>
          </p:cNvSpPr>
          <p:nvPr>
            <p:ph type="body" idx="1"/>
          </p:nvPr>
        </p:nvSpPr>
        <p:spPr/>
        <p:txBody>
          <a:bodyPr/>
          <a:lstStyle/>
          <a:p>
            <a:endParaRPr lang="en-US" altLang="zh-CN" dirty="0"/>
          </a:p>
          <a:p>
            <a:r>
              <a:rPr lang="en-US" altLang="zh-CN" dirty="0"/>
              <a:t>When memory is insufficient, the system usually swaps data to the flash memory of mobile devices.</a:t>
            </a:r>
            <a:br>
              <a:rPr lang="en-US" altLang="zh-CN" dirty="0"/>
            </a:br>
            <a:r>
              <a:rPr lang="en-US" altLang="zh-CN" dirty="0"/>
              <a:t>However, swap-out I/O can reduce the lifetime of flash memory.</a:t>
            </a:r>
            <a:br>
              <a:rPr lang="en-US" altLang="zh-CN" dirty="0"/>
            </a:br>
            <a:r>
              <a:rPr lang="en-US" altLang="zh-CN" dirty="0"/>
              <a:t>When the system reads data from flash memory, the data must be swapped in first, which increases read latency.</a:t>
            </a:r>
            <a:endParaRPr lang="zh-CN" altLang="en-US" dirty="0"/>
          </a:p>
        </p:txBody>
      </p:sp>
      <p:sp>
        <p:nvSpPr>
          <p:cNvPr id="4" name="灯片编号占位符 3">
            <a:extLst>
              <a:ext uri="{FF2B5EF4-FFF2-40B4-BE49-F238E27FC236}">
                <a16:creationId xmlns:a16="http://schemas.microsoft.com/office/drawing/2014/main" id="{66C77403-C551-120A-B9E1-741F0B4DB15E}"/>
              </a:ext>
            </a:extLst>
          </p:cNvPr>
          <p:cNvSpPr>
            <a:spLocks noGrp="1"/>
          </p:cNvSpPr>
          <p:nvPr>
            <p:ph type="sldNum" sz="quarter" idx="5"/>
          </p:nvPr>
        </p:nvSpPr>
        <p:spPr/>
        <p:txBody>
          <a:bodyPr/>
          <a:lstStyle/>
          <a:p>
            <a:fld id="{2F65BF41-557F-464F-A572-936F8C7D1291}" type="slidenum">
              <a:rPr lang="tr-TR" smtClean="0"/>
              <a:t>3</a:t>
            </a:fld>
            <a:endParaRPr lang="tr-TR"/>
          </a:p>
        </p:txBody>
      </p:sp>
    </p:spTree>
    <p:extLst>
      <p:ext uri="{BB962C8B-B14F-4D97-AF65-F5344CB8AC3E}">
        <p14:creationId xmlns:p14="http://schemas.microsoft.com/office/powerpoint/2010/main" val="18730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paper is available on </a:t>
            </a:r>
            <a:r>
              <a:rPr lang="en-US" dirty="0" err="1"/>
              <a:t>arXiv</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access it though the link or QR code.</a:t>
            </a:r>
          </a:p>
          <a:p>
            <a:endParaRPr lang="en-US" dirty="0"/>
          </a:p>
          <a:p>
            <a:endParaRPr lang="en-US" dirty="0"/>
          </a:p>
          <a:p>
            <a:r>
              <a:rPr lang="en-US" b="1" dirty="0"/>
              <a:t>[CLICK] </a:t>
            </a:r>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30</a:t>
            </a:fld>
            <a:endParaRPr lang="tr-TR"/>
          </a:p>
        </p:txBody>
      </p:sp>
    </p:spTree>
    <p:extLst>
      <p:ext uri="{BB962C8B-B14F-4D97-AF65-F5344CB8AC3E}">
        <p14:creationId xmlns:p14="http://schemas.microsoft.com/office/powerpoint/2010/main" val="147507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FEC6-ECEC-EFC7-AAB3-D79177A93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7D35F-56CE-1E69-9877-EA6B2688A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30E87-63D8-3818-9248-5EDB751E587A}"/>
              </a:ext>
            </a:extLst>
          </p:cNvPr>
          <p:cNvSpPr>
            <a:spLocks noGrp="1"/>
          </p:cNvSpPr>
          <p:nvPr>
            <p:ph type="body" idx="1"/>
          </p:nvPr>
        </p:nvSpPr>
        <p:spPr/>
        <p:txBody>
          <a:bodyPr/>
          <a:lstStyle/>
          <a:p>
            <a:r>
              <a:rPr lang="en-US" dirty="0"/>
              <a:t>Finally we conclude this work.</a:t>
            </a:r>
          </a:p>
        </p:txBody>
      </p:sp>
      <p:sp>
        <p:nvSpPr>
          <p:cNvPr id="4" name="Slide Number Placeholder 3">
            <a:extLst>
              <a:ext uri="{FF2B5EF4-FFF2-40B4-BE49-F238E27FC236}">
                <a16:creationId xmlns:a16="http://schemas.microsoft.com/office/drawing/2014/main" id="{3927EDC6-07F0-1381-8DB3-B7A66DA1C0FE}"/>
              </a:ext>
            </a:extLst>
          </p:cNvPr>
          <p:cNvSpPr>
            <a:spLocks noGrp="1"/>
          </p:cNvSpPr>
          <p:nvPr>
            <p:ph type="sldNum" sz="quarter" idx="5"/>
          </p:nvPr>
        </p:nvSpPr>
        <p:spPr/>
        <p:txBody>
          <a:bodyPr/>
          <a:lstStyle/>
          <a:p>
            <a:fld id="{2F65BF41-557F-464F-A572-936F8C7D1291}" type="slidenum">
              <a:rPr lang="tr-TR" smtClean="0"/>
              <a:t>31</a:t>
            </a:fld>
            <a:endParaRPr lang="tr-TR"/>
          </a:p>
        </p:txBody>
      </p:sp>
    </p:spTree>
    <p:extLst>
      <p:ext uri="{BB962C8B-B14F-4D97-AF65-F5344CB8AC3E}">
        <p14:creationId xmlns:p14="http://schemas.microsoft.com/office/powerpoint/2010/main" val="1009327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9DFF-40B4-A166-9F52-E1B9BD9F4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9DEC0-56E6-F7B5-2C05-A1494761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91551-90EF-10F9-3E79-DCE429772CB8}"/>
              </a:ext>
            </a:extLst>
          </p:cNvPr>
          <p:cNvSpPr>
            <a:spLocks noGrp="1"/>
          </p:cNvSpPr>
          <p:nvPr>
            <p:ph type="body" idx="1"/>
          </p:nvPr>
        </p:nvSpPr>
        <p:spPr/>
        <p:txBody>
          <a:bodyPr/>
          <a:lstStyle/>
          <a:p>
            <a:r>
              <a:rPr lang="en-US" dirty="0"/>
              <a:t>After a brief background introduction, I will start with an executive summary of our work:</a:t>
            </a:r>
          </a:p>
          <a:p>
            <a:endParaRPr lang="en-US" dirty="0"/>
          </a:p>
        </p:txBody>
      </p:sp>
      <p:sp>
        <p:nvSpPr>
          <p:cNvPr id="4" name="Slide Number Placeholder 3">
            <a:extLst>
              <a:ext uri="{FF2B5EF4-FFF2-40B4-BE49-F238E27FC236}">
                <a16:creationId xmlns:a16="http://schemas.microsoft.com/office/drawing/2014/main" id="{669E58D6-A474-9ECD-49BD-3EC3BBD29B5D}"/>
              </a:ext>
            </a:extLst>
          </p:cNvPr>
          <p:cNvSpPr>
            <a:spLocks noGrp="1"/>
          </p:cNvSpPr>
          <p:nvPr>
            <p:ph type="sldNum" sz="quarter" idx="5"/>
          </p:nvPr>
        </p:nvSpPr>
        <p:spPr/>
        <p:txBody>
          <a:bodyPr/>
          <a:lstStyle/>
          <a:p>
            <a:fld id="{2F65BF41-557F-464F-A572-936F8C7D1291}" type="slidenum">
              <a:rPr lang="tr-TR" smtClean="0"/>
              <a:t>32</a:t>
            </a:fld>
            <a:endParaRPr lang="tr-TR"/>
          </a:p>
        </p:txBody>
      </p:sp>
    </p:spTree>
    <p:extLst>
      <p:ext uri="{BB962C8B-B14F-4D97-AF65-F5344CB8AC3E}">
        <p14:creationId xmlns:p14="http://schemas.microsoft.com/office/powerpoint/2010/main" val="1175714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1BA00-5228-FAA6-25BB-04D6A06BF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630B3-56D6-EB47-AC8A-7E6C03F25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203BC-FCEB-06BE-5409-8F51940D148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Thank you for your listening. I am happy to take any questions.</a:t>
            </a:r>
            <a:endParaRPr lang="en-US" dirty="0"/>
          </a:p>
        </p:txBody>
      </p:sp>
      <p:sp>
        <p:nvSpPr>
          <p:cNvPr id="4" name="Slide Number Placeholder 3">
            <a:extLst>
              <a:ext uri="{FF2B5EF4-FFF2-40B4-BE49-F238E27FC236}">
                <a16:creationId xmlns:a16="http://schemas.microsoft.com/office/drawing/2014/main" id="{8C1E35A6-3A74-87FF-FE2D-7CB6C33F63CB}"/>
              </a:ext>
            </a:extLst>
          </p:cNvPr>
          <p:cNvSpPr>
            <a:spLocks noGrp="1"/>
          </p:cNvSpPr>
          <p:nvPr>
            <p:ph type="sldNum" sz="quarter" idx="5"/>
          </p:nvPr>
        </p:nvSpPr>
        <p:spPr/>
        <p:txBody>
          <a:bodyPr/>
          <a:lstStyle/>
          <a:p>
            <a:fld id="{2F65BF41-557F-464F-A572-936F8C7D1291}" type="slidenum">
              <a:rPr lang="tr-TR" smtClean="0"/>
              <a:t>33</a:t>
            </a:fld>
            <a:endParaRPr lang="tr-TR"/>
          </a:p>
        </p:txBody>
      </p:sp>
    </p:spTree>
    <p:extLst>
      <p:ext uri="{BB962C8B-B14F-4D97-AF65-F5344CB8AC3E}">
        <p14:creationId xmlns:p14="http://schemas.microsoft.com/office/powerpoint/2010/main" val="656318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08FC-3CD6-17A7-DE5D-F99408040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CE1E8-A300-FE68-6FC9-CB5C1FC1F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D6538-45FB-08BC-5BFC-2DF468C57323}"/>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3094DD73-2AA4-8DDC-9258-526EB2E92B91}"/>
              </a:ext>
            </a:extLst>
          </p:cNvPr>
          <p:cNvSpPr>
            <a:spLocks noGrp="1"/>
          </p:cNvSpPr>
          <p:nvPr>
            <p:ph type="sldNum" sz="quarter" idx="5"/>
          </p:nvPr>
        </p:nvSpPr>
        <p:spPr/>
        <p:txBody>
          <a:bodyPr/>
          <a:lstStyle/>
          <a:p>
            <a:fld id="{2F65BF41-557F-464F-A572-936F8C7D1291}" type="slidenum">
              <a:rPr lang="tr-TR" smtClean="0"/>
              <a:t>34</a:t>
            </a:fld>
            <a:endParaRPr lang="tr-TR"/>
          </a:p>
        </p:txBody>
      </p:sp>
    </p:spTree>
    <p:extLst>
      <p:ext uri="{BB962C8B-B14F-4D97-AF65-F5344CB8AC3E}">
        <p14:creationId xmlns:p14="http://schemas.microsoft.com/office/powerpoint/2010/main" val="3084575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9C3E-A023-8564-0AD6-3F26D58F7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C74BA-6D41-33AD-8713-672349741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605AD-F098-6CAF-3801-2A3A3551F21A}"/>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89BD18C0-BDA0-386A-EC40-8107A10CA785}"/>
              </a:ext>
            </a:extLst>
          </p:cNvPr>
          <p:cNvSpPr>
            <a:spLocks noGrp="1"/>
          </p:cNvSpPr>
          <p:nvPr>
            <p:ph type="sldNum" sz="quarter" idx="5"/>
          </p:nvPr>
        </p:nvSpPr>
        <p:spPr/>
        <p:txBody>
          <a:bodyPr/>
          <a:lstStyle/>
          <a:p>
            <a:fld id="{2F65BF41-557F-464F-A572-936F8C7D1291}" type="slidenum">
              <a:rPr lang="tr-TR" smtClean="0"/>
              <a:t>35</a:t>
            </a:fld>
            <a:endParaRPr lang="tr-TR"/>
          </a:p>
        </p:txBody>
      </p:sp>
    </p:spTree>
    <p:extLst>
      <p:ext uri="{BB962C8B-B14F-4D97-AF65-F5344CB8AC3E}">
        <p14:creationId xmlns:p14="http://schemas.microsoft.com/office/powerpoint/2010/main" val="1079911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03EA-FACD-26C4-5179-A4984D67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3E197-8BE5-A272-79E9-B7EF11CBF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DBE07-A840-C415-5815-A6C584D35094}"/>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472236DA-9654-40E5-0DC0-44EBF4C24CF9}"/>
              </a:ext>
            </a:extLst>
          </p:cNvPr>
          <p:cNvSpPr>
            <a:spLocks noGrp="1"/>
          </p:cNvSpPr>
          <p:nvPr>
            <p:ph type="sldNum" sz="quarter" idx="5"/>
          </p:nvPr>
        </p:nvSpPr>
        <p:spPr/>
        <p:txBody>
          <a:bodyPr/>
          <a:lstStyle/>
          <a:p>
            <a:fld id="{2F65BF41-557F-464F-A572-936F8C7D1291}" type="slidenum">
              <a:rPr lang="tr-TR" smtClean="0"/>
              <a:t>36</a:t>
            </a:fld>
            <a:endParaRPr lang="tr-TR"/>
          </a:p>
        </p:txBody>
      </p:sp>
    </p:spTree>
    <p:extLst>
      <p:ext uri="{BB962C8B-B14F-4D97-AF65-F5344CB8AC3E}">
        <p14:creationId xmlns:p14="http://schemas.microsoft.com/office/powerpoint/2010/main" val="181777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DCCD3-1394-2390-1682-90996D2B6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983A0-F9E0-293C-88F9-A8C8614E9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7F72B-A661-50D9-CBE7-E299097A632D}"/>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33765455-79DB-F0F8-7467-8CC4C8CF4369}"/>
              </a:ext>
            </a:extLst>
          </p:cNvPr>
          <p:cNvSpPr>
            <a:spLocks noGrp="1"/>
          </p:cNvSpPr>
          <p:nvPr>
            <p:ph type="sldNum" sz="quarter" idx="5"/>
          </p:nvPr>
        </p:nvSpPr>
        <p:spPr/>
        <p:txBody>
          <a:bodyPr/>
          <a:lstStyle/>
          <a:p>
            <a:fld id="{2F65BF41-557F-464F-A572-936F8C7D1291}" type="slidenum">
              <a:rPr lang="tr-TR" smtClean="0"/>
              <a:t>37</a:t>
            </a:fld>
            <a:endParaRPr lang="tr-TR"/>
          </a:p>
        </p:txBody>
      </p:sp>
    </p:spTree>
    <p:extLst>
      <p:ext uri="{BB962C8B-B14F-4D97-AF65-F5344CB8AC3E}">
        <p14:creationId xmlns:p14="http://schemas.microsoft.com/office/powerpoint/2010/main" val="4232033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07A12-7080-528B-7695-B15D90D84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36820-7ECD-C20C-DB12-981FF4F1E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BE9B1-F92C-AEEB-1099-E49534FFA8BF}"/>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BE04A18C-85B3-A41E-E263-5254F635B9C8}"/>
              </a:ext>
            </a:extLst>
          </p:cNvPr>
          <p:cNvSpPr>
            <a:spLocks noGrp="1"/>
          </p:cNvSpPr>
          <p:nvPr>
            <p:ph type="sldNum" sz="quarter" idx="5"/>
          </p:nvPr>
        </p:nvSpPr>
        <p:spPr/>
        <p:txBody>
          <a:bodyPr/>
          <a:lstStyle/>
          <a:p>
            <a:fld id="{2F65BF41-557F-464F-A572-936F8C7D1291}" type="slidenum">
              <a:rPr lang="tr-TR" smtClean="0"/>
              <a:t>38</a:t>
            </a:fld>
            <a:endParaRPr lang="tr-TR"/>
          </a:p>
        </p:txBody>
      </p:sp>
    </p:spTree>
    <p:extLst>
      <p:ext uri="{BB962C8B-B14F-4D97-AF65-F5344CB8AC3E}">
        <p14:creationId xmlns:p14="http://schemas.microsoft.com/office/powerpoint/2010/main" val="1634252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22D0-E63D-1AD9-9389-0EE5706D6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7B24F-0C4D-E170-7E2A-7772A6AC9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176A1-E05A-5E1A-8F02-60D930C02870}"/>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10111F49-1FEB-FB9E-0E54-7486F1781B09}"/>
              </a:ext>
            </a:extLst>
          </p:cNvPr>
          <p:cNvSpPr>
            <a:spLocks noGrp="1"/>
          </p:cNvSpPr>
          <p:nvPr>
            <p:ph type="sldNum" sz="quarter" idx="5"/>
          </p:nvPr>
        </p:nvSpPr>
        <p:spPr/>
        <p:txBody>
          <a:bodyPr/>
          <a:lstStyle/>
          <a:p>
            <a:fld id="{2F65BF41-557F-464F-A572-936F8C7D1291}" type="slidenum">
              <a:rPr lang="tr-TR" smtClean="0"/>
              <a:t>39</a:t>
            </a:fld>
            <a:endParaRPr lang="tr-TR"/>
          </a:p>
        </p:txBody>
      </p:sp>
    </p:spTree>
    <p:extLst>
      <p:ext uri="{BB962C8B-B14F-4D97-AF65-F5344CB8AC3E}">
        <p14:creationId xmlns:p14="http://schemas.microsoft.com/office/powerpoint/2010/main" val="283813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FFD08-17C5-C3DA-DD5C-6A8993FEE6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8C4E07-D4D0-4DD6-1C07-31C4D0A5F2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517669B-5A05-5C54-32FF-95EA3E9EBF16}"/>
              </a:ext>
            </a:extLst>
          </p:cNvPr>
          <p:cNvSpPr>
            <a:spLocks noGrp="1"/>
          </p:cNvSpPr>
          <p:nvPr>
            <p:ph type="body" idx="1"/>
          </p:nvPr>
        </p:nvSpPr>
        <p:spPr/>
        <p:txBody>
          <a:bodyPr/>
          <a:lstStyle/>
          <a:p>
            <a:r>
              <a:rPr lang="en-US" altLang="zh-CN" dirty="0"/>
              <a:t>To reduce the overhead of the SWAP solution, state-of-the-art ZRAM compresses data and stores it in a specific area in DRAM, called </a:t>
            </a:r>
            <a:r>
              <a:rPr lang="en-US" altLang="zh-CN" dirty="0" err="1"/>
              <a:t>zpool</a:t>
            </a:r>
            <a:r>
              <a:rPr lang="en-US" altLang="zh-CN" dirty="0"/>
              <a:t>. When the system reads the data, it needs to be decompressed first.</a:t>
            </a:r>
          </a:p>
          <a:p>
            <a:r>
              <a:rPr lang="en-US" altLang="zh-CN" dirty="0"/>
              <a:t>ZRAM increases the lifetime of flash memory and reduces read latency because decompression latency is much shorter than the latency of swapping data.</a:t>
            </a:r>
          </a:p>
          <a:p>
            <a:r>
              <a:rPr lang="en-US" altLang="zh-CN" dirty="0"/>
              <a:t>Data selection for compression is based on the LRU policy. Mobile systems usually support LZO and LZ4 compression</a:t>
            </a:r>
          </a:p>
          <a:p>
            <a:endParaRPr lang="zh-CN" altLang="en-US" dirty="0"/>
          </a:p>
        </p:txBody>
      </p:sp>
      <p:sp>
        <p:nvSpPr>
          <p:cNvPr id="4" name="灯片编号占位符 3">
            <a:extLst>
              <a:ext uri="{FF2B5EF4-FFF2-40B4-BE49-F238E27FC236}">
                <a16:creationId xmlns:a16="http://schemas.microsoft.com/office/drawing/2014/main" id="{D4038DA2-1A4D-64BD-94C4-7D77938708F6}"/>
              </a:ext>
            </a:extLst>
          </p:cNvPr>
          <p:cNvSpPr>
            <a:spLocks noGrp="1"/>
          </p:cNvSpPr>
          <p:nvPr>
            <p:ph type="sldNum" sz="quarter" idx="5"/>
          </p:nvPr>
        </p:nvSpPr>
        <p:spPr/>
        <p:txBody>
          <a:bodyPr/>
          <a:lstStyle/>
          <a:p>
            <a:fld id="{2F65BF41-557F-464F-A572-936F8C7D1291}" type="slidenum">
              <a:rPr lang="tr-TR" smtClean="0"/>
              <a:t>4</a:t>
            </a:fld>
            <a:endParaRPr lang="tr-TR"/>
          </a:p>
        </p:txBody>
      </p:sp>
    </p:spTree>
    <p:extLst>
      <p:ext uri="{BB962C8B-B14F-4D97-AF65-F5344CB8AC3E}">
        <p14:creationId xmlns:p14="http://schemas.microsoft.com/office/powerpoint/2010/main" val="238126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00A3-655B-A769-61EA-06F9CCC62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5EAB0-07D6-4069-CCC4-4CE701B53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CEF93-FDC4-3F59-6D17-368AC79006C6}"/>
              </a:ext>
            </a:extLst>
          </p:cNvPr>
          <p:cNvSpPr>
            <a:spLocks noGrp="1"/>
          </p:cNvSpPr>
          <p:nvPr>
            <p:ph type="body" idx="1"/>
          </p:nvPr>
        </p:nvSpPr>
        <p:spPr/>
        <p:txBody>
          <a:bodyPr/>
          <a:lstStyle/>
          <a:p>
            <a:r>
              <a:rPr lang="en-US" dirty="0"/>
              <a:t>Lets take a look at </a:t>
            </a:r>
            <a:r>
              <a:rPr lang="en-US" dirty="0" err="1"/>
              <a:t>PaCRAM’s</a:t>
            </a:r>
            <a:r>
              <a:rPr lang="en-US" dirty="0"/>
              <a:t> impact on the system performance for different three PaCRAM configurations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the x axis is the decreasing RowHammer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y axis is the system performance normalized to system performance when PaCRAM is not employed.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we observe that PaCRAM reduces the mitigation overhead induced by PARA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and improves the system performance by 25%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a:extLst>
              <a:ext uri="{FF2B5EF4-FFF2-40B4-BE49-F238E27FC236}">
                <a16:creationId xmlns:a16="http://schemas.microsoft.com/office/drawing/2014/main" id="{3724B3A5-FE60-A770-2E5B-52E2DA4176C8}"/>
              </a:ext>
            </a:extLst>
          </p:cNvPr>
          <p:cNvSpPr>
            <a:spLocks noGrp="1"/>
          </p:cNvSpPr>
          <p:nvPr>
            <p:ph type="sldNum" sz="quarter" idx="5"/>
          </p:nvPr>
        </p:nvSpPr>
        <p:spPr/>
        <p:txBody>
          <a:bodyPr/>
          <a:lstStyle/>
          <a:p>
            <a:fld id="{2F65BF41-557F-464F-A572-936F8C7D1291}" type="slidenum">
              <a:rPr lang="tr-TR" smtClean="0"/>
              <a:t>40</a:t>
            </a:fld>
            <a:endParaRPr lang="tr-TR"/>
          </a:p>
        </p:txBody>
      </p:sp>
    </p:spTree>
    <p:extLst>
      <p:ext uri="{BB962C8B-B14F-4D97-AF65-F5344CB8AC3E}">
        <p14:creationId xmlns:p14="http://schemas.microsoft.com/office/powerpoint/2010/main" val="68762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brief background introduction, I will start with an executive summary of our work:</a:t>
            </a:r>
          </a:p>
          <a:p>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5</a:t>
            </a:fld>
            <a:endParaRPr lang="tr-TR"/>
          </a:p>
        </p:txBody>
      </p:sp>
    </p:spTree>
    <p:extLst>
      <p:ext uri="{BB962C8B-B14F-4D97-AF65-F5344CB8AC3E}">
        <p14:creationId xmlns:p14="http://schemas.microsoft.com/office/powerpoint/2010/main" val="425305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5EBE-2D53-6BB6-5641-A0C835F44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A66A-6D09-2AF2-B924-B9E3851ED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DB056-582A-9C2E-DEB6-C728D88B93B3}"/>
              </a:ext>
            </a:extLst>
          </p:cNvPr>
          <p:cNvSpPr>
            <a:spLocks noGrp="1"/>
          </p:cNvSpPr>
          <p:nvPr>
            <p:ph type="body" idx="1"/>
          </p:nvPr>
        </p:nvSpPr>
        <p:spPr/>
        <p:txBody>
          <a:bodyPr/>
          <a:lstStyle/>
          <a:p>
            <a:r>
              <a:rPr lang="en-US" dirty="0"/>
              <a:t>I will first present problem and motivation.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dirty="0"/>
          </a:p>
          <a:p>
            <a:endParaRPr lang="en-US" dirty="0"/>
          </a:p>
        </p:txBody>
      </p:sp>
      <p:sp>
        <p:nvSpPr>
          <p:cNvPr id="4" name="Slide Number Placeholder 3">
            <a:extLst>
              <a:ext uri="{FF2B5EF4-FFF2-40B4-BE49-F238E27FC236}">
                <a16:creationId xmlns:a16="http://schemas.microsoft.com/office/drawing/2014/main" id="{CCF068F2-8BBB-A9A4-7A18-2871B9EE565D}"/>
              </a:ext>
            </a:extLst>
          </p:cNvPr>
          <p:cNvSpPr>
            <a:spLocks noGrp="1"/>
          </p:cNvSpPr>
          <p:nvPr>
            <p:ph type="sldNum" sz="quarter" idx="5"/>
          </p:nvPr>
        </p:nvSpPr>
        <p:spPr/>
        <p:txBody>
          <a:bodyPr/>
          <a:lstStyle/>
          <a:p>
            <a:fld id="{2F65BF41-557F-464F-A572-936F8C7D1291}" type="slidenum">
              <a:rPr lang="tr-TR" smtClean="0"/>
              <a:t>6</a:t>
            </a:fld>
            <a:endParaRPr lang="tr-TR"/>
          </a:p>
        </p:txBody>
      </p:sp>
    </p:spTree>
    <p:extLst>
      <p:ext uri="{BB962C8B-B14F-4D97-AF65-F5344CB8AC3E}">
        <p14:creationId xmlns:p14="http://schemas.microsoft.com/office/powerpoint/2010/main" val="304295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b="0" i="0" u="none" strike="noStrike" baseline="0" dirty="0">
                <a:latin typeface="NimbusRomNo9L-ReguItal"/>
              </a:rPr>
              <a:t>We evaluated the performance of ZRAM on Google Pixel 7 with Android 14. you can find more detailed configurations in our </a:t>
            </a:r>
            <a:r>
              <a:rPr lang="en-US" altLang="zh-CN" sz="1800" b="0" i="0" u="none" strike="noStrike" baseline="0" dirty="0" err="1">
                <a:latin typeface="NimbusRomNo9L-ReguItal"/>
              </a:rPr>
              <a:t>peper</a:t>
            </a:r>
            <a:r>
              <a:rPr lang="en-US" altLang="zh-CN" sz="1800" b="0" i="0" u="none" strike="noStrike" baseline="0" dirty="0">
                <a:latin typeface="NimbusRomNo9L-ReguItal"/>
              </a:rPr>
              <a:t>.</a:t>
            </a:r>
          </a:p>
          <a:p>
            <a:pPr algn="l"/>
            <a:r>
              <a:rPr lang="en-US" altLang="zh-CN" sz="1800" b="0" i="0" u="none" strike="noStrike" baseline="0" dirty="0">
                <a:latin typeface="NimbusRomNo9L-ReguItal"/>
              </a:rPr>
              <a:t>We first collect the application relaunch latency in three cases: DRAM, ZRAM and SWAP.</a:t>
            </a:r>
          </a:p>
          <a:p>
            <a:pPr algn="l"/>
            <a:r>
              <a:rPr lang="en-US" altLang="zh-CN" sz="1800" b="0" i="0" u="none" strike="noStrike" baseline="0" dirty="0">
                <a:latin typeface="NimbusRomNo9L-ReguItal"/>
              </a:rPr>
              <a:t>In DRAM case</a:t>
            </a:r>
            <a:r>
              <a:rPr lang="en-US" altLang="zh-CN" sz="1800" b="0" i="0" u="none" strike="noStrike" baseline="0" dirty="0">
                <a:latin typeface="NimbusRomNo9L-Regu"/>
              </a:rPr>
              <a:t>, the system reads all application data directly from DRAM, there is no swapping.</a:t>
            </a:r>
          </a:p>
          <a:p>
            <a:pPr algn="l"/>
            <a:r>
              <a:rPr lang="en-US" altLang="zh-CN" sz="1800" b="0" i="0" u="none" strike="noStrike" baseline="0" dirty="0">
                <a:latin typeface="NimbusRomNo9L-Regu"/>
              </a:rPr>
              <a:t>In </a:t>
            </a:r>
            <a:r>
              <a:rPr lang="en-US" altLang="zh-CN" sz="1800" b="0" i="0" u="none" strike="noStrike" baseline="0" dirty="0">
                <a:latin typeface="NimbusRomNo9L-ReguItal"/>
              </a:rPr>
              <a:t>ZRAM case</a:t>
            </a:r>
            <a:r>
              <a:rPr lang="en-US" altLang="zh-CN" sz="1800" b="0" i="0" u="none" strike="noStrike" baseline="0" dirty="0">
                <a:latin typeface="NimbusRomNo9L-Regu"/>
              </a:rPr>
              <a:t>, most application data is read from DRAM after being decompressed as it is stored in compressed form in </a:t>
            </a:r>
            <a:r>
              <a:rPr lang="en-US" altLang="zh-CN" sz="1800" b="0" i="0" u="none" strike="noStrike" baseline="0" dirty="0" err="1">
                <a:latin typeface="NimbusRomNo9L-ReguItal"/>
              </a:rPr>
              <a:t>zpool</a:t>
            </a:r>
            <a:r>
              <a:rPr lang="en-US" altLang="zh-CN" sz="1800" b="0" i="0" u="none" strike="noStrike" baseline="0" dirty="0">
                <a:latin typeface="NimbusRomNo9L-Regu"/>
              </a:rPr>
              <a:t>. </a:t>
            </a:r>
          </a:p>
          <a:p>
            <a:pPr algn="l"/>
            <a:r>
              <a:rPr lang="en-US" altLang="zh-CN" sz="1800" b="0" i="0" u="none" strike="noStrike" baseline="0" dirty="0">
                <a:latin typeface="NimbusRomNo9L-Regu"/>
              </a:rPr>
              <a:t>In </a:t>
            </a:r>
            <a:r>
              <a:rPr lang="en-US" altLang="zh-CN" sz="1800" b="0" i="0" u="none" strike="noStrike" baseline="0" dirty="0">
                <a:latin typeface="NimbusRomNo9L-ReguItal"/>
              </a:rPr>
              <a:t>SWAP</a:t>
            </a:r>
            <a:r>
              <a:rPr lang="en-US" altLang="zh-CN" sz="1800" b="0" i="0" u="none" strike="noStrike" baseline="0" dirty="0">
                <a:latin typeface="NimbusRomNo9L-Regu"/>
              </a:rPr>
              <a:t> cases, the system reads most data from the flash memory-based swap space into main memory during a relaunch.</a:t>
            </a:r>
          </a:p>
          <a:p>
            <a:pPr algn="l"/>
            <a:r>
              <a:rPr lang="en-US" altLang="zh-CN" sz="1800" b="0" i="0" u="none" strike="noStrike" baseline="0" dirty="0">
                <a:latin typeface="NimbusRomNo9L-Regu"/>
              </a:rPr>
              <a:t>It does not involve compression or decompression.</a:t>
            </a:r>
          </a:p>
          <a:p>
            <a:pPr algn="l"/>
            <a:r>
              <a:rPr lang="en-US" dirty="0"/>
              <a:t>We observe that </a:t>
            </a:r>
            <a:r>
              <a:rPr lang="en-US" altLang="zh-CN" sz="1200" dirty="0">
                <a:ea typeface="Cambria"/>
              </a:rPr>
              <a:t>ZRAM outperforms the traditional SWAP scheme but still </a:t>
            </a:r>
            <a:r>
              <a:rPr lang="en-US" altLang="zh-CN" sz="1200" b="1" dirty="0">
                <a:solidFill>
                  <a:srgbClr val="922600"/>
                </a:solidFill>
                <a:ea typeface="Cambria"/>
              </a:rPr>
              <a:t>prolongs relaunch latency </a:t>
            </a:r>
            <a:r>
              <a:rPr lang="en-US" altLang="zh-CN" sz="1200" dirty="0">
                <a:ea typeface="Cambria"/>
              </a:rPr>
              <a:t>compared to DRAM.</a:t>
            </a:r>
            <a:endParaRPr lang="en-US" dirty="0"/>
          </a:p>
        </p:txBody>
      </p:sp>
      <p:sp>
        <p:nvSpPr>
          <p:cNvPr id="4" name="Slide Number Placeholder 3"/>
          <p:cNvSpPr>
            <a:spLocks noGrp="1"/>
          </p:cNvSpPr>
          <p:nvPr>
            <p:ph type="sldNum" sz="quarter" idx="5"/>
          </p:nvPr>
        </p:nvSpPr>
        <p:spPr/>
        <p:txBody>
          <a:bodyPr/>
          <a:lstStyle/>
          <a:p>
            <a:fld id="{2F65BF41-557F-464F-A572-936F8C7D1291}" type="slidenum">
              <a:rPr lang="tr-TR" smtClean="0"/>
              <a:t>7</a:t>
            </a:fld>
            <a:endParaRPr lang="tr-TR"/>
          </a:p>
        </p:txBody>
      </p:sp>
    </p:spTree>
    <p:extLst>
      <p:ext uri="{BB962C8B-B14F-4D97-AF65-F5344CB8AC3E}">
        <p14:creationId xmlns:p14="http://schemas.microsoft.com/office/powerpoint/2010/main" val="408385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0DC5-BD21-109D-20D4-D0DF27BFF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0D397-B523-5628-9C2B-4438404FB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8E677-589B-3BB8-904B-E44A104BC527}"/>
              </a:ext>
            </a:extLst>
          </p:cNvPr>
          <p:cNvSpPr>
            <a:spLocks noGrp="1"/>
          </p:cNvSpPr>
          <p:nvPr>
            <p:ph type="body" idx="1"/>
          </p:nvPr>
        </p:nvSpPr>
        <p:spPr/>
        <p:txBody>
          <a:bodyPr/>
          <a:lstStyle/>
          <a:p>
            <a:pPr algn="l"/>
            <a:r>
              <a:rPr lang="en-US" altLang="zh-CN" sz="1200" b="0" i="0" u="none" strike="noStrike" baseline="0" dirty="0">
                <a:latin typeface="NimbusRomNo9L-ReguItal"/>
              </a:rPr>
              <a:t>The name changes</a:t>
            </a:r>
          </a:p>
          <a:p>
            <a:pPr algn="l"/>
            <a:endParaRPr lang="en-US" altLang="zh-CN" sz="1200" b="0" i="0" u="none" strike="noStrike" baseline="0" dirty="0">
              <a:latin typeface="NimbusRomNo9L-ReguItal"/>
            </a:endParaRPr>
          </a:p>
          <a:p>
            <a:pPr algn="l"/>
            <a:r>
              <a:rPr lang="en-US" altLang="zh-CN" sz="1200" b="0" i="0" u="none" strike="noStrike" baseline="0" dirty="0">
                <a:latin typeface="NimbusRomNo9L-ReguItal"/>
              </a:rPr>
              <a:t>We then collect the CPU usage in these three cases.</a:t>
            </a:r>
          </a:p>
          <a:p>
            <a:pPr algn="l"/>
            <a:r>
              <a:rPr lang="en-US" altLang="zh-CN" sz="1200" b="0" i="0" u="none" strike="noStrike" baseline="0" dirty="0">
                <a:latin typeface="NimbusRomNo9L-ReguItal"/>
              </a:rPr>
              <a:t>In DRAM case</a:t>
            </a:r>
            <a:r>
              <a:rPr lang="en-US" altLang="zh-CN" sz="1200" b="0" i="0" u="none" strike="noStrike" baseline="0" dirty="0">
                <a:latin typeface="NimbusRomNo9L-Regu"/>
              </a:rPr>
              <a:t>, the system reads all application data directly from DRAM, there is no swapping.</a:t>
            </a:r>
          </a:p>
          <a:p>
            <a:pPr algn="l"/>
            <a:r>
              <a:rPr lang="en-US" altLang="zh-CN" sz="1200" b="0" i="0" u="none" strike="noStrike" baseline="0" dirty="0">
                <a:latin typeface="NimbusRomNo9L-Regu"/>
              </a:rPr>
              <a:t>In </a:t>
            </a:r>
            <a:r>
              <a:rPr lang="en-US" altLang="zh-CN" sz="1200" b="0" i="0" u="none" strike="noStrike" baseline="0" dirty="0">
                <a:latin typeface="NimbusRomNo9L-ReguItal"/>
              </a:rPr>
              <a:t>ZRAM case</a:t>
            </a:r>
            <a:r>
              <a:rPr lang="en-US" altLang="zh-CN" sz="1200" b="0" i="0" u="none" strike="noStrike" baseline="0" dirty="0">
                <a:latin typeface="NimbusRomNo9L-Regu"/>
              </a:rPr>
              <a:t>, most application data is read from DRAM after being decompressed as it is stored in compressed form in </a:t>
            </a:r>
            <a:r>
              <a:rPr lang="en-US" altLang="zh-CN" sz="1200" b="0" i="0" u="none" strike="noStrike" baseline="0" dirty="0" err="1">
                <a:latin typeface="NimbusRomNo9L-ReguItal"/>
              </a:rPr>
              <a:t>zpool</a:t>
            </a:r>
            <a:r>
              <a:rPr lang="en-US" altLang="zh-CN" sz="1200" b="0" i="0" u="none" strike="noStrike" baseline="0" dirty="0">
                <a:latin typeface="NimbusRomNo9L-Regu"/>
              </a:rPr>
              <a:t>. </a:t>
            </a:r>
          </a:p>
          <a:p>
            <a:pPr algn="l"/>
            <a:r>
              <a:rPr lang="en-US" altLang="zh-CN" sz="1200" b="0" i="0" u="none" strike="noStrike" baseline="0" dirty="0">
                <a:latin typeface="NimbusRomNo9L-Regu"/>
              </a:rPr>
              <a:t>In </a:t>
            </a:r>
            <a:r>
              <a:rPr lang="en-US" altLang="zh-CN" sz="1200" b="0" i="0" u="none" strike="noStrike" baseline="0" dirty="0">
                <a:latin typeface="NimbusRomNo9L-ReguItal"/>
              </a:rPr>
              <a:t>SWAP</a:t>
            </a:r>
            <a:r>
              <a:rPr lang="en-US" altLang="zh-CN" sz="1200" b="0" i="0" u="none" strike="noStrike" baseline="0" dirty="0">
                <a:latin typeface="NimbusRomNo9L-Regu"/>
              </a:rPr>
              <a:t> cases, the system reads most data from the flash memory-based swap space into main memory during a relaunch.</a:t>
            </a:r>
          </a:p>
          <a:p>
            <a:pPr algn="l"/>
            <a:r>
              <a:rPr lang="en-US" altLang="zh-CN" sz="1200" b="0" i="0" u="none" strike="noStrike" baseline="0" dirty="0">
                <a:latin typeface="NimbusRomNo9L-Regu"/>
              </a:rPr>
              <a:t>It does not involve compression or decompression.</a:t>
            </a:r>
          </a:p>
          <a:p>
            <a:pPr algn="l"/>
            <a:r>
              <a:rPr lang="en-US" altLang="zh-CN" dirty="0"/>
              <a:t>We observe that </a:t>
            </a:r>
            <a:r>
              <a:rPr lang="en-US" altLang="zh-CN" sz="1000" dirty="0">
                <a:ea typeface="Cambria"/>
              </a:rPr>
              <a:t>ZRAM outperforms the traditional SWAP scheme but still </a:t>
            </a:r>
            <a:r>
              <a:rPr lang="en-US" altLang="zh-CN" sz="1000" b="1" dirty="0">
                <a:solidFill>
                  <a:srgbClr val="922600"/>
                </a:solidFill>
                <a:ea typeface="Cambria"/>
              </a:rPr>
              <a:t>prolongs relaunch latency </a:t>
            </a:r>
            <a:r>
              <a:rPr lang="en-US" altLang="zh-CN" sz="1000" dirty="0">
                <a:ea typeface="Cambria"/>
              </a:rPr>
              <a:t>compared to DRAM.</a:t>
            </a:r>
            <a:endParaRPr lang="en-US" altLang="zh-CN" dirty="0"/>
          </a:p>
          <a:p>
            <a:pPr algn="l"/>
            <a:endParaRPr lang="en-US" sz="1200" spc="-20" dirty="0">
              <a:solidFill>
                <a:srgbClr val="FF0000"/>
              </a:solidFill>
            </a:endParaRPr>
          </a:p>
        </p:txBody>
      </p:sp>
      <p:sp>
        <p:nvSpPr>
          <p:cNvPr id="4" name="Slide Number Placeholder 3">
            <a:extLst>
              <a:ext uri="{FF2B5EF4-FFF2-40B4-BE49-F238E27FC236}">
                <a16:creationId xmlns:a16="http://schemas.microsoft.com/office/drawing/2014/main" id="{49B29378-8F70-9746-8541-A08D85786FC0}"/>
              </a:ext>
            </a:extLst>
          </p:cNvPr>
          <p:cNvSpPr>
            <a:spLocks noGrp="1"/>
          </p:cNvSpPr>
          <p:nvPr>
            <p:ph type="sldNum" sz="quarter" idx="5"/>
          </p:nvPr>
        </p:nvSpPr>
        <p:spPr/>
        <p:txBody>
          <a:bodyPr/>
          <a:lstStyle/>
          <a:p>
            <a:fld id="{2F65BF41-557F-464F-A572-936F8C7D1291}" type="slidenum">
              <a:rPr lang="tr-TR" smtClean="0"/>
              <a:t>8</a:t>
            </a:fld>
            <a:endParaRPr lang="tr-TR"/>
          </a:p>
        </p:txBody>
      </p:sp>
    </p:spTree>
    <p:extLst>
      <p:ext uri="{BB962C8B-B14F-4D97-AF65-F5344CB8AC3E}">
        <p14:creationId xmlns:p14="http://schemas.microsoft.com/office/powerpoint/2010/main" val="372284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8E034-99B5-9342-1856-A1273119D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3428D-17C8-08F8-D59B-9064A384D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B7201-D81D-07A1-6A61-D1C1750E8C81}"/>
              </a:ext>
            </a:extLst>
          </p:cNvPr>
          <p:cNvSpPr>
            <a:spLocks noGrp="1"/>
          </p:cNvSpPr>
          <p:nvPr>
            <p:ph type="body" idx="1"/>
          </p:nvPr>
        </p:nvSpPr>
        <p:spPr/>
        <p:txBody>
          <a:bodyPr/>
          <a:lstStyle/>
          <a:p>
            <a:r>
              <a:rPr lang="en-US" dirty="0"/>
              <a:t>Show one </a:t>
            </a:r>
          </a:p>
          <a:p>
            <a:r>
              <a:rPr lang="en-US" dirty="0"/>
              <a:t>X-axis and y-axis</a:t>
            </a:r>
          </a:p>
          <a:p>
            <a:endParaRPr lang="en-US" dirty="0"/>
          </a:p>
          <a:p>
            <a:endParaRPr lang="en-US" dirty="0"/>
          </a:p>
        </p:txBody>
      </p:sp>
      <p:sp>
        <p:nvSpPr>
          <p:cNvPr id="4" name="Slide Number Placeholder 3">
            <a:extLst>
              <a:ext uri="{FF2B5EF4-FFF2-40B4-BE49-F238E27FC236}">
                <a16:creationId xmlns:a16="http://schemas.microsoft.com/office/drawing/2014/main" id="{53B898A8-4E47-A3F9-0182-6C8D6898D4BA}"/>
              </a:ext>
            </a:extLst>
          </p:cNvPr>
          <p:cNvSpPr>
            <a:spLocks noGrp="1"/>
          </p:cNvSpPr>
          <p:nvPr>
            <p:ph type="sldNum" sz="quarter" idx="5"/>
          </p:nvPr>
        </p:nvSpPr>
        <p:spPr/>
        <p:txBody>
          <a:bodyPr/>
          <a:lstStyle/>
          <a:p>
            <a:fld id="{2F65BF41-557F-464F-A572-936F8C7D1291}" type="slidenum">
              <a:rPr lang="tr-TR" smtClean="0"/>
              <a:t>9</a:t>
            </a:fld>
            <a:endParaRPr lang="tr-TR"/>
          </a:p>
        </p:txBody>
      </p:sp>
    </p:spTree>
    <p:extLst>
      <p:ext uri="{BB962C8B-B14F-4D97-AF65-F5344CB8AC3E}">
        <p14:creationId xmlns:p14="http://schemas.microsoft.com/office/powerpoint/2010/main" val="392572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D3888E83-158B-4B59-84E9-E280E6DBC3FC}" type="datetime1">
              <a:rPr lang="tr-TR" smtClean="0"/>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E5B309-C2CE-4D90-B104-F7E98438FC65}" type="slidenum">
              <a:rPr lang="tr-TR" smtClean="0"/>
              <a:t>‹#›</a:t>
            </a:fld>
            <a:endParaRPr lang="tr-TR"/>
          </a:p>
        </p:txBody>
      </p:sp>
    </p:spTree>
    <p:extLst>
      <p:ext uri="{BB962C8B-B14F-4D97-AF65-F5344CB8AC3E}">
        <p14:creationId xmlns:p14="http://schemas.microsoft.com/office/powerpoint/2010/main" val="1590362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2836"/>
            <a:ext cx="9143998" cy="555844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Footer Placeholder 4"/>
          <p:cNvSpPr>
            <a:spLocks noGrp="1"/>
          </p:cNvSpPr>
          <p:nvPr>
            <p:ph type="ftr" sz="quarter" idx="11"/>
          </p:nvPr>
        </p:nvSpPr>
        <p:spPr>
          <a:xfrm>
            <a:off x="3968299" y="6517178"/>
            <a:ext cx="4427556" cy="204298"/>
          </a:xfrm>
        </p:spPr>
        <p:txBody>
          <a:bodyPr/>
          <a:lstStyle>
            <a:lvl1pPr>
              <a:defRPr sz="1800" b="1">
                <a:solidFill>
                  <a:schemeClr val="tx1">
                    <a:lumMod val="75000"/>
                    <a:lumOff val="25000"/>
                  </a:schemeClr>
                </a:solidFill>
              </a:defRPr>
            </a:lvl1pPr>
          </a:lstStyle>
          <a:p>
            <a:endParaRPr lang="tr-TR" dirty="0"/>
          </a:p>
        </p:txBody>
      </p:sp>
      <p:sp>
        <p:nvSpPr>
          <p:cNvPr id="6" name="Slide Number Placeholder 5"/>
          <p:cNvSpPr>
            <a:spLocks noGrp="1"/>
          </p:cNvSpPr>
          <p:nvPr>
            <p:ph type="sldNum" sz="quarter" idx="12"/>
          </p:nvPr>
        </p:nvSpPr>
        <p:spPr>
          <a:xfrm>
            <a:off x="8395854" y="6517178"/>
            <a:ext cx="489065" cy="204298"/>
          </a:xfrm>
        </p:spPr>
        <p:txBody>
          <a:bodyPr/>
          <a:lstStyle>
            <a:lvl1pPr>
              <a:defRPr sz="1800">
                <a:solidFill>
                  <a:schemeClr val="tx1">
                    <a:lumMod val="75000"/>
                    <a:lumOff val="25000"/>
                  </a:schemeClr>
                </a:solidFill>
              </a:defRPr>
            </a:lvl1pPr>
          </a:lstStyle>
          <a:p>
            <a:fld id="{CBE5B309-C2CE-4D90-B104-F7E98438FC65}" type="slidenum">
              <a:rPr lang="tr-TR" smtClean="0"/>
              <a:pPr/>
              <a:t>‹#›</a:t>
            </a:fld>
            <a:endParaRPr lang="tr-TR" dirty="0"/>
          </a:p>
        </p:txBody>
      </p:sp>
      <p:pic>
        <p:nvPicPr>
          <p:cNvPr id="9" name="Graphic 2">
            <a:extLst>
              <a:ext uri="{FF2B5EF4-FFF2-40B4-BE49-F238E27FC236}">
                <a16:creationId xmlns:a16="http://schemas.microsoft.com/office/drawing/2014/main" id="{2D315ADC-F693-4AFB-AC3B-1C4C4DCE7A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88" y="6517178"/>
            <a:ext cx="1375505" cy="264622"/>
          </a:xfrm>
          <a:prstGeom prst="rect">
            <a:avLst/>
          </a:prstGeom>
        </p:spPr>
      </p:pic>
      <p:pic>
        <p:nvPicPr>
          <p:cNvPr id="8" name="Picture 7">
            <a:extLst>
              <a:ext uri="{FF2B5EF4-FFF2-40B4-BE49-F238E27FC236}">
                <a16:creationId xmlns:a16="http://schemas.microsoft.com/office/drawing/2014/main" id="{18001D18-F725-B0CF-E231-6DBE928CD41E}"/>
              </a:ext>
            </a:extLst>
          </p:cNvPr>
          <p:cNvPicPr>
            <a:picLocks noChangeAspect="1"/>
          </p:cNvPicPr>
          <p:nvPr userDrawn="1"/>
        </p:nvPicPr>
        <p:blipFill>
          <a:blip r:embed="rId4"/>
          <a:stretch>
            <a:fillRect/>
          </a:stretch>
        </p:blipFill>
        <p:spPr>
          <a:xfrm>
            <a:off x="1638299" y="6502400"/>
            <a:ext cx="1878409" cy="352425"/>
          </a:xfrm>
          <a:prstGeom prst="rect">
            <a:avLst/>
          </a:prstGeom>
        </p:spPr>
      </p:pic>
      <p:sp>
        <p:nvSpPr>
          <p:cNvPr id="10" name="Dikdörtgen 6">
            <a:extLst>
              <a:ext uri="{FF2B5EF4-FFF2-40B4-BE49-F238E27FC236}">
                <a16:creationId xmlns:a16="http://schemas.microsoft.com/office/drawing/2014/main" id="{5C356315-2331-06F4-7949-E6CB23798FA4}"/>
              </a:ext>
            </a:extLst>
          </p:cNvPr>
          <p:cNvSpPr/>
          <p:nvPr userDrawn="1"/>
        </p:nvSpPr>
        <p:spPr>
          <a:xfrm>
            <a:off x="0" y="0"/>
            <a:ext cx="9143998" cy="872836"/>
          </a:xfrm>
          <a:prstGeom prst="rect">
            <a:avLst/>
          </a:prstGeom>
          <a:solidFill>
            <a:srgbClr val="E6E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itle 1">
            <a:extLst>
              <a:ext uri="{FF2B5EF4-FFF2-40B4-BE49-F238E27FC236}">
                <a16:creationId xmlns:a16="http://schemas.microsoft.com/office/drawing/2014/main" id="{760A0349-D91D-CA5D-5D69-6BD0E65DAB65}"/>
              </a:ext>
            </a:extLst>
          </p:cNvPr>
          <p:cNvSpPr>
            <a:spLocks noGrp="1"/>
          </p:cNvSpPr>
          <p:nvPr>
            <p:ph type="title" hasCustomPrompt="1"/>
          </p:nvPr>
        </p:nvSpPr>
        <p:spPr>
          <a:xfrm>
            <a:off x="0" y="1"/>
            <a:ext cx="9144000" cy="817417"/>
          </a:xfrm>
        </p:spPr>
        <p:txBody>
          <a:bodyPr>
            <a:normAutofit/>
          </a:bodyPr>
          <a:lstStyle>
            <a:lvl1pPr>
              <a:defRPr sz="4400" b="1">
                <a:solidFill>
                  <a:srgbClr val="3F1C98"/>
                </a:solidFill>
              </a:defRPr>
            </a:lvl1pPr>
          </a:lstStyle>
          <a:p>
            <a:r>
              <a:rPr lang="tr-TR" dirty="0"/>
              <a:t>Asıl başlık stilini düzenlemek için tıklayın</a:t>
            </a:r>
            <a:endParaRPr lang="en-US" dirty="0"/>
          </a:p>
        </p:txBody>
      </p:sp>
      <p:sp>
        <p:nvSpPr>
          <p:cNvPr id="12" name="Dikdörtgen 6">
            <a:extLst>
              <a:ext uri="{FF2B5EF4-FFF2-40B4-BE49-F238E27FC236}">
                <a16:creationId xmlns:a16="http://schemas.microsoft.com/office/drawing/2014/main" id="{60FAB28D-114B-E5E9-A7A6-6E4D74489F4D}"/>
              </a:ext>
            </a:extLst>
          </p:cNvPr>
          <p:cNvSpPr/>
          <p:nvPr userDrawn="1"/>
        </p:nvSpPr>
        <p:spPr>
          <a:xfrm>
            <a:off x="2" y="817418"/>
            <a:ext cx="9143998" cy="64008"/>
          </a:xfrm>
          <a:prstGeom prst="rect">
            <a:avLst/>
          </a:prstGeom>
          <a:solidFill>
            <a:srgbClr val="3F1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27564242"/>
      </p:ext>
    </p:extLst>
  </p:cSld>
  <p:clrMapOvr>
    <a:masterClrMapping/>
  </p:clrMapOvr>
  <p:extLst>
    <p:ext uri="{DCECCB84-F9BA-43D5-87BE-67443E8EF086}">
      <p15:sldGuideLst xmlns:p15="http://schemas.microsoft.com/office/powerpoint/2012/main">
        <p15:guide id="1" orient="horz" pos="4104">
          <p15:clr>
            <a:srgbClr val="FBAE40"/>
          </p15:clr>
        </p15:guide>
        <p15:guide id="2" pos="2880">
          <p15:clr>
            <a:srgbClr val="FBAE40"/>
          </p15:clr>
        </p15:guide>
        <p15:guide id="3" orient="horz" pos="42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aşlık ve İçerik">
    <p:spTree>
      <p:nvGrpSpPr>
        <p:cNvPr id="1" name=""/>
        <p:cNvGrpSpPr/>
        <p:nvPr/>
      </p:nvGrpSpPr>
      <p:grpSpPr>
        <a:xfrm>
          <a:off x="0" y="0"/>
          <a:ext cx="0" cy="0"/>
          <a:chOff x="0" y="0"/>
          <a:chExt cx="0" cy="0"/>
        </a:xfrm>
      </p:grpSpPr>
      <p:pic>
        <p:nvPicPr>
          <p:cNvPr id="9" name="Graphic 2">
            <a:extLst>
              <a:ext uri="{FF2B5EF4-FFF2-40B4-BE49-F238E27FC236}">
                <a16:creationId xmlns:a16="http://schemas.microsoft.com/office/drawing/2014/main" id="{2D315ADC-F693-4AFB-AC3B-1C4C4DCE7A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88" y="6517178"/>
            <a:ext cx="1375505" cy="264622"/>
          </a:xfrm>
          <a:prstGeom prst="rect">
            <a:avLst/>
          </a:prstGeom>
        </p:spPr>
      </p:pic>
      <p:pic>
        <p:nvPicPr>
          <p:cNvPr id="8" name="Picture 7">
            <a:extLst>
              <a:ext uri="{FF2B5EF4-FFF2-40B4-BE49-F238E27FC236}">
                <a16:creationId xmlns:a16="http://schemas.microsoft.com/office/drawing/2014/main" id="{18001D18-F725-B0CF-E231-6DBE928CD41E}"/>
              </a:ext>
            </a:extLst>
          </p:cNvPr>
          <p:cNvPicPr>
            <a:picLocks noChangeAspect="1"/>
          </p:cNvPicPr>
          <p:nvPr userDrawn="1"/>
        </p:nvPicPr>
        <p:blipFill>
          <a:blip r:embed="rId4"/>
          <a:stretch>
            <a:fillRect/>
          </a:stretch>
        </p:blipFill>
        <p:spPr>
          <a:xfrm>
            <a:off x="1638299" y="6502400"/>
            <a:ext cx="1878409" cy="352425"/>
          </a:xfrm>
          <a:prstGeom prst="rect">
            <a:avLst/>
          </a:prstGeom>
        </p:spPr>
      </p:pic>
      <p:sp>
        <p:nvSpPr>
          <p:cNvPr id="2" name="Footer Placeholder 4">
            <a:extLst>
              <a:ext uri="{FF2B5EF4-FFF2-40B4-BE49-F238E27FC236}">
                <a16:creationId xmlns:a16="http://schemas.microsoft.com/office/drawing/2014/main" id="{7B623E01-DDBB-7B8B-1A0F-7882927DCAD9}"/>
              </a:ext>
            </a:extLst>
          </p:cNvPr>
          <p:cNvSpPr>
            <a:spLocks noGrp="1"/>
          </p:cNvSpPr>
          <p:nvPr>
            <p:ph type="ftr" sz="quarter" idx="11"/>
          </p:nvPr>
        </p:nvSpPr>
        <p:spPr>
          <a:xfrm>
            <a:off x="3968299" y="6517178"/>
            <a:ext cx="4427556" cy="204298"/>
          </a:xfrm>
        </p:spPr>
        <p:txBody>
          <a:bodyPr/>
          <a:lstStyle>
            <a:lvl1pPr>
              <a:defRPr sz="1800" b="1">
                <a:solidFill>
                  <a:schemeClr val="tx1">
                    <a:lumMod val="75000"/>
                    <a:lumOff val="25000"/>
                  </a:schemeClr>
                </a:solidFill>
              </a:defRPr>
            </a:lvl1pPr>
          </a:lstStyle>
          <a:p>
            <a:endParaRPr lang="tr-TR" dirty="0"/>
          </a:p>
        </p:txBody>
      </p:sp>
      <p:sp>
        <p:nvSpPr>
          <p:cNvPr id="10" name="Slide Number Placeholder 5">
            <a:extLst>
              <a:ext uri="{FF2B5EF4-FFF2-40B4-BE49-F238E27FC236}">
                <a16:creationId xmlns:a16="http://schemas.microsoft.com/office/drawing/2014/main" id="{4A65BA9C-42C8-23CD-A2BB-FA2D25C24A9C}"/>
              </a:ext>
            </a:extLst>
          </p:cNvPr>
          <p:cNvSpPr>
            <a:spLocks noGrp="1"/>
          </p:cNvSpPr>
          <p:nvPr>
            <p:ph type="sldNum" sz="quarter" idx="12"/>
          </p:nvPr>
        </p:nvSpPr>
        <p:spPr>
          <a:xfrm>
            <a:off x="8395854" y="6517178"/>
            <a:ext cx="489065" cy="204298"/>
          </a:xfrm>
        </p:spPr>
        <p:txBody>
          <a:bodyPr/>
          <a:lstStyle>
            <a:lvl1pPr>
              <a:defRPr sz="1800">
                <a:solidFill>
                  <a:schemeClr val="tx1">
                    <a:lumMod val="75000"/>
                    <a:lumOff val="25000"/>
                  </a:schemeClr>
                </a:solidFill>
              </a:defRPr>
            </a:lvl1pPr>
          </a:lstStyle>
          <a:p>
            <a:fld id="{CBE5B309-C2CE-4D90-B104-F7E98438FC65}" type="slidenum">
              <a:rPr lang="tr-TR" smtClean="0"/>
              <a:pPr/>
              <a:t>‹#›</a:t>
            </a:fld>
            <a:endParaRPr lang="tr-TR" dirty="0"/>
          </a:p>
        </p:txBody>
      </p:sp>
      <p:sp>
        <p:nvSpPr>
          <p:cNvPr id="11" name="Dikdörtgen 6">
            <a:extLst>
              <a:ext uri="{FF2B5EF4-FFF2-40B4-BE49-F238E27FC236}">
                <a16:creationId xmlns:a16="http://schemas.microsoft.com/office/drawing/2014/main" id="{7DB68114-CB3D-7597-13EF-BD5351341398}"/>
              </a:ext>
            </a:extLst>
          </p:cNvPr>
          <p:cNvSpPr/>
          <p:nvPr userDrawn="1"/>
        </p:nvSpPr>
        <p:spPr>
          <a:xfrm>
            <a:off x="0" y="0"/>
            <a:ext cx="9143998" cy="872836"/>
          </a:xfrm>
          <a:prstGeom prst="rect">
            <a:avLst/>
          </a:prstGeom>
          <a:solidFill>
            <a:srgbClr val="E6E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itle 1">
            <a:extLst>
              <a:ext uri="{FF2B5EF4-FFF2-40B4-BE49-F238E27FC236}">
                <a16:creationId xmlns:a16="http://schemas.microsoft.com/office/drawing/2014/main" id="{71A2A542-FDD4-9BEF-A5D3-48841A39EB40}"/>
              </a:ext>
            </a:extLst>
          </p:cNvPr>
          <p:cNvSpPr>
            <a:spLocks noGrp="1"/>
          </p:cNvSpPr>
          <p:nvPr>
            <p:ph type="title" hasCustomPrompt="1"/>
          </p:nvPr>
        </p:nvSpPr>
        <p:spPr>
          <a:xfrm>
            <a:off x="0" y="1"/>
            <a:ext cx="9144000" cy="817417"/>
          </a:xfrm>
        </p:spPr>
        <p:txBody>
          <a:bodyPr>
            <a:normAutofit/>
          </a:bodyPr>
          <a:lstStyle>
            <a:lvl1pPr>
              <a:defRPr sz="4400" b="1">
                <a:solidFill>
                  <a:srgbClr val="3F1C98"/>
                </a:solidFill>
              </a:defRPr>
            </a:lvl1pPr>
          </a:lstStyle>
          <a:p>
            <a:r>
              <a:rPr lang="tr-TR" dirty="0"/>
              <a:t>Asıl başlık stilini düzenlemek için tıklayın</a:t>
            </a:r>
            <a:endParaRPr lang="en-US" dirty="0"/>
          </a:p>
        </p:txBody>
      </p:sp>
      <p:sp>
        <p:nvSpPr>
          <p:cNvPr id="13" name="Dikdörtgen 6">
            <a:extLst>
              <a:ext uri="{FF2B5EF4-FFF2-40B4-BE49-F238E27FC236}">
                <a16:creationId xmlns:a16="http://schemas.microsoft.com/office/drawing/2014/main" id="{BBD69F6D-E5E7-553F-8AA5-BD6C749B0D84}"/>
              </a:ext>
            </a:extLst>
          </p:cNvPr>
          <p:cNvSpPr/>
          <p:nvPr userDrawn="1"/>
        </p:nvSpPr>
        <p:spPr>
          <a:xfrm>
            <a:off x="2" y="817418"/>
            <a:ext cx="9143998" cy="64008"/>
          </a:xfrm>
          <a:prstGeom prst="rect">
            <a:avLst/>
          </a:prstGeom>
          <a:solidFill>
            <a:srgbClr val="3F1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6717267"/>
      </p:ext>
    </p:extLst>
  </p:cSld>
  <p:clrMapOvr>
    <a:masterClrMapping/>
  </p:clrMapOvr>
  <p:extLst>
    <p:ext uri="{DCECCB84-F9BA-43D5-87BE-67443E8EF086}">
      <p15:sldGuideLst xmlns:p15="http://schemas.microsoft.com/office/powerpoint/2012/main">
        <p15:guide id="1" orient="horz" pos="4104">
          <p15:clr>
            <a:srgbClr val="FBAE40"/>
          </p15:clr>
        </p15:guide>
        <p15:guide id="2" pos="2880">
          <p15:clr>
            <a:srgbClr val="FBAE40"/>
          </p15:clr>
        </p15:guide>
        <p15:guide id="3" orient="horz" pos="42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pic>
        <p:nvPicPr>
          <p:cNvPr id="9" name="Graphic 2">
            <a:extLst>
              <a:ext uri="{FF2B5EF4-FFF2-40B4-BE49-F238E27FC236}">
                <a16:creationId xmlns:a16="http://schemas.microsoft.com/office/drawing/2014/main" id="{2D315ADC-F693-4AFB-AC3B-1C4C4DCE7A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88" y="6517178"/>
            <a:ext cx="1375505" cy="264622"/>
          </a:xfrm>
          <a:prstGeom prst="rect">
            <a:avLst/>
          </a:prstGeom>
        </p:spPr>
      </p:pic>
      <p:pic>
        <p:nvPicPr>
          <p:cNvPr id="8" name="Picture 7">
            <a:extLst>
              <a:ext uri="{FF2B5EF4-FFF2-40B4-BE49-F238E27FC236}">
                <a16:creationId xmlns:a16="http://schemas.microsoft.com/office/drawing/2014/main" id="{18001D18-F725-B0CF-E231-6DBE928CD41E}"/>
              </a:ext>
            </a:extLst>
          </p:cNvPr>
          <p:cNvPicPr>
            <a:picLocks noChangeAspect="1"/>
          </p:cNvPicPr>
          <p:nvPr userDrawn="1"/>
        </p:nvPicPr>
        <p:blipFill>
          <a:blip r:embed="rId4"/>
          <a:stretch>
            <a:fillRect/>
          </a:stretch>
        </p:blipFill>
        <p:spPr>
          <a:xfrm>
            <a:off x="1638299" y="6502400"/>
            <a:ext cx="1878409" cy="352425"/>
          </a:xfrm>
          <a:prstGeom prst="rect">
            <a:avLst/>
          </a:prstGeom>
        </p:spPr>
      </p:pic>
      <p:sp>
        <p:nvSpPr>
          <p:cNvPr id="2" name="Footer Placeholder 4">
            <a:extLst>
              <a:ext uri="{FF2B5EF4-FFF2-40B4-BE49-F238E27FC236}">
                <a16:creationId xmlns:a16="http://schemas.microsoft.com/office/drawing/2014/main" id="{8AC66ED2-D718-096E-2CEB-3E49A20FF15A}"/>
              </a:ext>
            </a:extLst>
          </p:cNvPr>
          <p:cNvSpPr>
            <a:spLocks noGrp="1"/>
          </p:cNvSpPr>
          <p:nvPr>
            <p:ph type="ftr" sz="quarter" idx="11"/>
          </p:nvPr>
        </p:nvSpPr>
        <p:spPr>
          <a:xfrm>
            <a:off x="3968299" y="6517178"/>
            <a:ext cx="4427556" cy="204298"/>
          </a:xfrm>
        </p:spPr>
        <p:txBody>
          <a:bodyPr/>
          <a:lstStyle>
            <a:lvl1pPr>
              <a:defRPr sz="1800" b="1">
                <a:solidFill>
                  <a:schemeClr val="tx1">
                    <a:lumMod val="75000"/>
                    <a:lumOff val="25000"/>
                  </a:schemeClr>
                </a:solidFill>
              </a:defRPr>
            </a:lvl1pPr>
          </a:lstStyle>
          <a:p>
            <a:endParaRPr lang="tr-TR" dirty="0"/>
          </a:p>
        </p:txBody>
      </p:sp>
      <p:sp>
        <p:nvSpPr>
          <p:cNvPr id="3" name="Slide Number Placeholder 5">
            <a:extLst>
              <a:ext uri="{FF2B5EF4-FFF2-40B4-BE49-F238E27FC236}">
                <a16:creationId xmlns:a16="http://schemas.microsoft.com/office/drawing/2014/main" id="{6642D1C4-3505-9AB6-A896-8EE553290542}"/>
              </a:ext>
            </a:extLst>
          </p:cNvPr>
          <p:cNvSpPr>
            <a:spLocks noGrp="1"/>
          </p:cNvSpPr>
          <p:nvPr>
            <p:ph type="sldNum" sz="quarter" idx="12"/>
          </p:nvPr>
        </p:nvSpPr>
        <p:spPr>
          <a:xfrm>
            <a:off x="8395854" y="6517178"/>
            <a:ext cx="489065" cy="204298"/>
          </a:xfrm>
        </p:spPr>
        <p:txBody>
          <a:bodyPr/>
          <a:lstStyle>
            <a:lvl1pPr>
              <a:defRPr sz="1800">
                <a:solidFill>
                  <a:schemeClr val="tx1">
                    <a:lumMod val="75000"/>
                    <a:lumOff val="25000"/>
                  </a:schemeClr>
                </a:solidFill>
              </a:defRPr>
            </a:lvl1pPr>
          </a:lstStyle>
          <a:p>
            <a:fld id="{CBE5B309-C2CE-4D90-B104-F7E98438FC65}" type="slidenum">
              <a:rPr lang="tr-TR" smtClean="0"/>
              <a:pPr/>
              <a:t>‹#›</a:t>
            </a:fld>
            <a:endParaRPr lang="tr-TR" dirty="0"/>
          </a:p>
        </p:txBody>
      </p:sp>
    </p:spTree>
    <p:extLst>
      <p:ext uri="{BB962C8B-B14F-4D97-AF65-F5344CB8AC3E}">
        <p14:creationId xmlns:p14="http://schemas.microsoft.com/office/powerpoint/2010/main" val="192082333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7F34D-9950-478C-A4B2-CD9A98A43558}" type="datetime1">
              <a:rPr lang="tr-TR" smtClean="0"/>
              <a:t>6.03.2025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5B309-C2CE-4D90-B104-F7E98438FC65}" type="slidenum">
              <a:rPr lang="tr-TR" smtClean="0"/>
              <a:t>‹#›</a:t>
            </a:fld>
            <a:endParaRPr lang="tr-TR"/>
          </a:p>
        </p:txBody>
      </p:sp>
      <p:sp>
        <p:nvSpPr>
          <p:cNvPr id="23" name="Dikdörtgen 22">
            <a:extLst>
              <a:ext uri="{FF2B5EF4-FFF2-40B4-BE49-F238E27FC236}">
                <a16:creationId xmlns:a16="http://schemas.microsoft.com/office/drawing/2014/main" id="{68EA19BC-84E2-B20E-D9CA-F6EC07ACDA63}"/>
              </a:ext>
            </a:extLst>
          </p:cNvPr>
          <p:cNvSpPr/>
          <p:nvPr userDrawn="1"/>
        </p:nvSpPr>
        <p:spPr>
          <a:xfrm>
            <a:off x="-1080333" y="0"/>
            <a:ext cx="849085" cy="281528"/>
          </a:xfrm>
          <a:prstGeom prst="rect">
            <a:avLst/>
          </a:prstGeom>
          <a:solidFill>
            <a:srgbClr val="6292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6292F7"/>
              </a:solidFill>
            </a:endParaRPr>
          </a:p>
        </p:txBody>
      </p:sp>
      <p:sp>
        <p:nvSpPr>
          <p:cNvPr id="24" name="Dikdörtgen 23">
            <a:extLst>
              <a:ext uri="{FF2B5EF4-FFF2-40B4-BE49-F238E27FC236}">
                <a16:creationId xmlns:a16="http://schemas.microsoft.com/office/drawing/2014/main" id="{1CA6EA86-CEF8-C463-FE7C-0B40F3AFCADF}"/>
              </a:ext>
            </a:extLst>
          </p:cNvPr>
          <p:cNvSpPr/>
          <p:nvPr userDrawn="1"/>
        </p:nvSpPr>
        <p:spPr>
          <a:xfrm>
            <a:off x="-1080334" y="324695"/>
            <a:ext cx="849085" cy="281528"/>
          </a:xfrm>
          <a:prstGeom prst="rect">
            <a:avLst/>
          </a:prstGeom>
          <a:solidFill>
            <a:srgbClr val="7A6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a:extLst>
              <a:ext uri="{FF2B5EF4-FFF2-40B4-BE49-F238E27FC236}">
                <a16:creationId xmlns:a16="http://schemas.microsoft.com/office/drawing/2014/main" id="{43F55123-6402-8B8A-CAD4-A9BD906B569D}"/>
              </a:ext>
            </a:extLst>
          </p:cNvPr>
          <p:cNvSpPr/>
          <p:nvPr userDrawn="1"/>
        </p:nvSpPr>
        <p:spPr>
          <a:xfrm>
            <a:off x="-1080334" y="649390"/>
            <a:ext cx="849085" cy="281528"/>
          </a:xfrm>
          <a:prstGeom prst="rect">
            <a:avLst/>
          </a:prstGeom>
          <a:solidFill>
            <a:srgbClr val="E12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dörtgen 25">
            <a:extLst>
              <a:ext uri="{FF2B5EF4-FFF2-40B4-BE49-F238E27FC236}">
                <a16:creationId xmlns:a16="http://schemas.microsoft.com/office/drawing/2014/main" id="{A45B484E-4836-A2F4-9832-3B0D69CA46A4}"/>
              </a:ext>
            </a:extLst>
          </p:cNvPr>
          <p:cNvSpPr/>
          <p:nvPr userDrawn="1"/>
        </p:nvSpPr>
        <p:spPr>
          <a:xfrm>
            <a:off x="-1080335" y="974927"/>
            <a:ext cx="849085" cy="281528"/>
          </a:xfrm>
          <a:prstGeom prst="rect">
            <a:avLst/>
          </a:prstGeom>
          <a:solidFill>
            <a:srgbClr val="FF5F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dörtgen 26">
            <a:extLst>
              <a:ext uri="{FF2B5EF4-FFF2-40B4-BE49-F238E27FC236}">
                <a16:creationId xmlns:a16="http://schemas.microsoft.com/office/drawing/2014/main" id="{2F4B1A99-F06E-82E8-CD81-123648DC1EBE}"/>
              </a:ext>
            </a:extLst>
          </p:cNvPr>
          <p:cNvSpPr/>
          <p:nvPr userDrawn="1"/>
        </p:nvSpPr>
        <p:spPr>
          <a:xfrm>
            <a:off x="-1080336" y="1299622"/>
            <a:ext cx="849085" cy="281528"/>
          </a:xfrm>
          <a:prstGeom prst="rect">
            <a:avLst/>
          </a:prstGeom>
          <a:solidFill>
            <a:srgbClr val="FFA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7A4F6B98-E975-0A4F-B04B-5F3FD87BA154}"/>
              </a:ext>
            </a:extLst>
          </p:cNvPr>
          <p:cNvSpPr/>
          <p:nvPr userDrawn="1"/>
        </p:nvSpPr>
        <p:spPr>
          <a:xfrm>
            <a:off x="-2058233" y="0"/>
            <a:ext cx="849085" cy="281528"/>
          </a:xfrm>
          <a:prstGeom prst="rect">
            <a:avLst/>
          </a:prstGeom>
          <a:solidFill>
            <a:srgbClr val="C4D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6292F7"/>
              </a:solidFill>
            </a:endParaRPr>
          </a:p>
        </p:txBody>
      </p:sp>
      <p:sp>
        <p:nvSpPr>
          <p:cNvPr id="8" name="Dikdörtgen 7">
            <a:extLst>
              <a:ext uri="{FF2B5EF4-FFF2-40B4-BE49-F238E27FC236}">
                <a16:creationId xmlns:a16="http://schemas.microsoft.com/office/drawing/2014/main" id="{3E3FD0C4-2418-8E58-968D-B3352EDC4962}"/>
              </a:ext>
            </a:extLst>
          </p:cNvPr>
          <p:cNvSpPr/>
          <p:nvPr userDrawn="1"/>
        </p:nvSpPr>
        <p:spPr>
          <a:xfrm>
            <a:off x="-2058234" y="324695"/>
            <a:ext cx="849085" cy="281528"/>
          </a:xfrm>
          <a:prstGeom prst="rect">
            <a:avLst/>
          </a:prstGeom>
          <a:solidFill>
            <a:srgbClr val="DAD3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F99CE5C-B9DD-70C9-7D13-418B7A165D7F}"/>
              </a:ext>
            </a:extLst>
          </p:cNvPr>
          <p:cNvSpPr/>
          <p:nvPr userDrawn="1"/>
        </p:nvSpPr>
        <p:spPr>
          <a:xfrm>
            <a:off x="-2058234" y="649390"/>
            <a:ext cx="849085" cy="281528"/>
          </a:xfrm>
          <a:prstGeom prst="rect">
            <a:avLst/>
          </a:prstGeom>
          <a:solidFill>
            <a:srgbClr val="F9D3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dörtgen 9">
            <a:extLst>
              <a:ext uri="{FF2B5EF4-FFF2-40B4-BE49-F238E27FC236}">
                <a16:creationId xmlns:a16="http://schemas.microsoft.com/office/drawing/2014/main" id="{2188929A-C5F3-4188-7020-EB1FFA19992C}"/>
              </a:ext>
            </a:extLst>
          </p:cNvPr>
          <p:cNvSpPr/>
          <p:nvPr userDrawn="1"/>
        </p:nvSpPr>
        <p:spPr>
          <a:xfrm>
            <a:off x="-2058235" y="974927"/>
            <a:ext cx="849085" cy="281528"/>
          </a:xfrm>
          <a:prstGeom prst="rect">
            <a:avLst/>
          </a:prstGeom>
          <a:solidFill>
            <a:srgbClr val="FFE0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a:extLst>
              <a:ext uri="{FF2B5EF4-FFF2-40B4-BE49-F238E27FC236}">
                <a16:creationId xmlns:a16="http://schemas.microsoft.com/office/drawing/2014/main" id="{A6E8508F-0BC5-6B63-2377-26895A041F3E}"/>
              </a:ext>
            </a:extLst>
          </p:cNvPr>
          <p:cNvSpPr/>
          <p:nvPr userDrawn="1"/>
        </p:nvSpPr>
        <p:spPr>
          <a:xfrm>
            <a:off x="-2058236" y="1299622"/>
            <a:ext cx="849085" cy="281528"/>
          </a:xfrm>
          <a:prstGeom prst="rect">
            <a:avLst/>
          </a:prstGeom>
          <a:solidFill>
            <a:srgbClr val="FFE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Dikdörtgen 18">
            <a:extLst>
              <a:ext uri="{FF2B5EF4-FFF2-40B4-BE49-F238E27FC236}">
                <a16:creationId xmlns:a16="http://schemas.microsoft.com/office/drawing/2014/main" id="{EACC24E1-3D4E-7201-E434-FBF75F2CE77F}"/>
              </a:ext>
            </a:extLst>
          </p:cNvPr>
          <p:cNvSpPr/>
          <p:nvPr userDrawn="1"/>
        </p:nvSpPr>
        <p:spPr>
          <a:xfrm>
            <a:off x="-1080330" y="2467160"/>
            <a:ext cx="849085" cy="281528"/>
          </a:xfrm>
          <a:prstGeom prst="rect">
            <a:avLst/>
          </a:prstGeom>
          <a:solidFill>
            <a:srgbClr val="133C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6292F7"/>
              </a:solidFill>
            </a:endParaRPr>
          </a:p>
        </p:txBody>
      </p:sp>
      <p:sp>
        <p:nvSpPr>
          <p:cNvPr id="20" name="Dikdörtgen 19">
            <a:extLst>
              <a:ext uri="{FF2B5EF4-FFF2-40B4-BE49-F238E27FC236}">
                <a16:creationId xmlns:a16="http://schemas.microsoft.com/office/drawing/2014/main" id="{45B9A5FD-9A57-5F6B-EF78-3522196A3F17}"/>
              </a:ext>
            </a:extLst>
          </p:cNvPr>
          <p:cNvSpPr/>
          <p:nvPr userDrawn="1"/>
        </p:nvSpPr>
        <p:spPr>
          <a:xfrm>
            <a:off x="-1080331" y="2791855"/>
            <a:ext cx="849085" cy="281528"/>
          </a:xfrm>
          <a:prstGeom prst="rect">
            <a:avLst/>
          </a:prstGeom>
          <a:solidFill>
            <a:srgbClr val="3F1C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a:extLst>
              <a:ext uri="{FF2B5EF4-FFF2-40B4-BE49-F238E27FC236}">
                <a16:creationId xmlns:a16="http://schemas.microsoft.com/office/drawing/2014/main" id="{757EAE82-DA6F-8200-93B7-2D9FECEAD20F}"/>
              </a:ext>
            </a:extLst>
          </p:cNvPr>
          <p:cNvSpPr/>
          <p:nvPr userDrawn="1"/>
        </p:nvSpPr>
        <p:spPr>
          <a:xfrm>
            <a:off x="-1080331" y="3116550"/>
            <a:ext cx="849085" cy="281528"/>
          </a:xfrm>
          <a:prstGeom prst="rect">
            <a:avLst/>
          </a:prstGeom>
          <a:solidFill>
            <a:srgbClr val="660E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2" name="Dikdörtgen 21">
            <a:extLst>
              <a:ext uri="{FF2B5EF4-FFF2-40B4-BE49-F238E27FC236}">
                <a16:creationId xmlns:a16="http://schemas.microsoft.com/office/drawing/2014/main" id="{A0108268-F182-A605-81F2-7244B77BDE3C}"/>
              </a:ext>
            </a:extLst>
          </p:cNvPr>
          <p:cNvSpPr/>
          <p:nvPr userDrawn="1"/>
        </p:nvSpPr>
        <p:spPr>
          <a:xfrm>
            <a:off x="-1080332" y="3442087"/>
            <a:ext cx="849085" cy="281528"/>
          </a:xfrm>
          <a:prstGeom prst="rect">
            <a:avLst/>
          </a:prstGeom>
          <a:solidFill>
            <a:srgbClr val="922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dörtgen 27">
            <a:extLst>
              <a:ext uri="{FF2B5EF4-FFF2-40B4-BE49-F238E27FC236}">
                <a16:creationId xmlns:a16="http://schemas.microsoft.com/office/drawing/2014/main" id="{4C75A030-42E4-77C7-5F87-BBC2F3410A37}"/>
              </a:ext>
            </a:extLst>
          </p:cNvPr>
          <p:cNvSpPr/>
          <p:nvPr userDrawn="1"/>
        </p:nvSpPr>
        <p:spPr>
          <a:xfrm>
            <a:off x="-1080333" y="3766782"/>
            <a:ext cx="849085" cy="281528"/>
          </a:xfrm>
          <a:prstGeom prst="rect">
            <a:avLst/>
          </a:prstGeom>
          <a:solidFill>
            <a:srgbClr val="9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4" name="Dikdörtgen 27">
            <a:extLst>
              <a:ext uri="{FF2B5EF4-FFF2-40B4-BE49-F238E27FC236}">
                <a16:creationId xmlns:a16="http://schemas.microsoft.com/office/drawing/2014/main" id="{9AC3979C-4B4F-9F67-10D3-7D076B9CAF6B}"/>
              </a:ext>
            </a:extLst>
          </p:cNvPr>
          <p:cNvSpPr/>
          <p:nvPr userDrawn="1"/>
        </p:nvSpPr>
        <p:spPr>
          <a:xfrm>
            <a:off x="-1080333" y="4092919"/>
            <a:ext cx="849085" cy="281528"/>
          </a:xfrm>
          <a:prstGeom prst="rect">
            <a:avLst/>
          </a:prstGeom>
          <a:solidFill>
            <a:srgbClr val="33502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dirty="0"/>
          </a:p>
        </p:txBody>
      </p:sp>
      <p:sp>
        <p:nvSpPr>
          <p:cNvPr id="35" name="Dikdörtgen 27">
            <a:extLst>
              <a:ext uri="{FF2B5EF4-FFF2-40B4-BE49-F238E27FC236}">
                <a16:creationId xmlns:a16="http://schemas.microsoft.com/office/drawing/2014/main" id="{E3E5B946-8065-D830-05C4-82AB1E9C7F2F}"/>
              </a:ext>
            </a:extLst>
          </p:cNvPr>
          <p:cNvSpPr/>
          <p:nvPr userDrawn="1"/>
        </p:nvSpPr>
        <p:spPr>
          <a:xfrm>
            <a:off x="-1080336" y="1624317"/>
            <a:ext cx="849085" cy="281528"/>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dirty="0"/>
          </a:p>
        </p:txBody>
      </p:sp>
      <p:sp>
        <p:nvSpPr>
          <p:cNvPr id="36" name="Dikdörtgen 27">
            <a:extLst>
              <a:ext uri="{FF2B5EF4-FFF2-40B4-BE49-F238E27FC236}">
                <a16:creationId xmlns:a16="http://schemas.microsoft.com/office/drawing/2014/main" id="{23FD21F9-BEF6-71D0-F12A-333D35389B21}"/>
              </a:ext>
            </a:extLst>
          </p:cNvPr>
          <p:cNvSpPr/>
          <p:nvPr userDrawn="1"/>
        </p:nvSpPr>
        <p:spPr>
          <a:xfrm>
            <a:off x="-2058237" y="1636798"/>
            <a:ext cx="849085" cy="281528"/>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p>
        </p:txBody>
      </p:sp>
      <p:sp>
        <p:nvSpPr>
          <p:cNvPr id="37" name="Dikdörtgen 18">
            <a:extLst>
              <a:ext uri="{FF2B5EF4-FFF2-40B4-BE49-F238E27FC236}">
                <a16:creationId xmlns:a16="http://schemas.microsoft.com/office/drawing/2014/main" id="{F1B405CF-B72C-0063-8CEA-6D317D01F2BE}"/>
              </a:ext>
            </a:extLst>
          </p:cNvPr>
          <p:cNvSpPr/>
          <p:nvPr userDrawn="1"/>
        </p:nvSpPr>
        <p:spPr>
          <a:xfrm>
            <a:off x="-2058234" y="2446634"/>
            <a:ext cx="849085" cy="281528"/>
          </a:xfrm>
          <a:prstGeom prst="rect">
            <a:avLst/>
          </a:prstGeom>
          <a:solidFill>
            <a:srgbClr val="316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6292F7"/>
              </a:solidFill>
            </a:endParaRPr>
          </a:p>
        </p:txBody>
      </p:sp>
      <p:sp>
        <p:nvSpPr>
          <p:cNvPr id="38" name="Dikdörtgen 19">
            <a:extLst>
              <a:ext uri="{FF2B5EF4-FFF2-40B4-BE49-F238E27FC236}">
                <a16:creationId xmlns:a16="http://schemas.microsoft.com/office/drawing/2014/main" id="{AA678627-0954-5A3D-BB1C-CC083F92898C}"/>
              </a:ext>
            </a:extLst>
          </p:cNvPr>
          <p:cNvSpPr/>
          <p:nvPr userDrawn="1"/>
        </p:nvSpPr>
        <p:spPr>
          <a:xfrm>
            <a:off x="-2058235" y="2771329"/>
            <a:ext cx="849085" cy="281528"/>
          </a:xfrm>
          <a:prstGeom prst="rect">
            <a:avLst/>
          </a:prstGeom>
          <a:solidFill>
            <a:srgbClr val="6D4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20">
            <a:extLst>
              <a:ext uri="{FF2B5EF4-FFF2-40B4-BE49-F238E27FC236}">
                <a16:creationId xmlns:a16="http://schemas.microsoft.com/office/drawing/2014/main" id="{41702C81-10A8-5149-97E6-B5AAA254748C}"/>
              </a:ext>
            </a:extLst>
          </p:cNvPr>
          <p:cNvSpPr/>
          <p:nvPr userDrawn="1"/>
        </p:nvSpPr>
        <p:spPr>
          <a:xfrm>
            <a:off x="-2058235" y="3096024"/>
            <a:ext cx="849085" cy="281528"/>
          </a:xfrm>
          <a:prstGeom prst="rect">
            <a:avLst/>
          </a:prstGeom>
          <a:solidFill>
            <a:srgbClr val="B319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0" name="Dikdörtgen 21">
            <a:extLst>
              <a:ext uri="{FF2B5EF4-FFF2-40B4-BE49-F238E27FC236}">
                <a16:creationId xmlns:a16="http://schemas.microsoft.com/office/drawing/2014/main" id="{CAC89B3F-49B5-5467-4566-3A4829907068}"/>
              </a:ext>
            </a:extLst>
          </p:cNvPr>
          <p:cNvSpPr/>
          <p:nvPr userDrawn="1"/>
        </p:nvSpPr>
        <p:spPr>
          <a:xfrm>
            <a:off x="-2058236" y="3421561"/>
            <a:ext cx="849085" cy="281528"/>
          </a:xfrm>
          <a:prstGeom prst="rect">
            <a:avLst/>
          </a:prstGeom>
          <a:solidFill>
            <a:srgbClr val="F23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Dikdörtgen 27">
            <a:extLst>
              <a:ext uri="{FF2B5EF4-FFF2-40B4-BE49-F238E27FC236}">
                <a16:creationId xmlns:a16="http://schemas.microsoft.com/office/drawing/2014/main" id="{6FDFF52F-5A8B-61CB-C35B-B60C4B1AF6DB}"/>
              </a:ext>
            </a:extLst>
          </p:cNvPr>
          <p:cNvSpPr/>
          <p:nvPr userDrawn="1"/>
        </p:nvSpPr>
        <p:spPr>
          <a:xfrm>
            <a:off x="-2058237" y="3746256"/>
            <a:ext cx="849085" cy="281528"/>
          </a:xfrm>
          <a:prstGeom prst="rect">
            <a:avLst/>
          </a:prstGeom>
          <a:solidFill>
            <a:srgbClr val="E28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2" name="Dikdörtgen 27">
            <a:extLst>
              <a:ext uri="{FF2B5EF4-FFF2-40B4-BE49-F238E27FC236}">
                <a16:creationId xmlns:a16="http://schemas.microsoft.com/office/drawing/2014/main" id="{7230E777-063E-74A3-3FCB-3904F0A8EA45}"/>
              </a:ext>
            </a:extLst>
          </p:cNvPr>
          <p:cNvSpPr/>
          <p:nvPr userDrawn="1"/>
        </p:nvSpPr>
        <p:spPr>
          <a:xfrm>
            <a:off x="-2058237" y="4072393"/>
            <a:ext cx="849085" cy="281528"/>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dirty="0"/>
          </a:p>
        </p:txBody>
      </p:sp>
      <p:sp>
        <p:nvSpPr>
          <p:cNvPr id="12" name="Dikdörtgen 27">
            <a:extLst>
              <a:ext uri="{FF2B5EF4-FFF2-40B4-BE49-F238E27FC236}">
                <a16:creationId xmlns:a16="http://schemas.microsoft.com/office/drawing/2014/main" id="{93688E2E-0CA2-F734-1096-D4D98B362375}"/>
              </a:ext>
            </a:extLst>
          </p:cNvPr>
          <p:cNvSpPr/>
          <p:nvPr userDrawn="1"/>
        </p:nvSpPr>
        <p:spPr>
          <a:xfrm>
            <a:off x="-2058238" y="1959171"/>
            <a:ext cx="849085" cy="281528"/>
          </a:xfrm>
          <a:prstGeom prst="rect">
            <a:avLst/>
          </a:prstGeom>
          <a:solidFill>
            <a:srgbClr val="FFE1E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p>
        </p:txBody>
      </p:sp>
      <p:sp>
        <p:nvSpPr>
          <p:cNvPr id="13" name="Dikdörtgen 27">
            <a:extLst>
              <a:ext uri="{FF2B5EF4-FFF2-40B4-BE49-F238E27FC236}">
                <a16:creationId xmlns:a16="http://schemas.microsoft.com/office/drawing/2014/main" id="{5CFA1B7D-EB0C-79CF-0A4B-4FB26C3CC1B9}"/>
              </a:ext>
            </a:extLst>
          </p:cNvPr>
          <p:cNvSpPr/>
          <p:nvPr userDrawn="1"/>
        </p:nvSpPr>
        <p:spPr>
          <a:xfrm>
            <a:off x="-1080336" y="1948440"/>
            <a:ext cx="849085" cy="281528"/>
          </a:xfrm>
          <a:prstGeom prst="rect">
            <a:avLst/>
          </a:prstGeom>
          <a:solidFill>
            <a:srgbClr val="FF535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p>
        </p:txBody>
      </p:sp>
      <p:sp>
        <p:nvSpPr>
          <p:cNvPr id="14" name="Dikdörtgen 27">
            <a:extLst>
              <a:ext uri="{FF2B5EF4-FFF2-40B4-BE49-F238E27FC236}">
                <a16:creationId xmlns:a16="http://schemas.microsoft.com/office/drawing/2014/main" id="{2D5BB338-231B-C7C0-8F77-162F3199129A}"/>
              </a:ext>
            </a:extLst>
          </p:cNvPr>
          <p:cNvSpPr/>
          <p:nvPr userDrawn="1"/>
        </p:nvSpPr>
        <p:spPr>
          <a:xfrm>
            <a:off x="-2058239" y="4395646"/>
            <a:ext cx="849085" cy="281528"/>
          </a:xfrm>
          <a:prstGeom prst="rect">
            <a:avLst/>
          </a:prstGeom>
          <a:solidFill>
            <a:srgbClr val="D2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p>
        </p:txBody>
      </p:sp>
      <p:sp>
        <p:nvSpPr>
          <p:cNvPr id="15" name="Dikdörtgen 27">
            <a:extLst>
              <a:ext uri="{FF2B5EF4-FFF2-40B4-BE49-F238E27FC236}">
                <a16:creationId xmlns:a16="http://schemas.microsoft.com/office/drawing/2014/main" id="{2724461D-2FCF-C354-8474-D130890423CF}"/>
              </a:ext>
            </a:extLst>
          </p:cNvPr>
          <p:cNvSpPr/>
          <p:nvPr userDrawn="1"/>
        </p:nvSpPr>
        <p:spPr>
          <a:xfrm>
            <a:off x="-1080336" y="4415600"/>
            <a:ext cx="849085" cy="281528"/>
          </a:xfrm>
          <a:prstGeom prst="rect">
            <a:avLst/>
          </a:prstGeom>
          <a:solidFill>
            <a:srgbClr val="8E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p>
        </p:txBody>
      </p:sp>
    </p:spTree>
    <p:extLst>
      <p:ext uri="{BB962C8B-B14F-4D97-AF65-F5344CB8AC3E}">
        <p14:creationId xmlns:p14="http://schemas.microsoft.com/office/powerpoint/2010/main" val="3589152295"/>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CMU-SAFARI/Ariadn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arxiv.org/pdf/2402.18652.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github.com/CMU-SAFARI/Ariad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92879-91F5-D4F9-A752-66E99AD75448}"/>
            </a:ext>
          </a:extLst>
        </p:cNvPr>
        <p:cNvGrpSpPr/>
        <p:nvPr/>
      </p:nvGrpSpPr>
      <p:grpSpPr>
        <a:xfrm>
          <a:off x="0" y="0"/>
          <a:ext cx="0" cy="0"/>
          <a:chOff x="0" y="0"/>
          <a:chExt cx="0" cy="0"/>
        </a:xfrm>
      </p:grpSpPr>
      <p:sp>
        <p:nvSpPr>
          <p:cNvPr id="9" name="Dikdörtgen 10">
            <a:extLst>
              <a:ext uri="{FF2B5EF4-FFF2-40B4-BE49-F238E27FC236}">
                <a16:creationId xmlns:a16="http://schemas.microsoft.com/office/drawing/2014/main" id="{8D160270-A381-5E7D-1B65-7693C01DDF56}"/>
              </a:ext>
            </a:extLst>
          </p:cNvPr>
          <p:cNvSpPr>
            <a:spLocks noGrp="1" noRot="1" noMove="1" noResize="1" noEditPoints="1" noAdjustHandles="1" noChangeArrowheads="1" noChangeShapeType="1"/>
          </p:cNvSpPr>
          <p:nvPr/>
        </p:nvSpPr>
        <p:spPr>
          <a:xfrm>
            <a:off x="0" y="0"/>
            <a:ext cx="9144000" cy="3428999"/>
          </a:xfrm>
          <a:prstGeom prst="rect">
            <a:avLst/>
          </a:prstGeom>
          <a:solidFill>
            <a:srgbClr val="E6E1F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p>
        </p:txBody>
      </p:sp>
      <p:sp>
        <p:nvSpPr>
          <p:cNvPr id="2" name="Title 1">
            <a:extLst>
              <a:ext uri="{FF2B5EF4-FFF2-40B4-BE49-F238E27FC236}">
                <a16:creationId xmlns:a16="http://schemas.microsoft.com/office/drawing/2014/main" id="{6B3DD33E-065E-51A6-2B84-AA58389A2245}"/>
              </a:ext>
            </a:extLst>
          </p:cNvPr>
          <p:cNvSpPr>
            <a:spLocks noGrp="1"/>
          </p:cNvSpPr>
          <p:nvPr>
            <p:ph type="ctrTitle"/>
          </p:nvPr>
        </p:nvSpPr>
        <p:spPr>
          <a:xfrm>
            <a:off x="211015" y="728323"/>
            <a:ext cx="8721970" cy="2700675"/>
          </a:xfrm>
        </p:spPr>
        <p:txBody>
          <a:bodyPr anchor="ctr">
            <a:noAutofit/>
          </a:bodyPr>
          <a:lstStyle/>
          <a:p>
            <a:r>
              <a:rPr lang="en-US" sz="2800" b="1" dirty="0">
                <a:solidFill>
                  <a:srgbClr val="3F1C98"/>
                </a:solidFill>
              </a:rPr>
              <a:t>Ariadne: A Hotness-Aware and Size-Adaptive Compressed Swap Technique for Fast Application Relaunch and Reduced CPU Usage on Mobile Devices</a:t>
            </a:r>
          </a:p>
        </p:txBody>
      </p:sp>
      <p:sp>
        <p:nvSpPr>
          <p:cNvPr id="3" name="Subtitle 2">
            <a:extLst>
              <a:ext uri="{FF2B5EF4-FFF2-40B4-BE49-F238E27FC236}">
                <a16:creationId xmlns:a16="http://schemas.microsoft.com/office/drawing/2014/main" id="{812ADF7B-D427-B670-C0E9-4DAA0F79266E}"/>
              </a:ext>
            </a:extLst>
          </p:cNvPr>
          <p:cNvSpPr>
            <a:spLocks noGrp="1"/>
          </p:cNvSpPr>
          <p:nvPr>
            <p:ph type="subTitle" idx="1"/>
          </p:nvPr>
        </p:nvSpPr>
        <p:spPr>
          <a:xfrm>
            <a:off x="0" y="3428998"/>
            <a:ext cx="9144000" cy="1834539"/>
          </a:xfrm>
        </p:spPr>
        <p:txBody>
          <a:bodyPr anchor="ctr">
            <a:normAutofit/>
          </a:bodyPr>
          <a:lstStyle/>
          <a:p>
            <a:r>
              <a:rPr lang="en-US" altLang="zh-CN" sz="2300" b="1" u="sng" dirty="0">
                <a:solidFill>
                  <a:prstClr val="black"/>
                </a:solidFill>
                <a:latin typeface="+mj-lt"/>
                <a:ea typeface="Cambria" panose="02040503050406030204" pitchFamily="18" charset="0"/>
              </a:rPr>
              <a:t>Yu Liang</a:t>
            </a:r>
            <a:r>
              <a:rPr lang="en-US" altLang="zh-CN" sz="2300" b="1" dirty="0">
                <a:solidFill>
                  <a:prstClr val="black"/>
                </a:solidFill>
                <a:latin typeface="+mj-lt"/>
                <a:ea typeface="Cambria" panose="02040503050406030204" pitchFamily="18" charset="0"/>
              </a:rPr>
              <a:t>,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Aofeng</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Shen,   Chun Jason Xue,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Riwei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Pan,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Haiyu</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Mao  </a:t>
            </a:r>
          </a:p>
          <a:p>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Nika Mansouri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Ghiasi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Qingcai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Jiang,   Rakesh Nadig,   Lei Li  </a:t>
            </a:r>
          </a:p>
          <a:p>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Rachata Ausavarungnirun,   Mohammad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Sadrosadati</a:t>
            </a:r>
            <a:r>
              <a:rPr lang="en-US" sz="2300" dirty="0">
                <a:solidFill>
                  <a:prstClr val="black"/>
                </a:solidFill>
                <a:latin typeface="+mj-lt"/>
                <a:ea typeface="Cambria" panose="02040503050406030204" pitchFamily="18" charset="0"/>
              </a:rPr>
              <a:t>,</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Onur Mutlu</a:t>
            </a:r>
          </a:p>
        </p:txBody>
      </p:sp>
      <p:pic>
        <p:nvPicPr>
          <p:cNvPr id="11" name="Graphic 2">
            <a:extLst>
              <a:ext uri="{FF2B5EF4-FFF2-40B4-BE49-F238E27FC236}">
                <a16:creationId xmlns:a16="http://schemas.microsoft.com/office/drawing/2014/main" id="{6BDA8D98-D21A-0095-C024-C747AA9E81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663" y="6129677"/>
            <a:ext cx="1396494" cy="268658"/>
          </a:xfrm>
          <a:prstGeom prst="rect">
            <a:avLst/>
          </a:prstGeom>
        </p:spPr>
      </p:pic>
      <p:pic>
        <p:nvPicPr>
          <p:cNvPr id="12" name="Picture 11">
            <a:extLst>
              <a:ext uri="{FF2B5EF4-FFF2-40B4-BE49-F238E27FC236}">
                <a16:creationId xmlns:a16="http://schemas.microsoft.com/office/drawing/2014/main" id="{66478425-C43C-F8E5-5E8C-037DA181C471}"/>
              </a:ext>
            </a:extLst>
          </p:cNvPr>
          <p:cNvPicPr>
            <a:picLocks noChangeAspect="1"/>
          </p:cNvPicPr>
          <p:nvPr/>
        </p:nvPicPr>
        <p:blipFill rotWithShape="1">
          <a:blip r:embed="rId5"/>
          <a:srcRect l="11820" t="33599" r="12247" b="30996"/>
          <a:stretch/>
        </p:blipFill>
        <p:spPr>
          <a:xfrm>
            <a:off x="0" y="6506566"/>
            <a:ext cx="1909307" cy="328484"/>
          </a:xfrm>
          <a:prstGeom prst="rect">
            <a:avLst/>
          </a:prstGeom>
        </p:spPr>
      </p:pic>
      <p:pic>
        <p:nvPicPr>
          <p:cNvPr id="15" name="图片 14">
            <a:extLst>
              <a:ext uri="{FF2B5EF4-FFF2-40B4-BE49-F238E27FC236}">
                <a16:creationId xmlns:a16="http://schemas.microsoft.com/office/drawing/2014/main" id="{B997E8FE-4E81-13CA-A8B8-28B5555B8275}"/>
              </a:ext>
            </a:extLst>
          </p:cNvPr>
          <p:cNvPicPr>
            <a:picLocks noChangeAspect="1"/>
          </p:cNvPicPr>
          <p:nvPr/>
        </p:nvPicPr>
        <p:blipFill>
          <a:blip r:embed="rId6"/>
          <a:stretch>
            <a:fillRect/>
          </a:stretch>
        </p:blipFill>
        <p:spPr>
          <a:xfrm>
            <a:off x="3801771" y="6059510"/>
            <a:ext cx="1181054" cy="793027"/>
          </a:xfrm>
          <a:prstGeom prst="rect">
            <a:avLst/>
          </a:prstGeom>
        </p:spPr>
      </p:pic>
      <p:pic>
        <p:nvPicPr>
          <p:cNvPr id="17" name="图片 16">
            <a:extLst>
              <a:ext uri="{FF2B5EF4-FFF2-40B4-BE49-F238E27FC236}">
                <a16:creationId xmlns:a16="http://schemas.microsoft.com/office/drawing/2014/main" id="{FF8CB5B9-B621-ED8E-036B-72A1746193ED}"/>
              </a:ext>
            </a:extLst>
          </p:cNvPr>
          <p:cNvPicPr>
            <a:picLocks noChangeAspect="1"/>
          </p:cNvPicPr>
          <p:nvPr/>
        </p:nvPicPr>
        <p:blipFill>
          <a:blip r:embed="rId7"/>
          <a:stretch>
            <a:fillRect/>
          </a:stretch>
        </p:blipFill>
        <p:spPr>
          <a:xfrm>
            <a:off x="5094377" y="5818489"/>
            <a:ext cx="834957" cy="1011330"/>
          </a:xfrm>
          <a:prstGeom prst="rect">
            <a:avLst/>
          </a:prstGeom>
        </p:spPr>
      </p:pic>
      <p:pic>
        <p:nvPicPr>
          <p:cNvPr id="19" name="图片 18">
            <a:extLst>
              <a:ext uri="{FF2B5EF4-FFF2-40B4-BE49-F238E27FC236}">
                <a16:creationId xmlns:a16="http://schemas.microsoft.com/office/drawing/2014/main" id="{5406317B-9F8F-6605-76DC-8EF234D0E2BD}"/>
              </a:ext>
            </a:extLst>
          </p:cNvPr>
          <p:cNvPicPr>
            <a:picLocks noChangeAspect="1"/>
          </p:cNvPicPr>
          <p:nvPr/>
        </p:nvPicPr>
        <p:blipFill>
          <a:blip r:embed="rId8"/>
          <a:stretch>
            <a:fillRect/>
          </a:stretch>
        </p:blipFill>
        <p:spPr>
          <a:xfrm>
            <a:off x="6027204" y="5913900"/>
            <a:ext cx="928834" cy="938637"/>
          </a:xfrm>
          <a:prstGeom prst="rect">
            <a:avLst/>
          </a:prstGeom>
        </p:spPr>
      </p:pic>
      <p:pic>
        <p:nvPicPr>
          <p:cNvPr id="21" name="图片 20">
            <a:extLst>
              <a:ext uri="{FF2B5EF4-FFF2-40B4-BE49-F238E27FC236}">
                <a16:creationId xmlns:a16="http://schemas.microsoft.com/office/drawing/2014/main" id="{5EEA97ED-5FE9-B11E-2E0E-2EDABA993844}"/>
              </a:ext>
            </a:extLst>
          </p:cNvPr>
          <p:cNvPicPr>
            <a:picLocks noChangeAspect="1"/>
          </p:cNvPicPr>
          <p:nvPr/>
        </p:nvPicPr>
        <p:blipFill>
          <a:blip r:embed="rId9"/>
          <a:stretch>
            <a:fillRect/>
          </a:stretch>
        </p:blipFill>
        <p:spPr>
          <a:xfrm>
            <a:off x="7109482" y="6370154"/>
            <a:ext cx="2034518" cy="459665"/>
          </a:xfrm>
          <a:prstGeom prst="rect">
            <a:avLst/>
          </a:prstGeom>
        </p:spPr>
      </p:pic>
      <p:pic>
        <p:nvPicPr>
          <p:cNvPr id="23" name="图片 22">
            <a:extLst>
              <a:ext uri="{FF2B5EF4-FFF2-40B4-BE49-F238E27FC236}">
                <a16:creationId xmlns:a16="http://schemas.microsoft.com/office/drawing/2014/main" id="{ADE63DA4-4FC8-23C1-3F7F-54F85AF17B3D}"/>
              </a:ext>
            </a:extLst>
          </p:cNvPr>
          <p:cNvPicPr>
            <a:picLocks noChangeAspect="1"/>
          </p:cNvPicPr>
          <p:nvPr/>
        </p:nvPicPr>
        <p:blipFill>
          <a:blip r:embed="rId10"/>
          <a:stretch>
            <a:fillRect/>
          </a:stretch>
        </p:blipFill>
        <p:spPr>
          <a:xfrm>
            <a:off x="1976917" y="6113744"/>
            <a:ext cx="1730017" cy="601307"/>
          </a:xfrm>
          <a:prstGeom prst="rect">
            <a:avLst/>
          </a:prstGeom>
        </p:spPr>
      </p:pic>
    </p:spTree>
    <p:extLst>
      <p:ext uri="{BB962C8B-B14F-4D97-AF65-F5344CB8AC3E}">
        <p14:creationId xmlns:p14="http://schemas.microsoft.com/office/powerpoint/2010/main" val="334832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67B2E-70A1-9BD2-D4B4-522D3A11D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92E05-542F-7718-B1B1-272CF273B211}"/>
              </a:ext>
            </a:extLst>
          </p:cNvPr>
          <p:cNvSpPr>
            <a:spLocks noGrp="1"/>
          </p:cNvSpPr>
          <p:nvPr>
            <p:ph type="title"/>
          </p:nvPr>
        </p:nvSpPr>
        <p:spPr>
          <a:xfrm>
            <a:off x="0" y="1"/>
            <a:ext cx="9143998" cy="817417"/>
          </a:xfrm>
        </p:spPr>
        <p:txBody>
          <a:bodyPr>
            <a:noAutofit/>
          </a:bodyPr>
          <a:lstStyle/>
          <a:p>
            <a:r>
              <a:rPr lang="en-US" sz="3200" dirty="0"/>
              <a:t>Motivation: </a:t>
            </a:r>
            <a:br>
              <a:rPr lang="en-US" sz="3200" dirty="0"/>
            </a:br>
            <a:r>
              <a:rPr lang="en-US" sz="3200" dirty="0"/>
              <a:t>ZRAM Does NOT Consider Data Hotness</a:t>
            </a:r>
          </a:p>
        </p:txBody>
      </p:sp>
      <p:sp>
        <p:nvSpPr>
          <p:cNvPr id="3" name="Content Placeholder 2">
            <a:extLst>
              <a:ext uri="{FF2B5EF4-FFF2-40B4-BE49-F238E27FC236}">
                <a16:creationId xmlns:a16="http://schemas.microsoft.com/office/drawing/2014/main" id="{09A1CEF0-3AFD-B9CE-62EB-F30EDF12A5BA}"/>
              </a:ext>
            </a:extLst>
          </p:cNvPr>
          <p:cNvSpPr>
            <a:spLocks noGrp="1"/>
          </p:cNvSpPr>
          <p:nvPr>
            <p:ph idx="1"/>
          </p:nvPr>
        </p:nvSpPr>
        <p:spPr>
          <a:xfrm>
            <a:off x="0" y="872836"/>
            <a:ext cx="9143998" cy="5782406"/>
          </a:xfrm>
        </p:spPr>
        <p:txBody>
          <a:bodyPr anchor="ctr">
            <a:normAutofit/>
          </a:bodyPr>
          <a:lstStyle/>
          <a:p>
            <a:pPr marL="0" indent="0" algn="ctr">
              <a:buNone/>
            </a:pPr>
            <a:endParaRPr lang="en-US" sz="20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342900" indent="-342900">
              <a:spcBef>
                <a:spcPts val="0"/>
              </a:spcBef>
            </a:pPr>
            <a:r>
              <a:rPr lang="en-US" altLang="zh-CN" sz="1600" dirty="0"/>
              <a:t>Sort all compressed data in the order of compression and then divide it into ten equal parts (X-axis)</a:t>
            </a:r>
          </a:p>
          <a:p>
            <a:pPr marL="0" indent="0">
              <a:spcBef>
                <a:spcPts val="0"/>
              </a:spcBef>
              <a:buNone/>
            </a:pPr>
            <a:r>
              <a:rPr lang="en-US" altLang="zh-CN" sz="1600" dirty="0"/>
              <a:t> </a:t>
            </a:r>
          </a:p>
          <a:p>
            <a:pPr marL="342900" indent="-342900">
              <a:spcBef>
                <a:spcPts val="0"/>
              </a:spcBef>
            </a:pPr>
            <a:r>
              <a:rPr lang="en-US" altLang="zh-CN" sz="1600" dirty="0"/>
              <a:t>The data in part 0 is the first to be compressed, that in part 9 is the last</a:t>
            </a:r>
          </a:p>
          <a:p>
            <a:pPr marL="0" indent="0">
              <a:spcBef>
                <a:spcPts val="0"/>
              </a:spcBef>
              <a:buNone/>
            </a:pPr>
            <a:endParaRPr lang="en-US" altLang="zh-CN" sz="1600" dirty="0"/>
          </a:p>
          <a:p>
            <a:pPr marL="342900" indent="-342900">
              <a:spcBef>
                <a:spcPts val="0"/>
              </a:spcBef>
            </a:pPr>
            <a:r>
              <a:rPr lang="en-US" altLang="zh-CN" sz="1600" b="1" dirty="0">
                <a:solidFill>
                  <a:srgbClr val="922600"/>
                </a:solidFill>
              </a:rPr>
              <a:t>To minimize compression operations, cold data should be compressed earlier (e.g., in parts 0 and 1) and hot data later (e.g., in parts 8 and 9)</a:t>
            </a:r>
            <a:endParaRPr lang="en-US" sz="3600" b="1" dirty="0">
              <a:solidFill>
                <a:srgbClr val="922600"/>
              </a:solidFill>
            </a:endParaRPr>
          </a:p>
        </p:txBody>
      </p:sp>
      <p:sp>
        <p:nvSpPr>
          <p:cNvPr id="5" name="Slide Number Placeholder 4">
            <a:extLst>
              <a:ext uri="{FF2B5EF4-FFF2-40B4-BE49-F238E27FC236}">
                <a16:creationId xmlns:a16="http://schemas.microsoft.com/office/drawing/2014/main" id="{C8911BE2-DBC0-3750-6FF3-1ACF9413937B}"/>
              </a:ext>
            </a:extLst>
          </p:cNvPr>
          <p:cNvSpPr>
            <a:spLocks noGrp="1"/>
          </p:cNvSpPr>
          <p:nvPr>
            <p:ph type="sldNum" sz="quarter" idx="12"/>
          </p:nvPr>
        </p:nvSpPr>
        <p:spPr/>
        <p:txBody>
          <a:bodyPr/>
          <a:lstStyle/>
          <a:p>
            <a:fld id="{CBE5B309-C2CE-4D90-B104-F7E98438FC65}" type="slidenum">
              <a:rPr lang="tr-TR" smtClean="0"/>
              <a:pPr/>
              <a:t>10</a:t>
            </a:fld>
            <a:endParaRPr lang="tr-TR" dirty="0"/>
          </a:p>
        </p:txBody>
      </p:sp>
      <p:sp>
        <p:nvSpPr>
          <p:cNvPr id="13" name="Content Placeholder 7">
            <a:extLst>
              <a:ext uri="{FF2B5EF4-FFF2-40B4-BE49-F238E27FC236}">
                <a16:creationId xmlns:a16="http://schemas.microsoft.com/office/drawing/2014/main" id="{3F767F3A-8B31-1A0F-B36B-EAA964D8BFF2}"/>
              </a:ext>
            </a:extLst>
          </p:cNvPr>
          <p:cNvSpPr txBox="1">
            <a:spLocks/>
          </p:cNvSpPr>
          <p:nvPr/>
        </p:nvSpPr>
        <p:spPr>
          <a:xfrm>
            <a:off x="0" y="872837"/>
            <a:ext cx="9143998" cy="2109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t>We examine the fraction of </a:t>
            </a:r>
            <a:r>
              <a:rPr lang="en-US" altLang="zh-CN" sz="2400" b="1" dirty="0">
                <a:solidFill>
                  <a:srgbClr val="F23F00"/>
                </a:solidFill>
              </a:rPr>
              <a:t>hot</a:t>
            </a:r>
            <a:r>
              <a:rPr lang="en-US" altLang="zh-CN" sz="2400" b="1" dirty="0"/>
              <a:t>, </a:t>
            </a:r>
            <a:r>
              <a:rPr lang="en-US" altLang="zh-CN" sz="2400" b="1" dirty="0">
                <a:solidFill>
                  <a:schemeClr val="accent2"/>
                </a:solidFill>
              </a:rPr>
              <a:t>warm</a:t>
            </a:r>
            <a:r>
              <a:rPr lang="en-US" altLang="zh-CN" sz="2400" b="1" dirty="0"/>
              <a:t>, and </a:t>
            </a:r>
            <a:r>
              <a:rPr lang="en-US" altLang="zh-CN" sz="2400" b="1" dirty="0">
                <a:solidFill>
                  <a:schemeClr val="accent1"/>
                </a:solidFill>
              </a:rPr>
              <a:t>cold data </a:t>
            </a:r>
            <a:r>
              <a:rPr lang="en-US" altLang="zh-CN" sz="2400" b="1" dirty="0"/>
              <a:t>in each part of compressed data</a:t>
            </a:r>
            <a:endParaRPr lang="en-US" sz="2400" b="1" dirty="0"/>
          </a:p>
        </p:txBody>
      </p:sp>
      <p:pic>
        <p:nvPicPr>
          <p:cNvPr id="6" name="图片 5">
            <a:extLst>
              <a:ext uri="{FF2B5EF4-FFF2-40B4-BE49-F238E27FC236}">
                <a16:creationId xmlns:a16="http://schemas.microsoft.com/office/drawing/2014/main" id="{F3CFB0A5-2C57-E188-8321-2ABC96C91769}"/>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8" name="Dikdörtgen 9">
            <a:extLst>
              <a:ext uri="{FF2B5EF4-FFF2-40B4-BE49-F238E27FC236}">
                <a16:creationId xmlns:a16="http://schemas.microsoft.com/office/drawing/2014/main" id="{0EF00E4B-60A7-1D18-F177-B6D597A2AEA8}"/>
              </a:ext>
            </a:extLst>
          </p:cNvPr>
          <p:cNvSpPr/>
          <p:nvPr/>
        </p:nvSpPr>
        <p:spPr bwMode="auto">
          <a:xfrm>
            <a:off x="-34838" y="4786969"/>
            <a:ext cx="9254838" cy="1317640"/>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marL="127000" indent="0" algn="ctr">
              <a:lnSpc>
                <a:spcPct val="100000"/>
              </a:lnSpc>
              <a:buClr>
                <a:schemeClr val="tx1"/>
              </a:buClr>
              <a:buNone/>
            </a:pPr>
            <a:r>
              <a:rPr lang="en-US" sz="2400" dirty="0">
                <a:ea typeface="Cambria"/>
              </a:rPr>
              <a:t>ZRAM does </a:t>
            </a:r>
            <a:r>
              <a:rPr lang="en-US" sz="2400" b="1" i="1" dirty="0">
                <a:solidFill>
                  <a:srgbClr val="922600"/>
                </a:solidFill>
                <a:ea typeface="Cambria"/>
              </a:rPr>
              <a:t>not</a:t>
            </a:r>
            <a:r>
              <a:rPr lang="en-US" sz="2400" dirty="0">
                <a:ea typeface="Cambria"/>
              </a:rPr>
              <a:t> differentiate between </a:t>
            </a:r>
            <a:r>
              <a:rPr lang="en-US" sz="2400" b="1" dirty="0">
                <a:solidFill>
                  <a:srgbClr val="922600"/>
                </a:solidFill>
                <a:ea typeface="Cambria"/>
              </a:rPr>
              <a:t>data hotness levels</a:t>
            </a:r>
            <a:r>
              <a:rPr lang="zh-CN" altLang="en-US" sz="2400" dirty="0">
                <a:ea typeface="Cambria"/>
              </a:rPr>
              <a:t>，</a:t>
            </a:r>
            <a:endParaRPr lang="en-US" sz="2400" dirty="0">
              <a:ea typeface="Cambria"/>
            </a:endParaRPr>
          </a:p>
          <a:p>
            <a:pPr marL="127000" indent="0" algn="ctr">
              <a:lnSpc>
                <a:spcPct val="100000"/>
              </a:lnSpc>
              <a:buClr>
                <a:schemeClr val="tx1"/>
              </a:buClr>
              <a:buNone/>
            </a:pPr>
            <a:r>
              <a:rPr lang="en-US" sz="2400" dirty="0">
                <a:ea typeface="Cambria"/>
              </a:rPr>
              <a:t>causing </a:t>
            </a:r>
            <a:r>
              <a:rPr lang="en-US" sz="2400" b="1" dirty="0">
                <a:solidFill>
                  <a:srgbClr val="7030A0"/>
                </a:solidFill>
                <a:ea typeface="Cambria"/>
              </a:rPr>
              <a:t>frequent compression and decompression</a:t>
            </a:r>
          </a:p>
        </p:txBody>
      </p:sp>
      <p:pic>
        <p:nvPicPr>
          <p:cNvPr id="7" name="图片 6">
            <a:extLst>
              <a:ext uri="{FF2B5EF4-FFF2-40B4-BE49-F238E27FC236}">
                <a16:creationId xmlns:a16="http://schemas.microsoft.com/office/drawing/2014/main" id="{F91DC0DD-4871-CAB0-4176-62C1F0FA0CD0}"/>
              </a:ext>
            </a:extLst>
          </p:cNvPr>
          <p:cNvPicPr>
            <a:picLocks noChangeAspect="1"/>
          </p:cNvPicPr>
          <p:nvPr/>
        </p:nvPicPr>
        <p:blipFill>
          <a:blip r:embed="rId4"/>
          <a:stretch>
            <a:fillRect/>
          </a:stretch>
        </p:blipFill>
        <p:spPr>
          <a:xfrm>
            <a:off x="-121922" y="1820092"/>
            <a:ext cx="9341202" cy="1923596"/>
          </a:xfrm>
          <a:prstGeom prst="rect">
            <a:avLst/>
          </a:prstGeom>
        </p:spPr>
      </p:pic>
    </p:spTree>
    <p:extLst>
      <p:ext uri="{BB962C8B-B14F-4D97-AF65-F5344CB8AC3E}">
        <p14:creationId xmlns:p14="http://schemas.microsoft.com/office/powerpoint/2010/main" val="160884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8DDB3A4-D612-3B26-BDB9-EC4FFB72FBB8}"/>
              </a:ext>
            </a:extLst>
          </p:cNvPr>
          <p:cNvSpPr>
            <a:spLocks noGrp="1"/>
          </p:cNvSpPr>
          <p:nvPr>
            <p:ph idx="1"/>
          </p:nvPr>
        </p:nvSpPr>
        <p:spPr/>
        <p:txBody>
          <a:bodyPr anchor="ctr">
            <a:normAutofit/>
          </a:bodyPr>
          <a:lstStyle/>
          <a:p>
            <a:pPr marL="0" indent="0" algn="ctr">
              <a:buNone/>
            </a:pPr>
            <a:r>
              <a:rPr lang="en-US" sz="3000" dirty="0">
                <a:ea typeface="Tahoma" panose="020B0604030504040204" pitchFamily="34" charset="0"/>
                <a:cs typeface="Tahoma" panose="020B0604030504040204" pitchFamily="34" charset="0"/>
              </a:rPr>
              <a:t>To design a </a:t>
            </a:r>
            <a:r>
              <a:rPr lang="en-US" sz="3000" b="1" dirty="0">
                <a:solidFill>
                  <a:srgbClr val="922600"/>
                </a:solidFill>
                <a:ea typeface="Tahoma" panose="020B0604030504040204" pitchFamily="34" charset="0"/>
                <a:cs typeface="Tahoma" panose="020B0604030504040204" pitchFamily="34" charset="0"/>
              </a:rPr>
              <a:t>new compressed swap scheme</a:t>
            </a:r>
            <a:r>
              <a:rPr lang="en-US" sz="3000" dirty="0">
                <a:ea typeface="Tahoma" panose="020B0604030504040204" pitchFamily="34" charset="0"/>
                <a:cs typeface="Tahoma" panose="020B0604030504040204" pitchFamily="34" charset="0"/>
              </a:rPr>
              <a:t>                 </a:t>
            </a:r>
          </a:p>
          <a:p>
            <a:pPr marL="0" indent="0" algn="ctr">
              <a:buNone/>
            </a:pPr>
            <a:r>
              <a:rPr lang="en-US" sz="3000" dirty="0">
                <a:ea typeface="Tahoma" panose="020B0604030504040204" pitchFamily="34" charset="0"/>
                <a:cs typeface="Tahoma" panose="020B0604030504040204" pitchFamily="34" charset="0"/>
              </a:rPr>
              <a:t>for mobile devices that reduces</a:t>
            </a:r>
          </a:p>
          <a:p>
            <a:pPr marL="0" indent="0" algn="ctr">
              <a:buNone/>
            </a:pPr>
            <a:r>
              <a:rPr lang="en-US" sz="3000" b="1" dirty="0">
                <a:solidFill>
                  <a:srgbClr val="922600"/>
                </a:solidFill>
                <a:ea typeface="Tahoma" panose="020B0604030504040204" pitchFamily="34" charset="0"/>
                <a:cs typeface="Tahoma" panose="020B0604030504040204" pitchFamily="34" charset="0"/>
              </a:rPr>
              <a:t>application relaunch latency</a:t>
            </a:r>
            <a:r>
              <a:rPr lang="en-US" sz="3000" dirty="0">
                <a:ea typeface="Tahoma" panose="020B0604030504040204" pitchFamily="34" charset="0"/>
                <a:cs typeface="Tahoma" panose="020B0604030504040204" pitchFamily="34" charset="0"/>
              </a:rPr>
              <a:t> and </a:t>
            </a:r>
            <a:r>
              <a:rPr lang="en-US" sz="3000" b="1" dirty="0">
                <a:solidFill>
                  <a:srgbClr val="922600"/>
                </a:solidFill>
                <a:ea typeface="Tahoma" panose="020B0604030504040204" pitchFamily="34" charset="0"/>
                <a:cs typeface="Tahoma" panose="020B0604030504040204" pitchFamily="34" charset="0"/>
              </a:rPr>
              <a:t>CPU usage</a:t>
            </a:r>
          </a:p>
          <a:p>
            <a:pPr marL="0" indent="0" algn="ctr">
              <a:buNone/>
            </a:pPr>
            <a:endParaRPr lang="en-US" sz="3600" dirty="0">
              <a:latin typeface="+mj-lt"/>
              <a:ea typeface="Tahoma" panose="020B0604030504040204" pitchFamily="34" charset="0"/>
              <a:cs typeface="Tahoma" panose="020B0604030504040204" pitchFamily="34" charset="0"/>
            </a:endParaRPr>
          </a:p>
          <a:p>
            <a:pPr marL="0" indent="0" algn="ctr">
              <a:buNone/>
            </a:pPr>
            <a:r>
              <a:rPr lang="en-US" sz="3000" dirty="0">
                <a:ea typeface="Tahoma" panose="020B0604030504040204" pitchFamily="34" charset="0"/>
                <a:cs typeface="Tahoma" panose="020B0604030504040204" pitchFamily="34" charset="0"/>
              </a:rPr>
              <a:t>Doing so requires reducing</a:t>
            </a:r>
          </a:p>
          <a:p>
            <a:pPr marL="0" indent="0" algn="ctr">
              <a:buNone/>
            </a:pPr>
            <a:r>
              <a:rPr lang="en-US" sz="3000" b="1" dirty="0">
                <a:solidFill>
                  <a:srgbClr val="133C8F"/>
                </a:solidFill>
                <a:ea typeface="Tahoma" panose="020B0604030504040204" pitchFamily="34" charset="0"/>
                <a:cs typeface="Tahoma" panose="020B0604030504040204" pitchFamily="34" charset="0"/>
              </a:rPr>
              <a:t>the frequency and latency</a:t>
            </a:r>
          </a:p>
          <a:p>
            <a:pPr marL="0" indent="0" algn="ctr">
              <a:buNone/>
            </a:pPr>
            <a:r>
              <a:rPr lang="en-US" sz="3000" dirty="0">
                <a:ea typeface="Tahoma" panose="020B0604030504040204" pitchFamily="34" charset="0"/>
                <a:cs typeface="Tahoma" panose="020B0604030504040204" pitchFamily="34" charset="0"/>
              </a:rPr>
              <a:t>of compression and decompression</a:t>
            </a:r>
            <a:endParaRPr lang="en-US" sz="3000" b="1" dirty="0">
              <a:solidFill>
                <a:srgbClr val="3F1C98"/>
              </a:solidFill>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318450D0-C387-3834-B042-CA92FBD79C14}"/>
              </a:ext>
            </a:extLst>
          </p:cNvPr>
          <p:cNvSpPr>
            <a:spLocks noGrp="1"/>
          </p:cNvSpPr>
          <p:nvPr>
            <p:ph type="sldNum" sz="quarter" idx="12"/>
          </p:nvPr>
        </p:nvSpPr>
        <p:spPr/>
        <p:txBody>
          <a:bodyPr/>
          <a:lstStyle/>
          <a:p>
            <a:fld id="{CBE5B309-C2CE-4D90-B104-F7E98438FC65}" type="slidenum">
              <a:rPr lang="tr-TR" smtClean="0"/>
              <a:pPr/>
              <a:t>11</a:t>
            </a:fld>
            <a:endParaRPr lang="tr-TR" dirty="0"/>
          </a:p>
        </p:txBody>
      </p:sp>
      <p:sp>
        <p:nvSpPr>
          <p:cNvPr id="4" name="Title 3">
            <a:extLst>
              <a:ext uri="{FF2B5EF4-FFF2-40B4-BE49-F238E27FC236}">
                <a16:creationId xmlns:a16="http://schemas.microsoft.com/office/drawing/2014/main" id="{590DDA0E-C5D7-4736-5748-7A3FD2E5DA6B}"/>
              </a:ext>
            </a:extLst>
          </p:cNvPr>
          <p:cNvSpPr>
            <a:spLocks noGrp="1"/>
          </p:cNvSpPr>
          <p:nvPr>
            <p:ph type="title"/>
          </p:nvPr>
        </p:nvSpPr>
        <p:spPr/>
        <p:txBody>
          <a:bodyPr>
            <a:normAutofit/>
          </a:bodyPr>
          <a:lstStyle/>
          <a:p>
            <a:r>
              <a:rPr lang="en-US" sz="3200" dirty="0"/>
              <a:t>Our Goal</a:t>
            </a:r>
          </a:p>
        </p:txBody>
      </p:sp>
      <p:pic>
        <p:nvPicPr>
          <p:cNvPr id="5" name="图片 4">
            <a:extLst>
              <a:ext uri="{FF2B5EF4-FFF2-40B4-BE49-F238E27FC236}">
                <a16:creationId xmlns:a16="http://schemas.microsoft.com/office/drawing/2014/main" id="{B8FC45B6-2ADF-02F0-A97C-1BEA494FBE8D}"/>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41513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6340-CD1E-2640-7806-8482A596379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A89C5D-9EF6-F053-C6DB-ADA1890BF3D9}"/>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12</a:t>
            </a:fld>
            <a:endParaRPr lang="tr-TR" dirty="0"/>
          </a:p>
        </p:txBody>
      </p:sp>
      <p:sp>
        <p:nvSpPr>
          <p:cNvPr id="14" name="Title 13">
            <a:extLst>
              <a:ext uri="{FF2B5EF4-FFF2-40B4-BE49-F238E27FC236}">
                <a16:creationId xmlns:a16="http://schemas.microsoft.com/office/drawing/2014/main" id="{97F1FFFA-8DAE-66B3-902A-0DD6AA839FFE}"/>
              </a:ext>
            </a:extLst>
          </p:cNvPr>
          <p:cNvSpPr>
            <a:spLocks noGrp="1"/>
          </p:cNvSpPr>
          <p:nvPr>
            <p:ph type="title"/>
          </p:nvPr>
        </p:nvSpPr>
        <p:spPr>
          <a:xfrm>
            <a:off x="0" y="1"/>
            <a:ext cx="9144000" cy="817417"/>
          </a:xfrm>
        </p:spPr>
        <p:txBody>
          <a:bodyPr>
            <a:normAutofit/>
          </a:bodyPr>
          <a:lstStyle/>
          <a:p>
            <a:r>
              <a:rPr lang="en-US" sz="3200" dirty="0"/>
              <a:t>Outline</a:t>
            </a:r>
          </a:p>
        </p:txBody>
      </p:sp>
      <p:sp>
        <p:nvSpPr>
          <p:cNvPr id="2" name="Rectangle 1">
            <a:extLst>
              <a:ext uri="{FF2B5EF4-FFF2-40B4-BE49-F238E27FC236}">
                <a16:creationId xmlns:a16="http://schemas.microsoft.com/office/drawing/2014/main" id="{64B73849-3A65-D43E-CFD8-8D3096D8722A}"/>
              </a:ext>
            </a:extLst>
          </p:cNvPr>
          <p:cNvSpPr/>
          <p:nvPr/>
        </p:nvSpPr>
        <p:spPr>
          <a:xfrm>
            <a:off x="2" y="4419223"/>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Evaluation</a:t>
            </a:r>
          </a:p>
        </p:txBody>
      </p:sp>
      <p:sp>
        <p:nvSpPr>
          <p:cNvPr id="3" name="Rectangle 2">
            <a:extLst>
              <a:ext uri="{FF2B5EF4-FFF2-40B4-BE49-F238E27FC236}">
                <a16:creationId xmlns:a16="http://schemas.microsoft.com/office/drawing/2014/main" id="{2FE45CB7-A9CE-D6B0-7DFA-280D58EF838F}"/>
              </a:ext>
            </a:extLst>
          </p:cNvPr>
          <p:cNvSpPr/>
          <p:nvPr/>
        </p:nvSpPr>
        <p:spPr>
          <a:xfrm>
            <a:off x="2" y="981787"/>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solidFill>
                  <a:schemeClr val="bg1"/>
                </a:solidFill>
                <a:latin typeface="Cambria" panose="02040503050406030204" pitchFamily="18" charset="0"/>
              </a:rPr>
              <a:t>Background</a:t>
            </a:r>
          </a:p>
        </p:txBody>
      </p:sp>
      <p:sp>
        <p:nvSpPr>
          <p:cNvPr id="6" name="Rectangle 5">
            <a:extLst>
              <a:ext uri="{FF2B5EF4-FFF2-40B4-BE49-F238E27FC236}">
                <a16:creationId xmlns:a16="http://schemas.microsoft.com/office/drawing/2014/main" id="{FC008516-357A-5DDB-6AA6-A022C42AADE2}"/>
              </a:ext>
            </a:extLst>
          </p:cNvPr>
          <p:cNvSpPr/>
          <p:nvPr/>
        </p:nvSpPr>
        <p:spPr>
          <a:xfrm>
            <a:off x="2" y="1841146"/>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Problem and Motivation</a:t>
            </a:r>
          </a:p>
        </p:txBody>
      </p:sp>
      <p:sp>
        <p:nvSpPr>
          <p:cNvPr id="15" name="Rectangle 14">
            <a:extLst>
              <a:ext uri="{FF2B5EF4-FFF2-40B4-BE49-F238E27FC236}">
                <a16:creationId xmlns:a16="http://schemas.microsoft.com/office/drawing/2014/main" id="{802717CE-3EA2-847E-2E58-B85FA6FC0001}"/>
              </a:ext>
            </a:extLst>
          </p:cNvPr>
          <p:cNvSpPr/>
          <p:nvPr/>
        </p:nvSpPr>
        <p:spPr>
          <a:xfrm>
            <a:off x="2" y="2700505"/>
            <a:ext cx="9144001" cy="747452"/>
          </a:xfrm>
          <a:prstGeom prst="rect">
            <a:avLst/>
          </a:prstGeom>
          <a:solidFill>
            <a:srgbClr val="3F1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New Insights into Mobile Workloads</a:t>
            </a:r>
          </a:p>
        </p:txBody>
      </p:sp>
      <p:sp>
        <p:nvSpPr>
          <p:cNvPr id="16" name="Rectangle 15">
            <a:extLst>
              <a:ext uri="{FF2B5EF4-FFF2-40B4-BE49-F238E27FC236}">
                <a16:creationId xmlns:a16="http://schemas.microsoft.com/office/drawing/2014/main" id="{AB0CA6EC-F184-5756-4692-C6E48A399A90}"/>
              </a:ext>
            </a:extLst>
          </p:cNvPr>
          <p:cNvSpPr/>
          <p:nvPr/>
        </p:nvSpPr>
        <p:spPr>
          <a:xfrm>
            <a:off x="4" y="3559864"/>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500" dirty="0">
                <a:latin typeface="Cambria" panose="02040503050406030204" pitchFamily="18" charset="0"/>
              </a:rPr>
              <a:t>Ariadne: Hotness-Aware and Size-Adaptive Compressed Swap</a:t>
            </a:r>
          </a:p>
        </p:txBody>
      </p:sp>
      <p:sp>
        <p:nvSpPr>
          <p:cNvPr id="17" name="Rectangle 16">
            <a:extLst>
              <a:ext uri="{FF2B5EF4-FFF2-40B4-BE49-F238E27FC236}">
                <a16:creationId xmlns:a16="http://schemas.microsoft.com/office/drawing/2014/main" id="{6246965A-ACC1-59BD-516D-A657D058467C}"/>
              </a:ext>
            </a:extLst>
          </p:cNvPr>
          <p:cNvSpPr/>
          <p:nvPr/>
        </p:nvSpPr>
        <p:spPr>
          <a:xfrm>
            <a:off x="0" y="5278583"/>
            <a:ext cx="9144000"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Conclusion</a:t>
            </a:r>
          </a:p>
        </p:txBody>
      </p:sp>
      <p:pic>
        <p:nvPicPr>
          <p:cNvPr id="7" name="图片 6">
            <a:extLst>
              <a:ext uri="{FF2B5EF4-FFF2-40B4-BE49-F238E27FC236}">
                <a16:creationId xmlns:a16="http://schemas.microsoft.com/office/drawing/2014/main" id="{4D198141-90B9-E5BE-2E8B-D6EA4B432A26}"/>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169886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3A701-0708-5D1A-28D5-DDB7DBD2103D}"/>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D7E46873-5519-70FB-9E10-93ACA52313B4}"/>
              </a:ext>
            </a:extLst>
          </p:cNvPr>
          <p:cNvPicPr>
            <a:picLocks noChangeAspect="1"/>
          </p:cNvPicPr>
          <p:nvPr/>
        </p:nvPicPr>
        <p:blipFill>
          <a:blip r:embed="rId3"/>
          <a:stretch>
            <a:fillRect/>
          </a:stretch>
        </p:blipFill>
        <p:spPr>
          <a:xfrm>
            <a:off x="1570037" y="6243334"/>
            <a:ext cx="3001962" cy="598487"/>
          </a:xfrm>
          <a:prstGeom prst="rect">
            <a:avLst/>
          </a:prstGeom>
        </p:spPr>
      </p:pic>
      <p:pic>
        <p:nvPicPr>
          <p:cNvPr id="13" name="图片 12">
            <a:extLst>
              <a:ext uri="{FF2B5EF4-FFF2-40B4-BE49-F238E27FC236}">
                <a16:creationId xmlns:a16="http://schemas.microsoft.com/office/drawing/2014/main" id="{7B97F79C-98CA-1B97-02FD-192A7CAD34F8}"/>
              </a:ext>
            </a:extLst>
          </p:cNvPr>
          <p:cNvPicPr>
            <a:picLocks noChangeAspect="1"/>
          </p:cNvPicPr>
          <p:nvPr/>
        </p:nvPicPr>
        <p:blipFill>
          <a:blip r:embed="rId4"/>
          <a:stretch>
            <a:fillRect/>
          </a:stretch>
        </p:blipFill>
        <p:spPr>
          <a:xfrm>
            <a:off x="209842" y="1720839"/>
            <a:ext cx="8724315" cy="2940946"/>
          </a:xfrm>
          <a:prstGeom prst="rect">
            <a:avLst/>
          </a:prstGeom>
        </p:spPr>
      </p:pic>
      <p:sp>
        <p:nvSpPr>
          <p:cNvPr id="3" name="Slide Number Placeholder 2">
            <a:extLst>
              <a:ext uri="{FF2B5EF4-FFF2-40B4-BE49-F238E27FC236}">
                <a16:creationId xmlns:a16="http://schemas.microsoft.com/office/drawing/2014/main" id="{3F7CA3C8-0941-710D-2911-0BBC4B1483BF}"/>
              </a:ext>
            </a:extLst>
          </p:cNvPr>
          <p:cNvSpPr>
            <a:spLocks noGrp="1"/>
          </p:cNvSpPr>
          <p:nvPr>
            <p:ph type="sldNum" sz="quarter" idx="12"/>
          </p:nvPr>
        </p:nvSpPr>
        <p:spPr/>
        <p:txBody>
          <a:bodyPr/>
          <a:lstStyle/>
          <a:p>
            <a:fld id="{CBE5B309-C2CE-4D90-B104-F7E98438FC65}" type="slidenum">
              <a:rPr lang="tr-TR" smtClean="0"/>
              <a:pPr/>
              <a:t>13</a:t>
            </a:fld>
            <a:endParaRPr lang="tr-TR" dirty="0"/>
          </a:p>
        </p:txBody>
      </p:sp>
      <p:sp>
        <p:nvSpPr>
          <p:cNvPr id="4" name="Title 3">
            <a:extLst>
              <a:ext uri="{FF2B5EF4-FFF2-40B4-BE49-F238E27FC236}">
                <a16:creationId xmlns:a16="http://schemas.microsoft.com/office/drawing/2014/main" id="{63C9A66A-B772-D95C-E94A-7F6E9C715692}"/>
              </a:ext>
            </a:extLst>
          </p:cNvPr>
          <p:cNvSpPr>
            <a:spLocks noGrp="1"/>
          </p:cNvSpPr>
          <p:nvPr>
            <p:ph type="title"/>
          </p:nvPr>
        </p:nvSpPr>
        <p:spPr/>
        <p:txBody>
          <a:bodyPr>
            <a:normAutofit/>
          </a:bodyPr>
          <a:lstStyle/>
          <a:p>
            <a:r>
              <a:rPr lang="en-US" altLang="zh-CN" sz="3200" dirty="0"/>
              <a:t>Insight 1: Data Reuse Across Relaunches</a:t>
            </a:r>
            <a:endParaRPr lang="en-US" sz="3200" dirty="0"/>
          </a:p>
        </p:txBody>
      </p:sp>
      <p:sp>
        <p:nvSpPr>
          <p:cNvPr id="9" name="Google Shape;3657;p98">
            <a:extLst>
              <a:ext uri="{FF2B5EF4-FFF2-40B4-BE49-F238E27FC236}">
                <a16:creationId xmlns:a16="http://schemas.microsoft.com/office/drawing/2014/main" id="{BC656BCB-B7B0-6399-4412-1D18E201C924}"/>
              </a:ext>
            </a:extLst>
          </p:cNvPr>
          <p:cNvSpPr txBox="1">
            <a:spLocks/>
          </p:cNvSpPr>
          <p:nvPr/>
        </p:nvSpPr>
        <p:spPr>
          <a:xfrm>
            <a:off x="564774" y="4943460"/>
            <a:ext cx="8482244"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zh-CN" sz="2000" b="1" dirty="0"/>
              <a:t>Hot data similarity</a:t>
            </a:r>
            <a:r>
              <a:rPr lang="en-US" altLang="zh-CN" sz="2000" dirty="0"/>
              <a:t>: Percentage of identical hot data between two consecutive relaunches</a:t>
            </a:r>
          </a:p>
          <a:p>
            <a:pPr marL="0" indent="0">
              <a:spcBef>
                <a:spcPts val="0"/>
              </a:spcBef>
              <a:buFont typeface="Arial" panose="020B0604020202020204" pitchFamily="34" charset="0"/>
              <a:buNone/>
            </a:pPr>
            <a:endParaRPr lang="en-US" altLang="zh-CN" sz="2000" dirty="0"/>
          </a:p>
          <a:p>
            <a:pPr marL="0" indent="0">
              <a:spcBef>
                <a:spcPts val="0"/>
              </a:spcBef>
              <a:buNone/>
            </a:pPr>
            <a:r>
              <a:rPr lang="en-US" altLang="zh-CN" sz="2000" b="1" dirty="0"/>
              <a:t>Reused data</a:t>
            </a:r>
            <a:r>
              <a:rPr lang="en-US" altLang="zh-CN" sz="2000" dirty="0"/>
              <a:t>: Percentage of hot data from the first relaunch that is reused in a later relaunch and execution</a:t>
            </a:r>
            <a:endParaRPr lang="en-US" altLang="zh-CN" sz="2000" b="1" dirty="0"/>
          </a:p>
          <a:p>
            <a:pPr marL="0" indent="0">
              <a:spcBef>
                <a:spcPts val="0"/>
              </a:spcBef>
              <a:buFont typeface="Arial" panose="020B0604020202020204" pitchFamily="34" charset="0"/>
              <a:buNone/>
            </a:pPr>
            <a:endParaRPr lang="en-US" altLang="zh-CN" sz="2000" dirty="0"/>
          </a:p>
        </p:txBody>
      </p:sp>
      <p:sp>
        <p:nvSpPr>
          <p:cNvPr id="10" name="Google Shape;161;p23">
            <a:extLst>
              <a:ext uri="{FF2B5EF4-FFF2-40B4-BE49-F238E27FC236}">
                <a16:creationId xmlns:a16="http://schemas.microsoft.com/office/drawing/2014/main" id="{C1790339-F635-90ED-E7A6-5D66065F89BF}"/>
              </a:ext>
            </a:extLst>
          </p:cNvPr>
          <p:cNvSpPr/>
          <p:nvPr/>
        </p:nvSpPr>
        <p:spPr>
          <a:xfrm>
            <a:off x="1167810" y="1981406"/>
            <a:ext cx="1245737" cy="2680379"/>
          </a:xfrm>
          <a:prstGeom prst="rect">
            <a:avLst/>
          </a:prstGeom>
          <a:solidFill>
            <a:srgbClr val="FFF2CC">
              <a:alpha val="0"/>
            </a:srgbClr>
          </a:solidFill>
          <a:ln w="889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2300" b="1" dirty="0">
              <a:latin typeface="Cambria"/>
              <a:ea typeface="Cambria"/>
              <a:cs typeface="Cambria"/>
              <a:sym typeface="Cambria"/>
            </a:endParaRPr>
          </a:p>
        </p:txBody>
      </p:sp>
      <p:sp>
        <p:nvSpPr>
          <p:cNvPr id="15" name="Content Placeholder 7">
            <a:extLst>
              <a:ext uri="{FF2B5EF4-FFF2-40B4-BE49-F238E27FC236}">
                <a16:creationId xmlns:a16="http://schemas.microsoft.com/office/drawing/2014/main" id="{1C7B7AB3-C3E7-3075-458A-181398A95CCD}"/>
              </a:ext>
            </a:extLst>
          </p:cNvPr>
          <p:cNvSpPr>
            <a:spLocks noGrp="1"/>
          </p:cNvSpPr>
          <p:nvPr>
            <p:ph idx="1"/>
          </p:nvPr>
        </p:nvSpPr>
        <p:spPr>
          <a:xfrm>
            <a:off x="0" y="872837"/>
            <a:ext cx="9143998" cy="2109868"/>
          </a:xfrm>
        </p:spPr>
        <p:txBody>
          <a:bodyPr>
            <a:normAutofit/>
          </a:bodyPr>
          <a:lstStyle/>
          <a:p>
            <a:r>
              <a:rPr lang="en-US" altLang="zh-CN" sz="2400" b="1" dirty="0"/>
              <a:t>We examine </a:t>
            </a:r>
            <a:r>
              <a:rPr lang="en-US" altLang="zh-CN" sz="2400" b="1" dirty="0">
                <a:solidFill>
                  <a:srgbClr val="F23F00"/>
                </a:solidFill>
              </a:rPr>
              <a:t>data reuse </a:t>
            </a:r>
            <a:r>
              <a:rPr lang="en-US" altLang="zh-CN" sz="2400" b="1" dirty="0"/>
              <a:t>between two consecutive relaunches of each application</a:t>
            </a:r>
            <a:endParaRPr lang="en-US" sz="2400" b="1" dirty="0">
              <a:latin typeface="+mj-lt"/>
            </a:endParaRPr>
          </a:p>
        </p:txBody>
      </p:sp>
      <p:pic>
        <p:nvPicPr>
          <p:cNvPr id="8" name="图片 7">
            <a:extLst>
              <a:ext uri="{FF2B5EF4-FFF2-40B4-BE49-F238E27FC236}">
                <a16:creationId xmlns:a16="http://schemas.microsoft.com/office/drawing/2014/main" id="{6C7F688A-7E6B-A7ED-BE1E-7257BE023EC8}"/>
              </a:ext>
            </a:extLst>
          </p:cNvPr>
          <p:cNvPicPr>
            <a:picLocks noChangeAspect="1"/>
          </p:cNvPicPr>
          <p:nvPr/>
        </p:nvPicPr>
        <p:blipFill>
          <a:blip r:embed="rId5"/>
          <a:stretch>
            <a:fillRect/>
          </a:stretch>
        </p:blipFill>
        <p:spPr>
          <a:xfrm>
            <a:off x="-2" y="4813736"/>
            <a:ext cx="9144000" cy="1600316"/>
          </a:xfrm>
          <a:prstGeom prst="rect">
            <a:avLst/>
          </a:prstGeom>
        </p:spPr>
      </p:pic>
      <p:sp>
        <p:nvSpPr>
          <p:cNvPr id="6" name="Dikdörtgen 9">
            <a:extLst>
              <a:ext uri="{FF2B5EF4-FFF2-40B4-BE49-F238E27FC236}">
                <a16:creationId xmlns:a16="http://schemas.microsoft.com/office/drawing/2014/main" id="{0D7CD1B3-78F0-CB16-E185-61E53B2BC729}"/>
              </a:ext>
            </a:extLst>
          </p:cNvPr>
          <p:cNvSpPr/>
          <p:nvPr/>
        </p:nvSpPr>
        <p:spPr bwMode="auto">
          <a:xfrm>
            <a:off x="-55420" y="5346577"/>
            <a:ext cx="9254838" cy="929887"/>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altLang="zh-CN" sz="2300" b="1" dirty="0">
                <a:ea typeface="Cambria"/>
                <a:cs typeface="Cambria"/>
                <a:sym typeface="Cambria"/>
              </a:rPr>
              <a:t>Relaunch the same application could trigger </a:t>
            </a:r>
            <a:r>
              <a:rPr lang="en-US" altLang="zh-CN" sz="2300" b="1" dirty="0">
                <a:solidFill>
                  <a:srgbClr val="922600"/>
                </a:solidFill>
                <a:ea typeface="Cambria"/>
                <a:cs typeface="Cambria"/>
                <a:sym typeface="Cambria"/>
              </a:rPr>
              <a:t>the same activities</a:t>
            </a:r>
            <a:endParaRPr lang="en-US" altLang="zh-CN" sz="2300" b="1" dirty="0">
              <a:ea typeface="Cambria"/>
              <a:cs typeface="Cambria"/>
              <a:sym typeface="Cambria"/>
            </a:endParaRPr>
          </a:p>
        </p:txBody>
      </p:sp>
      <p:sp>
        <p:nvSpPr>
          <p:cNvPr id="2" name="Dikdörtgen 9">
            <a:extLst>
              <a:ext uri="{FF2B5EF4-FFF2-40B4-BE49-F238E27FC236}">
                <a16:creationId xmlns:a16="http://schemas.microsoft.com/office/drawing/2014/main" id="{B5C24A78-B734-9906-E95E-E89E70A2CE48}"/>
              </a:ext>
            </a:extLst>
          </p:cNvPr>
          <p:cNvSpPr/>
          <p:nvPr/>
        </p:nvSpPr>
        <p:spPr bwMode="auto">
          <a:xfrm>
            <a:off x="-46385" y="4050747"/>
            <a:ext cx="9254838" cy="929887"/>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altLang="zh-CN" sz="2300" b="1" dirty="0">
                <a:solidFill>
                  <a:srgbClr val="922600"/>
                </a:solidFill>
                <a:ea typeface="Cambria"/>
                <a:cs typeface="Cambria"/>
                <a:sym typeface="Cambria"/>
              </a:rPr>
              <a:t>70%</a:t>
            </a:r>
            <a:r>
              <a:rPr lang="en-US" altLang="zh-CN" sz="2300" b="1" dirty="0">
                <a:ea typeface="Cambria"/>
                <a:cs typeface="Cambria"/>
                <a:sym typeface="Cambria"/>
              </a:rPr>
              <a:t> data used in first relaunch will </a:t>
            </a:r>
            <a:r>
              <a:rPr lang="en-US" altLang="zh-CN" sz="2300" b="1" dirty="0">
                <a:solidFill>
                  <a:srgbClr val="922600"/>
                </a:solidFill>
                <a:ea typeface="Cambria"/>
                <a:cs typeface="Cambria"/>
                <a:sym typeface="Cambria"/>
              </a:rPr>
              <a:t>be reused </a:t>
            </a:r>
            <a:r>
              <a:rPr lang="en-US" altLang="zh-CN" sz="2300" b="1" dirty="0">
                <a:ea typeface="Cambria"/>
                <a:cs typeface="Cambria"/>
                <a:sym typeface="Cambria"/>
              </a:rPr>
              <a:t>in next relaunch</a:t>
            </a:r>
          </a:p>
        </p:txBody>
      </p:sp>
    </p:spTree>
    <p:extLst>
      <p:ext uri="{BB962C8B-B14F-4D97-AF65-F5344CB8AC3E}">
        <p14:creationId xmlns:p14="http://schemas.microsoft.com/office/powerpoint/2010/main" val="301481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84-2CE3-B65B-620D-79094C7BC1F9}"/>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12074C2B-C959-5F63-5B0E-77B393435801}"/>
              </a:ext>
            </a:extLst>
          </p:cNvPr>
          <p:cNvPicPr>
            <a:picLocks noChangeAspect="1"/>
          </p:cNvPicPr>
          <p:nvPr/>
        </p:nvPicPr>
        <p:blipFill>
          <a:blip r:embed="rId3"/>
          <a:stretch>
            <a:fillRect/>
          </a:stretch>
        </p:blipFill>
        <p:spPr>
          <a:xfrm>
            <a:off x="1570037" y="6243334"/>
            <a:ext cx="3001962" cy="598487"/>
          </a:xfrm>
          <a:prstGeom prst="rect">
            <a:avLst/>
          </a:prstGeom>
        </p:spPr>
      </p:pic>
      <p:pic>
        <p:nvPicPr>
          <p:cNvPr id="13" name="图片 12">
            <a:extLst>
              <a:ext uri="{FF2B5EF4-FFF2-40B4-BE49-F238E27FC236}">
                <a16:creationId xmlns:a16="http://schemas.microsoft.com/office/drawing/2014/main" id="{943B95F4-923A-9D66-8E70-34F730758D02}"/>
              </a:ext>
            </a:extLst>
          </p:cNvPr>
          <p:cNvPicPr>
            <a:picLocks noChangeAspect="1"/>
          </p:cNvPicPr>
          <p:nvPr/>
        </p:nvPicPr>
        <p:blipFill>
          <a:blip r:embed="rId4"/>
          <a:stretch>
            <a:fillRect/>
          </a:stretch>
        </p:blipFill>
        <p:spPr>
          <a:xfrm>
            <a:off x="209842" y="1720839"/>
            <a:ext cx="8724315" cy="2940946"/>
          </a:xfrm>
          <a:prstGeom prst="rect">
            <a:avLst/>
          </a:prstGeom>
        </p:spPr>
      </p:pic>
      <p:sp>
        <p:nvSpPr>
          <p:cNvPr id="3" name="Slide Number Placeholder 2">
            <a:extLst>
              <a:ext uri="{FF2B5EF4-FFF2-40B4-BE49-F238E27FC236}">
                <a16:creationId xmlns:a16="http://schemas.microsoft.com/office/drawing/2014/main" id="{62917CD5-F26C-1AE2-C395-A777A2FC1486}"/>
              </a:ext>
            </a:extLst>
          </p:cNvPr>
          <p:cNvSpPr>
            <a:spLocks noGrp="1"/>
          </p:cNvSpPr>
          <p:nvPr>
            <p:ph type="sldNum" sz="quarter" idx="12"/>
          </p:nvPr>
        </p:nvSpPr>
        <p:spPr/>
        <p:txBody>
          <a:bodyPr/>
          <a:lstStyle/>
          <a:p>
            <a:fld id="{CBE5B309-C2CE-4D90-B104-F7E98438FC65}" type="slidenum">
              <a:rPr lang="tr-TR" smtClean="0"/>
              <a:pPr/>
              <a:t>14</a:t>
            </a:fld>
            <a:endParaRPr lang="tr-TR" dirty="0"/>
          </a:p>
        </p:txBody>
      </p:sp>
      <p:sp>
        <p:nvSpPr>
          <p:cNvPr id="4" name="Title 3">
            <a:extLst>
              <a:ext uri="{FF2B5EF4-FFF2-40B4-BE49-F238E27FC236}">
                <a16:creationId xmlns:a16="http://schemas.microsoft.com/office/drawing/2014/main" id="{C77B1589-3799-97A5-370E-3C3826719C6E}"/>
              </a:ext>
            </a:extLst>
          </p:cNvPr>
          <p:cNvSpPr>
            <a:spLocks noGrp="1"/>
          </p:cNvSpPr>
          <p:nvPr>
            <p:ph type="title"/>
          </p:nvPr>
        </p:nvSpPr>
        <p:spPr/>
        <p:txBody>
          <a:bodyPr>
            <a:normAutofit/>
          </a:bodyPr>
          <a:lstStyle/>
          <a:p>
            <a:r>
              <a:rPr lang="en-US" altLang="zh-CN" sz="3200" dirty="0"/>
              <a:t>Insight 1: Data Reuse Across Relaunches</a:t>
            </a:r>
            <a:endParaRPr lang="en-US" sz="3200" dirty="0"/>
          </a:p>
        </p:txBody>
      </p:sp>
      <p:sp>
        <p:nvSpPr>
          <p:cNvPr id="15" name="Content Placeholder 7">
            <a:extLst>
              <a:ext uri="{FF2B5EF4-FFF2-40B4-BE49-F238E27FC236}">
                <a16:creationId xmlns:a16="http://schemas.microsoft.com/office/drawing/2014/main" id="{B16C9BEA-26C6-FE61-B98B-FB591548E190}"/>
              </a:ext>
            </a:extLst>
          </p:cNvPr>
          <p:cNvSpPr>
            <a:spLocks noGrp="1"/>
          </p:cNvSpPr>
          <p:nvPr>
            <p:ph idx="1"/>
          </p:nvPr>
        </p:nvSpPr>
        <p:spPr>
          <a:xfrm>
            <a:off x="0" y="872837"/>
            <a:ext cx="9143998" cy="2109868"/>
          </a:xfrm>
        </p:spPr>
        <p:txBody>
          <a:bodyPr>
            <a:normAutofit/>
          </a:bodyPr>
          <a:lstStyle/>
          <a:p>
            <a:r>
              <a:rPr lang="en-US" altLang="zh-CN" sz="2400" b="1" dirty="0"/>
              <a:t>We examine </a:t>
            </a:r>
            <a:r>
              <a:rPr lang="en-US" altLang="zh-CN" sz="2400" b="1" dirty="0">
                <a:solidFill>
                  <a:srgbClr val="F23F00"/>
                </a:solidFill>
              </a:rPr>
              <a:t>data reuse </a:t>
            </a:r>
            <a:r>
              <a:rPr lang="en-US" altLang="zh-CN" sz="2400" b="1" dirty="0"/>
              <a:t>between two consecutive relaunches of each application</a:t>
            </a:r>
            <a:endParaRPr lang="en-US" altLang="zh-CN" sz="2400" b="1" dirty="0">
              <a:latin typeface="+mj-lt"/>
            </a:endParaRPr>
          </a:p>
        </p:txBody>
      </p:sp>
      <p:sp>
        <p:nvSpPr>
          <p:cNvPr id="5" name="Google Shape;3657;p98">
            <a:extLst>
              <a:ext uri="{FF2B5EF4-FFF2-40B4-BE49-F238E27FC236}">
                <a16:creationId xmlns:a16="http://schemas.microsoft.com/office/drawing/2014/main" id="{BC0AD438-40AF-1E63-F44E-A3F078009C40}"/>
              </a:ext>
            </a:extLst>
          </p:cNvPr>
          <p:cNvSpPr txBox="1">
            <a:spLocks/>
          </p:cNvSpPr>
          <p:nvPr/>
        </p:nvSpPr>
        <p:spPr>
          <a:xfrm>
            <a:off x="540921" y="4943458"/>
            <a:ext cx="8162926"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zh-CN" sz="2000" b="1" dirty="0"/>
              <a:t>Hot data similarity</a:t>
            </a:r>
            <a:r>
              <a:rPr lang="en-US" altLang="zh-CN" sz="2000" dirty="0"/>
              <a:t>: Percentage of identical hot data between two consecutive relaunches</a:t>
            </a:r>
          </a:p>
          <a:p>
            <a:pPr marL="0" indent="0">
              <a:spcBef>
                <a:spcPts val="0"/>
              </a:spcBef>
              <a:buNone/>
            </a:pPr>
            <a:endParaRPr lang="en-US" altLang="zh-CN" sz="2000" dirty="0"/>
          </a:p>
          <a:p>
            <a:pPr marL="0" indent="0">
              <a:spcBef>
                <a:spcPts val="0"/>
              </a:spcBef>
              <a:buNone/>
            </a:pPr>
            <a:r>
              <a:rPr lang="en-US" altLang="zh-CN" sz="2000" b="1" dirty="0"/>
              <a:t>Reused data</a:t>
            </a:r>
            <a:r>
              <a:rPr lang="en-US" altLang="zh-CN" sz="2000" dirty="0"/>
              <a:t>: Percentage of hot data from the first relaunch that is reused in a later relaunch and execution</a:t>
            </a:r>
            <a:endParaRPr lang="en-US" altLang="zh-CN" sz="2000" b="1" dirty="0"/>
          </a:p>
          <a:p>
            <a:pPr marL="0" indent="0">
              <a:spcBef>
                <a:spcPts val="0"/>
              </a:spcBef>
              <a:buFont typeface="Arial" panose="020B0604020202020204" pitchFamily="34" charset="0"/>
              <a:buNone/>
            </a:pPr>
            <a:endParaRPr lang="en-US" altLang="zh-CN" sz="2000" dirty="0"/>
          </a:p>
        </p:txBody>
      </p:sp>
      <p:sp>
        <p:nvSpPr>
          <p:cNvPr id="6" name="Google Shape;235;p29">
            <a:extLst>
              <a:ext uri="{FF2B5EF4-FFF2-40B4-BE49-F238E27FC236}">
                <a16:creationId xmlns:a16="http://schemas.microsoft.com/office/drawing/2014/main" id="{8497C86B-88DF-306C-74F4-4F86403E6D51}"/>
              </a:ext>
            </a:extLst>
          </p:cNvPr>
          <p:cNvSpPr/>
          <p:nvPr/>
        </p:nvSpPr>
        <p:spPr>
          <a:xfrm>
            <a:off x="-28575" y="3620485"/>
            <a:ext cx="9255008"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chemeClr val="accent1"/>
                </a:solidFill>
                <a:ea typeface="Cambria"/>
                <a:cs typeface="Cambria"/>
                <a:sym typeface="Cambria"/>
              </a:rPr>
              <a:t>Insight 1: </a:t>
            </a:r>
            <a:r>
              <a:rPr lang="en-US" altLang="zh-CN" sz="2300" b="1" dirty="0">
                <a:ea typeface="Cambria"/>
                <a:cs typeface="Cambria"/>
                <a:sym typeface="Cambria"/>
              </a:rPr>
              <a:t>Hot data that is used during application relaunch               is usually </a:t>
            </a:r>
            <a:r>
              <a:rPr lang="en-US" altLang="zh-CN" sz="2300" b="1" dirty="0">
                <a:solidFill>
                  <a:srgbClr val="922600"/>
                </a:solidFill>
                <a:ea typeface="Cambria"/>
                <a:cs typeface="Cambria"/>
                <a:sym typeface="Cambria"/>
              </a:rPr>
              <a:t>similar</a:t>
            </a:r>
            <a:r>
              <a:rPr lang="en-US" altLang="zh-CN" sz="2300" b="1" dirty="0">
                <a:ea typeface="Cambria"/>
                <a:cs typeface="Cambria"/>
                <a:sym typeface="Cambria"/>
              </a:rPr>
              <a:t> between two consecutive relaunches</a:t>
            </a:r>
            <a:endParaRPr sz="2300" b="1" dirty="0">
              <a:latin typeface="Cambria"/>
              <a:ea typeface="Cambria"/>
              <a:cs typeface="Cambria"/>
              <a:sym typeface="Cambria"/>
            </a:endParaRPr>
          </a:p>
        </p:txBody>
      </p:sp>
      <p:sp>
        <p:nvSpPr>
          <p:cNvPr id="7" name="Google Shape;235;p29">
            <a:extLst>
              <a:ext uri="{FF2B5EF4-FFF2-40B4-BE49-F238E27FC236}">
                <a16:creationId xmlns:a16="http://schemas.microsoft.com/office/drawing/2014/main" id="{76824767-908E-8A95-67FB-A629FDF1DAC4}"/>
              </a:ext>
            </a:extLst>
          </p:cNvPr>
          <p:cNvSpPr/>
          <p:nvPr/>
        </p:nvSpPr>
        <p:spPr>
          <a:xfrm>
            <a:off x="-28575" y="4999918"/>
            <a:ext cx="9255008" cy="1279745"/>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rgbClr val="FF0000"/>
                </a:solidFill>
                <a:ea typeface="Cambria"/>
                <a:cs typeface="Cambria"/>
                <a:sym typeface="Cambria"/>
              </a:rPr>
              <a:t>Key idea 1</a:t>
            </a:r>
            <a:r>
              <a:rPr lang="en-US" altLang="zh-CN" sz="2300" b="1" dirty="0">
                <a:ea typeface="Cambria"/>
                <a:cs typeface="Cambria"/>
                <a:sym typeface="Cambria"/>
              </a:rPr>
              <a:t>: </a:t>
            </a:r>
            <a:r>
              <a:rPr lang="en-US" altLang="zh-CN" sz="2300" b="1" dirty="0">
                <a:solidFill>
                  <a:srgbClr val="7030A0"/>
                </a:solidFill>
                <a:ea typeface="Cambria"/>
                <a:cs typeface="Cambria"/>
                <a:sym typeface="Cambria"/>
              </a:rPr>
              <a:t>Identify hot data </a:t>
            </a:r>
            <a:r>
              <a:rPr lang="en-US" altLang="zh-CN" sz="2300" b="1" dirty="0">
                <a:ea typeface="Cambria"/>
                <a:cs typeface="Cambria"/>
                <a:sym typeface="Cambria"/>
              </a:rPr>
              <a:t>based </a:t>
            </a:r>
            <a:r>
              <a:rPr lang="en-US" altLang="zh-CN" sz="2300" b="1" i="1" dirty="0">
                <a:ea typeface="Cambria"/>
                <a:cs typeface="Cambria"/>
                <a:sym typeface="Cambria"/>
              </a:rPr>
              <a:t>only</a:t>
            </a:r>
            <a:r>
              <a:rPr lang="en-US" altLang="zh-CN" sz="2300" b="1" dirty="0">
                <a:ea typeface="Cambria"/>
                <a:cs typeface="Cambria"/>
                <a:sym typeface="Cambria"/>
              </a:rPr>
              <a:t> on the </a:t>
            </a:r>
            <a:r>
              <a:rPr lang="en-US" altLang="zh-CN" sz="2300" b="1" dirty="0">
                <a:solidFill>
                  <a:srgbClr val="7030A0"/>
                </a:solidFill>
                <a:ea typeface="Cambria"/>
                <a:cs typeface="Cambria"/>
                <a:sym typeface="Cambria"/>
              </a:rPr>
              <a:t>most recent relaunch </a:t>
            </a:r>
            <a:r>
              <a:rPr lang="en-US" altLang="zh-CN" sz="2300" b="1" dirty="0">
                <a:ea typeface="Cambria"/>
                <a:cs typeface="Cambria"/>
                <a:sym typeface="Cambria"/>
              </a:rPr>
              <a:t>to reduce the hotness identification overhead</a:t>
            </a:r>
            <a:endParaRPr sz="2300" b="1" dirty="0">
              <a:latin typeface="Cambria"/>
              <a:ea typeface="Cambria"/>
              <a:cs typeface="Cambria"/>
              <a:sym typeface="Cambria"/>
            </a:endParaRPr>
          </a:p>
        </p:txBody>
      </p:sp>
    </p:spTree>
    <p:extLst>
      <p:ext uri="{BB962C8B-B14F-4D97-AF65-F5344CB8AC3E}">
        <p14:creationId xmlns:p14="http://schemas.microsoft.com/office/powerpoint/2010/main" val="119957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27B6B-9B92-421C-8652-94A1BF35EDB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93FAB0-9C78-8F85-65C3-2523C14520C7}"/>
              </a:ext>
            </a:extLst>
          </p:cNvPr>
          <p:cNvSpPr>
            <a:spLocks noGrp="1"/>
          </p:cNvSpPr>
          <p:nvPr>
            <p:ph type="sldNum" sz="quarter" idx="12"/>
          </p:nvPr>
        </p:nvSpPr>
        <p:spPr/>
        <p:txBody>
          <a:bodyPr/>
          <a:lstStyle/>
          <a:p>
            <a:fld id="{CBE5B309-C2CE-4D90-B104-F7E98438FC65}" type="slidenum">
              <a:rPr lang="tr-TR" smtClean="0"/>
              <a:pPr/>
              <a:t>15</a:t>
            </a:fld>
            <a:endParaRPr lang="tr-TR" dirty="0"/>
          </a:p>
        </p:txBody>
      </p:sp>
      <p:sp>
        <p:nvSpPr>
          <p:cNvPr id="4" name="Title 3">
            <a:extLst>
              <a:ext uri="{FF2B5EF4-FFF2-40B4-BE49-F238E27FC236}">
                <a16:creationId xmlns:a16="http://schemas.microsoft.com/office/drawing/2014/main" id="{94A6B983-3807-6CA7-017D-05E19EAF7DD8}"/>
              </a:ext>
            </a:extLst>
          </p:cNvPr>
          <p:cNvSpPr>
            <a:spLocks noGrp="1"/>
          </p:cNvSpPr>
          <p:nvPr>
            <p:ph type="title"/>
          </p:nvPr>
        </p:nvSpPr>
        <p:spPr/>
        <p:txBody>
          <a:bodyPr>
            <a:normAutofit/>
          </a:bodyPr>
          <a:lstStyle/>
          <a:p>
            <a:r>
              <a:rPr lang="en-US" altLang="zh-CN" sz="3200" dirty="0"/>
              <a:t>Insight 2: Compression Chunk Size</a:t>
            </a:r>
            <a:endParaRPr lang="en-US" sz="3200" dirty="0"/>
          </a:p>
        </p:txBody>
      </p:sp>
      <p:graphicFrame>
        <p:nvGraphicFramePr>
          <p:cNvPr id="5" name="Chart 3">
            <a:extLst>
              <a:ext uri="{FF2B5EF4-FFF2-40B4-BE49-F238E27FC236}">
                <a16:creationId xmlns:a16="http://schemas.microsoft.com/office/drawing/2014/main" id="{0F7CE9C4-7B10-4F09-85FC-D39DEFB2D229}"/>
              </a:ext>
            </a:extLst>
          </p:cNvPr>
          <p:cNvGraphicFramePr>
            <a:graphicFrameLocks/>
          </p:cNvGraphicFramePr>
          <p:nvPr>
            <p:extLst>
              <p:ext uri="{D42A27DB-BD31-4B8C-83A1-F6EECF244321}">
                <p14:modId xmlns:p14="http://schemas.microsoft.com/office/powerpoint/2010/main" val="1068930763"/>
              </p:ext>
            </p:extLst>
          </p:nvPr>
        </p:nvGraphicFramePr>
        <p:xfrm>
          <a:off x="2" y="2086254"/>
          <a:ext cx="9143998" cy="306920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7">
            <a:extLst>
              <a:ext uri="{FF2B5EF4-FFF2-40B4-BE49-F238E27FC236}">
                <a16:creationId xmlns:a16="http://schemas.microsoft.com/office/drawing/2014/main" id="{1B2A7E61-9FA8-91B1-276E-4936764D0B7F}"/>
              </a:ext>
            </a:extLst>
          </p:cNvPr>
          <p:cNvSpPr>
            <a:spLocks noGrp="1"/>
          </p:cNvSpPr>
          <p:nvPr>
            <p:ph idx="1"/>
          </p:nvPr>
        </p:nvSpPr>
        <p:spPr>
          <a:xfrm>
            <a:off x="0" y="872837"/>
            <a:ext cx="9143998" cy="2109868"/>
          </a:xfrm>
        </p:spPr>
        <p:txBody>
          <a:bodyPr>
            <a:normAutofit/>
          </a:bodyPr>
          <a:lstStyle/>
          <a:p>
            <a:pPr marL="342900" indent="-342900">
              <a:spcBef>
                <a:spcPts val="0"/>
              </a:spcBef>
            </a:pPr>
            <a:r>
              <a:rPr lang="en-US" altLang="zh-CN" sz="2400" b="1" dirty="0"/>
              <a:t>We examine compression performance with different </a:t>
            </a:r>
            <a:r>
              <a:rPr lang="en-US" altLang="zh-CN" sz="2400" b="1" dirty="0">
                <a:solidFill>
                  <a:srgbClr val="C00000"/>
                </a:solidFill>
              </a:rPr>
              <a:t>compression chunk sizes</a:t>
            </a:r>
          </a:p>
        </p:txBody>
      </p:sp>
      <p:sp>
        <p:nvSpPr>
          <p:cNvPr id="7" name="Google Shape;3657;p98">
            <a:extLst>
              <a:ext uri="{FF2B5EF4-FFF2-40B4-BE49-F238E27FC236}">
                <a16:creationId xmlns:a16="http://schemas.microsoft.com/office/drawing/2014/main" id="{858E7A68-51E1-FF9E-603F-5D92D32C122A}"/>
              </a:ext>
            </a:extLst>
          </p:cNvPr>
          <p:cNvSpPr txBox="1">
            <a:spLocks/>
          </p:cNvSpPr>
          <p:nvPr/>
        </p:nvSpPr>
        <p:spPr>
          <a:xfrm>
            <a:off x="564774" y="4943460"/>
            <a:ext cx="8162926"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altLang="zh-CN" sz="2000" dirty="0"/>
              <a:t>X-axis </a:t>
            </a:r>
            <a:r>
              <a:rPr lang="en-US" altLang="zh-CN" sz="2000" dirty="0"/>
              <a:t>represents the compression chunk size </a:t>
            </a:r>
          </a:p>
        </p:txBody>
      </p:sp>
      <p:pic>
        <p:nvPicPr>
          <p:cNvPr id="8" name="图片 7">
            <a:extLst>
              <a:ext uri="{FF2B5EF4-FFF2-40B4-BE49-F238E27FC236}">
                <a16:creationId xmlns:a16="http://schemas.microsoft.com/office/drawing/2014/main" id="{6D0A8816-FD19-3C32-DE55-B26BF100CCA1}"/>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2" name="矩形 1">
            <a:extLst>
              <a:ext uri="{FF2B5EF4-FFF2-40B4-BE49-F238E27FC236}">
                <a16:creationId xmlns:a16="http://schemas.microsoft.com/office/drawing/2014/main" id="{5851103D-EF40-7F31-2A5A-713090E0BFFA}"/>
              </a:ext>
            </a:extLst>
          </p:cNvPr>
          <p:cNvSpPr/>
          <p:nvPr/>
        </p:nvSpPr>
        <p:spPr>
          <a:xfrm>
            <a:off x="1714499" y="2263652"/>
            <a:ext cx="1600200" cy="3048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1921CE7-37D6-BADD-D336-163405ABB07D}"/>
              </a:ext>
            </a:extLst>
          </p:cNvPr>
          <p:cNvPicPr>
            <a:picLocks noChangeAspect="1"/>
          </p:cNvPicPr>
          <p:nvPr/>
        </p:nvPicPr>
        <p:blipFill>
          <a:blip r:embed="rId5"/>
          <a:stretch>
            <a:fillRect/>
          </a:stretch>
        </p:blipFill>
        <p:spPr>
          <a:xfrm>
            <a:off x="1707572" y="2080169"/>
            <a:ext cx="3709556" cy="543702"/>
          </a:xfrm>
          <a:prstGeom prst="rect">
            <a:avLst/>
          </a:prstGeom>
        </p:spPr>
      </p:pic>
      <p:pic>
        <p:nvPicPr>
          <p:cNvPr id="12" name="图片 11">
            <a:extLst>
              <a:ext uri="{FF2B5EF4-FFF2-40B4-BE49-F238E27FC236}">
                <a16:creationId xmlns:a16="http://schemas.microsoft.com/office/drawing/2014/main" id="{D8B96B58-C188-12E8-827B-EE69214F7083}"/>
              </a:ext>
            </a:extLst>
          </p:cNvPr>
          <p:cNvPicPr>
            <a:picLocks noChangeAspect="1"/>
          </p:cNvPicPr>
          <p:nvPr/>
        </p:nvPicPr>
        <p:blipFill>
          <a:blip r:embed="rId6"/>
          <a:stretch>
            <a:fillRect/>
          </a:stretch>
        </p:blipFill>
        <p:spPr>
          <a:xfrm>
            <a:off x="1563110" y="2147922"/>
            <a:ext cx="6121963" cy="492252"/>
          </a:xfrm>
          <a:prstGeom prst="rect">
            <a:avLst/>
          </a:prstGeom>
        </p:spPr>
      </p:pic>
    </p:spTree>
    <p:extLst>
      <p:ext uri="{BB962C8B-B14F-4D97-AF65-F5344CB8AC3E}">
        <p14:creationId xmlns:p14="http://schemas.microsoft.com/office/powerpoint/2010/main" val="354111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E6ABF-82B7-6151-95E9-19D3E6A6A23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373104-191B-B132-39BE-898258B53DCA}"/>
              </a:ext>
            </a:extLst>
          </p:cNvPr>
          <p:cNvSpPr>
            <a:spLocks noGrp="1"/>
          </p:cNvSpPr>
          <p:nvPr>
            <p:ph type="sldNum" sz="quarter" idx="12"/>
          </p:nvPr>
        </p:nvSpPr>
        <p:spPr/>
        <p:txBody>
          <a:bodyPr/>
          <a:lstStyle/>
          <a:p>
            <a:fld id="{CBE5B309-C2CE-4D90-B104-F7E98438FC65}" type="slidenum">
              <a:rPr lang="tr-TR" smtClean="0"/>
              <a:pPr/>
              <a:t>16</a:t>
            </a:fld>
            <a:endParaRPr lang="tr-TR" dirty="0"/>
          </a:p>
        </p:txBody>
      </p:sp>
      <p:sp>
        <p:nvSpPr>
          <p:cNvPr id="4" name="Title 3">
            <a:extLst>
              <a:ext uri="{FF2B5EF4-FFF2-40B4-BE49-F238E27FC236}">
                <a16:creationId xmlns:a16="http://schemas.microsoft.com/office/drawing/2014/main" id="{54491CB2-5C77-5E89-D2C1-8FA74F164CFF}"/>
              </a:ext>
            </a:extLst>
          </p:cNvPr>
          <p:cNvSpPr>
            <a:spLocks noGrp="1"/>
          </p:cNvSpPr>
          <p:nvPr>
            <p:ph type="title"/>
          </p:nvPr>
        </p:nvSpPr>
        <p:spPr/>
        <p:txBody>
          <a:bodyPr>
            <a:normAutofit/>
          </a:bodyPr>
          <a:lstStyle/>
          <a:p>
            <a:r>
              <a:rPr lang="en-US" altLang="zh-CN" sz="3200" dirty="0"/>
              <a:t>Insight 2: Compression Chunk Size</a:t>
            </a:r>
            <a:endParaRPr lang="en-US" sz="3200" dirty="0"/>
          </a:p>
        </p:txBody>
      </p:sp>
      <p:graphicFrame>
        <p:nvGraphicFramePr>
          <p:cNvPr id="5" name="Chart 3">
            <a:extLst>
              <a:ext uri="{FF2B5EF4-FFF2-40B4-BE49-F238E27FC236}">
                <a16:creationId xmlns:a16="http://schemas.microsoft.com/office/drawing/2014/main" id="{B1175A36-486C-672A-575E-8B1318B4741F}"/>
              </a:ext>
            </a:extLst>
          </p:cNvPr>
          <p:cNvGraphicFramePr>
            <a:graphicFrameLocks/>
          </p:cNvGraphicFramePr>
          <p:nvPr>
            <p:extLst>
              <p:ext uri="{D42A27DB-BD31-4B8C-83A1-F6EECF244321}">
                <p14:modId xmlns:p14="http://schemas.microsoft.com/office/powerpoint/2010/main" val="2494223161"/>
              </p:ext>
            </p:extLst>
          </p:nvPr>
        </p:nvGraphicFramePr>
        <p:xfrm>
          <a:off x="2" y="2086254"/>
          <a:ext cx="9143998" cy="306920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1A3643A7-ACF7-1294-C1C7-4670653B39CB}"/>
              </a:ext>
            </a:extLst>
          </p:cNvPr>
          <p:cNvSpPr txBox="1">
            <a:spLocks/>
          </p:cNvSpPr>
          <p:nvPr/>
        </p:nvSpPr>
        <p:spPr>
          <a:xfrm>
            <a:off x="564774" y="4943460"/>
            <a:ext cx="8162926"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altLang="zh-CN" sz="2000" dirty="0"/>
              <a:t>X-axis </a:t>
            </a:r>
            <a:r>
              <a:rPr lang="en-US" altLang="zh-CN" sz="2000" dirty="0"/>
              <a:t>represents the compression chunk size </a:t>
            </a:r>
          </a:p>
          <a:p>
            <a:pPr marL="0" indent="0">
              <a:buNone/>
            </a:pPr>
            <a:endParaRPr lang="en-US" altLang="zh-CN" sz="2000" dirty="0"/>
          </a:p>
        </p:txBody>
      </p:sp>
      <p:sp>
        <p:nvSpPr>
          <p:cNvPr id="8" name="Google Shape;246;p30">
            <a:extLst>
              <a:ext uri="{FF2B5EF4-FFF2-40B4-BE49-F238E27FC236}">
                <a16:creationId xmlns:a16="http://schemas.microsoft.com/office/drawing/2014/main" id="{D0FB6E68-A176-3E9E-5375-4ED4E475CE5C}"/>
              </a:ext>
            </a:extLst>
          </p:cNvPr>
          <p:cNvSpPr/>
          <p:nvPr/>
        </p:nvSpPr>
        <p:spPr>
          <a:xfrm>
            <a:off x="-31807" y="5169692"/>
            <a:ext cx="9238152"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chemeClr val="accent2">
                    <a:lumMod val="75000"/>
                  </a:schemeClr>
                </a:solidFill>
                <a:ea typeface="Cambria"/>
                <a:cs typeface="Cambria"/>
                <a:sym typeface="Cambria"/>
              </a:rPr>
              <a:t>Large-size compression </a:t>
            </a:r>
            <a:r>
              <a:rPr lang="en-US" altLang="zh-CN" sz="2300" b="1" dirty="0">
                <a:ea typeface="Cambria"/>
                <a:cs typeface="Cambria"/>
                <a:sym typeface="Cambria"/>
              </a:rPr>
              <a:t>provides a</a:t>
            </a:r>
            <a:r>
              <a:rPr lang="en-US" altLang="zh-CN" sz="2300" b="1" dirty="0">
                <a:solidFill>
                  <a:schemeClr val="accent2">
                    <a:lumMod val="75000"/>
                  </a:schemeClr>
                </a:solidFill>
                <a:ea typeface="Cambria"/>
                <a:cs typeface="Cambria"/>
                <a:sym typeface="Cambria"/>
              </a:rPr>
              <a:t> higher compression ratio</a:t>
            </a:r>
            <a:endParaRPr sz="2300" b="1" dirty="0">
              <a:latin typeface="Cambria"/>
              <a:ea typeface="Cambria"/>
              <a:cs typeface="Cambria"/>
              <a:sym typeface="Cambria"/>
            </a:endParaRPr>
          </a:p>
        </p:txBody>
      </p:sp>
      <p:pic>
        <p:nvPicPr>
          <p:cNvPr id="9" name="图片 8">
            <a:extLst>
              <a:ext uri="{FF2B5EF4-FFF2-40B4-BE49-F238E27FC236}">
                <a16:creationId xmlns:a16="http://schemas.microsoft.com/office/drawing/2014/main" id="{C1DC214E-8DD1-7E23-A28D-B1731C5502A1}"/>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12" name="Content Placeholder 7">
            <a:extLst>
              <a:ext uri="{FF2B5EF4-FFF2-40B4-BE49-F238E27FC236}">
                <a16:creationId xmlns:a16="http://schemas.microsoft.com/office/drawing/2014/main" id="{0F3D4E64-DB22-ADA4-D25D-42211E0B400B}"/>
              </a:ext>
            </a:extLst>
          </p:cNvPr>
          <p:cNvSpPr>
            <a:spLocks noGrp="1"/>
          </p:cNvSpPr>
          <p:nvPr>
            <p:ph idx="1"/>
          </p:nvPr>
        </p:nvSpPr>
        <p:spPr>
          <a:xfrm>
            <a:off x="0" y="873125"/>
            <a:ext cx="9144000" cy="5557838"/>
          </a:xfrm>
        </p:spPr>
        <p:txBody>
          <a:bodyPr>
            <a:normAutofit/>
          </a:bodyPr>
          <a:lstStyle/>
          <a:p>
            <a:pPr marL="342900" indent="-342900">
              <a:spcBef>
                <a:spcPts val="0"/>
              </a:spcBef>
            </a:pPr>
            <a:r>
              <a:rPr lang="en-US" altLang="zh-CN" sz="2400" b="1" dirty="0"/>
              <a:t>We examine compression performance with different </a:t>
            </a:r>
            <a:r>
              <a:rPr lang="en-US" altLang="zh-CN" sz="2400" b="1" dirty="0">
                <a:solidFill>
                  <a:srgbClr val="C00000"/>
                </a:solidFill>
              </a:rPr>
              <a:t>compression chunk sizes</a:t>
            </a:r>
          </a:p>
        </p:txBody>
      </p:sp>
    </p:spTree>
    <p:extLst>
      <p:ext uri="{BB962C8B-B14F-4D97-AF65-F5344CB8AC3E}">
        <p14:creationId xmlns:p14="http://schemas.microsoft.com/office/powerpoint/2010/main" val="7110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789B-1FA8-BF11-737C-408F6FF7D5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7B9900-B1DC-A110-D598-DF1380778D93}"/>
              </a:ext>
            </a:extLst>
          </p:cNvPr>
          <p:cNvSpPr>
            <a:spLocks noGrp="1"/>
          </p:cNvSpPr>
          <p:nvPr>
            <p:ph type="sldNum" sz="quarter" idx="12"/>
          </p:nvPr>
        </p:nvSpPr>
        <p:spPr/>
        <p:txBody>
          <a:bodyPr/>
          <a:lstStyle/>
          <a:p>
            <a:fld id="{CBE5B309-C2CE-4D90-B104-F7E98438FC65}" type="slidenum">
              <a:rPr lang="tr-TR" smtClean="0"/>
              <a:pPr/>
              <a:t>17</a:t>
            </a:fld>
            <a:endParaRPr lang="tr-TR" dirty="0"/>
          </a:p>
        </p:txBody>
      </p:sp>
      <p:sp>
        <p:nvSpPr>
          <p:cNvPr id="4" name="Title 3">
            <a:extLst>
              <a:ext uri="{FF2B5EF4-FFF2-40B4-BE49-F238E27FC236}">
                <a16:creationId xmlns:a16="http://schemas.microsoft.com/office/drawing/2014/main" id="{A4BD061C-7CDD-AE68-E677-1C25E7047D76}"/>
              </a:ext>
            </a:extLst>
          </p:cNvPr>
          <p:cNvSpPr>
            <a:spLocks noGrp="1"/>
          </p:cNvSpPr>
          <p:nvPr>
            <p:ph type="title"/>
          </p:nvPr>
        </p:nvSpPr>
        <p:spPr/>
        <p:txBody>
          <a:bodyPr>
            <a:normAutofit/>
          </a:bodyPr>
          <a:lstStyle/>
          <a:p>
            <a:r>
              <a:rPr lang="en-US" altLang="zh-CN" sz="3200" dirty="0"/>
              <a:t>Insight 2: Compression Chunk Size</a:t>
            </a:r>
            <a:endParaRPr lang="en-US" sz="3200" dirty="0"/>
          </a:p>
        </p:txBody>
      </p:sp>
      <p:graphicFrame>
        <p:nvGraphicFramePr>
          <p:cNvPr id="5" name="Chart 3">
            <a:extLst>
              <a:ext uri="{FF2B5EF4-FFF2-40B4-BE49-F238E27FC236}">
                <a16:creationId xmlns:a16="http://schemas.microsoft.com/office/drawing/2014/main" id="{37BF4568-C5BD-4C98-A23A-2ADBBBBCB55E}"/>
              </a:ext>
            </a:extLst>
          </p:cNvPr>
          <p:cNvGraphicFramePr>
            <a:graphicFrameLocks/>
          </p:cNvGraphicFramePr>
          <p:nvPr>
            <p:extLst>
              <p:ext uri="{D42A27DB-BD31-4B8C-83A1-F6EECF244321}">
                <p14:modId xmlns:p14="http://schemas.microsoft.com/office/powerpoint/2010/main" val="2023607196"/>
              </p:ext>
            </p:extLst>
          </p:nvPr>
        </p:nvGraphicFramePr>
        <p:xfrm>
          <a:off x="2" y="2086254"/>
          <a:ext cx="9143998" cy="306920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BF50DEB1-15B4-6A99-42FB-C0D8EEA0A940}"/>
              </a:ext>
            </a:extLst>
          </p:cNvPr>
          <p:cNvSpPr txBox="1">
            <a:spLocks/>
          </p:cNvSpPr>
          <p:nvPr/>
        </p:nvSpPr>
        <p:spPr>
          <a:xfrm>
            <a:off x="564774" y="4943460"/>
            <a:ext cx="8162926"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altLang="zh-CN" sz="2000" dirty="0"/>
              <a:t>X-axis </a:t>
            </a:r>
            <a:r>
              <a:rPr lang="en-US" altLang="zh-CN" sz="2000" dirty="0"/>
              <a:t>represents the compression chunk size </a:t>
            </a:r>
          </a:p>
        </p:txBody>
      </p:sp>
      <p:sp>
        <p:nvSpPr>
          <p:cNvPr id="8" name="Google Shape;246;p30">
            <a:extLst>
              <a:ext uri="{FF2B5EF4-FFF2-40B4-BE49-F238E27FC236}">
                <a16:creationId xmlns:a16="http://schemas.microsoft.com/office/drawing/2014/main" id="{F51131E7-30F1-FBA0-6A15-FAE303C41307}"/>
              </a:ext>
            </a:extLst>
          </p:cNvPr>
          <p:cNvSpPr/>
          <p:nvPr/>
        </p:nvSpPr>
        <p:spPr>
          <a:xfrm>
            <a:off x="-50857" y="5162938"/>
            <a:ext cx="9245080"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chemeClr val="accent2">
                    <a:lumMod val="75000"/>
                  </a:schemeClr>
                </a:solidFill>
                <a:latin typeface="Cambria"/>
                <a:ea typeface="Cambria"/>
                <a:cs typeface="Cambria"/>
                <a:sym typeface="Cambria"/>
              </a:rPr>
              <a:t>Small-size compression </a:t>
            </a:r>
            <a:r>
              <a:rPr lang="en-US" altLang="zh-CN" sz="2300" b="1" dirty="0">
                <a:latin typeface="Cambria"/>
                <a:ea typeface="Cambria"/>
                <a:cs typeface="Cambria"/>
                <a:sym typeface="Cambria"/>
              </a:rPr>
              <a:t>provides                                                             </a:t>
            </a:r>
            <a:r>
              <a:rPr lang="en-US" altLang="zh-CN" sz="2300" b="1" dirty="0">
                <a:solidFill>
                  <a:schemeClr val="accent2">
                    <a:lumMod val="75000"/>
                  </a:schemeClr>
                </a:solidFill>
                <a:latin typeface="Cambria"/>
                <a:ea typeface="Cambria"/>
                <a:cs typeface="Cambria"/>
                <a:sym typeface="Cambria"/>
              </a:rPr>
              <a:t>short compression and decompression latencies</a:t>
            </a:r>
            <a:endParaRPr sz="2300" b="1" dirty="0">
              <a:latin typeface="Cambria"/>
              <a:ea typeface="Cambria"/>
              <a:cs typeface="Cambria"/>
              <a:sym typeface="Cambria"/>
            </a:endParaRPr>
          </a:p>
        </p:txBody>
      </p:sp>
      <p:pic>
        <p:nvPicPr>
          <p:cNvPr id="9" name="图片 8">
            <a:extLst>
              <a:ext uri="{FF2B5EF4-FFF2-40B4-BE49-F238E27FC236}">
                <a16:creationId xmlns:a16="http://schemas.microsoft.com/office/drawing/2014/main" id="{DAD84621-402C-7E54-6A83-3BAC222263E4}"/>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12" name="Content Placeholder 7">
            <a:extLst>
              <a:ext uri="{FF2B5EF4-FFF2-40B4-BE49-F238E27FC236}">
                <a16:creationId xmlns:a16="http://schemas.microsoft.com/office/drawing/2014/main" id="{29250BC6-BE72-B834-1432-2024AD772950}"/>
              </a:ext>
            </a:extLst>
          </p:cNvPr>
          <p:cNvSpPr txBox="1">
            <a:spLocks/>
          </p:cNvSpPr>
          <p:nvPr/>
        </p:nvSpPr>
        <p:spPr>
          <a:xfrm>
            <a:off x="0" y="872837"/>
            <a:ext cx="9143998" cy="2109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pPr>
            <a:r>
              <a:rPr lang="en-US" altLang="zh-CN" sz="2400" b="1" dirty="0"/>
              <a:t>We examine compression performance with different </a:t>
            </a:r>
            <a:r>
              <a:rPr lang="en-US" altLang="zh-CN" sz="2400" b="1" dirty="0">
                <a:solidFill>
                  <a:srgbClr val="C00000"/>
                </a:solidFill>
              </a:rPr>
              <a:t>compression chunk sizes</a:t>
            </a:r>
          </a:p>
        </p:txBody>
      </p:sp>
      <p:sp>
        <p:nvSpPr>
          <p:cNvPr id="2" name="矩形 1">
            <a:extLst>
              <a:ext uri="{FF2B5EF4-FFF2-40B4-BE49-F238E27FC236}">
                <a16:creationId xmlns:a16="http://schemas.microsoft.com/office/drawing/2014/main" id="{251D6544-8F48-9F58-432E-BC43F92D4E12}"/>
              </a:ext>
            </a:extLst>
          </p:cNvPr>
          <p:cNvSpPr/>
          <p:nvPr/>
        </p:nvSpPr>
        <p:spPr>
          <a:xfrm>
            <a:off x="997527" y="3656947"/>
            <a:ext cx="741218" cy="9351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5A030274-B26A-1634-9471-EAC9D1689886}"/>
              </a:ext>
            </a:extLst>
          </p:cNvPr>
          <p:cNvSpPr/>
          <p:nvPr/>
        </p:nvSpPr>
        <p:spPr>
          <a:xfrm>
            <a:off x="4700154" y="3668516"/>
            <a:ext cx="741218" cy="93518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42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CAC0-1379-AC37-5F79-27B664E05A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188D1D-6A91-0A06-C743-AC5542C0603A}"/>
              </a:ext>
            </a:extLst>
          </p:cNvPr>
          <p:cNvSpPr>
            <a:spLocks noGrp="1"/>
          </p:cNvSpPr>
          <p:nvPr>
            <p:ph type="sldNum" sz="quarter" idx="12"/>
          </p:nvPr>
        </p:nvSpPr>
        <p:spPr/>
        <p:txBody>
          <a:bodyPr/>
          <a:lstStyle/>
          <a:p>
            <a:fld id="{CBE5B309-C2CE-4D90-B104-F7E98438FC65}" type="slidenum">
              <a:rPr lang="tr-TR" smtClean="0"/>
              <a:pPr/>
              <a:t>18</a:t>
            </a:fld>
            <a:endParaRPr lang="tr-TR" dirty="0"/>
          </a:p>
        </p:txBody>
      </p:sp>
      <p:sp>
        <p:nvSpPr>
          <p:cNvPr id="4" name="Title 3">
            <a:extLst>
              <a:ext uri="{FF2B5EF4-FFF2-40B4-BE49-F238E27FC236}">
                <a16:creationId xmlns:a16="http://schemas.microsoft.com/office/drawing/2014/main" id="{395ABA50-35B4-B9CD-EB58-268442A7D03F}"/>
              </a:ext>
            </a:extLst>
          </p:cNvPr>
          <p:cNvSpPr>
            <a:spLocks noGrp="1"/>
          </p:cNvSpPr>
          <p:nvPr>
            <p:ph type="title"/>
          </p:nvPr>
        </p:nvSpPr>
        <p:spPr/>
        <p:txBody>
          <a:bodyPr>
            <a:normAutofit/>
          </a:bodyPr>
          <a:lstStyle/>
          <a:p>
            <a:r>
              <a:rPr lang="en-US" altLang="zh-CN" sz="3200" dirty="0"/>
              <a:t>Insight 2: Compression Chunk Size</a:t>
            </a:r>
            <a:endParaRPr lang="en-US" sz="3200" dirty="0"/>
          </a:p>
        </p:txBody>
      </p:sp>
      <p:graphicFrame>
        <p:nvGraphicFramePr>
          <p:cNvPr id="5" name="Chart 3">
            <a:extLst>
              <a:ext uri="{FF2B5EF4-FFF2-40B4-BE49-F238E27FC236}">
                <a16:creationId xmlns:a16="http://schemas.microsoft.com/office/drawing/2014/main" id="{79AB51CA-3EBF-BE60-1D34-2EBF922CF1DE}"/>
              </a:ext>
            </a:extLst>
          </p:cNvPr>
          <p:cNvGraphicFramePr>
            <a:graphicFrameLocks/>
          </p:cNvGraphicFramePr>
          <p:nvPr/>
        </p:nvGraphicFramePr>
        <p:xfrm>
          <a:off x="2" y="2086254"/>
          <a:ext cx="9143998" cy="306920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73084E57-FA78-37CE-D2B6-9C3F4DCF7941}"/>
              </a:ext>
            </a:extLst>
          </p:cNvPr>
          <p:cNvSpPr txBox="1">
            <a:spLocks/>
          </p:cNvSpPr>
          <p:nvPr/>
        </p:nvSpPr>
        <p:spPr>
          <a:xfrm>
            <a:off x="564774" y="4943460"/>
            <a:ext cx="8162926" cy="12797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altLang="zh-CN" sz="2000" dirty="0"/>
              <a:t>X-axis </a:t>
            </a:r>
            <a:r>
              <a:rPr lang="en-US" altLang="zh-CN" sz="2000" dirty="0"/>
              <a:t>represents the compression chunk size</a:t>
            </a:r>
          </a:p>
        </p:txBody>
      </p:sp>
      <p:sp>
        <p:nvSpPr>
          <p:cNvPr id="8" name="Google Shape;246;p30">
            <a:extLst>
              <a:ext uri="{FF2B5EF4-FFF2-40B4-BE49-F238E27FC236}">
                <a16:creationId xmlns:a16="http://schemas.microsoft.com/office/drawing/2014/main" id="{0061617F-8C4A-972B-534D-70DF5B4B27DB}"/>
              </a:ext>
            </a:extLst>
          </p:cNvPr>
          <p:cNvSpPr/>
          <p:nvPr/>
        </p:nvSpPr>
        <p:spPr>
          <a:xfrm>
            <a:off x="-31807" y="3796162"/>
            <a:ext cx="9245080"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rgbClr val="0070C0"/>
                </a:solidFill>
                <a:ea typeface="Cambria"/>
                <a:cs typeface="Cambria"/>
                <a:sym typeface="Cambria"/>
              </a:rPr>
              <a:t>Insight 2</a:t>
            </a:r>
            <a:r>
              <a:rPr lang="en-US" altLang="zh-CN" sz="2300" b="1" dirty="0">
                <a:ea typeface="Cambria"/>
                <a:cs typeface="Cambria"/>
                <a:sym typeface="Cambria"/>
              </a:rPr>
              <a:t>: </a:t>
            </a:r>
            <a:r>
              <a:rPr lang="en-US" altLang="zh-CN" sz="2300" b="1" dirty="0">
                <a:solidFill>
                  <a:srgbClr val="922600"/>
                </a:solidFill>
                <a:ea typeface="Cambria"/>
                <a:cs typeface="Cambria"/>
                <a:sym typeface="Cambria"/>
              </a:rPr>
              <a:t>Small-size compression</a:t>
            </a:r>
            <a:r>
              <a:rPr lang="en-US" altLang="zh-CN" sz="2300" b="1" dirty="0">
                <a:solidFill>
                  <a:schemeClr val="accent2">
                    <a:lumMod val="75000"/>
                  </a:schemeClr>
                </a:solidFill>
                <a:ea typeface="Cambria"/>
                <a:cs typeface="Cambria"/>
                <a:sym typeface="Cambria"/>
              </a:rPr>
              <a:t> </a:t>
            </a:r>
            <a:r>
              <a:rPr lang="en-US" altLang="zh-CN" sz="2300" b="1" dirty="0">
                <a:ea typeface="Cambria"/>
                <a:cs typeface="Cambria"/>
                <a:sym typeface="Cambria"/>
              </a:rPr>
              <a:t>is much faster than </a:t>
            </a:r>
            <a:r>
              <a:rPr lang="en-US" altLang="zh-CN" sz="2300" b="1" dirty="0">
                <a:solidFill>
                  <a:srgbClr val="922600"/>
                </a:solidFill>
                <a:ea typeface="Cambria"/>
                <a:cs typeface="Cambria"/>
                <a:sym typeface="Cambria"/>
              </a:rPr>
              <a:t>large-size</a:t>
            </a:r>
            <a:r>
              <a:rPr lang="en-US" altLang="zh-CN" sz="2300" b="1" dirty="0">
                <a:solidFill>
                  <a:schemeClr val="accent2">
                    <a:lumMod val="75000"/>
                  </a:schemeClr>
                </a:solidFill>
                <a:ea typeface="Cambria"/>
                <a:cs typeface="Cambria"/>
                <a:sym typeface="Cambria"/>
              </a:rPr>
              <a:t>   </a:t>
            </a:r>
            <a:r>
              <a:rPr lang="en-US" altLang="zh-CN" sz="2300" b="1" dirty="0">
                <a:ea typeface="Cambria"/>
                <a:cs typeface="Cambria"/>
                <a:sym typeface="Cambria"/>
              </a:rPr>
              <a:t>but has lower compression ratio</a:t>
            </a:r>
            <a:endParaRPr sz="2300" b="1" dirty="0">
              <a:latin typeface="Cambria"/>
              <a:ea typeface="Cambria"/>
              <a:cs typeface="Cambria"/>
              <a:sym typeface="Cambria"/>
            </a:endParaRPr>
          </a:p>
        </p:txBody>
      </p:sp>
      <p:sp>
        <p:nvSpPr>
          <p:cNvPr id="9" name="Google Shape;246;p30">
            <a:extLst>
              <a:ext uri="{FF2B5EF4-FFF2-40B4-BE49-F238E27FC236}">
                <a16:creationId xmlns:a16="http://schemas.microsoft.com/office/drawing/2014/main" id="{05418DD5-6481-5F9F-DB7D-DA58673FB909}"/>
              </a:ext>
            </a:extLst>
          </p:cNvPr>
          <p:cNvSpPr/>
          <p:nvPr/>
        </p:nvSpPr>
        <p:spPr>
          <a:xfrm>
            <a:off x="-69271" y="5085321"/>
            <a:ext cx="9282544"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rgbClr val="FF0000"/>
                </a:solidFill>
                <a:ea typeface="Cambria"/>
                <a:cs typeface="Cambria"/>
                <a:sym typeface="Cambria"/>
              </a:rPr>
              <a:t>Key idea 2</a:t>
            </a:r>
            <a:r>
              <a:rPr lang="en-US" altLang="zh-CN" sz="2300" b="1" dirty="0">
                <a:ea typeface="Cambria"/>
                <a:cs typeface="Cambria"/>
                <a:sym typeface="Cambria"/>
              </a:rPr>
              <a:t>: Use </a:t>
            </a:r>
            <a:r>
              <a:rPr lang="en-US" altLang="zh-CN" sz="2300" b="1" dirty="0">
                <a:solidFill>
                  <a:srgbClr val="3F1C98"/>
                </a:solidFill>
                <a:ea typeface="Cambria"/>
                <a:cs typeface="Cambria"/>
                <a:sym typeface="Cambria"/>
              </a:rPr>
              <a:t>small-size on hot data </a:t>
            </a:r>
            <a:r>
              <a:rPr lang="en-US" altLang="zh-CN" sz="2300" b="1" dirty="0">
                <a:ea typeface="Cambria"/>
                <a:cs typeface="Cambria"/>
                <a:sym typeface="Cambria"/>
              </a:rPr>
              <a:t>for low latency                        and </a:t>
            </a:r>
            <a:r>
              <a:rPr lang="en-US" altLang="zh-CN" sz="2300" b="1" dirty="0">
                <a:solidFill>
                  <a:srgbClr val="3F1C98"/>
                </a:solidFill>
                <a:ea typeface="Cambria"/>
                <a:cs typeface="Cambria"/>
                <a:sym typeface="Cambria"/>
              </a:rPr>
              <a:t>large-size on cold data </a:t>
            </a:r>
            <a:r>
              <a:rPr lang="en-US" altLang="zh-CN" sz="2300" b="1" dirty="0">
                <a:ea typeface="Cambria"/>
                <a:cs typeface="Cambria"/>
                <a:sym typeface="Cambria"/>
              </a:rPr>
              <a:t>for high compression ratio</a:t>
            </a:r>
            <a:endParaRPr sz="2300" b="1" dirty="0">
              <a:latin typeface="Cambria"/>
              <a:ea typeface="Cambria"/>
              <a:cs typeface="Cambria"/>
              <a:sym typeface="Cambria"/>
            </a:endParaRPr>
          </a:p>
        </p:txBody>
      </p:sp>
      <p:pic>
        <p:nvPicPr>
          <p:cNvPr id="10" name="图片 9">
            <a:extLst>
              <a:ext uri="{FF2B5EF4-FFF2-40B4-BE49-F238E27FC236}">
                <a16:creationId xmlns:a16="http://schemas.microsoft.com/office/drawing/2014/main" id="{34EBA70F-2CD2-EFA5-3477-FEEEBB81A841}"/>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13" name="Content Placeholder 7">
            <a:extLst>
              <a:ext uri="{FF2B5EF4-FFF2-40B4-BE49-F238E27FC236}">
                <a16:creationId xmlns:a16="http://schemas.microsoft.com/office/drawing/2014/main" id="{CB6DE1E5-5A68-5024-5F2D-134A7EC25CD5}"/>
              </a:ext>
            </a:extLst>
          </p:cNvPr>
          <p:cNvSpPr>
            <a:spLocks noGrp="1"/>
          </p:cNvSpPr>
          <p:nvPr>
            <p:ph idx="1"/>
          </p:nvPr>
        </p:nvSpPr>
        <p:spPr>
          <a:xfrm>
            <a:off x="0" y="872837"/>
            <a:ext cx="9143998" cy="2109868"/>
          </a:xfrm>
        </p:spPr>
        <p:txBody>
          <a:bodyPr>
            <a:normAutofit/>
          </a:bodyPr>
          <a:lstStyle/>
          <a:p>
            <a:pPr marL="342900" indent="-342900">
              <a:spcBef>
                <a:spcPts val="0"/>
              </a:spcBef>
            </a:pPr>
            <a:r>
              <a:rPr lang="en-US" altLang="zh-CN" sz="2400" b="1" dirty="0"/>
              <a:t>We examine compression performance with different </a:t>
            </a:r>
            <a:r>
              <a:rPr lang="en-US" altLang="zh-CN" sz="2400" b="1" dirty="0">
                <a:solidFill>
                  <a:srgbClr val="C00000"/>
                </a:solidFill>
              </a:rPr>
              <a:t>compression chunk sizes</a:t>
            </a:r>
          </a:p>
        </p:txBody>
      </p:sp>
    </p:spTree>
    <p:extLst>
      <p:ext uri="{BB962C8B-B14F-4D97-AF65-F5344CB8AC3E}">
        <p14:creationId xmlns:p14="http://schemas.microsoft.com/office/powerpoint/2010/main" val="5215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D461-0CDF-8C53-B998-EEC4BE183930}"/>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0BD4D7E4-8328-BF73-2916-FF7389702D9C}"/>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3" name="Slide Number Placeholder 2">
            <a:extLst>
              <a:ext uri="{FF2B5EF4-FFF2-40B4-BE49-F238E27FC236}">
                <a16:creationId xmlns:a16="http://schemas.microsoft.com/office/drawing/2014/main" id="{B8D32DB5-F783-DF29-78D7-44C85F5DFAA1}"/>
              </a:ext>
            </a:extLst>
          </p:cNvPr>
          <p:cNvSpPr>
            <a:spLocks noGrp="1"/>
          </p:cNvSpPr>
          <p:nvPr>
            <p:ph type="sldNum" sz="quarter" idx="12"/>
          </p:nvPr>
        </p:nvSpPr>
        <p:spPr/>
        <p:txBody>
          <a:bodyPr/>
          <a:lstStyle/>
          <a:p>
            <a:fld id="{CBE5B309-C2CE-4D90-B104-F7E98438FC65}" type="slidenum">
              <a:rPr lang="tr-TR" smtClean="0"/>
              <a:pPr/>
              <a:t>19</a:t>
            </a:fld>
            <a:endParaRPr lang="tr-TR" dirty="0"/>
          </a:p>
        </p:txBody>
      </p:sp>
      <p:sp>
        <p:nvSpPr>
          <p:cNvPr id="4" name="Title 3">
            <a:extLst>
              <a:ext uri="{FF2B5EF4-FFF2-40B4-BE49-F238E27FC236}">
                <a16:creationId xmlns:a16="http://schemas.microsoft.com/office/drawing/2014/main" id="{1CF1087B-D025-842F-4FC5-784A55F72A82}"/>
              </a:ext>
            </a:extLst>
          </p:cNvPr>
          <p:cNvSpPr>
            <a:spLocks noGrp="1"/>
          </p:cNvSpPr>
          <p:nvPr>
            <p:ph type="title"/>
          </p:nvPr>
        </p:nvSpPr>
        <p:spPr/>
        <p:txBody>
          <a:bodyPr>
            <a:noAutofit/>
          </a:bodyPr>
          <a:lstStyle/>
          <a:p>
            <a:r>
              <a:rPr lang="en-US" altLang="zh-CN" sz="3200" dirty="0"/>
              <a:t>Insight 3: Data Locality </a:t>
            </a:r>
            <a:r>
              <a:rPr lang="en-HK" altLang="zh-CN" sz="3200" dirty="0"/>
              <a:t>in </a:t>
            </a:r>
            <a:r>
              <a:rPr lang="en-HK" altLang="zh-CN" sz="3200" dirty="0" err="1"/>
              <a:t>Zpool</a:t>
            </a:r>
            <a:endParaRPr lang="en-US" sz="3200" dirty="0"/>
          </a:p>
        </p:txBody>
      </p:sp>
      <p:pic>
        <p:nvPicPr>
          <p:cNvPr id="10" name="图片 9">
            <a:extLst>
              <a:ext uri="{FF2B5EF4-FFF2-40B4-BE49-F238E27FC236}">
                <a16:creationId xmlns:a16="http://schemas.microsoft.com/office/drawing/2014/main" id="{11F8EE31-9E3F-B527-FFAB-45ED5D387596}"/>
              </a:ext>
            </a:extLst>
          </p:cNvPr>
          <p:cNvPicPr>
            <a:picLocks noChangeAspect="1"/>
          </p:cNvPicPr>
          <p:nvPr/>
        </p:nvPicPr>
        <p:blipFill>
          <a:blip r:embed="rId4"/>
          <a:stretch>
            <a:fillRect/>
          </a:stretch>
        </p:blipFill>
        <p:spPr>
          <a:xfrm>
            <a:off x="0" y="1953652"/>
            <a:ext cx="9144000" cy="1475348"/>
          </a:xfrm>
          <a:prstGeom prst="rect">
            <a:avLst/>
          </a:prstGeom>
        </p:spPr>
      </p:pic>
      <p:sp>
        <p:nvSpPr>
          <p:cNvPr id="11" name="Google Shape;257;p31">
            <a:extLst>
              <a:ext uri="{FF2B5EF4-FFF2-40B4-BE49-F238E27FC236}">
                <a16:creationId xmlns:a16="http://schemas.microsoft.com/office/drawing/2014/main" id="{2D9DC874-40C8-2E7E-8BA2-61149E005C97}"/>
              </a:ext>
            </a:extLst>
          </p:cNvPr>
          <p:cNvSpPr/>
          <p:nvPr/>
        </p:nvSpPr>
        <p:spPr>
          <a:xfrm>
            <a:off x="-62344" y="3581400"/>
            <a:ext cx="9261762" cy="1041300"/>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rgbClr val="0070C0"/>
                </a:solidFill>
                <a:ea typeface="Cambria"/>
                <a:cs typeface="Cambria"/>
                <a:sym typeface="Cambria"/>
              </a:rPr>
              <a:t>Insight 3: </a:t>
            </a:r>
            <a:r>
              <a:rPr lang="en-US" altLang="zh-CN" sz="2300" b="1" dirty="0">
                <a:ea typeface="Cambria"/>
                <a:cs typeface="Cambria"/>
                <a:sym typeface="Cambria"/>
              </a:rPr>
              <a:t>There is data use </a:t>
            </a:r>
            <a:r>
              <a:rPr lang="en-US" altLang="zh-CN" sz="2300" b="1" dirty="0">
                <a:solidFill>
                  <a:srgbClr val="922600"/>
                </a:solidFill>
                <a:ea typeface="Cambria"/>
                <a:cs typeface="Cambria"/>
                <a:sym typeface="Cambria"/>
              </a:rPr>
              <a:t>locality</a:t>
            </a:r>
            <a:r>
              <a:rPr lang="en-US" altLang="zh-CN" sz="2300" b="1" dirty="0">
                <a:ea typeface="Cambria"/>
                <a:cs typeface="Cambria"/>
                <a:sym typeface="Cambria"/>
              </a:rPr>
              <a:t> in </a:t>
            </a:r>
            <a:r>
              <a:rPr lang="en-US" altLang="zh-CN" sz="2300" b="1" dirty="0" err="1">
                <a:ea typeface="Cambria"/>
                <a:cs typeface="Cambria"/>
                <a:sym typeface="Cambria"/>
              </a:rPr>
              <a:t>Zpool</a:t>
            </a:r>
            <a:r>
              <a:rPr lang="en-US" altLang="zh-CN" sz="2300" b="1" dirty="0">
                <a:ea typeface="Cambria"/>
                <a:cs typeface="Cambria"/>
                <a:sym typeface="Cambria"/>
              </a:rPr>
              <a:t>                                       when decompress data during application relaunch</a:t>
            </a:r>
          </a:p>
        </p:txBody>
      </p:sp>
      <p:sp>
        <p:nvSpPr>
          <p:cNvPr id="18" name="Content Placeholder 7">
            <a:extLst>
              <a:ext uri="{FF2B5EF4-FFF2-40B4-BE49-F238E27FC236}">
                <a16:creationId xmlns:a16="http://schemas.microsoft.com/office/drawing/2014/main" id="{5B1C47A4-0C2E-5661-A704-E3A019CF5154}"/>
              </a:ext>
            </a:extLst>
          </p:cNvPr>
          <p:cNvSpPr>
            <a:spLocks noGrp="1"/>
          </p:cNvSpPr>
          <p:nvPr>
            <p:ph idx="1"/>
          </p:nvPr>
        </p:nvSpPr>
        <p:spPr>
          <a:xfrm>
            <a:off x="0" y="872837"/>
            <a:ext cx="9143998" cy="2109868"/>
          </a:xfrm>
        </p:spPr>
        <p:txBody>
          <a:bodyPr>
            <a:normAutofit/>
          </a:bodyPr>
          <a:lstStyle/>
          <a:p>
            <a:r>
              <a:rPr lang="en-US" altLang="zh-CN" sz="2400" b="1" dirty="0"/>
              <a:t>The </a:t>
            </a:r>
            <a:r>
              <a:rPr lang="en-US" altLang="zh-CN" sz="2400" b="1" dirty="0">
                <a:solidFill>
                  <a:srgbClr val="922600"/>
                </a:solidFill>
              </a:rPr>
              <a:t>probability of accessing multiple consecutive pages </a:t>
            </a:r>
            <a:r>
              <a:rPr lang="en-US" altLang="zh-CN" sz="2400" b="1" dirty="0"/>
              <a:t>in </a:t>
            </a:r>
            <a:r>
              <a:rPr lang="en-US" altLang="zh-CN" sz="2400" b="1" dirty="0" err="1"/>
              <a:t>Zpool</a:t>
            </a:r>
            <a:r>
              <a:rPr lang="en-US" altLang="zh-CN" sz="2400" b="1" dirty="0"/>
              <a:t> for each evaluated application</a:t>
            </a:r>
            <a:endParaRPr lang="en-US" sz="2400" b="1" dirty="0">
              <a:latin typeface="+mj-lt"/>
            </a:endParaRPr>
          </a:p>
        </p:txBody>
      </p:sp>
      <p:sp>
        <p:nvSpPr>
          <p:cNvPr id="19" name="Google Shape;246;p30">
            <a:extLst>
              <a:ext uri="{FF2B5EF4-FFF2-40B4-BE49-F238E27FC236}">
                <a16:creationId xmlns:a16="http://schemas.microsoft.com/office/drawing/2014/main" id="{A5827744-B119-1269-FAFC-028D4EEC1ED5}"/>
              </a:ext>
            </a:extLst>
          </p:cNvPr>
          <p:cNvSpPr/>
          <p:nvPr/>
        </p:nvSpPr>
        <p:spPr>
          <a:xfrm>
            <a:off x="-62344" y="4877182"/>
            <a:ext cx="9261762" cy="1366151"/>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ltLang="zh-CN" sz="2300" b="1" dirty="0">
                <a:solidFill>
                  <a:srgbClr val="FF0000"/>
                </a:solidFill>
                <a:ea typeface="Cambria"/>
                <a:cs typeface="Cambria"/>
                <a:sym typeface="Cambria"/>
              </a:rPr>
              <a:t>Key idea 3: </a:t>
            </a:r>
            <a:r>
              <a:rPr lang="en-US" altLang="zh-CN" sz="2300" b="1" dirty="0">
                <a:solidFill>
                  <a:srgbClr val="7030A0"/>
                </a:solidFill>
                <a:ea typeface="Cambria"/>
                <a:cs typeface="Cambria"/>
                <a:sym typeface="Cambria"/>
              </a:rPr>
              <a:t>Pre-decompress </a:t>
            </a:r>
            <a:r>
              <a:rPr lang="en-US" altLang="zh-CN" sz="2300" b="1" dirty="0">
                <a:ea typeface="Cambria"/>
                <a:cs typeface="Cambria"/>
                <a:sym typeface="Cambria"/>
              </a:rPr>
              <a:t>the next compressed data</a:t>
            </a:r>
          </a:p>
          <a:p>
            <a:pPr algn="ctr"/>
            <a:r>
              <a:rPr lang="en-US" sz="2300" b="1" dirty="0">
                <a:ea typeface="Cambria"/>
                <a:cs typeface="Cambria"/>
                <a:sym typeface="Cambria"/>
              </a:rPr>
              <a:t>to hide decompression latency during application relaunch</a:t>
            </a:r>
            <a:endParaRPr sz="2300" b="1" dirty="0">
              <a:latin typeface="Cambria"/>
              <a:ea typeface="Cambria"/>
              <a:cs typeface="Cambria"/>
              <a:sym typeface="Cambria"/>
            </a:endParaRPr>
          </a:p>
        </p:txBody>
      </p:sp>
      <p:sp>
        <p:nvSpPr>
          <p:cNvPr id="2" name="矩形 1">
            <a:extLst>
              <a:ext uri="{FF2B5EF4-FFF2-40B4-BE49-F238E27FC236}">
                <a16:creationId xmlns:a16="http://schemas.microsoft.com/office/drawing/2014/main" id="{CFF63346-746D-C6EB-7739-94D2267F1B91}"/>
              </a:ext>
            </a:extLst>
          </p:cNvPr>
          <p:cNvSpPr/>
          <p:nvPr/>
        </p:nvSpPr>
        <p:spPr>
          <a:xfrm>
            <a:off x="200891" y="2493818"/>
            <a:ext cx="8684028" cy="4145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4FFBC44-8118-EA4F-DEC8-805C6C25AA1F}"/>
              </a:ext>
            </a:extLst>
          </p:cNvPr>
          <p:cNvSpPr txBox="1"/>
          <p:nvPr/>
        </p:nvSpPr>
        <p:spPr>
          <a:xfrm>
            <a:off x="2491410" y="1669737"/>
            <a:ext cx="6261652" cy="369332"/>
          </a:xfrm>
          <a:prstGeom prst="rect">
            <a:avLst/>
          </a:prstGeom>
          <a:noFill/>
        </p:spPr>
        <p:txBody>
          <a:bodyPr wrap="square">
            <a:spAutoFit/>
          </a:bodyPr>
          <a:lstStyle/>
          <a:p>
            <a:r>
              <a:rPr lang="en-US" altLang="zh-CN" b="1" dirty="0">
                <a:solidFill>
                  <a:srgbClr val="FF0000"/>
                </a:solidFill>
              </a:rPr>
              <a:t>Probability of a</a:t>
            </a:r>
            <a:r>
              <a:rPr lang="en-US" altLang="zh-CN" sz="1800" b="1" dirty="0">
                <a:solidFill>
                  <a:srgbClr val="FF0000"/>
                </a:solidFill>
              </a:rPr>
              <a:t>ccessing two consecutive pages together  </a:t>
            </a:r>
            <a:endParaRPr lang="zh-CN" altLang="en-US" dirty="0">
              <a:solidFill>
                <a:srgbClr val="FF0000"/>
              </a:solidFill>
            </a:endParaRPr>
          </a:p>
        </p:txBody>
      </p:sp>
    </p:spTree>
    <p:extLst>
      <p:ext uri="{BB962C8B-B14F-4D97-AF65-F5344CB8AC3E}">
        <p14:creationId xmlns:p14="http://schemas.microsoft.com/office/powerpoint/2010/main" val="32719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496E-441C-99C6-BABD-F2C0558CDE56}"/>
            </a:ext>
          </a:extLst>
        </p:cNvPr>
        <p:cNvGrpSpPr/>
        <p:nvPr/>
      </p:nvGrpSpPr>
      <p:grpSpPr>
        <a:xfrm>
          <a:off x="0" y="0"/>
          <a:ext cx="0" cy="0"/>
          <a:chOff x="0" y="0"/>
          <a:chExt cx="0" cy="0"/>
        </a:xfrm>
      </p:grpSpPr>
      <p:graphicFrame>
        <p:nvGraphicFramePr>
          <p:cNvPr id="18" name="图表 17">
            <a:extLst>
              <a:ext uri="{FF2B5EF4-FFF2-40B4-BE49-F238E27FC236}">
                <a16:creationId xmlns:a16="http://schemas.microsoft.com/office/drawing/2014/main" id="{BA6601DD-1434-4780-9AFE-E1366F5AA645}"/>
              </a:ext>
            </a:extLst>
          </p:cNvPr>
          <p:cNvGraphicFramePr>
            <a:graphicFrameLocks/>
          </p:cNvGraphicFramePr>
          <p:nvPr>
            <p:extLst>
              <p:ext uri="{D42A27DB-BD31-4B8C-83A1-F6EECF244321}">
                <p14:modId xmlns:p14="http://schemas.microsoft.com/office/powerpoint/2010/main" val="1461265287"/>
              </p:ext>
            </p:extLst>
          </p:nvPr>
        </p:nvGraphicFramePr>
        <p:xfrm>
          <a:off x="4461913" y="2532645"/>
          <a:ext cx="4569183" cy="3122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a:extLst>
              <a:ext uri="{FF2B5EF4-FFF2-40B4-BE49-F238E27FC236}">
                <a16:creationId xmlns:a16="http://schemas.microsoft.com/office/drawing/2014/main" id="{3F0D9524-446A-CFDF-7133-61ACE7156F43}"/>
              </a:ext>
            </a:extLst>
          </p:cNvPr>
          <p:cNvGraphicFramePr>
            <a:graphicFrameLocks/>
          </p:cNvGraphicFramePr>
          <p:nvPr>
            <p:extLst>
              <p:ext uri="{D42A27DB-BD31-4B8C-83A1-F6EECF244321}">
                <p14:modId xmlns:p14="http://schemas.microsoft.com/office/powerpoint/2010/main" val="2320762886"/>
              </p:ext>
            </p:extLst>
          </p:nvPr>
        </p:nvGraphicFramePr>
        <p:xfrm>
          <a:off x="2816" y="2537793"/>
          <a:ext cx="4459097" cy="2690045"/>
        </p:xfrm>
        <a:graphic>
          <a:graphicData uri="http://schemas.openxmlformats.org/drawingml/2006/chart">
            <c:chart xmlns:c="http://schemas.openxmlformats.org/drawingml/2006/chart" xmlns:r="http://schemas.openxmlformats.org/officeDocument/2006/relationships" r:id="rId4"/>
          </a:graphicData>
        </a:graphic>
      </p:graphicFrame>
      <p:sp>
        <p:nvSpPr>
          <p:cNvPr id="2" name="内容占位符 1">
            <a:extLst>
              <a:ext uri="{FF2B5EF4-FFF2-40B4-BE49-F238E27FC236}">
                <a16:creationId xmlns:a16="http://schemas.microsoft.com/office/drawing/2014/main" id="{55400776-9AA6-62D5-3856-EC1581376982}"/>
              </a:ext>
            </a:extLst>
          </p:cNvPr>
          <p:cNvSpPr>
            <a:spLocks noGrp="1"/>
          </p:cNvSpPr>
          <p:nvPr>
            <p:ph idx="1"/>
          </p:nvPr>
        </p:nvSpPr>
        <p:spPr/>
        <p:txBody>
          <a:bodyPr>
            <a:normAutofit/>
          </a:bodyPr>
          <a:lstStyle/>
          <a:p>
            <a:r>
              <a:rPr lang="en-US" altLang="zh-CN" sz="2000" b="1" dirty="0">
                <a:solidFill>
                  <a:srgbClr val="FF0000"/>
                </a:solidFill>
              </a:rPr>
              <a:t>Memory demands of individual mobile </a:t>
            </a:r>
            <a:r>
              <a:rPr lang="en-US" altLang="zh-CN" sz="2000" b="1" dirty="0"/>
              <a:t>applications increase</a:t>
            </a:r>
          </a:p>
          <a:p>
            <a:r>
              <a:rPr lang="en-US" altLang="zh-CN" sz="2000" b="1" dirty="0">
                <a:solidFill>
                  <a:schemeClr val="accent2">
                    <a:lumMod val="50000"/>
                  </a:schemeClr>
                </a:solidFill>
              </a:rPr>
              <a:t>N</a:t>
            </a:r>
            <a:r>
              <a:rPr lang="en-US" altLang="zh-CN" sz="2000" b="1" dirty="0">
                <a:solidFill>
                  <a:srgbClr val="922600"/>
                </a:solidFill>
              </a:rPr>
              <a:t>umber of concurrently running applications  </a:t>
            </a:r>
            <a:r>
              <a:rPr lang="en-US" altLang="zh-CN" sz="2000" b="1" dirty="0"/>
              <a:t>grows</a:t>
            </a:r>
          </a:p>
          <a:p>
            <a:r>
              <a:rPr lang="en-US" altLang="zh-CN" sz="2000" b="1" dirty="0">
                <a:solidFill>
                  <a:schemeClr val="accent2"/>
                </a:solidFill>
                <a:sym typeface="Cambria"/>
              </a:rPr>
              <a:t>DRAM capacity cannot be increased </a:t>
            </a:r>
            <a:r>
              <a:rPr lang="en-US" altLang="zh-CN" sz="2000" b="1" dirty="0">
                <a:sym typeface="Cambria"/>
              </a:rPr>
              <a:t>accordingly </a:t>
            </a:r>
          </a:p>
          <a:p>
            <a:pPr lvl="1"/>
            <a:r>
              <a:rPr lang="en-US" altLang="zh-CN" sz="1900" b="1" dirty="0">
                <a:sym typeface="Cambria"/>
              </a:rPr>
              <a:t>Due to </a:t>
            </a:r>
            <a:r>
              <a:rPr lang="en-US" altLang="zh-CN" sz="1900" b="1" dirty="0">
                <a:solidFill>
                  <a:schemeClr val="accent6">
                    <a:lumMod val="75000"/>
                  </a:schemeClr>
                </a:solidFill>
                <a:sym typeface="Cambria"/>
              </a:rPr>
              <a:t>constrained power budget </a:t>
            </a:r>
            <a:r>
              <a:rPr lang="en-US" altLang="zh-CN" sz="1900" b="1" dirty="0">
                <a:sym typeface="Cambria"/>
              </a:rPr>
              <a:t>of mobile devices</a:t>
            </a:r>
            <a:endParaRPr lang="en-US" altLang="zh-CN" sz="1900" b="1" dirty="0"/>
          </a:p>
          <a:p>
            <a:endParaRPr lang="en-US" altLang="zh-CN" sz="2200" b="1" dirty="0"/>
          </a:p>
        </p:txBody>
      </p:sp>
      <p:sp>
        <p:nvSpPr>
          <p:cNvPr id="3" name="页脚占位符 2">
            <a:extLst>
              <a:ext uri="{FF2B5EF4-FFF2-40B4-BE49-F238E27FC236}">
                <a16:creationId xmlns:a16="http://schemas.microsoft.com/office/drawing/2014/main" id="{0B26127F-B3D9-315A-AD09-E1A54AFE6111}"/>
              </a:ext>
            </a:extLst>
          </p:cNvPr>
          <p:cNvSpPr>
            <a:spLocks noGrp="1"/>
          </p:cNvSpPr>
          <p:nvPr>
            <p:ph type="ftr" sz="quarter" idx="11"/>
          </p:nvPr>
        </p:nvSpPr>
        <p:spPr/>
        <p:txBody>
          <a:bodyPr/>
          <a:lstStyle/>
          <a:p>
            <a:r>
              <a:rPr lang="en-US" sz="1600" dirty="0"/>
              <a:t>[Android Authority, 2025]</a:t>
            </a:r>
            <a:endParaRPr lang="tr-TR" sz="1600" dirty="0"/>
          </a:p>
        </p:txBody>
      </p:sp>
      <p:sp>
        <p:nvSpPr>
          <p:cNvPr id="4" name="灯片编号占位符 3">
            <a:extLst>
              <a:ext uri="{FF2B5EF4-FFF2-40B4-BE49-F238E27FC236}">
                <a16:creationId xmlns:a16="http://schemas.microsoft.com/office/drawing/2014/main" id="{B70036EC-A64B-4F9B-2A1D-95EBC42ABA36}"/>
              </a:ext>
            </a:extLst>
          </p:cNvPr>
          <p:cNvSpPr>
            <a:spLocks noGrp="1"/>
          </p:cNvSpPr>
          <p:nvPr>
            <p:ph type="sldNum" sz="quarter" idx="12"/>
          </p:nvPr>
        </p:nvSpPr>
        <p:spPr/>
        <p:txBody>
          <a:bodyPr/>
          <a:lstStyle/>
          <a:p>
            <a:fld id="{CBE5B309-C2CE-4D90-B104-F7E98438FC65}" type="slidenum">
              <a:rPr lang="tr-TR" smtClean="0"/>
              <a:pPr/>
              <a:t>2</a:t>
            </a:fld>
            <a:endParaRPr lang="tr-TR" dirty="0"/>
          </a:p>
        </p:txBody>
      </p:sp>
      <p:sp>
        <p:nvSpPr>
          <p:cNvPr id="5" name="标题 4">
            <a:extLst>
              <a:ext uri="{FF2B5EF4-FFF2-40B4-BE49-F238E27FC236}">
                <a16:creationId xmlns:a16="http://schemas.microsoft.com/office/drawing/2014/main" id="{8E8B5895-2A29-DBF0-68A3-088F53CBAE97}"/>
              </a:ext>
            </a:extLst>
          </p:cNvPr>
          <p:cNvSpPr>
            <a:spLocks noGrp="1"/>
          </p:cNvSpPr>
          <p:nvPr>
            <p:ph type="title"/>
          </p:nvPr>
        </p:nvSpPr>
        <p:spPr/>
        <p:txBody>
          <a:bodyPr>
            <a:normAutofit/>
          </a:bodyPr>
          <a:lstStyle/>
          <a:p>
            <a:r>
              <a:rPr lang="en-US" altLang="zh-CN" sz="3200" dirty="0"/>
              <a:t>Available Memory on Mobile Devices is Scarce </a:t>
            </a:r>
            <a:endParaRPr lang="zh-CN" altLang="en-US" sz="3200" dirty="0"/>
          </a:p>
        </p:txBody>
      </p:sp>
      <p:sp>
        <p:nvSpPr>
          <p:cNvPr id="11" name="文本框 10">
            <a:extLst>
              <a:ext uri="{FF2B5EF4-FFF2-40B4-BE49-F238E27FC236}">
                <a16:creationId xmlns:a16="http://schemas.microsoft.com/office/drawing/2014/main" id="{6361E549-7D8F-0D4F-FCD0-8F45D6F64AEC}"/>
              </a:ext>
            </a:extLst>
          </p:cNvPr>
          <p:cNvSpPr txBox="1"/>
          <p:nvPr/>
        </p:nvSpPr>
        <p:spPr>
          <a:xfrm>
            <a:off x="1011778" y="5593138"/>
            <a:ext cx="2587568" cy="369332"/>
          </a:xfrm>
          <a:prstGeom prst="rect">
            <a:avLst/>
          </a:prstGeom>
          <a:noFill/>
        </p:spPr>
        <p:txBody>
          <a:bodyPr wrap="none" rtlCol="0">
            <a:spAutoFit/>
          </a:bodyPr>
          <a:lstStyle/>
          <a:p>
            <a:r>
              <a:rPr lang="en-US" altLang="zh-CN" dirty="0"/>
              <a:t>4GB of memory capacity</a:t>
            </a:r>
            <a:endParaRPr lang="zh-CN" altLang="en-US" dirty="0"/>
          </a:p>
        </p:txBody>
      </p:sp>
      <p:sp>
        <p:nvSpPr>
          <p:cNvPr id="12" name="文本框 11">
            <a:extLst>
              <a:ext uri="{FF2B5EF4-FFF2-40B4-BE49-F238E27FC236}">
                <a16:creationId xmlns:a16="http://schemas.microsoft.com/office/drawing/2014/main" id="{EAF3409E-23E5-CF04-10A6-ADA087CD8BC7}"/>
              </a:ext>
            </a:extLst>
          </p:cNvPr>
          <p:cNvSpPr txBox="1"/>
          <p:nvPr/>
        </p:nvSpPr>
        <p:spPr>
          <a:xfrm>
            <a:off x="5416414" y="5606226"/>
            <a:ext cx="2715808" cy="369332"/>
          </a:xfrm>
          <a:prstGeom prst="rect">
            <a:avLst/>
          </a:prstGeom>
          <a:noFill/>
        </p:spPr>
        <p:txBody>
          <a:bodyPr wrap="none" rtlCol="0">
            <a:spAutoFit/>
          </a:bodyPr>
          <a:lstStyle/>
          <a:p>
            <a:r>
              <a:rPr lang="en-US" altLang="zh-CN" dirty="0"/>
              <a:t>12GB of memory capacity</a:t>
            </a:r>
            <a:endParaRPr lang="zh-CN" altLang="en-US" dirty="0"/>
          </a:p>
        </p:txBody>
      </p:sp>
      <p:pic>
        <p:nvPicPr>
          <p:cNvPr id="7" name="图片 6">
            <a:extLst>
              <a:ext uri="{FF2B5EF4-FFF2-40B4-BE49-F238E27FC236}">
                <a16:creationId xmlns:a16="http://schemas.microsoft.com/office/drawing/2014/main" id="{D7939949-1B0A-9C9D-3F1A-C2635562CC39}"/>
              </a:ext>
            </a:extLst>
          </p:cNvPr>
          <p:cNvPicPr>
            <a:picLocks noChangeAspect="1"/>
          </p:cNvPicPr>
          <p:nvPr/>
        </p:nvPicPr>
        <p:blipFill>
          <a:blip r:embed="rId5"/>
          <a:stretch>
            <a:fillRect/>
          </a:stretch>
        </p:blipFill>
        <p:spPr>
          <a:xfrm>
            <a:off x="1570037" y="6243334"/>
            <a:ext cx="3001962" cy="598487"/>
          </a:xfrm>
          <a:prstGeom prst="rect">
            <a:avLst/>
          </a:prstGeom>
        </p:spPr>
      </p:pic>
      <p:sp>
        <p:nvSpPr>
          <p:cNvPr id="8" name="Dikdörtgen 6">
            <a:extLst>
              <a:ext uri="{FF2B5EF4-FFF2-40B4-BE49-F238E27FC236}">
                <a16:creationId xmlns:a16="http://schemas.microsoft.com/office/drawing/2014/main" id="{3BE10D2A-06CB-0736-59F0-832214623AE4}"/>
              </a:ext>
            </a:extLst>
          </p:cNvPr>
          <p:cNvSpPr/>
          <p:nvPr/>
        </p:nvSpPr>
        <p:spPr bwMode="auto">
          <a:xfrm>
            <a:off x="-86592" y="5353255"/>
            <a:ext cx="9317181" cy="908949"/>
          </a:xfrm>
          <a:prstGeom prst="rect">
            <a:avLst/>
          </a:prstGeom>
          <a:solidFill>
            <a:srgbClr val="C4D7FC"/>
          </a:solidFill>
          <a:ln w="57150" cap="flat" cmpd="sng" algn="ctr">
            <a:solidFill>
              <a:srgbClr val="133C8F"/>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400" dirty="0">
                <a:ea typeface="Cambria"/>
              </a:rPr>
              <a:t>The available memory is usually </a:t>
            </a:r>
            <a:r>
              <a:rPr lang="en-US" sz="2400" b="1" dirty="0">
                <a:solidFill>
                  <a:srgbClr val="FF0000"/>
                </a:solidFill>
                <a:ea typeface="Cambria"/>
              </a:rPr>
              <a:t>insufficient</a:t>
            </a:r>
            <a:r>
              <a:rPr lang="en-US" sz="2400" dirty="0">
                <a:ea typeface="Cambria"/>
              </a:rPr>
              <a:t>                                                                                    to support </a:t>
            </a:r>
            <a:r>
              <a:rPr lang="en-US" sz="2400" b="1" dirty="0">
                <a:solidFill>
                  <a:srgbClr val="922600"/>
                </a:solidFill>
                <a:ea typeface="Cambria"/>
              </a:rPr>
              <a:t>multiple applications </a:t>
            </a:r>
            <a:r>
              <a:rPr lang="en-US" sz="2400" dirty="0">
                <a:ea typeface="Cambria"/>
              </a:rPr>
              <a:t>running concurrently</a:t>
            </a:r>
          </a:p>
        </p:txBody>
      </p:sp>
      <p:cxnSp>
        <p:nvCxnSpPr>
          <p:cNvPr id="10" name="直接箭头连接符 9">
            <a:extLst>
              <a:ext uri="{FF2B5EF4-FFF2-40B4-BE49-F238E27FC236}">
                <a16:creationId xmlns:a16="http://schemas.microsoft.com/office/drawing/2014/main" id="{29A90B9F-8B32-2ACB-D742-BF31D14660CB}"/>
              </a:ext>
            </a:extLst>
          </p:cNvPr>
          <p:cNvCxnSpPr>
            <a:cxnSpLocks/>
          </p:cNvCxnSpPr>
          <p:nvPr/>
        </p:nvCxnSpPr>
        <p:spPr>
          <a:xfrm flipV="1">
            <a:off x="2126974" y="3087759"/>
            <a:ext cx="944044" cy="593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B1BEBE5D-13A8-2EF5-E0FA-7DD8EBC9D445}"/>
              </a:ext>
            </a:extLst>
          </p:cNvPr>
          <p:cNvCxnSpPr/>
          <p:nvPr/>
        </p:nvCxnSpPr>
        <p:spPr>
          <a:xfrm>
            <a:off x="1654914" y="4081671"/>
            <a:ext cx="295678" cy="4294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B042FD7A-3EFA-D474-7F9E-AF485FDA790E}"/>
              </a:ext>
            </a:extLst>
          </p:cNvPr>
          <p:cNvCxnSpPr>
            <a:cxnSpLocks/>
          </p:cNvCxnSpPr>
          <p:nvPr/>
        </p:nvCxnSpPr>
        <p:spPr>
          <a:xfrm>
            <a:off x="5706720" y="3262969"/>
            <a:ext cx="950713" cy="4185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4DA40DC4-0E19-5DF2-C8B6-6AFC3EA18E86}"/>
              </a:ext>
            </a:extLst>
          </p:cNvPr>
          <p:cNvCxnSpPr>
            <a:cxnSpLocks/>
          </p:cNvCxnSpPr>
          <p:nvPr/>
        </p:nvCxnSpPr>
        <p:spPr>
          <a:xfrm flipV="1">
            <a:off x="7460683" y="3525078"/>
            <a:ext cx="671539" cy="417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4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6" grpId="0">
        <p:bldAsOne/>
      </p:bldGraphic>
      <p:bldP spid="3" grpId="0"/>
      <p:bldP spid="11" grpId="0"/>
      <p:bldP spid="12"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5EC8-7AD5-8B03-FAF8-541289A922C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75EAFD-EDA2-FA0F-6BB6-0D3D3B085452}"/>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20</a:t>
            </a:fld>
            <a:endParaRPr lang="tr-TR" dirty="0"/>
          </a:p>
        </p:txBody>
      </p:sp>
      <p:sp>
        <p:nvSpPr>
          <p:cNvPr id="14" name="Title 13">
            <a:extLst>
              <a:ext uri="{FF2B5EF4-FFF2-40B4-BE49-F238E27FC236}">
                <a16:creationId xmlns:a16="http://schemas.microsoft.com/office/drawing/2014/main" id="{2CDFE38E-D906-F452-5C76-75B7CB15793B}"/>
              </a:ext>
            </a:extLst>
          </p:cNvPr>
          <p:cNvSpPr>
            <a:spLocks noGrp="1"/>
          </p:cNvSpPr>
          <p:nvPr>
            <p:ph type="title"/>
          </p:nvPr>
        </p:nvSpPr>
        <p:spPr>
          <a:xfrm>
            <a:off x="0" y="1"/>
            <a:ext cx="9144000" cy="817417"/>
          </a:xfrm>
        </p:spPr>
        <p:txBody>
          <a:bodyPr>
            <a:normAutofit/>
          </a:bodyPr>
          <a:lstStyle/>
          <a:p>
            <a:r>
              <a:rPr lang="en-US" sz="3200" dirty="0"/>
              <a:t>Outline</a:t>
            </a:r>
          </a:p>
        </p:txBody>
      </p:sp>
      <p:sp>
        <p:nvSpPr>
          <p:cNvPr id="2" name="Rectangle 1">
            <a:extLst>
              <a:ext uri="{FF2B5EF4-FFF2-40B4-BE49-F238E27FC236}">
                <a16:creationId xmlns:a16="http://schemas.microsoft.com/office/drawing/2014/main" id="{5E6DBAD1-E230-49D2-A738-D9BD32231F5B}"/>
              </a:ext>
            </a:extLst>
          </p:cNvPr>
          <p:cNvSpPr/>
          <p:nvPr/>
        </p:nvSpPr>
        <p:spPr>
          <a:xfrm>
            <a:off x="2" y="4419223"/>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Evaluation</a:t>
            </a:r>
          </a:p>
        </p:txBody>
      </p:sp>
      <p:sp>
        <p:nvSpPr>
          <p:cNvPr id="3" name="Rectangle 2">
            <a:extLst>
              <a:ext uri="{FF2B5EF4-FFF2-40B4-BE49-F238E27FC236}">
                <a16:creationId xmlns:a16="http://schemas.microsoft.com/office/drawing/2014/main" id="{93105FB5-EF5F-FD11-1C1C-32904BDF7FB9}"/>
              </a:ext>
            </a:extLst>
          </p:cNvPr>
          <p:cNvSpPr/>
          <p:nvPr/>
        </p:nvSpPr>
        <p:spPr>
          <a:xfrm>
            <a:off x="2" y="981787"/>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solidFill>
                  <a:schemeClr val="bg1"/>
                </a:solidFill>
                <a:latin typeface="Cambria" panose="02040503050406030204" pitchFamily="18" charset="0"/>
              </a:rPr>
              <a:t>Background</a:t>
            </a:r>
          </a:p>
        </p:txBody>
      </p:sp>
      <p:sp>
        <p:nvSpPr>
          <p:cNvPr id="6" name="Rectangle 5">
            <a:extLst>
              <a:ext uri="{FF2B5EF4-FFF2-40B4-BE49-F238E27FC236}">
                <a16:creationId xmlns:a16="http://schemas.microsoft.com/office/drawing/2014/main" id="{75384C72-5FD2-22AD-8AAB-546B81D9F498}"/>
              </a:ext>
            </a:extLst>
          </p:cNvPr>
          <p:cNvSpPr/>
          <p:nvPr/>
        </p:nvSpPr>
        <p:spPr>
          <a:xfrm>
            <a:off x="2" y="1841146"/>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Problem and Motivation</a:t>
            </a:r>
          </a:p>
        </p:txBody>
      </p:sp>
      <p:sp>
        <p:nvSpPr>
          <p:cNvPr id="15" name="Rectangle 14">
            <a:extLst>
              <a:ext uri="{FF2B5EF4-FFF2-40B4-BE49-F238E27FC236}">
                <a16:creationId xmlns:a16="http://schemas.microsoft.com/office/drawing/2014/main" id="{95AF32D9-9B0C-FE6F-EAB9-A1B811E2C943}"/>
              </a:ext>
            </a:extLst>
          </p:cNvPr>
          <p:cNvSpPr/>
          <p:nvPr/>
        </p:nvSpPr>
        <p:spPr>
          <a:xfrm>
            <a:off x="2" y="2700505"/>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New Insights into </a:t>
            </a:r>
            <a:r>
              <a:rPr lang="en-US" sz="2600">
                <a:latin typeface="Cambria" panose="02040503050406030204" pitchFamily="18" charset="0"/>
              </a:rPr>
              <a:t>Mobile Workloads</a:t>
            </a:r>
            <a:endParaRPr lang="en-US" sz="2600" dirty="0">
              <a:latin typeface="Cambria" panose="02040503050406030204" pitchFamily="18" charset="0"/>
            </a:endParaRPr>
          </a:p>
        </p:txBody>
      </p:sp>
      <p:sp>
        <p:nvSpPr>
          <p:cNvPr id="16" name="Rectangle 15">
            <a:extLst>
              <a:ext uri="{FF2B5EF4-FFF2-40B4-BE49-F238E27FC236}">
                <a16:creationId xmlns:a16="http://schemas.microsoft.com/office/drawing/2014/main" id="{3917E239-5339-D531-EE32-06D54CC95658}"/>
              </a:ext>
            </a:extLst>
          </p:cNvPr>
          <p:cNvSpPr/>
          <p:nvPr/>
        </p:nvSpPr>
        <p:spPr>
          <a:xfrm>
            <a:off x="4" y="3559864"/>
            <a:ext cx="9144001" cy="747452"/>
          </a:xfrm>
          <a:prstGeom prst="rect">
            <a:avLst/>
          </a:prstGeom>
          <a:solidFill>
            <a:srgbClr val="3F1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Ariadne: Hotness-Aware and Size-Adaptive Compressed Swap</a:t>
            </a:r>
          </a:p>
        </p:txBody>
      </p:sp>
      <p:sp>
        <p:nvSpPr>
          <p:cNvPr id="17" name="Rectangle 16">
            <a:extLst>
              <a:ext uri="{FF2B5EF4-FFF2-40B4-BE49-F238E27FC236}">
                <a16:creationId xmlns:a16="http://schemas.microsoft.com/office/drawing/2014/main" id="{27E55C24-4370-E148-8B48-0DF616C56161}"/>
              </a:ext>
            </a:extLst>
          </p:cNvPr>
          <p:cNvSpPr/>
          <p:nvPr/>
        </p:nvSpPr>
        <p:spPr>
          <a:xfrm>
            <a:off x="0" y="5278583"/>
            <a:ext cx="9144000"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Conclusion</a:t>
            </a:r>
          </a:p>
        </p:txBody>
      </p:sp>
      <p:pic>
        <p:nvPicPr>
          <p:cNvPr id="7" name="图片 6">
            <a:extLst>
              <a:ext uri="{FF2B5EF4-FFF2-40B4-BE49-F238E27FC236}">
                <a16:creationId xmlns:a16="http://schemas.microsoft.com/office/drawing/2014/main" id="{EAD560C9-9653-E016-755E-6DE3D2B0E69A}"/>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420042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71EBF0-EB1F-773F-21AE-80D77D6BE8FD}"/>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6" name="矩形 5">
            <a:extLst>
              <a:ext uri="{FF2B5EF4-FFF2-40B4-BE49-F238E27FC236}">
                <a16:creationId xmlns:a16="http://schemas.microsoft.com/office/drawing/2014/main" id="{49044096-B948-CA01-9649-6A4921B8472C}"/>
              </a:ext>
            </a:extLst>
          </p:cNvPr>
          <p:cNvSpPr/>
          <p:nvPr/>
        </p:nvSpPr>
        <p:spPr>
          <a:xfrm>
            <a:off x="-1" y="3064362"/>
            <a:ext cx="9144000" cy="3178972"/>
          </a:xfrm>
          <a:prstGeom prst="rect">
            <a:avLst/>
          </a:prstGeom>
          <a:solidFill>
            <a:srgbClr val="E2F0D9"/>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endParaRPr lang="zh-CN" altLang="en-US" sz="1600" b="1" u="sng">
              <a:solidFill>
                <a:srgbClr val="335020"/>
              </a:solidFill>
              <a:latin typeface="+mj-lt"/>
              <a:cs typeface="Tahoma" panose="020B0604030504040204" pitchFamily="34" charset="0"/>
            </a:endParaRPr>
          </a:p>
        </p:txBody>
      </p:sp>
      <p:sp>
        <p:nvSpPr>
          <p:cNvPr id="2" name="矩形 1">
            <a:extLst>
              <a:ext uri="{FF2B5EF4-FFF2-40B4-BE49-F238E27FC236}">
                <a16:creationId xmlns:a16="http://schemas.microsoft.com/office/drawing/2014/main" id="{606550E6-BDC1-623E-3091-F1916F741FAC}"/>
              </a:ext>
            </a:extLst>
          </p:cNvPr>
          <p:cNvSpPr/>
          <p:nvPr/>
        </p:nvSpPr>
        <p:spPr>
          <a:xfrm>
            <a:off x="0" y="979525"/>
            <a:ext cx="9144000" cy="1952625"/>
          </a:xfrm>
          <a:prstGeom prst="rect">
            <a:avLst/>
          </a:prstGeom>
          <a:solidFill>
            <a:srgbClr val="FFEBCD"/>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defTabSz="914400" fontAlgn="base">
              <a:spcBef>
                <a:spcPct val="0"/>
              </a:spcBef>
              <a:spcAft>
                <a:spcPct val="0"/>
              </a:spcAft>
            </a:pPr>
            <a:endParaRPr lang="zh-CN" altLang="en-US" sz="1600" b="1" u="sng">
              <a:solidFill>
                <a:srgbClr val="965900"/>
              </a:solidFill>
              <a:latin typeface="+mj-lt"/>
              <a:cs typeface="Tahoma" panose="020B0604030504040204" pitchFamily="34" charset="0"/>
            </a:endParaRPr>
          </a:p>
        </p:txBody>
      </p:sp>
      <p:sp>
        <p:nvSpPr>
          <p:cNvPr id="7" name="Content Placeholder 6">
            <a:extLst>
              <a:ext uri="{FF2B5EF4-FFF2-40B4-BE49-F238E27FC236}">
                <a16:creationId xmlns:a16="http://schemas.microsoft.com/office/drawing/2014/main" id="{7C6E1300-732E-AE31-C9E0-2C8C3AD74A22}"/>
              </a:ext>
            </a:extLst>
          </p:cNvPr>
          <p:cNvSpPr>
            <a:spLocks noGrp="1"/>
          </p:cNvSpPr>
          <p:nvPr>
            <p:ph idx="1"/>
          </p:nvPr>
        </p:nvSpPr>
        <p:spPr>
          <a:xfrm>
            <a:off x="0" y="1199322"/>
            <a:ext cx="9256643" cy="5600432"/>
          </a:xfrm>
        </p:spPr>
        <p:txBody>
          <a:bodyPr>
            <a:normAutofit/>
          </a:bodyPr>
          <a:lstStyle/>
          <a:p>
            <a:pPr>
              <a:lnSpc>
                <a:spcPct val="100000"/>
              </a:lnSpc>
              <a:buClr>
                <a:schemeClr val="tx1"/>
              </a:buClr>
            </a:pPr>
            <a:r>
              <a:rPr lang="en-US" sz="2200" b="1" dirty="0">
                <a:solidFill>
                  <a:srgbClr val="133C8F"/>
                </a:solidFill>
                <a:ea typeface="Tahoma" panose="020B0604030504040204" pitchFamily="34" charset="0"/>
                <a:cs typeface="Tahoma" panose="020B0604030504040204" pitchFamily="34" charset="0"/>
              </a:rPr>
              <a:t>Key Idea: </a:t>
            </a:r>
            <a:r>
              <a:rPr lang="en-US" sz="2200" dirty="0">
                <a:ea typeface="Tahoma" panose="020B0604030504040204" pitchFamily="34" charset="0"/>
                <a:cs typeface="Tahoma" panose="020B0604030504040204" pitchFamily="34" charset="0"/>
              </a:rPr>
              <a:t>Reduce </a:t>
            </a:r>
            <a:r>
              <a:rPr lang="en-US" sz="2200" b="1" dirty="0">
                <a:solidFill>
                  <a:srgbClr val="FF0000"/>
                </a:solidFill>
                <a:ea typeface="Tahoma" panose="020B0604030504040204" pitchFamily="34" charset="0"/>
                <a:cs typeface="Tahoma" panose="020B0604030504040204" pitchFamily="34" charset="0"/>
              </a:rPr>
              <a:t>the frequency and latency </a:t>
            </a:r>
            <a:r>
              <a:rPr lang="en-US" sz="2200" dirty="0">
                <a:ea typeface="Tahoma" panose="020B0604030504040204" pitchFamily="34" charset="0"/>
                <a:cs typeface="Tahoma" panose="020B0604030504040204" pitchFamily="34" charset="0"/>
              </a:rPr>
              <a:t>of compression and decompression by</a:t>
            </a:r>
            <a:endParaRPr lang="en-US" sz="500" dirty="0">
              <a:ea typeface="Tahoma" panose="020B0604030504040204" pitchFamily="34" charset="0"/>
              <a:cs typeface="Tahoma" panose="020B0604030504040204" pitchFamily="34" charset="0"/>
            </a:endParaRPr>
          </a:p>
          <a:p>
            <a:pPr lvl="1">
              <a:lnSpc>
                <a:spcPct val="100000"/>
              </a:lnSpc>
              <a:buClr>
                <a:schemeClr val="tx1"/>
              </a:buClr>
            </a:pPr>
            <a:r>
              <a:rPr lang="en-US" sz="1900" dirty="0">
                <a:ea typeface="Tahoma" panose="020B0604030504040204" pitchFamily="34" charset="0"/>
                <a:cs typeface="Tahoma" panose="020B0604030504040204" pitchFamily="34" charset="0"/>
              </a:rPr>
              <a:t>Leveraging </a:t>
            </a:r>
            <a:r>
              <a:rPr lang="en-US" sz="1900" b="1" dirty="0">
                <a:solidFill>
                  <a:srgbClr val="7030A0"/>
                </a:solidFill>
                <a:ea typeface="Tahoma" panose="020B0604030504040204" pitchFamily="34" charset="0"/>
                <a:cs typeface="Tahoma" panose="020B0604030504040204" pitchFamily="34" charset="0"/>
              </a:rPr>
              <a:t>different compression chunk sizes </a:t>
            </a:r>
            <a:r>
              <a:rPr lang="en-US" sz="1900" dirty="0">
                <a:ea typeface="Tahoma" panose="020B0604030504040204" pitchFamily="34" charset="0"/>
                <a:cs typeface="Tahoma" panose="020B0604030504040204" pitchFamily="34" charset="0"/>
              </a:rPr>
              <a:t>based on  </a:t>
            </a:r>
            <a:r>
              <a:rPr lang="en-US" sz="1900" b="1" dirty="0">
                <a:solidFill>
                  <a:schemeClr val="accent2">
                    <a:lumMod val="50000"/>
                  </a:schemeClr>
                </a:solidFill>
                <a:ea typeface="Tahoma" panose="020B0604030504040204" pitchFamily="34" charset="0"/>
                <a:cs typeface="Tahoma" panose="020B0604030504040204" pitchFamily="34" charset="0"/>
              </a:rPr>
              <a:t>data hotness level</a:t>
            </a:r>
          </a:p>
          <a:p>
            <a:pPr lvl="1">
              <a:lnSpc>
                <a:spcPct val="100000"/>
              </a:lnSpc>
              <a:buClr>
                <a:schemeClr val="tx1"/>
              </a:buClr>
            </a:pPr>
            <a:r>
              <a:rPr lang="en-US" sz="1900" dirty="0">
                <a:ea typeface="Tahoma" panose="020B0604030504040204" pitchFamily="34" charset="0"/>
                <a:cs typeface="Tahoma" panose="020B0604030504040204" pitchFamily="34" charset="0"/>
              </a:rPr>
              <a:t>Performing speculative </a:t>
            </a:r>
            <a:r>
              <a:rPr lang="en-US" sz="1900" b="1" dirty="0">
                <a:solidFill>
                  <a:srgbClr val="7030A0"/>
                </a:solidFill>
                <a:ea typeface="Tahoma" panose="020B0604030504040204" pitchFamily="34" charset="0"/>
                <a:cs typeface="Tahoma" panose="020B0604030504040204" pitchFamily="34" charset="0"/>
              </a:rPr>
              <a:t>pre-decompression</a:t>
            </a:r>
            <a:r>
              <a:rPr lang="en-US" sz="1900" dirty="0">
                <a:ea typeface="Tahoma" panose="020B0604030504040204" pitchFamily="34" charset="0"/>
                <a:cs typeface="Tahoma" panose="020B0604030504040204" pitchFamily="34" charset="0"/>
              </a:rPr>
              <a:t> based on </a:t>
            </a:r>
            <a:r>
              <a:rPr lang="en-US" sz="1900" b="1" dirty="0">
                <a:solidFill>
                  <a:schemeClr val="accent2">
                    <a:lumMod val="50000"/>
                  </a:schemeClr>
                </a:solidFill>
                <a:ea typeface="Tahoma" panose="020B0604030504040204" pitchFamily="34" charset="0"/>
                <a:cs typeface="Tahoma" panose="020B0604030504040204" pitchFamily="34" charset="0"/>
              </a:rPr>
              <a:t>data locality</a:t>
            </a:r>
            <a:endParaRPr lang="en-US" sz="1100" b="1" dirty="0">
              <a:latin typeface="Cambria" panose="02040503050406030204" pitchFamily="18" charset="0"/>
            </a:endParaRPr>
          </a:p>
          <a:p>
            <a:pPr>
              <a:lnSpc>
                <a:spcPct val="150000"/>
              </a:lnSpc>
              <a:buClr>
                <a:schemeClr val="tx1"/>
              </a:buClr>
            </a:pPr>
            <a:endParaRPr lang="en-US" sz="600" b="1" dirty="0">
              <a:latin typeface="Cambria" panose="02040503050406030204" pitchFamily="18" charset="0"/>
            </a:endParaRPr>
          </a:p>
          <a:p>
            <a:pPr>
              <a:lnSpc>
                <a:spcPct val="150000"/>
              </a:lnSpc>
              <a:buClr>
                <a:schemeClr val="tx1"/>
              </a:buClr>
            </a:pPr>
            <a:endParaRPr lang="en-US" sz="600" b="1" dirty="0">
              <a:latin typeface="Cambria" panose="02040503050406030204" pitchFamily="18" charset="0"/>
            </a:endParaRPr>
          </a:p>
          <a:p>
            <a:pPr>
              <a:lnSpc>
                <a:spcPct val="150000"/>
              </a:lnSpc>
              <a:buClr>
                <a:schemeClr val="tx1"/>
              </a:buClr>
            </a:pPr>
            <a:r>
              <a:rPr lang="en-US" sz="2200" b="1" dirty="0">
                <a:solidFill>
                  <a:schemeClr val="accent1">
                    <a:lumMod val="75000"/>
                  </a:schemeClr>
                </a:solidFill>
                <a:latin typeface="Cambria" panose="02040503050406030204" pitchFamily="18" charset="0"/>
              </a:rPr>
              <a:t>Ariadne: </a:t>
            </a:r>
            <a:r>
              <a:rPr lang="en-US" sz="2200" dirty="0">
                <a:latin typeface="Cambria" panose="02040503050406030204" pitchFamily="18" charset="0"/>
              </a:rPr>
              <a:t>Hotness-Aware and Size-Adaptive Compressed Swap Scheme</a:t>
            </a:r>
          </a:p>
          <a:p>
            <a:pPr lvl="1">
              <a:lnSpc>
                <a:spcPct val="150000"/>
              </a:lnSpc>
              <a:buClr>
                <a:schemeClr val="tx1"/>
              </a:buClr>
            </a:pPr>
            <a:r>
              <a:rPr lang="en-US" sz="1900" b="1" dirty="0" err="1">
                <a:solidFill>
                  <a:srgbClr val="922600"/>
                </a:solidFill>
                <a:ea typeface="Tahoma" panose="020B0604030504040204" pitchFamily="34" charset="0"/>
                <a:cs typeface="Tahoma" panose="020B0604030504040204" pitchFamily="34" charset="0"/>
              </a:rPr>
              <a:t>HotnessOrg</a:t>
            </a:r>
            <a:r>
              <a:rPr lang="en-US" sz="1900" b="1" dirty="0">
                <a:solidFill>
                  <a:srgbClr val="922600"/>
                </a:solidFill>
                <a:ea typeface="Tahoma" panose="020B0604030504040204" pitchFamily="34" charset="0"/>
                <a:cs typeface="Tahoma" panose="020B0604030504040204" pitchFamily="34" charset="0"/>
              </a:rPr>
              <a:t>: </a:t>
            </a:r>
            <a:r>
              <a:rPr lang="en-US" sz="1900" dirty="0">
                <a:ea typeface="Tahoma" panose="020B0604030504040204" pitchFamily="34" charset="0"/>
                <a:cs typeface="Tahoma" panose="020B0604030504040204" pitchFamily="34" charset="0"/>
              </a:rPr>
              <a:t>Quickly identifies the </a:t>
            </a:r>
            <a:r>
              <a:rPr lang="en-US" sz="1900" b="1" dirty="0">
                <a:solidFill>
                  <a:srgbClr val="3F1C98"/>
                </a:solidFill>
                <a:ea typeface="Tahoma" panose="020B0604030504040204" pitchFamily="34" charset="0"/>
                <a:cs typeface="Tahoma" panose="020B0604030504040204" pitchFamily="34" charset="0"/>
              </a:rPr>
              <a:t>hotness of data </a:t>
            </a:r>
            <a:r>
              <a:rPr lang="en-US" sz="1900" dirty="0">
                <a:ea typeface="Tahoma" panose="020B0604030504040204" pitchFamily="34" charset="0"/>
                <a:cs typeface="Tahoma" panose="020B0604030504040204" pitchFamily="34" charset="0"/>
              </a:rPr>
              <a:t>based on </a:t>
            </a:r>
            <a:r>
              <a:rPr lang="en-US" sz="1900" b="1" dirty="0">
                <a:solidFill>
                  <a:srgbClr val="FF0000"/>
                </a:solidFill>
                <a:ea typeface="Tahoma" panose="020B0604030504040204" pitchFamily="34" charset="0"/>
                <a:cs typeface="Tahoma" panose="020B0604030504040204" pitchFamily="34" charset="0"/>
              </a:rPr>
              <a:t>last relaunch</a:t>
            </a:r>
            <a:endParaRPr lang="en-US" sz="1000" b="1" dirty="0">
              <a:solidFill>
                <a:srgbClr val="FF0000"/>
              </a:solidFill>
              <a:ea typeface="Tahoma" panose="020B0604030504040204" pitchFamily="34" charset="0"/>
              <a:cs typeface="Tahoma" panose="020B0604030504040204" pitchFamily="34" charset="0"/>
            </a:endParaRPr>
          </a:p>
          <a:p>
            <a:pPr lvl="1">
              <a:lnSpc>
                <a:spcPct val="150000"/>
              </a:lnSpc>
              <a:buClr>
                <a:schemeClr val="tx1"/>
              </a:buClr>
            </a:pPr>
            <a:r>
              <a:rPr lang="en-US" sz="1900" b="1" dirty="0" err="1">
                <a:solidFill>
                  <a:srgbClr val="922600"/>
                </a:solidFill>
                <a:ea typeface="Tahoma" panose="020B0604030504040204" pitchFamily="34" charset="0"/>
                <a:cs typeface="Tahoma" panose="020B0604030504040204" pitchFamily="34" charset="0"/>
              </a:rPr>
              <a:t>AdaptiveComp</a:t>
            </a:r>
            <a:r>
              <a:rPr lang="en-US" sz="1900" b="1" dirty="0">
                <a:solidFill>
                  <a:srgbClr val="922600"/>
                </a:solidFill>
                <a:ea typeface="Tahoma" panose="020B0604030504040204" pitchFamily="34" charset="0"/>
                <a:cs typeface="Tahoma" panose="020B0604030504040204" pitchFamily="34" charset="0"/>
              </a:rPr>
              <a:t>: </a:t>
            </a:r>
            <a:r>
              <a:rPr lang="en-US" sz="1900" dirty="0">
                <a:ea typeface="Tahoma" panose="020B0604030504040204" pitchFamily="34" charset="0"/>
                <a:cs typeface="Tahoma" panose="020B0604030504040204" pitchFamily="34" charset="0"/>
              </a:rPr>
              <a:t>Uses different </a:t>
            </a:r>
            <a:r>
              <a:rPr lang="en-US" sz="1900" b="1" dirty="0">
                <a:solidFill>
                  <a:srgbClr val="3F1C98"/>
                </a:solidFill>
                <a:ea typeface="Tahoma" panose="020B0604030504040204" pitchFamily="34" charset="0"/>
                <a:cs typeface="Tahoma" panose="020B0604030504040204" pitchFamily="34" charset="0"/>
              </a:rPr>
              <a:t>compression chunk sizes </a:t>
            </a:r>
            <a:r>
              <a:rPr lang="en-US" sz="1900" dirty="0">
                <a:ea typeface="Tahoma" panose="020B0604030504040204" pitchFamily="34" charset="0"/>
                <a:cs typeface="Tahoma" panose="020B0604030504040204" pitchFamily="34" charset="0"/>
              </a:rPr>
              <a:t>based on data hotness</a:t>
            </a:r>
          </a:p>
          <a:p>
            <a:pPr marL="1254125" lvl="3">
              <a:lnSpc>
                <a:spcPct val="100000"/>
              </a:lnSpc>
            </a:pPr>
            <a:r>
              <a:rPr lang="en-US" sz="1900" dirty="0">
                <a:ea typeface="Tahoma" panose="020B0604030504040204" pitchFamily="34" charset="0"/>
                <a:cs typeface="Tahoma" panose="020B0604030504040204" pitchFamily="34" charset="0"/>
              </a:rPr>
              <a:t>Small compression for hot and warm data, leading to </a:t>
            </a:r>
            <a:r>
              <a:rPr lang="en-US" sz="1900" b="1" dirty="0">
                <a:solidFill>
                  <a:srgbClr val="FF0000"/>
                </a:solidFill>
                <a:ea typeface="Tahoma" panose="020B0604030504040204" pitchFamily="34" charset="0"/>
                <a:cs typeface="Tahoma" panose="020B0604030504040204" pitchFamily="34" charset="0"/>
              </a:rPr>
              <a:t>f</a:t>
            </a:r>
            <a:r>
              <a:rPr lang="en-US" altLang="zh-CN" sz="1900" b="1" dirty="0">
                <a:solidFill>
                  <a:srgbClr val="FF0000"/>
                </a:solidFill>
                <a:ea typeface="Tahoma" panose="020B0604030504040204" pitchFamily="34" charset="0"/>
                <a:cs typeface="Tahoma" panose="020B0604030504040204" pitchFamily="34" charset="0"/>
              </a:rPr>
              <a:t>ast decompression </a:t>
            </a:r>
            <a:endParaRPr lang="en-US" sz="1900" b="1" dirty="0">
              <a:solidFill>
                <a:srgbClr val="FF0000"/>
              </a:solidFill>
              <a:ea typeface="Tahoma" panose="020B0604030504040204" pitchFamily="34" charset="0"/>
              <a:cs typeface="Tahoma" panose="020B0604030504040204" pitchFamily="34" charset="0"/>
            </a:endParaRPr>
          </a:p>
          <a:p>
            <a:pPr marL="1254125" lvl="3">
              <a:lnSpc>
                <a:spcPct val="100000"/>
              </a:lnSpc>
            </a:pPr>
            <a:r>
              <a:rPr lang="en-US" sz="1900" dirty="0">
                <a:ea typeface="Tahoma" panose="020B0604030504040204" pitchFamily="34" charset="0"/>
                <a:cs typeface="Tahoma" panose="020B0604030504040204" pitchFamily="34" charset="0"/>
              </a:rPr>
              <a:t>Large compression for cold data, leading to </a:t>
            </a:r>
            <a:r>
              <a:rPr lang="en-US" sz="1900" b="1" dirty="0">
                <a:solidFill>
                  <a:srgbClr val="FF0000"/>
                </a:solidFill>
                <a:ea typeface="Tahoma" panose="020B0604030504040204" pitchFamily="34" charset="0"/>
                <a:cs typeface="Tahoma" panose="020B0604030504040204" pitchFamily="34" charset="0"/>
              </a:rPr>
              <a:t>high</a:t>
            </a:r>
            <a:r>
              <a:rPr lang="en-US" altLang="zh-CN" sz="1900" b="1" dirty="0">
                <a:solidFill>
                  <a:srgbClr val="FF0000"/>
                </a:solidFill>
                <a:ea typeface="Tahoma" panose="020B0604030504040204" pitchFamily="34" charset="0"/>
                <a:cs typeface="Tahoma" panose="020B0604030504040204" pitchFamily="34" charset="0"/>
              </a:rPr>
              <a:t> compression ratio </a:t>
            </a:r>
            <a:endParaRPr lang="en-US" sz="1000" b="1" dirty="0">
              <a:solidFill>
                <a:srgbClr val="FF0000"/>
              </a:solidFill>
              <a:ea typeface="Tahoma" panose="020B0604030504040204" pitchFamily="34" charset="0"/>
              <a:cs typeface="Tahoma" panose="020B0604030504040204" pitchFamily="34" charset="0"/>
            </a:endParaRPr>
          </a:p>
          <a:p>
            <a:pPr lvl="1">
              <a:lnSpc>
                <a:spcPct val="150000"/>
              </a:lnSpc>
              <a:buClr>
                <a:schemeClr val="tx1"/>
              </a:buClr>
            </a:pPr>
            <a:r>
              <a:rPr lang="en-US" sz="1900" b="1" dirty="0" err="1">
                <a:solidFill>
                  <a:srgbClr val="922600"/>
                </a:solidFill>
                <a:ea typeface="Tahoma" panose="020B0604030504040204" pitchFamily="34" charset="0"/>
                <a:cs typeface="Tahoma" panose="020B0604030504040204" pitchFamily="34" charset="0"/>
              </a:rPr>
              <a:t>PreDecomp</a:t>
            </a:r>
            <a:r>
              <a:rPr lang="en-US" sz="1900" b="1" dirty="0">
                <a:solidFill>
                  <a:srgbClr val="922600"/>
                </a:solidFill>
                <a:ea typeface="Tahoma" panose="020B0604030504040204" pitchFamily="34" charset="0"/>
                <a:cs typeface="Tahoma" panose="020B0604030504040204" pitchFamily="34" charset="0"/>
              </a:rPr>
              <a:t>: </a:t>
            </a:r>
            <a:r>
              <a:rPr lang="en-US" sz="1900" b="1" dirty="0">
                <a:solidFill>
                  <a:srgbClr val="3F1C98"/>
                </a:solidFill>
                <a:ea typeface="Tahoma" panose="020B0604030504040204" pitchFamily="34" charset="0"/>
                <a:cs typeface="Tahoma" panose="020B0604030504040204" pitchFamily="34" charset="0"/>
              </a:rPr>
              <a:t>pre-decompresses</a:t>
            </a:r>
            <a:r>
              <a:rPr lang="en-US" sz="1900" dirty="0">
                <a:ea typeface="Tahoma" panose="020B0604030504040204" pitchFamily="34" charset="0"/>
                <a:cs typeface="Tahoma" panose="020B0604030504040204" pitchFamily="34" charset="0"/>
              </a:rPr>
              <a:t> the next compressed data</a:t>
            </a:r>
          </a:p>
        </p:txBody>
      </p:sp>
      <p:sp>
        <p:nvSpPr>
          <p:cNvPr id="3" name="Slide Number Placeholder 2">
            <a:extLst>
              <a:ext uri="{FF2B5EF4-FFF2-40B4-BE49-F238E27FC236}">
                <a16:creationId xmlns:a16="http://schemas.microsoft.com/office/drawing/2014/main" id="{8D0151F9-BE05-14DC-B2F7-F49063E17B3E}"/>
              </a:ext>
            </a:extLst>
          </p:cNvPr>
          <p:cNvSpPr>
            <a:spLocks noGrp="1"/>
          </p:cNvSpPr>
          <p:nvPr>
            <p:ph type="sldNum" sz="quarter" idx="12"/>
          </p:nvPr>
        </p:nvSpPr>
        <p:spPr/>
        <p:txBody>
          <a:bodyPr/>
          <a:lstStyle/>
          <a:p>
            <a:fld id="{CBE5B309-C2CE-4D90-B104-F7E98438FC65}" type="slidenum">
              <a:rPr lang="tr-TR" smtClean="0"/>
              <a:pPr/>
              <a:t>21</a:t>
            </a:fld>
            <a:endParaRPr lang="tr-TR" dirty="0"/>
          </a:p>
        </p:txBody>
      </p:sp>
      <p:sp>
        <p:nvSpPr>
          <p:cNvPr id="4" name="Title 3">
            <a:extLst>
              <a:ext uri="{FF2B5EF4-FFF2-40B4-BE49-F238E27FC236}">
                <a16:creationId xmlns:a16="http://schemas.microsoft.com/office/drawing/2014/main" id="{901580BE-D4DE-FB95-8626-3AAFAC420A68}"/>
              </a:ext>
            </a:extLst>
          </p:cNvPr>
          <p:cNvSpPr>
            <a:spLocks noGrp="1"/>
          </p:cNvSpPr>
          <p:nvPr>
            <p:ph type="title"/>
          </p:nvPr>
        </p:nvSpPr>
        <p:spPr>
          <a:xfrm>
            <a:off x="-23854" y="199755"/>
            <a:ext cx="9144000" cy="817417"/>
          </a:xfrm>
        </p:spPr>
        <p:txBody>
          <a:bodyPr>
            <a:noAutofit/>
          </a:bodyPr>
          <a:lstStyle/>
          <a:p>
            <a:pPr>
              <a:lnSpc>
                <a:spcPct val="80000"/>
              </a:lnSpc>
            </a:pPr>
            <a:r>
              <a:rPr lang="en-US" altLang="zh-CN" sz="3200" dirty="0">
                <a:latin typeface="Cambria" panose="02040503050406030204" pitchFamily="18" charset="0"/>
              </a:rPr>
              <a:t>Ariadne</a:t>
            </a:r>
            <a:r>
              <a:rPr lang="en-US" sz="3200" dirty="0">
                <a:latin typeface="Cambria" panose="02040503050406030204" pitchFamily="18" charset="0"/>
              </a:rPr>
              <a:t>: </a:t>
            </a:r>
            <a:r>
              <a:rPr lang="en-US" altLang="zh-CN" sz="3200" dirty="0">
                <a:latin typeface="Cambria" panose="02040503050406030204" pitchFamily="18" charset="0"/>
              </a:rPr>
              <a:t>Hotness-Aware and Size-Adaptive Compressed Swap Scheme</a:t>
            </a:r>
            <a:br>
              <a:rPr lang="en-US" altLang="zh-CN" sz="3200" dirty="0">
                <a:latin typeface="Cambria" panose="02040503050406030204" pitchFamily="18" charset="0"/>
              </a:rPr>
            </a:br>
            <a:endParaRPr lang="en-US" sz="3200" dirty="0">
              <a:latin typeface="Cambria" panose="02040503050406030204" pitchFamily="18" charset="0"/>
            </a:endParaRPr>
          </a:p>
        </p:txBody>
      </p:sp>
    </p:spTree>
    <p:extLst>
      <p:ext uri="{BB962C8B-B14F-4D97-AF65-F5344CB8AC3E}">
        <p14:creationId xmlns:p14="http://schemas.microsoft.com/office/powerpoint/2010/main" val="32402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86AB-533B-4659-4F6D-8EDC3A1D0F7A}"/>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0B24DB1-DD9E-8B1B-5F6B-437F21E15162}"/>
              </a:ext>
            </a:extLst>
          </p:cNvPr>
          <p:cNvSpPr>
            <a:spLocks noGrp="1"/>
          </p:cNvSpPr>
          <p:nvPr>
            <p:ph idx="1"/>
          </p:nvPr>
        </p:nvSpPr>
        <p:spPr/>
        <p:txBody>
          <a:bodyPr>
            <a:normAutofit/>
          </a:bodyPr>
          <a:lstStyle/>
          <a:p>
            <a:r>
              <a:rPr lang="en-US" altLang="zh-CN" b="1" dirty="0"/>
              <a:t>Overview</a:t>
            </a:r>
            <a:endParaRPr lang="en-US" b="1" dirty="0"/>
          </a:p>
        </p:txBody>
      </p:sp>
      <p:sp>
        <p:nvSpPr>
          <p:cNvPr id="3" name="Slide Number Placeholder 2">
            <a:extLst>
              <a:ext uri="{FF2B5EF4-FFF2-40B4-BE49-F238E27FC236}">
                <a16:creationId xmlns:a16="http://schemas.microsoft.com/office/drawing/2014/main" id="{2FDEC394-9562-ACEE-B7ED-EA95F3686A8A}"/>
              </a:ext>
            </a:extLst>
          </p:cNvPr>
          <p:cNvSpPr>
            <a:spLocks noGrp="1"/>
          </p:cNvSpPr>
          <p:nvPr>
            <p:ph type="sldNum" sz="quarter" idx="12"/>
          </p:nvPr>
        </p:nvSpPr>
        <p:spPr/>
        <p:txBody>
          <a:bodyPr/>
          <a:lstStyle/>
          <a:p>
            <a:fld id="{CBE5B309-C2CE-4D90-B104-F7E98438FC65}" type="slidenum">
              <a:rPr lang="tr-TR" smtClean="0"/>
              <a:pPr/>
              <a:t>22</a:t>
            </a:fld>
            <a:endParaRPr lang="tr-TR" dirty="0"/>
          </a:p>
        </p:txBody>
      </p:sp>
      <p:sp>
        <p:nvSpPr>
          <p:cNvPr id="14" name="Title 3">
            <a:extLst>
              <a:ext uri="{FF2B5EF4-FFF2-40B4-BE49-F238E27FC236}">
                <a16:creationId xmlns:a16="http://schemas.microsoft.com/office/drawing/2014/main" id="{4ADD0715-7B4F-3339-09CD-A7142E05E0E0}"/>
              </a:ext>
            </a:extLst>
          </p:cNvPr>
          <p:cNvSpPr>
            <a:spLocks noGrp="1"/>
          </p:cNvSpPr>
          <p:nvPr>
            <p:ph type="title"/>
          </p:nvPr>
        </p:nvSpPr>
        <p:spPr>
          <a:xfrm>
            <a:off x="-23854" y="199755"/>
            <a:ext cx="9144000" cy="817417"/>
          </a:xfrm>
        </p:spPr>
        <p:txBody>
          <a:bodyPr>
            <a:noAutofit/>
          </a:bodyPr>
          <a:lstStyle/>
          <a:p>
            <a:pPr>
              <a:lnSpc>
                <a:spcPct val="80000"/>
              </a:lnSpc>
            </a:pPr>
            <a:r>
              <a:rPr lang="en-US" altLang="zh-CN" sz="3200" dirty="0">
                <a:latin typeface="Cambria" panose="02040503050406030204" pitchFamily="18" charset="0"/>
              </a:rPr>
              <a:t>Ariadne</a:t>
            </a:r>
            <a:r>
              <a:rPr lang="en-US" sz="3200" dirty="0">
                <a:latin typeface="Cambria" panose="02040503050406030204" pitchFamily="18" charset="0"/>
              </a:rPr>
              <a:t>: </a:t>
            </a:r>
            <a:r>
              <a:rPr lang="en-US" altLang="zh-CN" sz="3200" dirty="0">
                <a:latin typeface="Cambria" panose="02040503050406030204" pitchFamily="18" charset="0"/>
              </a:rPr>
              <a:t>Hotness-Aware and Size-Adaptive Compressed Swap Scheme</a:t>
            </a:r>
            <a:br>
              <a:rPr lang="en-US" altLang="zh-CN" sz="3200" dirty="0">
                <a:latin typeface="Cambria" panose="02040503050406030204" pitchFamily="18" charset="0"/>
              </a:rPr>
            </a:br>
            <a:endParaRPr lang="en-US" sz="3200" dirty="0">
              <a:latin typeface="Cambria" panose="02040503050406030204" pitchFamily="18" charset="0"/>
            </a:endParaRPr>
          </a:p>
        </p:txBody>
      </p:sp>
      <p:pic>
        <p:nvPicPr>
          <p:cNvPr id="4" name="图片 3">
            <a:extLst>
              <a:ext uri="{FF2B5EF4-FFF2-40B4-BE49-F238E27FC236}">
                <a16:creationId xmlns:a16="http://schemas.microsoft.com/office/drawing/2014/main" id="{0ED06039-EE32-306E-B4D2-DCF1BF3706DF}"/>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5" name="Rectangle 30">
            <a:extLst>
              <a:ext uri="{FF2B5EF4-FFF2-40B4-BE49-F238E27FC236}">
                <a16:creationId xmlns:a16="http://schemas.microsoft.com/office/drawing/2014/main" id="{C8DDF4A2-C18C-211F-97C8-401E6FA71BF2}"/>
              </a:ext>
            </a:extLst>
          </p:cNvPr>
          <p:cNvSpPr/>
          <p:nvPr/>
        </p:nvSpPr>
        <p:spPr>
          <a:xfrm>
            <a:off x="665922" y="2374944"/>
            <a:ext cx="4209693" cy="503997"/>
          </a:xfrm>
          <a:prstGeom prst="rect">
            <a:avLst/>
          </a:prstGeom>
          <a:pattFill prst="wdUpDiag">
            <a:fgClr>
              <a:schemeClr val="accent3">
                <a:lumMod val="20000"/>
                <a:lumOff val="80000"/>
              </a:schemeClr>
            </a:fgClr>
            <a:bgClr>
              <a:schemeClr val="bg1"/>
            </a:bgClr>
          </a:patt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6" name="Rounded Rectangle 82">
            <a:extLst>
              <a:ext uri="{FF2B5EF4-FFF2-40B4-BE49-F238E27FC236}">
                <a16:creationId xmlns:a16="http://schemas.microsoft.com/office/drawing/2014/main" id="{51177C76-E8C6-B132-BBE7-6FF2A324C53E}"/>
              </a:ext>
            </a:extLst>
          </p:cNvPr>
          <p:cNvSpPr/>
          <p:nvPr/>
        </p:nvSpPr>
        <p:spPr>
          <a:xfrm>
            <a:off x="1439113" y="2374944"/>
            <a:ext cx="504000" cy="504000"/>
          </a:xfrm>
          <a:prstGeom prst="roundRect">
            <a:avLst/>
          </a:prstGeom>
          <a:solidFill>
            <a:srgbClr val="FF33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C2</a:t>
            </a:r>
          </a:p>
        </p:txBody>
      </p:sp>
      <p:sp>
        <p:nvSpPr>
          <p:cNvPr id="8" name="Rounded Rectangle 82">
            <a:extLst>
              <a:ext uri="{FF2B5EF4-FFF2-40B4-BE49-F238E27FC236}">
                <a16:creationId xmlns:a16="http://schemas.microsoft.com/office/drawing/2014/main" id="{E22D5A81-7F44-3871-FBA8-2FDFAB3F7168}"/>
              </a:ext>
            </a:extLst>
          </p:cNvPr>
          <p:cNvSpPr/>
          <p:nvPr/>
        </p:nvSpPr>
        <p:spPr>
          <a:xfrm>
            <a:off x="3455113" y="2374944"/>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C4</a:t>
            </a:r>
          </a:p>
        </p:txBody>
      </p:sp>
      <p:sp>
        <p:nvSpPr>
          <p:cNvPr id="10" name="Rounded Rectangle 81">
            <a:extLst>
              <a:ext uri="{FF2B5EF4-FFF2-40B4-BE49-F238E27FC236}">
                <a16:creationId xmlns:a16="http://schemas.microsoft.com/office/drawing/2014/main" id="{00A6CB2A-4EFC-F26A-8EAF-8077FFCA9244}"/>
              </a:ext>
            </a:extLst>
          </p:cNvPr>
          <p:cNvSpPr/>
          <p:nvPr/>
        </p:nvSpPr>
        <p:spPr>
          <a:xfrm>
            <a:off x="1943113" y="2374944"/>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B3</a:t>
            </a:r>
          </a:p>
        </p:txBody>
      </p:sp>
      <p:sp>
        <p:nvSpPr>
          <p:cNvPr id="11" name="Rounded Rectangle 109">
            <a:extLst>
              <a:ext uri="{FF2B5EF4-FFF2-40B4-BE49-F238E27FC236}">
                <a16:creationId xmlns:a16="http://schemas.microsoft.com/office/drawing/2014/main" id="{E701DA62-DEBF-BA96-C624-03F34E2A62D0}"/>
              </a:ext>
            </a:extLst>
          </p:cNvPr>
          <p:cNvSpPr/>
          <p:nvPr/>
        </p:nvSpPr>
        <p:spPr>
          <a:xfrm>
            <a:off x="3959113" y="2374944"/>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A2</a:t>
            </a:r>
          </a:p>
        </p:txBody>
      </p:sp>
      <p:sp>
        <p:nvSpPr>
          <p:cNvPr id="12" name="Rounded Rectangle 109">
            <a:extLst>
              <a:ext uri="{FF2B5EF4-FFF2-40B4-BE49-F238E27FC236}">
                <a16:creationId xmlns:a16="http://schemas.microsoft.com/office/drawing/2014/main" id="{134A664C-64A8-E00D-4A9B-CB712B55DC36}"/>
              </a:ext>
            </a:extLst>
          </p:cNvPr>
          <p:cNvSpPr/>
          <p:nvPr/>
        </p:nvSpPr>
        <p:spPr>
          <a:xfrm>
            <a:off x="2951113" y="2374944"/>
            <a:ext cx="504000" cy="504000"/>
          </a:xfrm>
          <a:prstGeom prst="roundRect">
            <a:avLst/>
          </a:prstGeom>
          <a:solidFill>
            <a:srgbClr val="F9B268"/>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A3</a:t>
            </a:r>
          </a:p>
        </p:txBody>
      </p:sp>
      <p:sp>
        <p:nvSpPr>
          <p:cNvPr id="13" name="Rounded Rectangle 109">
            <a:extLst>
              <a:ext uri="{FF2B5EF4-FFF2-40B4-BE49-F238E27FC236}">
                <a16:creationId xmlns:a16="http://schemas.microsoft.com/office/drawing/2014/main" id="{ABBDCDF1-B6B1-B6A9-13EF-336A7A02F24C}"/>
              </a:ext>
            </a:extLst>
          </p:cNvPr>
          <p:cNvSpPr/>
          <p:nvPr/>
        </p:nvSpPr>
        <p:spPr>
          <a:xfrm>
            <a:off x="935113" y="2374944"/>
            <a:ext cx="504000" cy="504000"/>
          </a:xfrm>
          <a:prstGeom prst="roundRect">
            <a:avLst/>
          </a:prstGeom>
          <a:solidFill>
            <a:srgbClr val="FF33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A4</a:t>
            </a:r>
          </a:p>
        </p:txBody>
      </p:sp>
      <p:sp>
        <p:nvSpPr>
          <p:cNvPr id="15" name="Rounded Rectangle 109">
            <a:extLst>
              <a:ext uri="{FF2B5EF4-FFF2-40B4-BE49-F238E27FC236}">
                <a16:creationId xmlns:a16="http://schemas.microsoft.com/office/drawing/2014/main" id="{7826D2AE-86E8-D07F-94E3-B3DCAD6B9C73}"/>
              </a:ext>
            </a:extLst>
          </p:cNvPr>
          <p:cNvSpPr/>
          <p:nvPr/>
        </p:nvSpPr>
        <p:spPr>
          <a:xfrm>
            <a:off x="2447113" y="2374944"/>
            <a:ext cx="504000" cy="504000"/>
          </a:xfrm>
          <a:prstGeom prst="roundRect">
            <a:avLst/>
          </a:prstGeom>
          <a:solidFill>
            <a:srgbClr val="F9B268"/>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A5</a:t>
            </a:r>
          </a:p>
        </p:txBody>
      </p:sp>
      <p:cxnSp>
        <p:nvCxnSpPr>
          <p:cNvPr id="16" name="Straight Arrow Connector 19">
            <a:extLst>
              <a:ext uri="{FF2B5EF4-FFF2-40B4-BE49-F238E27FC236}">
                <a16:creationId xmlns:a16="http://schemas.microsoft.com/office/drawing/2014/main" id="{2540F8FE-14E7-68E9-D9F5-575ECA50F655}"/>
              </a:ext>
            </a:extLst>
          </p:cNvPr>
          <p:cNvCxnSpPr>
            <a:cxnSpLocks/>
          </p:cNvCxnSpPr>
          <p:nvPr/>
        </p:nvCxnSpPr>
        <p:spPr>
          <a:xfrm>
            <a:off x="2951113" y="2856948"/>
            <a:ext cx="0" cy="5806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74">
            <a:extLst>
              <a:ext uri="{FF2B5EF4-FFF2-40B4-BE49-F238E27FC236}">
                <a16:creationId xmlns:a16="http://schemas.microsoft.com/office/drawing/2014/main" id="{E91F7FD7-1253-1A7A-CB4E-C687AE60F199}"/>
              </a:ext>
            </a:extLst>
          </p:cNvPr>
          <p:cNvSpPr txBox="1"/>
          <p:nvPr/>
        </p:nvSpPr>
        <p:spPr>
          <a:xfrm>
            <a:off x="1529594" y="3072725"/>
            <a:ext cx="1436021" cy="307777"/>
          </a:xfrm>
          <a:prstGeom prst="rect">
            <a:avLst/>
          </a:prstGeom>
          <a:noFill/>
          <a:ln>
            <a:noFill/>
          </a:ln>
        </p:spPr>
        <p:txBody>
          <a:bodyPr wrap="square" lIns="0" tIns="0" rIns="0" bIns="0" rtlCol="0">
            <a:spAutoFit/>
          </a:bodyPr>
          <a:lstStyle>
            <a:defPPr>
              <a:defRPr lang="en-US"/>
            </a:defPPr>
            <a:lvl1pPr>
              <a:defRPr/>
            </a:lvl1pPr>
          </a:lstStyle>
          <a:p>
            <a:r>
              <a:rPr lang="en-US" sz="2000" b="1" dirty="0" err="1">
                <a:solidFill>
                  <a:srgbClr val="922600"/>
                </a:solidFill>
              </a:rPr>
              <a:t>HotnessOrg</a:t>
            </a:r>
            <a:endParaRPr lang="en-US" altLang="zh-CN" sz="2000" b="1" dirty="0">
              <a:solidFill>
                <a:srgbClr val="922600"/>
              </a:solidFill>
            </a:endParaRPr>
          </a:p>
        </p:txBody>
      </p:sp>
      <p:sp>
        <p:nvSpPr>
          <p:cNvPr id="18" name="Rectangle 25">
            <a:extLst>
              <a:ext uri="{FF2B5EF4-FFF2-40B4-BE49-F238E27FC236}">
                <a16:creationId xmlns:a16="http://schemas.microsoft.com/office/drawing/2014/main" id="{19B8D8C8-1CAD-0B3D-8825-3D034F5CBFEE}"/>
              </a:ext>
            </a:extLst>
          </p:cNvPr>
          <p:cNvSpPr/>
          <p:nvPr/>
        </p:nvSpPr>
        <p:spPr>
          <a:xfrm>
            <a:off x="576470" y="1863151"/>
            <a:ext cx="5802339" cy="337983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cxnSp>
        <p:nvCxnSpPr>
          <p:cNvPr id="19" name="Straight Connector 27">
            <a:extLst>
              <a:ext uri="{FF2B5EF4-FFF2-40B4-BE49-F238E27FC236}">
                <a16:creationId xmlns:a16="http://schemas.microsoft.com/office/drawing/2014/main" id="{BE676F4D-4027-6244-7EBD-3F916FDAF0C4}"/>
              </a:ext>
            </a:extLst>
          </p:cNvPr>
          <p:cNvCxnSpPr>
            <a:cxnSpLocks/>
          </p:cNvCxnSpPr>
          <p:nvPr/>
        </p:nvCxnSpPr>
        <p:spPr>
          <a:xfrm>
            <a:off x="665922" y="2374944"/>
            <a:ext cx="42096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9">
            <a:extLst>
              <a:ext uri="{FF2B5EF4-FFF2-40B4-BE49-F238E27FC236}">
                <a16:creationId xmlns:a16="http://schemas.microsoft.com/office/drawing/2014/main" id="{DAD81A00-1439-93BF-766E-983094A61B6E}"/>
              </a:ext>
            </a:extLst>
          </p:cNvPr>
          <p:cNvCxnSpPr>
            <a:cxnSpLocks/>
          </p:cNvCxnSpPr>
          <p:nvPr/>
        </p:nvCxnSpPr>
        <p:spPr>
          <a:xfrm>
            <a:off x="665922" y="2878944"/>
            <a:ext cx="42096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174">
            <a:extLst>
              <a:ext uri="{FF2B5EF4-FFF2-40B4-BE49-F238E27FC236}">
                <a16:creationId xmlns:a16="http://schemas.microsoft.com/office/drawing/2014/main" id="{BDA80E61-35A8-C5FF-504D-C5E9003AA09C}"/>
              </a:ext>
            </a:extLst>
          </p:cNvPr>
          <p:cNvSpPr txBox="1"/>
          <p:nvPr/>
        </p:nvSpPr>
        <p:spPr>
          <a:xfrm>
            <a:off x="677716" y="2856948"/>
            <a:ext cx="864468" cy="307777"/>
          </a:xfrm>
          <a:prstGeom prst="rect">
            <a:avLst/>
          </a:prstGeom>
          <a:noFill/>
          <a:ln>
            <a:noFill/>
          </a:ln>
        </p:spPr>
        <p:txBody>
          <a:bodyPr wrap="square" lIns="0" tIns="0" rIns="0" bIns="0" rtlCol="0">
            <a:spAutoFit/>
          </a:bodyPr>
          <a:lstStyle/>
          <a:p>
            <a:r>
              <a:rPr lang="en-US" altLang="zh-CN" sz="2000" dirty="0"/>
              <a:t>LRU list</a:t>
            </a:r>
          </a:p>
        </p:txBody>
      </p:sp>
      <p:sp>
        <p:nvSpPr>
          <p:cNvPr id="22" name="Rectangle 35">
            <a:extLst>
              <a:ext uri="{FF2B5EF4-FFF2-40B4-BE49-F238E27FC236}">
                <a16:creationId xmlns:a16="http://schemas.microsoft.com/office/drawing/2014/main" id="{09BDA9F0-DD13-40A1-4403-F8600E875323}"/>
              </a:ext>
            </a:extLst>
          </p:cNvPr>
          <p:cNvSpPr/>
          <p:nvPr/>
        </p:nvSpPr>
        <p:spPr>
          <a:xfrm>
            <a:off x="5118652" y="1869202"/>
            <a:ext cx="1260157" cy="3379829"/>
          </a:xfrm>
          <a:prstGeom prst="rect">
            <a:avLst/>
          </a:prstGeom>
          <a:pattFill prst="narVert">
            <a:fgClr>
              <a:schemeClr val="accent1"/>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3" name="TextBox 174">
            <a:extLst>
              <a:ext uri="{FF2B5EF4-FFF2-40B4-BE49-F238E27FC236}">
                <a16:creationId xmlns:a16="http://schemas.microsoft.com/office/drawing/2014/main" id="{80E5B1B4-9204-9E4F-B31D-B0FA27350B32}"/>
              </a:ext>
            </a:extLst>
          </p:cNvPr>
          <p:cNvSpPr txBox="1"/>
          <p:nvPr/>
        </p:nvSpPr>
        <p:spPr>
          <a:xfrm>
            <a:off x="1562966" y="1988991"/>
            <a:ext cx="2579516" cy="307777"/>
          </a:xfrm>
          <a:prstGeom prst="rect">
            <a:avLst/>
          </a:prstGeom>
          <a:noFill/>
          <a:ln>
            <a:noFill/>
          </a:ln>
        </p:spPr>
        <p:txBody>
          <a:bodyPr wrap="square" lIns="0" tIns="0" rIns="0" bIns="0" rtlCol="0">
            <a:spAutoFit/>
          </a:bodyPr>
          <a:lstStyle/>
          <a:p>
            <a:pPr algn="ctr"/>
            <a:r>
              <a:rPr lang="en-US" altLang="zh-CN" sz="2000" b="1" dirty="0"/>
              <a:t>Main memory</a:t>
            </a:r>
          </a:p>
        </p:txBody>
      </p:sp>
      <p:sp>
        <p:nvSpPr>
          <p:cNvPr id="24" name="TextBox 174">
            <a:extLst>
              <a:ext uri="{FF2B5EF4-FFF2-40B4-BE49-F238E27FC236}">
                <a16:creationId xmlns:a16="http://schemas.microsoft.com/office/drawing/2014/main" id="{590C79E9-CCE7-9425-EE8D-6AA1562DBA2F}"/>
              </a:ext>
            </a:extLst>
          </p:cNvPr>
          <p:cNvSpPr txBox="1"/>
          <p:nvPr/>
        </p:nvSpPr>
        <p:spPr>
          <a:xfrm>
            <a:off x="5546788" y="1960433"/>
            <a:ext cx="1004295" cy="307777"/>
          </a:xfrm>
          <a:prstGeom prst="rect">
            <a:avLst/>
          </a:prstGeom>
          <a:noFill/>
          <a:ln>
            <a:noFill/>
          </a:ln>
        </p:spPr>
        <p:txBody>
          <a:bodyPr wrap="square" lIns="0" tIns="0" rIns="0" bIns="0" rtlCol="0">
            <a:spAutoFit/>
          </a:bodyPr>
          <a:lstStyle/>
          <a:p>
            <a:r>
              <a:rPr lang="en-US" altLang="zh-CN" sz="2000" b="1" dirty="0" err="1"/>
              <a:t>Zpool</a:t>
            </a:r>
            <a:endParaRPr lang="en-US" altLang="zh-CN" sz="2000" b="1" dirty="0"/>
          </a:p>
        </p:txBody>
      </p:sp>
      <p:cxnSp>
        <p:nvCxnSpPr>
          <p:cNvPr id="25" name="Straight Arrow Connector 44">
            <a:extLst>
              <a:ext uri="{FF2B5EF4-FFF2-40B4-BE49-F238E27FC236}">
                <a16:creationId xmlns:a16="http://schemas.microsoft.com/office/drawing/2014/main" id="{BB345D07-0647-060C-01CE-CCD6F392F0DD}"/>
              </a:ext>
            </a:extLst>
          </p:cNvPr>
          <p:cNvCxnSpPr>
            <a:cxnSpLocks/>
          </p:cNvCxnSpPr>
          <p:nvPr/>
        </p:nvCxnSpPr>
        <p:spPr>
          <a:xfrm>
            <a:off x="4609199" y="3913519"/>
            <a:ext cx="64808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45">
            <a:extLst>
              <a:ext uri="{FF2B5EF4-FFF2-40B4-BE49-F238E27FC236}">
                <a16:creationId xmlns:a16="http://schemas.microsoft.com/office/drawing/2014/main" id="{B8DD1B18-DC95-8144-140B-4F108A7BA4F0}"/>
              </a:ext>
            </a:extLst>
          </p:cNvPr>
          <p:cNvGrpSpPr/>
          <p:nvPr/>
        </p:nvGrpSpPr>
        <p:grpSpPr>
          <a:xfrm>
            <a:off x="5315524" y="3547812"/>
            <a:ext cx="699817" cy="324000"/>
            <a:chOff x="1796938" y="1906836"/>
            <a:chExt cx="311030" cy="144000"/>
          </a:xfrm>
          <a:solidFill>
            <a:srgbClr val="00B0F0"/>
          </a:solidFill>
        </p:grpSpPr>
        <p:sp>
          <p:nvSpPr>
            <p:cNvPr id="27" name="Rounded Rectangle 10">
              <a:extLst>
                <a:ext uri="{FF2B5EF4-FFF2-40B4-BE49-F238E27FC236}">
                  <a16:creationId xmlns:a16="http://schemas.microsoft.com/office/drawing/2014/main" id="{2A289432-5BFF-100D-F6CA-DB140CC74F34}"/>
                </a:ext>
              </a:extLst>
            </p:cNvPr>
            <p:cNvSpPr/>
            <p:nvPr/>
          </p:nvSpPr>
          <p:spPr>
            <a:xfrm>
              <a:off x="179693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sp>
          <p:nvSpPr>
            <p:cNvPr id="28" name="Rounded Rectangle 11">
              <a:extLst>
                <a:ext uri="{FF2B5EF4-FFF2-40B4-BE49-F238E27FC236}">
                  <a16:creationId xmlns:a16="http://schemas.microsoft.com/office/drawing/2014/main" id="{3A91B766-AA88-C581-FD88-35C0D7D6A6FC}"/>
                </a:ext>
              </a:extLst>
            </p:cNvPr>
            <p:cNvSpPr/>
            <p:nvPr/>
          </p:nvSpPr>
          <p:spPr>
            <a:xfrm>
              <a:off x="1876615"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29" name="Rounded Rectangle 12">
              <a:extLst>
                <a:ext uri="{FF2B5EF4-FFF2-40B4-BE49-F238E27FC236}">
                  <a16:creationId xmlns:a16="http://schemas.microsoft.com/office/drawing/2014/main" id="{1701BF65-4553-5804-24D8-EEE988497C77}"/>
                </a:ext>
              </a:extLst>
            </p:cNvPr>
            <p:cNvSpPr/>
            <p:nvPr/>
          </p:nvSpPr>
          <p:spPr>
            <a:xfrm>
              <a:off x="1956291"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30" name="Rounded Rectangle 13">
              <a:extLst>
                <a:ext uri="{FF2B5EF4-FFF2-40B4-BE49-F238E27FC236}">
                  <a16:creationId xmlns:a16="http://schemas.microsoft.com/office/drawing/2014/main" id="{4A075812-AA39-306F-A3E4-8543C0EBE3B4}"/>
                </a:ext>
              </a:extLst>
            </p:cNvPr>
            <p:cNvSpPr/>
            <p:nvPr/>
          </p:nvSpPr>
          <p:spPr>
            <a:xfrm>
              <a:off x="203596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grpSp>
      <p:sp>
        <p:nvSpPr>
          <p:cNvPr id="31" name="TextBox 174">
            <a:extLst>
              <a:ext uri="{FF2B5EF4-FFF2-40B4-BE49-F238E27FC236}">
                <a16:creationId xmlns:a16="http://schemas.microsoft.com/office/drawing/2014/main" id="{919B59A9-57E0-D175-4E4F-67CF996557FF}"/>
              </a:ext>
            </a:extLst>
          </p:cNvPr>
          <p:cNvSpPr txBox="1"/>
          <p:nvPr/>
        </p:nvSpPr>
        <p:spPr>
          <a:xfrm>
            <a:off x="4173593" y="3072725"/>
            <a:ext cx="1780916" cy="307777"/>
          </a:xfrm>
          <a:prstGeom prst="rect">
            <a:avLst/>
          </a:prstGeom>
          <a:noFill/>
          <a:ln>
            <a:noFill/>
          </a:ln>
        </p:spPr>
        <p:txBody>
          <a:bodyPr wrap="square" lIns="0" tIns="0" rIns="0" bIns="0" rtlCol="0">
            <a:spAutoFit/>
          </a:bodyPr>
          <a:lstStyle/>
          <a:p>
            <a:r>
              <a:rPr lang="en-US" altLang="zh-CN" sz="2000" b="1" dirty="0" err="1">
                <a:solidFill>
                  <a:srgbClr val="922600"/>
                </a:solidFill>
              </a:rPr>
              <a:t>AdaptiveComp</a:t>
            </a:r>
            <a:endParaRPr lang="en-US" altLang="zh-CN" sz="2000" b="1" dirty="0">
              <a:solidFill>
                <a:srgbClr val="922600"/>
              </a:solidFill>
            </a:endParaRPr>
          </a:p>
        </p:txBody>
      </p:sp>
      <p:sp>
        <p:nvSpPr>
          <p:cNvPr id="32" name="TextBox 174">
            <a:extLst>
              <a:ext uri="{FF2B5EF4-FFF2-40B4-BE49-F238E27FC236}">
                <a16:creationId xmlns:a16="http://schemas.microsoft.com/office/drawing/2014/main" id="{D138B401-CDAF-F1FC-EC65-2E0C992B15C6}"/>
              </a:ext>
            </a:extLst>
          </p:cNvPr>
          <p:cNvSpPr txBox="1"/>
          <p:nvPr/>
        </p:nvSpPr>
        <p:spPr>
          <a:xfrm>
            <a:off x="4665059" y="4784336"/>
            <a:ext cx="2135903" cy="307777"/>
          </a:xfrm>
          <a:prstGeom prst="rect">
            <a:avLst/>
          </a:prstGeom>
          <a:noFill/>
          <a:ln>
            <a:noFill/>
          </a:ln>
        </p:spPr>
        <p:txBody>
          <a:bodyPr wrap="square" lIns="0" tIns="0" rIns="0" bIns="0" rtlCol="0">
            <a:spAutoFit/>
          </a:bodyPr>
          <a:lstStyle>
            <a:defPPr>
              <a:defRPr lang="en-US"/>
            </a:defPPr>
            <a:lvl1pPr>
              <a:defRPr b="1">
                <a:solidFill>
                  <a:schemeClr val="accent3">
                    <a:lumMod val="75000"/>
                  </a:schemeClr>
                </a:solidFill>
              </a:defRPr>
            </a:lvl1pPr>
          </a:lstStyle>
          <a:p>
            <a:pPr algn="ctr"/>
            <a:r>
              <a:rPr lang="en-US" sz="2000" dirty="0" err="1">
                <a:solidFill>
                  <a:srgbClr val="922600"/>
                </a:solidFill>
              </a:rPr>
              <a:t>PreDecomp</a:t>
            </a:r>
            <a:endParaRPr lang="en-US" altLang="zh-CN" sz="2000" dirty="0">
              <a:solidFill>
                <a:srgbClr val="922600"/>
              </a:solidFill>
            </a:endParaRPr>
          </a:p>
        </p:txBody>
      </p:sp>
      <p:sp>
        <p:nvSpPr>
          <p:cNvPr id="33" name="Rectangle 60">
            <a:extLst>
              <a:ext uri="{FF2B5EF4-FFF2-40B4-BE49-F238E27FC236}">
                <a16:creationId xmlns:a16="http://schemas.microsoft.com/office/drawing/2014/main" id="{8B944116-1F4B-E4E4-2591-8681DBE12B02}"/>
              </a:ext>
            </a:extLst>
          </p:cNvPr>
          <p:cNvSpPr/>
          <p:nvPr/>
        </p:nvSpPr>
        <p:spPr>
          <a:xfrm>
            <a:off x="6698694" y="1863147"/>
            <a:ext cx="1802601" cy="3379830"/>
          </a:xfrm>
          <a:prstGeom prst="rect">
            <a:avLst/>
          </a:prstGeom>
          <a:pattFill prst="narVert">
            <a:fgClr>
              <a:schemeClr val="accent4"/>
            </a:fgClr>
            <a:bgClr>
              <a:schemeClr val="bg1"/>
            </a:bgClr>
          </a:patt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chemeClr val="tx1"/>
              </a:solidFill>
            </a:endParaRPr>
          </a:p>
        </p:txBody>
      </p:sp>
      <p:sp>
        <p:nvSpPr>
          <p:cNvPr id="34" name="TextBox 174">
            <a:extLst>
              <a:ext uri="{FF2B5EF4-FFF2-40B4-BE49-F238E27FC236}">
                <a16:creationId xmlns:a16="http://schemas.microsoft.com/office/drawing/2014/main" id="{3088F4E1-EC65-7660-795D-DB7962FBA357}"/>
              </a:ext>
            </a:extLst>
          </p:cNvPr>
          <p:cNvSpPr txBox="1"/>
          <p:nvPr/>
        </p:nvSpPr>
        <p:spPr>
          <a:xfrm>
            <a:off x="6592399" y="1958021"/>
            <a:ext cx="2024867" cy="307777"/>
          </a:xfrm>
          <a:prstGeom prst="rect">
            <a:avLst/>
          </a:prstGeom>
          <a:noFill/>
          <a:ln>
            <a:noFill/>
          </a:ln>
        </p:spPr>
        <p:txBody>
          <a:bodyPr wrap="square" lIns="0" tIns="0" rIns="0" bIns="0" rtlCol="0">
            <a:spAutoFit/>
          </a:bodyPr>
          <a:lstStyle/>
          <a:p>
            <a:pPr algn="ctr"/>
            <a:r>
              <a:rPr lang="en-US" altLang="zh-CN" sz="2000" b="1" dirty="0"/>
              <a:t>Swap space</a:t>
            </a:r>
          </a:p>
        </p:txBody>
      </p:sp>
      <p:cxnSp>
        <p:nvCxnSpPr>
          <p:cNvPr id="35" name="Straight Arrow Connector 62">
            <a:extLst>
              <a:ext uri="{FF2B5EF4-FFF2-40B4-BE49-F238E27FC236}">
                <a16:creationId xmlns:a16="http://schemas.microsoft.com/office/drawing/2014/main" id="{3B1DA5A6-20E9-A428-1D36-891336B2278B}"/>
              </a:ext>
            </a:extLst>
          </p:cNvPr>
          <p:cNvCxnSpPr>
            <a:cxnSpLocks/>
          </p:cNvCxnSpPr>
          <p:nvPr/>
        </p:nvCxnSpPr>
        <p:spPr>
          <a:xfrm>
            <a:off x="6085506" y="3721525"/>
            <a:ext cx="10661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174">
            <a:extLst>
              <a:ext uri="{FF2B5EF4-FFF2-40B4-BE49-F238E27FC236}">
                <a16:creationId xmlns:a16="http://schemas.microsoft.com/office/drawing/2014/main" id="{0569D7BA-FE4B-7C6C-8160-2BD3A39D85EC}"/>
              </a:ext>
            </a:extLst>
          </p:cNvPr>
          <p:cNvSpPr txBox="1"/>
          <p:nvPr/>
        </p:nvSpPr>
        <p:spPr>
          <a:xfrm>
            <a:off x="5980845" y="3232906"/>
            <a:ext cx="1608122" cy="307777"/>
          </a:xfrm>
          <a:prstGeom prst="rect">
            <a:avLst/>
          </a:prstGeom>
          <a:noFill/>
          <a:ln>
            <a:noFill/>
          </a:ln>
        </p:spPr>
        <p:txBody>
          <a:bodyPr wrap="square" lIns="0" tIns="0" rIns="0" bIns="0" rtlCol="0">
            <a:spAutoFit/>
          </a:bodyPr>
          <a:lstStyle>
            <a:defPPr>
              <a:defRPr lang="en-US"/>
            </a:defPPr>
            <a:lvl1pPr>
              <a:defRPr b="1">
                <a:solidFill>
                  <a:schemeClr val="accent3">
                    <a:lumMod val="75000"/>
                  </a:schemeClr>
                </a:solidFill>
              </a:defRPr>
            </a:lvl1pPr>
          </a:lstStyle>
          <a:p>
            <a:r>
              <a:rPr lang="en-US" altLang="zh-CN" sz="2000" dirty="0">
                <a:solidFill>
                  <a:schemeClr val="tx1"/>
                </a:solidFill>
              </a:rPr>
              <a:t>Swapping</a:t>
            </a:r>
            <a:r>
              <a:rPr lang="en-US" altLang="zh-CN" dirty="0">
                <a:solidFill>
                  <a:schemeClr val="tx1"/>
                </a:solidFill>
              </a:rPr>
              <a:t> out</a:t>
            </a:r>
          </a:p>
        </p:txBody>
      </p:sp>
      <p:sp>
        <p:nvSpPr>
          <p:cNvPr id="37" name="TextBox 174">
            <a:extLst>
              <a:ext uri="{FF2B5EF4-FFF2-40B4-BE49-F238E27FC236}">
                <a16:creationId xmlns:a16="http://schemas.microsoft.com/office/drawing/2014/main" id="{1EFF76BB-3C12-B0C6-988D-8159E212FD50}"/>
              </a:ext>
            </a:extLst>
          </p:cNvPr>
          <p:cNvSpPr txBox="1"/>
          <p:nvPr/>
        </p:nvSpPr>
        <p:spPr>
          <a:xfrm>
            <a:off x="5108404" y="4508512"/>
            <a:ext cx="2639141" cy="307777"/>
          </a:xfrm>
          <a:prstGeom prst="rect">
            <a:avLst/>
          </a:prstGeom>
          <a:noFill/>
          <a:ln>
            <a:noFill/>
          </a:ln>
        </p:spPr>
        <p:txBody>
          <a:bodyPr wrap="square" lIns="0" tIns="0" rIns="0" bIns="0" rtlCol="0">
            <a:spAutoFit/>
          </a:bodyPr>
          <a:lstStyle>
            <a:defPPr>
              <a:defRPr lang="en-US"/>
            </a:defPPr>
            <a:lvl1pPr>
              <a:defRPr b="1">
                <a:solidFill>
                  <a:schemeClr val="accent3">
                    <a:lumMod val="75000"/>
                  </a:schemeClr>
                </a:solidFill>
              </a:defRPr>
            </a:lvl1pPr>
          </a:lstStyle>
          <a:p>
            <a:r>
              <a:rPr lang="en-US" altLang="zh-CN" sz="2000" dirty="0">
                <a:solidFill>
                  <a:schemeClr val="tx1"/>
                </a:solidFill>
              </a:rPr>
              <a:t>Swapping in (unlikely)</a:t>
            </a:r>
          </a:p>
        </p:txBody>
      </p:sp>
      <p:cxnSp>
        <p:nvCxnSpPr>
          <p:cNvPr id="38" name="Straight Connector 92">
            <a:extLst>
              <a:ext uri="{FF2B5EF4-FFF2-40B4-BE49-F238E27FC236}">
                <a16:creationId xmlns:a16="http://schemas.microsoft.com/office/drawing/2014/main" id="{BE3D8BA4-8B3A-FF00-6D70-F1ABF28E096F}"/>
              </a:ext>
            </a:extLst>
          </p:cNvPr>
          <p:cNvCxnSpPr>
            <a:cxnSpLocks/>
          </p:cNvCxnSpPr>
          <p:nvPr/>
        </p:nvCxnSpPr>
        <p:spPr>
          <a:xfrm flipV="1">
            <a:off x="7613641" y="3923135"/>
            <a:ext cx="0" cy="5791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100">
            <a:extLst>
              <a:ext uri="{FF2B5EF4-FFF2-40B4-BE49-F238E27FC236}">
                <a16:creationId xmlns:a16="http://schemas.microsoft.com/office/drawing/2014/main" id="{E00D5A8E-668B-1463-663E-0AEA30B29C98}"/>
              </a:ext>
            </a:extLst>
          </p:cNvPr>
          <p:cNvCxnSpPr>
            <a:cxnSpLocks/>
          </p:cNvCxnSpPr>
          <p:nvPr/>
        </p:nvCxnSpPr>
        <p:spPr>
          <a:xfrm flipH="1">
            <a:off x="4655753" y="4502329"/>
            <a:ext cx="2957888" cy="32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82">
            <a:extLst>
              <a:ext uri="{FF2B5EF4-FFF2-40B4-BE49-F238E27FC236}">
                <a16:creationId xmlns:a16="http://schemas.microsoft.com/office/drawing/2014/main" id="{B02EFF93-4CF1-24A5-5D27-4C1F4FFCA905}"/>
              </a:ext>
            </a:extLst>
          </p:cNvPr>
          <p:cNvSpPr/>
          <p:nvPr/>
        </p:nvSpPr>
        <p:spPr>
          <a:xfrm>
            <a:off x="3395306" y="3507293"/>
            <a:ext cx="1135848" cy="1688670"/>
          </a:xfrm>
          <a:prstGeom prst="roundRect">
            <a:avLst>
              <a:gd name="adj" fmla="val 6815"/>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sp>
        <p:nvSpPr>
          <p:cNvPr id="41" name="Rounded Rectangle 109">
            <a:extLst>
              <a:ext uri="{FF2B5EF4-FFF2-40B4-BE49-F238E27FC236}">
                <a16:creationId xmlns:a16="http://schemas.microsoft.com/office/drawing/2014/main" id="{8725D59E-8361-B6D5-B8EF-A3B6D111D695}"/>
              </a:ext>
            </a:extLst>
          </p:cNvPr>
          <p:cNvSpPr/>
          <p:nvPr/>
        </p:nvSpPr>
        <p:spPr>
          <a:xfrm>
            <a:off x="3448492" y="3540683"/>
            <a:ext cx="504000" cy="504000"/>
          </a:xfrm>
          <a:prstGeom prst="roundRect">
            <a:avLst/>
          </a:prstGeom>
          <a:solidFill>
            <a:srgbClr val="FF33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A4</a:t>
            </a:r>
          </a:p>
        </p:txBody>
      </p:sp>
      <p:sp>
        <p:nvSpPr>
          <p:cNvPr id="42" name="Rounded Rectangle 109">
            <a:extLst>
              <a:ext uri="{FF2B5EF4-FFF2-40B4-BE49-F238E27FC236}">
                <a16:creationId xmlns:a16="http://schemas.microsoft.com/office/drawing/2014/main" id="{16CC638A-4238-51E9-1BAF-EA17CBB71D4A}"/>
              </a:ext>
            </a:extLst>
          </p:cNvPr>
          <p:cNvSpPr/>
          <p:nvPr/>
        </p:nvSpPr>
        <p:spPr>
          <a:xfrm>
            <a:off x="3955538" y="3540936"/>
            <a:ext cx="504000" cy="504000"/>
          </a:xfrm>
          <a:prstGeom prst="roundRect">
            <a:avLst/>
          </a:prstGeom>
          <a:solidFill>
            <a:srgbClr val="FF33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A6</a:t>
            </a:r>
          </a:p>
        </p:txBody>
      </p:sp>
      <p:sp>
        <p:nvSpPr>
          <p:cNvPr id="43" name="Rounded Rectangle 109">
            <a:extLst>
              <a:ext uri="{FF2B5EF4-FFF2-40B4-BE49-F238E27FC236}">
                <a16:creationId xmlns:a16="http://schemas.microsoft.com/office/drawing/2014/main" id="{EA368E2D-C574-273A-6E47-DA584B64997B}"/>
              </a:ext>
            </a:extLst>
          </p:cNvPr>
          <p:cNvSpPr/>
          <p:nvPr/>
        </p:nvSpPr>
        <p:spPr>
          <a:xfrm>
            <a:off x="3952492" y="4098308"/>
            <a:ext cx="504000" cy="504000"/>
          </a:xfrm>
          <a:prstGeom prst="roundRect">
            <a:avLst/>
          </a:prstGeom>
          <a:solidFill>
            <a:schemeClr val="accent1">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A3</a:t>
            </a:r>
          </a:p>
        </p:txBody>
      </p:sp>
      <p:sp>
        <p:nvSpPr>
          <p:cNvPr id="44" name="Rounded Rectangle 109">
            <a:extLst>
              <a:ext uri="{FF2B5EF4-FFF2-40B4-BE49-F238E27FC236}">
                <a16:creationId xmlns:a16="http://schemas.microsoft.com/office/drawing/2014/main" id="{869F9E72-8E3D-CACC-6EB8-A3834A52558F}"/>
              </a:ext>
            </a:extLst>
          </p:cNvPr>
          <p:cNvSpPr/>
          <p:nvPr/>
        </p:nvSpPr>
        <p:spPr>
          <a:xfrm>
            <a:off x="3448492" y="4098308"/>
            <a:ext cx="504000" cy="504000"/>
          </a:xfrm>
          <a:prstGeom prst="roundRect">
            <a:avLst/>
          </a:prstGeom>
          <a:solidFill>
            <a:schemeClr val="accent1">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A5</a:t>
            </a:r>
          </a:p>
        </p:txBody>
      </p:sp>
      <p:sp>
        <p:nvSpPr>
          <p:cNvPr id="45" name="Rounded Rectangle 109">
            <a:extLst>
              <a:ext uri="{FF2B5EF4-FFF2-40B4-BE49-F238E27FC236}">
                <a16:creationId xmlns:a16="http://schemas.microsoft.com/office/drawing/2014/main" id="{ADF9CE24-B7D5-D194-8944-723185E7D4E7}"/>
              </a:ext>
            </a:extLst>
          </p:cNvPr>
          <p:cNvSpPr/>
          <p:nvPr/>
        </p:nvSpPr>
        <p:spPr>
          <a:xfrm>
            <a:off x="3961594" y="4638451"/>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A1</a:t>
            </a:r>
          </a:p>
        </p:txBody>
      </p:sp>
      <p:sp>
        <p:nvSpPr>
          <p:cNvPr id="46" name="Rounded Rectangle 109">
            <a:extLst>
              <a:ext uri="{FF2B5EF4-FFF2-40B4-BE49-F238E27FC236}">
                <a16:creationId xmlns:a16="http://schemas.microsoft.com/office/drawing/2014/main" id="{7B5880AA-BC6D-724A-72D3-FA2AAE795430}"/>
              </a:ext>
            </a:extLst>
          </p:cNvPr>
          <p:cNvSpPr/>
          <p:nvPr/>
        </p:nvSpPr>
        <p:spPr>
          <a:xfrm>
            <a:off x="3448492" y="4638451"/>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A2</a:t>
            </a:r>
          </a:p>
        </p:txBody>
      </p:sp>
      <p:sp>
        <p:nvSpPr>
          <p:cNvPr id="47" name="左大括号 46">
            <a:extLst>
              <a:ext uri="{FF2B5EF4-FFF2-40B4-BE49-F238E27FC236}">
                <a16:creationId xmlns:a16="http://schemas.microsoft.com/office/drawing/2014/main" id="{1C66E840-2BA3-BA3B-8AD6-0448B92EA07F}"/>
              </a:ext>
            </a:extLst>
          </p:cNvPr>
          <p:cNvSpPr/>
          <p:nvPr/>
        </p:nvSpPr>
        <p:spPr>
          <a:xfrm>
            <a:off x="3091436" y="3602653"/>
            <a:ext cx="287416" cy="1512000"/>
          </a:xfrm>
          <a:prstGeom prst="leftBrace">
            <a:avLst>
              <a:gd name="adj1" fmla="val 8962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highlight>
                <a:srgbClr val="FFFF00"/>
              </a:highlight>
            </a:endParaRPr>
          </a:p>
        </p:txBody>
      </p:sp>
      <p:sp>
        <p:nvSpPr>
          <p:cNvPr id="48" name="Rounded Rectangle 82">
            <a:extLst>
              <a:ext uri="{FF2B5EF4-FFF2-40B4-BE49-F238E27FC236}">
                <a16:creationId xmlns:a16="http://schemas.microsoft.com/office/drawing/2014/main" id="{7E7BAE14-8851-0F12-E586-4C0D905BCF2B}"/>
              </a:ext>
            </a:extLst>
          </p:cNvPr>
          <p:cNvSpPr/>
          <p:nvPr/>
        </p:nvSpPr>
        <p:spPr>
          <a:xfrm>
            <a:off x="1729207" y="3507293"/>
            <a:ext cx="1145930" cy="1688670"/>
          </a:xfrm>
          <a:prstGeom prst="roundRect">
            <a:avLst>
              <a:gd name="adj" fmla="val 6815"/>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sp>
        <p:nvSpPr>
          <p:cNvPr id="49" name="Rounded Rectangle 109">
            <a:extLst>
              <a:ext uri="{FF2B5EF4-FFF2-40B4-BE49-F238E27FC236}">
                <a16:creationId xmlns:a16="http://schemas.microsoft.com/office/drawing/2014/main" id="{CF3B33C7-07B1-6D3C-F00C-1744F656CEA6}"/>
              </a:ext>
            </a:extLst>
          </p:cNvPr>
          <p:cNvSpPr/>
          <p:nvPr/>
        </p:nvSpPr>
        <p:spPr>
          <a:xfrm>
            <a:off x="1782393" y="3546739"/>
            <a:ext cx="504000" cy="504000"/>
          </a:xfrm>
          <a:prstGeom prst="roundRect">
            <a:avLst/>
          </a:prstGeom>
          <a:solidFill>
            <a:srgbClr val="FF330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C2</a:t>
            </a:r>
          </a:p>
        </p:txBody>
      </p:sp>
      <p:sp>
        <p:nvSpPr>
          <p:cNvPr id="50" name="Rounded Rectangle 109">
            <a:extLst>
              <a:ext uri="{FF2B5EF4-FFF2-40B4-BE49-F238E27FC236}">
                <a16:creationId xmlns:a16="http://schemas.microsoft.com/office/drawing/2014/main" id="{8083C60F-6BDC-66DD-841B-B5E9C3D2B49F}"/>
              </a:ext>
            </a:extLst>
          </p:cNvPr>
          <p:cNvSpPr/>
          <p:nvPr/>
        </p:nvSpPr>
        <p:spPr>
          <a:xfrm>
            <a:off x="2307607" y="4644507"/>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C4</a:t>
            </a:r>
          </a:p>
        </p:txBody>
      </p:sp>
      <p:sp>
        <p:nvSpPr>
          <p:cNvPr id="51" name="Rounded Rectangle 109">
            <a:extLst>
              <a:ext uri="{FF2B5EF4-FFF2-40B4-BE49-F238E27FC236}">
                <a16:creationId xmlns:a16="http://schemas.microsoft.com/office/drawing/2014/main" id="{67C5A9D1-0E8C-49C5-2408-BBEDFCDDB392}"/>
              </a:ext>
            </a:extLst>
          </p:cNvPr>
          <p:cNvSpPr/>
          <p:nvPr/>
        </p:nvSpPr>
        <p:spPr>
          <a:xfrm>
            <a:off x="1782393" y="4644507"/>
            <a:ext cx="504000" cy="504000"/>
          </a:xfrm>
          <a:prstGeom prst="roundRect">
            <a:avLst/>
          </a:prstGeom>
          <a:solidFill>
            <a:srgbClr val="00B0F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C3</a:t>
            </a:r>
          </a:p>
        </p:txBody>
      </p:sp>
      <p:sp>
        <p:nvSpPr>
          <p:cNvPr id="52" name="左大括号 51">
            <a:extLst>
              <a:ext uri="{FF2B5EF4-FFF2-40B4-BE49-F238E27FC236}">
                <a16:creationId xmlns:a16="http://schemas.microsoft.com/office/drawing/2014/main" id="{3B43FE32-37CC-9E4F-D60B-B1AC73D25436}"/>
              </a:ext>
            </a:extLst>
          </p:cNvPr>
          <p:cNvSpPr/>
          <p:nvPr/>
        </p:nvSpPr>
        <p:spPr>
          <a:xfrm>
            <a:off x="1423917" y="3586143"/>
            <a:ext cx="287416" cy="1512000"/>
          </a:xfrm>
          <a:prstGeom prst="leftBrace">
            <a:avLst>
              <a:gd name="adj1" fmla="val 8962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highlight>
                <a:srgbClr val="FFFF00"/>
              </a:highlight>
            </a:endParaRPr>
          </a:p>
        </p:txBody>
      </p:sp>
      <p:sp>
        <p:nvSpPr>
          <p:cNvPr id="53" name="文本框 52">
            <a:extLst>
              <a:ext uri="{FF2B5EF4-FFF2-40B4-BE49-F238E27FC236}">
                <a16:creationId xmlns:a16="http://schemas.microsoft.com/office/drawing/2014/main" id="{8AE7E2A2-93DF-07CF-C9A6-135A42933372}"/>
              </a:ext>
            </a:extLst>
          </p:cNvPr>
          <p:cNvSpPr txBox="1"/>
          <p:nvPr/>
        </p:nvSpPr>
        <p:spPr>
          <a:xfrm>
            <a:off x="1141708" y="4477735"/>
            <a:ext cx="578941" cy="369332"/>
          </a:xfrm>
          <a:prstGeom prst="rect">
            <a:avLst/>
          </a:prstGeom>
          <a:noFill/>
        </p:spPr>
        <p:txBody>
          <a:bodyPr wrap="square">
            <a:spAutoFit/>
          </a:bodyPr>
          <a:lstStyle/>
          <a:p>
            <a:pPr algn="ctr"/>
            <a:r>
              <a:rPr lang="en-US" altLang="zh-CN" dirty="0">
                <a:solidFill>
                  <a:schemeClr val="tx1"/>
                </a:solidFill>
              </a:rPr>
              <a:t>C</a:t>
            </a:r>
          </a:p>
        </p:txBody>
      </p:sp>
      <p:sp>
        <p:nvSpPr>
          <p:cNvPr id="54" name="Rounded Rectangle 109">
            <a:extLst>
              <a:ext uri="{FF2B5EF4-FFF2-40B4-BE49-F238E27FC236}">
                <a16:creationId xmlns:a16="http://schemas.microsoft.com/office/drawing/2014/main" id="{6FAA0740-FADC-5FE6-8D66-596DEBD40820}"/>
              </a:ext>
            </a:extLst>
          </p:cNvPr>
          <p:cNvSpPr/>
          <p:nvPr/>
        </p:nvSpPr>
        <p:spPr>
          <a:xfrm>
            <a:off x="1772685" y="4090185"/>
            <a:ext cx="504000" cy="504000"/>
          </a:xfrm>
          <a:prstGeom prst="roundRect">
            <a:avLst/>
          </a:prstGeom>
          <a:solidFill>
            <a:schemeClr val="accent1">
              <a:lumMod val="60000"/>
              <a:lumOff val="4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C1</a:t>
            </a:r>
          </a:p>
        </p:txBody>
      </p:sp>
      <p:sp>
        <p:nvSpPr>
          <p:cNvPr id="55" name="文本框 54">
            <a:extLst>
              <a:ext uri="{FF2B5EF4-FFF2-40B4-BE49-F238E27FC236}">
                <a16:creationId xmlns:a16="http://schemas.microsoft.com/office/drawing/2014/main" id="{33C1041C-F608-50DF-89F8-944B4A66915B}"/>
              </a:ext>
            </a:extLst>
          </p:cNvPr>
          <p:cNvSpPr txBox="1"/>
          <p:nvPr/>
        </p:nvSpPr>
        <p:spPr>
          <a:xfrm>
            <a:off x="2678375" y="4502329"/>
            <a:ext cx="770611" cy="369332"/>
          </a:xfrm>
          <a:prstGeom prst="rect">
            <a:avLst/>
          </a:prstGeom>
          <a:noFill/>
        </p:spPr>
        <p:txBody>
          <a:bodyPr wrap="square">
            <a:spAutoFit/>
          </a:bodyPr>
          <a:lstStyle/>
          <a:p>
            <a:pPr algn="ctr"/>
            <a:r>
              <a:rPr lang="en-US" altLang="zh-CN" dirty="0">
                <a:solidFill>
                  <a:schemeClr val="tx1"/>
                </a:solidFill>
              </a:rPr>
              <a:t>A</a:t>
            </a:r>
          </a:p>
        </p:txBody>
      </p:sp>
      <p:sp>
        <p:nvSpPr>
          <p:cNvPr id="56" name="TextBox 174">
            <a:extLst>
              <a:ext uri="{FF2B5EF4-FFF2-40B4-BE49-F238E27FC236}">
                <a16:creationId xmlns:a16="http://schemas.microsoft.com/office/drawing/2014/main" id="{CF47B135-29ED-F7D8-41CF-4F18B484D479}"/>
              </a:ext>
            </a:extLst>
          </p:cNvPr>
          <p:cNvSpPr txBox="1"/>
          <p:nvPr/>
        </p:nvSpPr>
        <p:spPr>
          <a:xfrm>
            <a:off x="2447113" y="1554423"/>
            <a:ext cx="2156791" cy="307777"/>
          </a:xfrm>
          <a:prstGeom prst="rect">
            <a:avLst/>
          </a:prstGeom>
          <a:noFill/>
          <a:ln>
            <a:noFill/>
          </a:ln>
        </p:spPr>
        <p:txBody>
          <a:bodyPr wrap="square" lIns="0" tIns="0" rIns="0" bIns="0" rtlCol="0">
            <a:spAutoFit/>
          </a:bodyPr>
          <a:lstStyle/>
          <a:p>
            <a:pPr algn="ctr"/>
            <a:r>
              <a:rPr lang="en-US" altLang="zh-CN" sz="2000" b="1" dirty="0"/>
              <a:t>DRAM</a:t>
            </a:r>
          </a:p>
        </p:txBody>
      </p:sp>
      <p:sp>
        <p:nvSpPr>
          <p:cNvPr id="57" name="TextBox 174">
            <a:extLst>
              <a:ext uri="{FF2B5EF4-FFF2-40B4-BE49-F238E27FC236}">
                <a16:creationId xmlns:a16="http://schemas.microsoft.com/office/drawing/2014/main" id="{403F524F-AB43-283B-D9C8-24EE11E8756D}"/>
              </a:ext>
            </a:extLst>
          </p:cNvPr>
          <p:cNvSpPr txBox="1"/>
          <p:nvPr/>
        </p:nvSpPr>
        <p:spPr>
          <a:xfrm>
            <a:off x="1814336" y="5344244"/>
            <a:ext cx="3139169" cy="307777"/>
          </a:xfrm>
          <a:prstGeom prst="rect">
            <a:avLst/>
          </a:prstGeom>
          <a:noFill/>
          <a:ln>
            <a:noFill/>
          </a:ln>
        </p:spPr>
        <p:txBody>
          <a:bodyPr wrap="square" lIns="0" tIns="0" rIns="0" bIns="0" rtlCol="0">
            <a:spAutoFit/>
          </a:bodyPr>
          <a:lstStyle/>
          <a:p>
            <a:r>
              <a:rPr lang="en-US" altLang="zh-CN" sz="2000" b="1" dirty="0"/>
              <a:t>Compressed</a:t>
            </a:r>
            <a:r>
              <a:rPr lang="en-US" altLang="zh-CN" b="1" dirty="0"/>
              <a:t> pages</a:t>
            </a:r>
          </a:p>
        </p:txBody>
      </p:sp>
      <p:sp>
        <p:nvSpPr>
          <p:cNvPr id="58" name="TextBox 174">
            <a:extLst>
              <a:ext uri="{FF2B5EF4-FFF2-40B4-BE49-F238E27FC236}">
                <a16:creationId xmlns:a16="http://schemas.microsoft.com/office/drawing/2014/main" id="{257E3539-93EE-98D1-9C27-D464277BABDB}"/>
              </a:ext>
            </a:extLst>
          </p:cNvPr>
          <p:cNvSpPr txBox="1"/>
          <p:nvPr/>
        </p:nvSpPr>
        <p:spPr>
          <a:xfrm>
            <a:off x="6666840" y="1554423"/>
            <a:ext cx="1806759" cy="312050"/>
          </a:xfrm>
          <a:prstGeom prst="rect">
            <a:avLst/>
          </a:prstGeom>
          <a:noFill/>
          <a:ln>
            <a:noFill/>
          </a:ln>
        </p:spPr>
        <p:txBody>
          <a:bodyPr wrap="square" lIns="0" tIns="0" rIns="0" bIns="0" rtlCol="0">
            <a:spAutoFit/>
          </a:bodyPr>
          <a:lstStyle/>
          <a:p>
            <a:pPr algn="ctr"/>
            <a:r>
              <a:rPr lang="en-US" altLang="zh-CN" sz="2000" b="1" dirty="0"/>
              <a:t>Flash memory</a:t>
            </a:r>
          </a:p>
        </p:txBody>
      </p:sp>
      <p:grpSp>
        <p:nvGrpSpPr>
          <p:cNvPr id="59" name="Group 45">
            <a:extLst>
              <a:ext uri="{FF2B5EF4-FFF2-40B4-BE49-F238E27FC236}">
                <a16:creationId xmlns:a16="http://schemas.microsoft.com/office/drawing/2014/main" id="{98159519-E137-E479-8B95-7A872137148E}"/>
              </a:ext>
            </a:extLst>
          </p:cNvPr>
          <p:cNvGrpSpPr/>
          <p:nvPr/>
        </p:nvGrpSpPr>
        <p:grpSpPr>
          <a:xfrm>
            <a:off x="989404" y="5341751"/>
            <a:ext cx="699817" cy="324000"/>
            <a:chOff x="1796938" y="1906836"/>
            <a:chExt cx="311030" cy="144000"/>
          </a:xfrm>
          <a:solidFill>
            <a:srgbClr val="00B0F0"/>
          </a:solidFill>
        </p:grpSpPr>
        <p:sp>
          <p:nvSpPr>
            <p:cNvPr id="60" name="Rounded Rectangle 10">
              <a:extLst>
                <a:ext uri="{FF2B5EF4-FFF2-40B4-BE49-F238E27FC236}">
                  <a16:creationId xmlns:a16="http://schemas.microsoft.com/office/drawing/2014/main" id="{E95EFFC0-E03E-BD58-9C02-5D1F2D03BDF6}"/>
                </a:ext>
              </a:extLst>
            </p:cNvPr>
            <p:cNvSpPr/>
            <p:nvPr/>
          </p:nvSpPr>
          <p:spPr>
            <a:xfrm>
              <a:off x="179693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sp>
          <p:nvSpPr>
            <p:cNvPr id="61" name="Rounded Rectangle 11">
              <a:extLst>
                <a:ext uri="{FF2B5EF4-FFF2-40B4-BE49-F238E27FC236}">
                  <a16:creationId xmlns:a16="http://schemas.microsoft.com/office/drawing/2014/main" id="{FA7102A0-40ED-3C15-4BC0-2A2A05E39AC7}"/>
                </a:ext>
              </a:extLst>
            </p:cNvPr>
            <p:cNvSpPr/>
            <p:nvPr/>
          </p:nvSpPr>
          <p:spPr>
            <a:xfrm>
              <a:off x="1876615"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62" name="Rounded Rectangle 12">
              <a:extLst>
                <a:ext uri="{FF2B5EF4-FFF2-40B4-BE49-F238E27FC236}">
                  <a16:creationId xmlns:a16="http://schemas.microsoft.com/office/drawing/2014/main" id="{74BC4F15-1C8B-7990-5EDC-E8F079CD4D6F}"/>
                </a:ext>
              </a:extLst>
            </p:cNvPr>
            <p:cNvSpPr/>
            <p:nvPr/>
          </p:nvSpPr>
          <p:spPr>
            <a:xfrm>
              <a:off x="1956291"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63" name="Rounded Rectangle 13">
              <a:extLst>
                <a:ext uri="{FF2B5EF4-FFF2-40B4-BE49-F238E27FC236}">
                  <a16:creationId xmlns:a16="http://schemas.microsoft.com/office/drawing/2014/main" id="{5FCE322D-4102-5035-0663-C7C141F4120C}"/>
                </a:ext>
              </a:extLst>
            </p:cNvPr>
            <p:cNvSpPr/>
            <p:nvPr/>
          </p:nvSpPr>
          <p:spPr>
            <a:xfrm>
              <a:off x="203596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grpSp>
      <p:grpSp>
        <p:nvGrpSpPr>
          <p:cNvPr id="64" name="Group 45">
            <a:extLst>
              <a:ext uri="{FF2B5EF4-FFF2-40B4-BE49-F238E27FC236}">
                <a16:creationId xmlns:a16="http://schemas.microsoft.com/office/drawing/2014/main" id="{B4C4CFC4-146F-892F-783E-E0D950F870FE}"/>
              </a:ext>
            </a:extLst>
          </p:cNvPr>
          <p:cNvGrpSpPr/>
          <p:nvPr/>
        </p:nvGrpSpPr>
        <p:grpSpPr>
          <a:xfrm>
            <a:off x="7221564" y="3554725"/>
            <a:ext cx="699817" cy="324000"/>
            <a:chOff x="1796938" y="1906836"/>
            <a:chExt cx="311030" cy="144000"/>
          </a:xfrm>
          <a:solidFill>
            <a:srgbClr val="00B0F0"/>
          </a:solidFill>
        </p:grpSpPr>
        <p:sp>
          <p:nvSpPr>
            <p:cNvPr id="65" name="Rounded Rectangle 10">
              <a:extLst>
                <a:ext uri="{FF2B5EF4-FFF2-40B4-BE49-F238E27FC236}">
                  <a16:creationId xmlns:a16="http://schemas.microsoft.com/office/drawing/2014/main" id="{67C531DB-AB0E-E66E-681E-A2AC66AF77B3}"/>
                </a:ext>
              </a:extLst>
            </p:cNvPr>
            <p:cNvSpPr/>
            <p:nvPr/>
          </p:nvSpPr>
          <p:spPr>
            <a:xfrm>
              <a:off x="179693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sp>
          <p:nvSpPr>
            <p:cNvPr id="66" name="Rounded Rectangle 11">
              <a:extLst>
                <a:ext uri="{FF2B5EF4-FFF2-40B4-BE49-F238E27FC236}">
                  <a16:creationId xmlns:a16="http://schemas.microsoft.com/office/drawing/2014/main" id="{A9000638-ED69-0E85-8824-18311E3177C5}"/>
                </a:ext>
              </a:extLst>
            </p:cNvPr>
            <p:cNvSpPr/>
            <p:nvPr/>
          </p:nvSpPr>
          <p:spPr>
            <a:xfrm>
              <a:off x="1876615"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67" name="Rounded Rectangle 12">
              <a:extLst>
                <a:ext uri="{FF2B5EF4-FFF2-40B4-BE49-F238E27FC236}">
                  <a16:creationId xmlns:a16="http://schemas.microsoft.com/office/drawing/2014/main" id="{5414A7BB-1A91-DC2E-5A29-B80129B2EDDE}"/>
                </a:ext>
              </a:extLst>
            </p:cNvPr>
            <p:cNvSpPr/>
            <p:nvPr/>
          </p:nvSpPr>
          <p:spPr>
            <a:xfrm>
              <a:off x="1956291"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68" name="Rounded Rectangle 13">
              <a:extLst>
                <a:ext uri="{FF2B5EF4-FFF2-40B4-BE49-F238E27FC236}">
                  <a16:creationId xmlns:a16="http://schemas.microsoft.com/office/drawing/2014/main" id="{1DB8B237-A60B-D811-7AC7-F143F4C942EB}"/>
                </a:ext>
              </a:extLst>
            </p:cNvPr>
            <p:cNvSpPr/>
            <p:nvPr/>
          </p:nvSpPr>
          <p:spPr>
            <a:xfrm>
              <a:off x="203596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grpSp>
      <p:grpSp>
        <p:nvGrpSpPr>
          <p:cNvPr id="69" name="Group 45">
            <a:extLst>
              <a:ext uri="{FF2B5EF4-FFF2-40B4-BE49-F238E27FC236}">
                <a16:creationId xmlns:a16="http://schemas.microsoft.com/office/drawing/2014/main" id="{8D81E825-210C-754D-8155-E3CE184CE968}"/>
              </a:ext>
            </a:extLst>
          </p:cNvPr>
          <p:cNvGrpSpPr/>
          <p:nvPr/>
        </p:nvGrpSpPr>
        <p:grpSpPr>
          <a:xfrm>
            <a:off x="5324159" y="3923135"/>
            <a:ext cx="699817" cy="324000"/>
            <a:chOff x="1796938" y="1906836"/>
            <a:chExt cx="311030" cy="144000"/>
          </a:xfrm>
          <a:solidFill>
            <a:schemeClr val="accent1">
              <a:lumMod val="60000"/>
              <a:lumOff val="40000"/>
            </a:schemeClr>
          </a:solidFill>
        </p:grpSpPr>
        <p:sp>
          <p:nvSpPr>
            <p:cNvPr id="70" name="Rounded Rectangle 10">
              <a:extLst>
                <a:ext uri="{FF2B5EF4-FFF2-40B4-BE49-F238E27FC236}">
                  <a16:creationId xmlns:a16="http://schemas.microsoft.com/office/drawing/2014/main" id="{4131F900-F59D-6AB3-2284-0B4284DCCF44}"/>
                </a:ext>
              </a:extLst>
            </p:cNvPr>
            <p:cNvSpPr/>
            <p:nvPr/>
          </p:nvSpPr>
          <p:spPr>
            <a:xfrm>
              <a:off x="179693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sp>
          <p:nvSpPr>
            <p:cNvPr id="71" name="Rounded Rectangle 11">
              <a:extLst>
                <a:ext uri="{FF2B5EF4-FFF2-40B4-BE49-F238E27FC236}">
                  <a16:creationId xmlns:a16="http://schemas.microsoft.com/office/drawing/2014/main" id="{373DE4F4-049E-DD65-A8E9-99D48BCA6863}"/>
                </a:ext>
              </a:extLst>
            </p:cNvPr>
            <p:cNvSpPr/>
            <p:nvPr/>
          </p:nvSpPr>
          <p:spPr>
            <a:xfrm>
              <a:off x="1876615"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72" name="Rounded Rectangle 12">
              <a:extLst>
                <a:ext uri="{FF2B5EF4-FFF2-40B4-BE49-F238E27FC236}">
                  <a16:creationId xmlns:a16="http://schemas.microsoft.com/office/drawing/2014/main" id="{0396AEDB-8BBA-35A0-B1F2-9D83DA7B6FF2}"/>
                </a:ext>
              </a:extLst>
            </p:cNvPr>
            <p:cNvSpPr/>
            <p:nvPr/>
          </p:nvSpPr>
          <p:spPr>
            <a:xfrm>
              <a:off x="1956291"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solidFill>
                  <a:schemeClr val="tx1"/>
                </a:solidFill>
              </a:endParaRPr>
            </a:p>
          </p:txBody>
        </p:sp>
        <p:sp>
          <p:nvSpPr>
            <p:cNvPr id="73" name="Rounded Rectangle 13">
              <a:extLst>
                <a:ext uri="{FF2B5EF4-FFF2-40B4-BE49-F238E27FC236}">
                  <a16:creationId xmlns:a16="http://schemas.microsoft.com/office/drawing/2014/main" id="{A67C5F48-B665-BFC3-3DB6-D59A001B5EF7}"/>
                </a:ext>
              </a:extLst>
            </p:cNvPr>
            <p:cNvSpPr/>
            <p:nvPr/>
          </p:nvSpPr>
          <p:spPr>
            <a:xfrm>
              <a:off x="2035968" y="1906836"/>
              <a:ext cx="72000" cy="144000"/>
            </a:xfrm>
            <a:prstGeom prst="roundRect">
              <a:avLst/>
            </a:prstGeom>
            <a:grpFill/>
            <a:ln w="28575">
              <a:solidFill>
                <a:schemeClr val="tx1"/>
              </a:solidFill>
            </a:ln>
          </p:spPr>
          <p:style>
            <a:lnRef idx="2">
              <a:schemeClr val="accent6"/>
            </a:lnRef>
            <a:fillRef idx="1">
              <a:schemeClr val="lt1"/>
            </a:fillRef>
            <a:effectRef idx="0">
              <a:schemeClr val="accent6"/>
            </a:effectRef>
            <a:fontRef idx="minor">
              <a:schemeClr val="dk1"/>
            </a:fontRef>
          </p:style>
          <p:txBody>
            <a:bodyPr lIns="205740" tIns="102870" rIns="205740" bIns="102870" rtlCol="0" anchor="ctr"/>
            <a:lstStyle/>
            <a:p>
              <a:pPr algn="ctr"/>
              <a:endParaRPr lang="en-US" sz="1600" dirty="0">
                <a:solidFill>
                  <a:schemeClr val="tx1"/>
                </a:solidFill>
              </a:endParaRPr>
            </a:p>
          </p:txBody>
        </p:sp>
      </p:grpSp>
    </p:spTree>
    <p:extLst>
      <p:ext uri="{BB962C8B-B14F-4D97-AF65-F5344CB8AC3E}">
        <p14:creationId xmlns:p14="http://schemas.microsoft.com/office/powerpoint/2010/main" val="42865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p:bldP spid="36" grpId="0"/>
      <p:bldP spid="37"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animBg="1"/>
      <p:bldP spid="55"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6B19-DDE5-1E6B-32D0-FBA0848CED1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A2D9E6-63D5-4418-9A92-93D8F4D0DB6E}"/>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23</a:t>
            </a:fld>
            <a:endParaRPr lang="tr-TR" dirty="0"/>
          </a:p>
        </p:txBody>
      </p:sp>
      <p:sp>
        <p:nvSpPr>
          <p:cNvPr id="14" name="Title 13">
            <a:extLst>
              <a:ext uri="{FF2B5EF4-FFF2-40B4-BE49-F238E27FC236}">
                <a16:creationId xmlns:a16="http://schemas.microsoft.com/office/drawing/2014/main" id="{D3B4E289-EC04-2DC5-8B4E-C9F245894359}"/>
              </a:ext>
            </a:extLst>
          </p:cNvPr>
          <p:cNvSpPr>
            <a:spLocks noGrp="1"/>
          </p:cNvSpPr>
          <p:nvPr>
            <p:ph type="title"/>
          </p:nvPr>
        </p:nvSpPr>
        <p:spPr>
          <a:xfrm>
            <a:off x="0" y="1"/>
            <a:ext cx="9144000" cy="817417"/>
          </a:xfrm>
        </p:spPr>
        <p:txBody>
          <a:bodyPr>
            <a:normAutofit/>
          </a:bodyPr>
          <a:lstStyle/>
          <a:p>
            <a:r>
              <a:rPr lang="en-US" sz="3200" dirty="0"/>
              <a:t>Outline</a:t>
            </a:r>
          </a:p>
        </p:txBody>
      </p:sp>
      <p:sp>
        <p:nvSpPr>
          <p:cNvPr id="2" name="Rectangle 1">
            <a:extLst>
              <a:ext uri="{FF2B5EF4-FFF2-40B4-BE49-F238E27FC236}">
                <a16:creationId xmlns:a16="http://schemas.microsoft.com/office/drawing/2014/main" id="{9A44ADE1-2260-43F0-AE9D-E96A5DE88799}"/>
              </a:ext>
            </a:extLst>
          </p:cNvPr>
          <p:cNvSpPr/>
          <p:nvPr/>
        </p:nvSpPr>
        <p:spPr>
          <a:xfrm>
            <a:off x="2" y="4419223"/>
            <a:ext cx="9143999" cy="747452"/>
          </a:xfrm>
          <a:prstGeom prst="rect">
            <a:avLst/>
          </a:prstGeom>
          <a:solidFill>
            <a:srgbClr val="3F1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Evaluation</a:t>
            </a:r>
          </a:p>
        </p:txBody>
      </p:sp>
      <p:sp>
        <p:nvSpPr>
          <p:cNvPr id="3" name="Rectangle 2">
            <a:extLst>
              <a:ext uri="{FF2B5EF4-FFF2-40B4-BE49-F238E27FC236}">
                <a16:creationId xmlns:a16="http://schemas.microsoft.com/office/drawing/2014/main" id="{EED9F0E7-9827-5CD4-E9DD-98CB87954359}"/>
              </a:ext>
            </a:extLst>
          </p:cNvPr>
          <p:cNvSpPr/>
          <p:nvPr/>
        </p:nvSpPr>
        <p:spPr>
          <a:xfrm>
            <a:off x="2" y="981787"/>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solidFill>
                  <a:schemeClr val="bg1"/>
                </a:solidFill>
                <a:latin typeface="Cambria" panose="02040503050406030204" pitchFamily="18" charset="0"/>
              </a:rPr>
              <a:t>Background</a:t>
            </a:r>
          </a:p>
        </p:txBody>
      </p:sp>
      <p:sp>
        <p:nvSpPr>
          <p:cNvPr id="6" name="Rectangle 5">
            <a:extLst>
              <a:ext uri="{FF2B5EF4-FFF2-40B4-BE49-F238E27FC236}">
                <a16:creationId xmlns:a16="http://schemas.microsoft.com/office/drawing/2014/main" id="{71DB3BFF-4ACA-8C22-8C3F-D1CCE84526B9}"/>
              </a:ext>
            </a:extLst>
          </p:cNvPr>
          <p:cNvSpPr/>
          <p:nvPr/>
        </p:nvSpPr>
        <p:spPr>
          <a:xfrm>
            <a:off x="2" y="1841146"/>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Problem and Motivation</a:t>
            </a:r>
          </a:p>
        </p:txBody>
      </p:sp>
      <p:sp>
        <p:nvSpPr>
          <p:cNvPr id="15" name="Rectangle 14">
            <a:extLst>
              <a:ext uri="{FF2B5EF4-FFF2-40B4-BE49-F238E27FC236}">
                <a16:creationId xmlns:a16="http://schemas.microsoft.com/office/drawing/2014/main" id="{AF927C54-17D4-B482-3389-7B66354D61CC}"/>
              </a:ext>
            </a:extLst>
          </p:cNvPr>
          <p:cNvSpPr/>
          <p:nvPr/>
        </p:nvSpPr>
        <p:spPr>
          <a:xfrm>
            <a:off x="2" y="2700505"/>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New Insights into Mobile Workloads</a:t>
            </a:r>
          </a:p>
        </p:txBody>
      </p:sp>
      <p:sp>
        <p:nvSpPr>
          <p:cNvPr id="16" name="Rectangle 15">
            <a:extLst>
              <a:ext uri="{FF2B5EF4-FFF2-40B4-BE49-F238E27FC236}">
                <a16:creationId xmlns:a16="http://schemas.microsoft.com/office/drawing/2014/main" id="{3125BE9E-A040-8E34-6DEE-266FC836E5B4}"/>
              </a:ext>
            </a:extLst>
          </p:cNvPr>
          <p:cNvSpPr/>
          <p:nvPr/>
        </p:nvSpPr>
        <p:spPr>
          <a:xfrm>
            <a:off x="4" y="3559864"/>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Ariadne: Hotness-Aware and Size-Adaptive Compressed Swap</a:t>
            </a:r>
          </a:p>
        </p:txBody>
      </p:sp>
      <p:sp>
        <p:nvSpPr>
          <p:cNvPr id="17" name="Rectangle 16">
            <a:extLst>
              <a:ext uri="{FF2B5EF4-FFF2-40B4-BE49-F238E27FC236}">
                <a16:creationId xmlns:a16="http://schemas.microsoft.com/office/drawing/2014/main" id="{2012A994-6394-A465-F936-74DD8D16E5F4}"/>
              </a:ext>
            </a:extLst>
          </p:cNvPr>
          <p:cNvSpPr/>
          <p:nvPr/>
        </p:nvSpPr>
        <p:spPr>
          <a:xfrm>
            <a:off x="0" y="5278583"/>
            <a:ext cx="9144000"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Conclusion</a:t>
            </a:r>
          </a:p>
        </p:txBody>
      </p:sp>
      <p:pic>
        <p:nvPicPr>
          <p:cNvPr id="7" name="图片 6">
            <a:extLst>
              <a:ext uri="{FF2B5EF4-FFF2-40B4-BE49-F238E27FC236}">
                <a16:creationId xmlns:a16="http://schemas.microsoft.com/office/drawing/2014/main" id="{88016106-DC17-3015-D7A4-06B417A01B84}"/>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1246376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2E298A-0665-4AF9-6225-92E63FD5E57C}"/>
              </a:ext>
            </a:extLst>
          </p:cNvPr>
          <p:cNvSpPr>
            <a:spLocks noGrp="1"/>
          </p:cNvSpPr>
          <p:nvPr>
            <p:ph type="sldNum" sz="quarter" idx="12"/>
          </p:nvPr>
        </p:nvSpPr>
        <p:spPr/>
        <p:txBody>
          <a:bodyPr/>
          <a:lstStyle/>
          <a:p>
            <a:fld id="{CBE5B309-C2CE-4D90-B104-F7E98438FC65}" type="slidenum">
              <a:rPr lang="tr-TR" smtClean="0"/>
              <a:pPr/>
              <a:t>24</a:t>
            </a:fld>
            <a:endParaRPr lang="tr-TR" dirty="0"/>
          </a:p>
        </p:txBody>
      </p:sp>
      <p:sp>
        <p:nvSpPr>
          <p:cNvPr id="4" name="Title 3">
            <a:extLst>
              <a:ext uri="{FF2B5EF4-FFF2-40B4-BE49-F238E27FC236}">
                <a16:creationId xmlns:a16="http://schemas.microsoft.com/office/drawing/2014/main" id="{F4400198-BF7E-72EC-F533-5838F307A0A1}"/>
              </a:ext>
            </a:extLst>
          </p:cNvPr>
          <p:cNvSpPr>
            <a:spLocks noGrp="1"/>
          </p:cNvSpPr>
          <p:nvPr>
            <p:ph type="title"/>
          </p:nvPr>
        </p:nvSpPr>
        <p:spPr/>
        <p:txBody>
          <a:bodyPr>
            <a:normAutofit/>
          </a:bodyPr>
          <a:lstStyle/>
          <a:p>
            <a:r>
              <a:rPr lang="en-US" sz="3200" dirty="0"/>
              <a:t>Evaluation Methodology</a:t>
            </a:r>
          </a:p>
        </p:txBody>
      </p:sp>
      <p:sp>
        <p:nvSpPr>
          <p:cNvPr id="7" name="Google Shape;341;p37">
            <a:extLst>
              <a:ext uri="{FF2B5EF4-FFF2-40B4-BE49-F238E27FC236}">
                <a16:creationId xmlns:a16="http://schemas.microsoft.com/office/drawing/2014/main" id="{8B62343B-C434-E277-39C3-0D3D401BF338}"/>
              </a:ext>
            </a:extLst>
          </p:cNvPr>
          <p:cNvSpPr txBox="1"/>
          <p:nvPr/>
        </p:nvSpPr>
        <p:spPr>
          <a:xfrm>
            <a:off x="200686" y="1112293"/>
            <a:ext cx="8818500" cy="4632859"/>
          </a:xfrm>
          <a:prstGeom prst="rect">
            <a:avLst/>
          </a:prstGeom>
          <a:noFill/>
          <a:ln>
            <a:noFill/>
          </a:ln>
        </p:spPr>
        <p:txBody>
          <a:bodyPr spcFirstLastPara="1" wrap="square" lIns="91425" tIns="45700" rIns="91425" bIns="45700" anchor="t" anchorCtr="0">
            <a:noAutofit/>
          </a:bodyPr>
          <a:lstStyle/>
          <a:p>
            <a:pPr marL="228600" marR="0" lvl="0" indent="-209550" algn="l" rtl="0">
              <a:lnSpc>
                <a:spcPct val="100000"/>
              </a:lnSpc>
              <a:spcBef>
                <a:spcPts val="0"/>
              </a:spcBef>
              <a:spcAft>
                <a:spcPts val="0"/>
              </a:spcAft>
              <a:buClr>
                <a:schemeClr val="dk1"/>
              </a:buClr>
              <a:buSzPts val="2500"/>
              <a:buFont typeface="Arial"/>
              <a:buChar char="•"/>
            </a:pPr>
            <a:r>
              <a:rPr lang="zh-CN" sz="2400" b="1" dirty="0">
                <a:solidFill>
                  <a:schemeClr val="dk1"/>
                </a:solidFill>
                <a:latin typeface="Cambria"/>
                <a:ea typeface="Cambria"/>
                <a:cs typeface="Cambria"/>
                <a:sym typeface="Cambria"/>
              </a:rPr>
              <a:t>Platform</a:t>
            </a:r>
            <a:r>
              <a:rPr lang="zh-CN" sz="2400" dirty="0">
                <a:solidFill>
                  <a:schemeClr val="dk1"/>
                </a:solidFill>
                <a:latin typeface="Cambria"/>
                <a:ea typeface="Cambria"/>
                <a:cs typeface="Cambria"/>
                <a:sym typeface="Cambria"/>
              </a:rPr>
              <a:t>: Google Pixel 7</a:t>
            </a:r>
            <a:endParaRPr sz="2400" dirty="0">
              <a:solidFill>
                <a:schemeClr val="dk1"/>
              </a:solidFill>
              <a:latin typeface="Cambria"/>
              <a:ea typeface="Cambria"/>
              <a:cs typeface="Cambria"/>
              <a:sym typeface="Cambria"/>
            </a:endParaRPr>
          </a:p>
          <a:p>
            <a:pPr marL="914400" marR="0" lvl="1" indent="-387350" algn="l" rtl="0">
              <a:lnSpc>
                <a:spcPct val="100000"/>
              </a:lnSpc>
              <a:spcBef>
                <a:spcPts val="0"/>
              </a:spcBef>
              <a:spcAft>
                <a:spcPts val="0"/>
              </a:spcAft>
              <a:buClr>
                <a:schemeClr val="dk1"/>
              </a:buClr>
              <a:buSzPts val="2500"/>
              <a:buFont typeface="Cambria"/>
              <a:buChar char="-"/>
            </a:pPr>
            <a:r>
              <a:rPr lang="en-US" altLang="zh-CN" sz="2400" dirty="0">
                <a:solidFill>
                  <a:schemeClr val="dk1"/>
                </a:solidFill>
                <a:latin typeface="Cambria"/>
                <a:ea typeface="Cambria"/>
                <a:cs typeface="Cambria"/>
                <a:sym typeface="Cambria"/>
              </a:rPr>
              <a:t>Eight </a:t>
            </a:r>
            <a:r>
              <a:rPr lang="zh-CN" sz="2400" dirty="0">
                <a:solidFill>
                  <a:schemeClr val="dk1"/>
                </a:solidFill>
                <a:latin typeface="Cambria"/>
                <a:ea typeface="Cambria"/>
                <a:cs typeface="Cambria"/>
                <a:sym typeface="Cambria"/>
              </a:rPr>
              <a:t>core CPU</a:t>
            </a:r>
            <a:endParaRPr sz="2400" dirty="0">
              <a:solidFill>
                <a:schemeClr val="dk1"/>
              </a:solidFill>
              <a:latin typeface="Cambria"/>
              <a:ea typeface="Cambria"/>
              <a:cs typeface="Cambria"/>
              <a:sym typeface="Cambria"/>
            </a:endParaRPr>
          </a:p>
          <a:p>
            <a:pPr marL="914400" marR="0" lvl="1" indent="-387350" algn="l" rtl="0">
              <a:lnSpc>
                <a:spcPct val="100000"/>
              </a:lnSpc>
              <a:spcBef>
                <a:spcPts val="0"/>
              </a:spcBef>
              <a:spcAft>
                <a:spcPts val="0"/>
              </a:spcAft>
              <a:buClr>
                <a:schemeClr val="dk1"/>
              </a:buClr>
              <a:buSzPts val="2500"/>
              <a:buFont typeface="Cambria"/>
              <a:buChar char="-"/>
            </a:pPr>
            <a:r>
              <a:rPr lang="zh-CN" sz="2400" dirty="0">
                <a:solidFill>
                  <a:schemeClr val="dk1"/>
                </a:solidFill>
                <a:latin typeface="Cambria"/>
                <a:ea typeface="Cambria"/>
                <a:cs typeface="Cambria"/>
                <a:sym typeface="Cambria"/>
              </a:rPr>
              <a:t>12</a:t>
            </a:r>
            <a:r>
              <a:rPr lang="en-US" altLang="zh-CN" sz="2400" dirty="0">
                <a:solidFill>
                  <a:schemeClr val="dk1"/>
                </a:solidFill>
                <a:latin typeface="Cambria"/>
                <a:ea typeface="Cambria"/>
                <a:cs typeface="Cambria"/>
                <a:sym typeface="Cambria"/>
              </a:rPr>
              <a:t> </a:t>
            </a:r>
            <a:r>
              <a:rPr lang="zh-CN" sz="2400" dirty="0">
                <a:solidFill>
                  <a:schemeClr val="dk1"/>
                </a:solidFill>
                <a:latin typeface="Cambria"/>
                <a:ea typeface="Cambria"/>
                <a:cs typeface="Cambria"/>
                <a:sym typeface="Cambria"/>
              </a:rPr>
              <a:t>GB DRAM</a:t>
            </a:r>
            <a:r>
              <a:rPr lang="en-US" altLang="zh-CN" sz="2400" dirty="0">
                <a:solidFill>
                  <a:schemeClr val="dk1"/>
                </a:solidFill>
                <a:latin typeface="Cambria"/>
                <a:ea typeface="Cambria"/>
                <a:cs typeface="Cambria"/>
                <a:sym typeface="Cambria"/>
              </a:rPr>
              <a:t> LPDDR5</a:t>
            </a:r>
            <a:endParaRPr sz="2400" dirty="0">
              <a:solidFill>
                <a:schemeClr val="dk1"/>
              </a:solidFill>
              <a:latin typeface="Cambria"/>
              <a:ea typeface="Cambria"/>
              <a:cs typeface="Cambria"/>
              <a:sym typeface="Cambria"/>
            </a:endParaRPr>
          </a:p>
          <a:p>
            <a:pPr marL="914400" marR="0" lvl="1" indent="-387350" algn="l" rtl="0">
              <a:lnSpc>
                <a:spcPct val="100000"/>
              </a:lnSpc>
              <a:spcBef>
                <a:spcPts val="0"/>
              </a:spcBef>
              <a:spcAft>
                <a:spcPts val="0"/>
              </a:spcAft>
              <a:buClr>
                <a:schemeClr val="dk1"/>
              </a:buClr>
              <a:buSzPts val="2500"/>
              <a:buFont typeface="Cambria"/>
              <a:buChar char="-"/>
            </a:pPr>
            <a:r>
              <a:rPr lang="zh-CN" sz="2400" dirty="0">
                <a:solidFill>
                  <a:schemeClr val="dk1"/>
                </a:solidFill>
                <a:latin typeface="Cambria"/>
                <a:ea typeface="Cambria"/>
                <a:cs typeface="Cambria"/>
                <a:sym typeface="Cambria"/>
              </a:rPr>
              <a:t>128</a:t>
            </a:r>
            <a:r>
              <a:rPr lang="en-US" altLang="zh-CN" sz="2400" dirty="0">
                <a:solidFill>
                  <a:schemeClr val="dk1"/>
                </a:solidFill>
                <a:latin typeface="Cambria"/>
                <a:ea typeface="Cambria"/>
                <a:cs typeface="Cambria"/>
                <a:sym typeface="Cambria"/>
              </a:rPr>
              <a:t> </a:t>
            </a:r>
            <a:r>
              <a:rPr lang="zh-CN" sz="2400" dirty="0">
                <a:solidFill>
                  <a:schemeClr val="dk1"/>
                </a:solidFill>
                <a:latin typeface="Cambria"/>
                <a:ea typeface="Cambria"/>
                <a:cs typeface="Cambria"/>
                <a:sym typeface="Cambria"/>
              </a:rPr>
              <a:t>GB SSD</a:t>
            </a:r>
            <a:endParaRPr sz="2400" dirty="0">
              <a:solidFill>
                <a:schemeClr val="dk1"/>
              </a:solidFill>
              <a:latin typeface="Cambria"/>
              <a:ea typeface="Cambria"/>
              <a:cs typeface="Cambria"/>
              <a:sym typeface="Cambria"/>
            </a:endParaRPr>
          </a:p>
          <a:p>
            <a:pPr marL="914400" marR="0" lvl="1" indent="-387350" algn="l" rtl="0">
              <a:lnSpc>
                <a:spcPct val="100000"/>
              </a:lnSpc>
              <a:spcBef>
                <a:spcPts val="0"/>
              </a:spcBef>
              <a:spcAft>
                <a:spcPts val="0"/>
              </a:spcAft>
              <a:buClr>
                <a:schemeClr val="dk1"/>
              </a:buClr>
              <a:buSzPts val="2500"/>
              <a:buFont typeface="Cambria"/>
              <a:buChar char="-"/>
            </a:pPr>
            <a:r>
              <a:rPr lang="zh-CN" sz="2400" dirty="0">
                <a:solidFill>
                  <a:schemeClr val="dk1"/>
                </a:solidFill>
                <a:latin typeface="Cambria"/>
                <a:ea typeface="Cambria"/>
                <a:cs typeface="Cambria"/>
                <a:sym typeface="Cambria"/>
              </a:rPr>
              <a:t>Android 14 with Linux 5.10.157</a:t>
            </a:r>
            <a:endParaRPr sz="2400"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2400" dirty="0">
              <a:solidFill>
                <a:schemeClr val="dk1"/>
              </a:solidFill>
              <a:latin typeface="Cambria"/>
              <a:ea typeface="Cambria"/>
              <a:cs typeface="Cambria"/>
              <a:sym typeface="Cambria"/>
            </a:endParaRPr>
          </a:p>
          <a:p>
            <a:pPr marL="228600" indent="-209550">
              <a:buClr>
                <a:schemeClr val="dk1"/>
              </a:buClr>
              <a:buSzPts val="2500"/>
              <a:buChar char="•"/>
            </a:pPr>
            <a:r>
              <a:rPr lang="en-US" altLang="zh-CN" sz="2400" b="1" dirty="0">
                <a:solidFill>
                  <a:schemeClr val="dk1"/>
                </a:solidFill>
                <a:latin typeface="Cambria"/>
                <a:ea typeface="Cambria"/>
                <a:cs typeface="Cambria"/>
                <a:sym typeface="Cambria"/>
              </a:rPr>
              <a:t>Evaluated Schemes</a:t>
            </a:r>
            <a:r>
              <a:rPr lang="zh-CN" sz="2400" dirty="0">
                <a:solidFill>
                  <a:schemeClr val="dk1"/>
                </a:solidFill>
                <a:latin typeface="Cambria"/>
                <a:ea typeface="Cambria"/>
                <a:cs typeface="Cambria"/>
                <a:sym typeface="Cambria"/>
              </a:rPr>
              <a:t>:</a:t>
            </a:r>
            <a:endParaRPr lang="zh-CN" altLang="en-US" sz="2400" dirty="0">
              <a:solidFill>
                <a:schemeClr val="dk1"/>
              </a:solidFill>
              <a:latin typeface="Cambria"/>
              <a:ea typeface="Cambria"/>
              <a:cs typeface="Cambria"/>
              <a:sym typeface="Cambria"/>
            </a:endParaRPr>
          </a:p>
          <a:p>
            <a:pPr marL="914400" lvl="1" indent="-387350">
              <a:buClr>
                <a:schemeClr val="dk1"/>
              </a:buClr>
              <a:buSzPts val="2500"/>
              <a:buFont typeface="Cambria"/>
              <a:buChar char="-"/>
            </a:pPr>
            <a:r>
              <a:rPr lang="en-US" altLang="zh-CN" sz="2400" dirty="0">
                <a:solidFill>
                  <a:schemeClr val="dk1"/>
                </a:solidFill>
                <a:latin typeface="Cambria"/>
                <a:ea typeface="Cambria"/>
                <a:cs typeface="Cambria"/>
                <a:sym typeface="Cambria"/>
              </a:rPr>
              <a:t>Baseline: state-of-the-art </a:t>
            </a:r>
            <a:r>
              <a:rPr lang="zh-CN" sz="2400" dirty="0">
                <a:solidFill>
                  <a:schemeClr val="dk1"/>
                </a:solidFill>
                <a:latin typeface="Cambria"/>
                <a:ea typeface="Cambria"/>
                <a:cs typeface="Cambria"/>
                <a:sym typeface="Cambria"/>
              </a:rPr>
              <a:t>ZRA</a:t>
            </a:r>
            <a:r>
              <a:rPr lang="en-US" altLang="zh-CN" sz="2400" dirty="0">
                <a:solidFill>
                  <a:schemeClr val="dk1"/>
                </a:solidFill>
                <a:latin typeface="Cambria"/>
                <a:ea typeface="Cambria"/>
                <a:cs typeface="Cambria"/>
                <a:sym typeface="Cambria"/>
              </a:rPr>
              <a:t>M</a:t>
            </a:r>
            <a:endParaRPr lang="en-US" altLang="zh-CN" sz="2400" dirty="0">
              <a:solidFill>
                <a:schemeClr val="dk1"/>
              </a:solidFill>
              <a:latin typeface="Cambria"/>
              <a:ea typeface="Cambria"/>
              <a:cs typeface="Cambria"/>
            </a:endParaRPr>
          </a:p>
          <a:p>
            <a:pPr marL="1371600" lvl="2" indent="-387350">
              <a:buClr>
                <a:schemeClr val="dk1"/>
              </a:buClr>
              <a:buSzPts val="2500"/>
              <a:buFont typeface="Wingdings"/>
              <a:buChar char="§"/>
            </a:pPr>
            <a:r>
              <a:rPr lang="en-US" altLang="zh-CN" sz="2400" dirty="0">
                <a:solidFill>
                  <a:schemeClr val="dk1"/>
                </a:solidFill>
                <a:latin typeface="Cambria"/>
                <a:ea typeface="Cambria"/>
                <a:cs typeface="Cambria"/>
              </a:rPr>
              <a:t>LRU list data organization, page-size compression,       no pre-decompression</a:t>
            </a:r>
          </a:p>
          <a:p>
            <a:pPr marL="914400" lvl="1" indent="-387350">
              <a:buClr>
                <a:schemeClr val="dk1"/>
              </a:buClr>
              <a:buSzPts val="2500"/>
              <a:buFont typeface="Cambria"/>
              <a:buChar char="-"/>
            </a:pPr>
            <a:r>
              <a:rPr lang="en-US" altLang="zh-CN" sz="2400" dirty="0">
                <a:solidFill>
                  <a:schemeClr val="dk1"/>
                </a:solidFill>
                <a:latin typeface="Cambria"/>
                <a:ea typeface="Cambria"/>
                <a:cs typeface="Cambria"/>
              </a:rPr>
              <a:t>Ariadne: with different configurations</a:t>
            </a:r>
          </a:p>
          <a:p>
            <a:pPr marL="1371600" lvl="2" indent="-387350">
              <a:buClr>
                <a:schemeClr val="dk1"/>
              </a:buClr>
              <a:buSzPts val="2500"/>
              <a:buFont typeface="Wingdings"/>
              <a:buChar char="§"/>
            </a:pPr>
            <a:r>
              <a:rPr lang="en-US" altLang="zh-CN" sz="2400" dirty="0" err="1">
                <a:solidFill>
                  <a:schemeClr val="dk1"/>
                </a:solidFill>
                <a:latin typeface="Cambria"/>
                <a:ea typeface="Cambria"/>
                <a:cs typeface="Cambria"/>
              </a:rPr>
              <a:t>HotnessOrg</a:t>
            </a:r>
            <a:r>
              <a:rPr lang="en-US" altLang="zh-CN" sz="2400" dirty="0">
                <a:solidFill>
                  <a:schemeClr val="dk1"/>
                </a:solidFill>
                <a:latin typeface="Cambria"/>
                <a:ea typeface="Cambria"/>
                <a:cs typeface="Cambria"/>
              </a:rPr>
              <a:t>, </a:t>
            </a:r>
            <a:r>
              <a:rPr lang="en-US" altLang="zh-CN" sz="2400" dirty="0" err="1">
                <a:solidFill>
                  <a:schemeClr val="dk1"/>
                </a:solidFill>
                <a:latin typeface="Cambria"/>
                <a:ea typeface="Cambria"/>
                <a:cs typeface="Cambria"/>
              </a:rPr>
              <a:t>AdaptiveComp</a:t>
            </a:r>
            <a:r>
              <a:rPr lang="en-US" altLang="zh-CN" sz="2400" dirty="0">
                <a:solidFill>
                  <a:schemeClr val="dk1"/>
                </a:solidFill>
                <a:latin typeface="Cambria"/>
                <a:ea typeface="Cambria"/>
                <a:cs typeface="Cambria"/>
              </a:rPr>
              <a:t>, </a:t>
            </a:r>
            <a:r>
              <a:rPr lang="en-US" altLang="zh-CN" sz="2400" dirty="0" err="1">
                <a:solidFill>
                  <a:schemeClr val="dk1"/>
                </a:solidFill>
                <a:latin typeface="Cambria"/>
                <a:ea typeface="Cambria"/>
                <a:cs typeface="Cambria"/>
              </a:rPr>
              <a:t>PreDecomp</a:t>
            </a:r>
            <a:endParaRPr lang="en-US" altLang="zh-CN" sz="2400" dirty="0">
              <a:solidFill>
                <a:schemeClr val="dk1"/>
              </a:solidFill>
              <a:latin typeface="Cambria"/>
              <a:ea typeface="Cambria"/>
              <a:cs typeface="Cambria"/>
            </a:endParaRPr>
          </a:p>
          <a:p>
            <a:pPr marL="1371600" lvl="2" indent="-387350">
              <a:buClr>
                <a:schemeClr val="dk1"/>
              </a:buClr>
              <a:buSzPts val="2500"/>
              <a:buFont typeface="Wingdings"/>
              <a:buChar char="§"/>
            </a:pPr>
            <a:endParaRPr lang="en-US" altLang="zh-CN" sz="2400" dirty="0">
              <a:solidFill>
                <a:schemeClr val="dk1"/>
              </a:solidFill>
              <a:latin typeface="Cambria"/>
              <a:ea typeface="Cambria"/>
              <a:cs typeface="Cambria"/>
            </a:endParaRPr>
          </a:p>
        </p:txBody>
      </p:sp>
      <p:sp>
        <p:nvSpPr>
          <p:cNvPr id="9" name="文本框 8">
            <a:extLst>
              <a:ext uri="{FF2B5EF4-FFF2-40B4-BE49-F238E27FC236}">
                <a16:creationId xmlns:a16="http://schemas.microsoft.com/office/drawing/2014/main" id="{E5BBD290-7521-898F-C165-59391F24C157}"/>
              </a:ext>
            </a:extLst>
          </p:cNvPr>
          <p:cNvSpPr txBox="1"/>
          <p:nvPr/>
        </p:nvSpPr>
        <p:spPr>
          <a:xfrm>
            <a:off x="343892" y="5855361"/>
            <a:ext cx="8329259" cy="461665"/>
          </a:xfrm>
          <a:prstGeom prst="rect">
            <a:avLst/>
          </a:prstGeom>
          <a:noFill/>
        </p:spPr>
        <p:txBody>
          <a:bodyPr wrap="square">
            <a:spAutoFit/>
          </a:bodyPr>
          <a:lstStyle/>
          <a:p>
            <a:r>
              <a:rPr lang="en-US" altLang="zh-CN" sz="2400" b="1" dirty="0">
                <a:latin typeface="Cambria" panose="02040503050406030204" pitchFamily="18" charset="0"/>
                <a:ea typeface="Cambria" panose="02040503050406030204" pitchFamily="18" charset="0"/>
              </a:rPr>
              <a:t>Open Source:</a:t>
            </a:r>
            <a:r>
              <a:rPr lang="zh-CN" altLang="en-US" sz="2400" b="1" dirty="0">
                <a:latin typeface="Cambria" panose="02040503050406030204" pitchFamily="18" charset="0"/>
              </a:rPr>
              <a:t> </a:t>
            </a:r>
            <a:r>
              <a:rPr lang="zh-CN" altLang="en-US" sz="2400" b="1" dirty="0">
                <a:latin typeface="Cambria" panose="02040503050406030204" pitchFamily="18" charset="0"/>
                <a:hlinkClick r:id="rId3"/>
              </a:rPr>
              <a:t>https://github.com/CMU-SAFARI/Ariadne</a:t>
            </a:r>
            <a:r>
              <a:rPr lang="zh-CN" altLang="en-US" sz="2400" b="1" dirty="0">
                <a:latin typeface="Cambria" panose="02040503050406030204" pitchFamily="18" charset="0"/>
              </a:rPr>
              <a:t> </a:t>
            </a:r>
          </a:p>
        </p:txBody>
      </p:sp>
      <p:pic>
        <p:nvPicPr>
          <p:cNvPr id="5" name="图片 4">
            <a:extLst>
              <a:ext uri="{FF2B5EF4-FFF2-40B4-BE49-F238E27FC236}">
                <a16:creationId xmlns:a16="http://schemas.microsoft.com/office/drawing/2014/main" id="{E4257E15-C70C-6FFE-D448-871F657CC5DF}"/>
              </a:ext>
            </a:extLst>
          </p:cNvPr>
          <p:cNvPicPr>
            <a:picLocks noChangeAspect="1"/>
          </p:cNvPicPr>
          <p:nvPr/>
        </p:nvPicPr>
        <p:blipFill>
          <a:blip r:embed="rId4"/>
          <a:stretch>
            <a:fillRect/>
          </a:stretch>
        </p:blipFill>
        <p:spPr>
          <a:xfrm>
            <a:off x="1570037" y="6243334"/>
            <a:ext cx="3001962" cy="598487"/>
          </a:xfrm>
          <a:prstGeom prst="rect">
            <a:avLst/>
          </a:prstGeom>
        </p:spPr>
      </p:pic>
      <p:pic>
        <p:nvPicPr>
          <p:cNvPr id="6" name="图片 5">
            <a:extLst>
              <a:ext uri="{FF2B5EF4-FFF2-40B4-BE49-F238E27FC236}">
                <a16:creationId xmlns:a16="http://schemas.microsoft.com/office/drawing/2014/main" id="{EFC0F35C-163B-9281-ED20-9A4EED043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373" y="912141"/>
            <a:ext cx="2120349" cy="2827132"/>
          </a:xfrm>
          <a:prstGeom prst="rect">
            <a:avLst/>
          </a:prstGeom>
        </p:spPr>
      </p:pic>
    </p:spTree>
    <p:extLst>
      <p:ext uri="{BB962C8B-B14F-4D97-AF65-F5344CB8AC3E}">
        <p14:creationId xmlns:p14="http://schemas.microsoft.com/office/powerpoint/2010/main" val="90341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56C5-390D-215D-EB2A-BC4B27AAE7A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7949B1-991E-0A73-70A0-63E099294AE7}"/>
              </a:ext>
            </a:extLst>
          </p:cNvPr>
          <p:cNvSpPr>
            <a:spLocks noGrp="1"/>
          </p:cNvSpPr>
          <p:nvPr>
            <p:ph type="sldNum" sz="quarter" idx="12"/>
          </p:nvPr>
        </p:nvSpPr>
        <p:spPr/>
        <p:txBody>
          <a:bodyPr/>
          <a:lstStyle/>
          <a:p>
            <a:fld id="{CBE5B309-C2CE-4D90-B104-F7E98438FC65}" type="slidenum">
              <a:rPr lang="tr-TR" smtClean="0"/>
              <a:pPr/>
              <a:t>25</a:t>
            </a:fld>
            <a:endParaRPr lang="tr-TR" dirty="0"/>
          </a:p>
        </p:txBody>
      </p:sp>
      <p:sp>
        <p:nvSpPr>
          <p:cNvPr id="4" name="Title 3">
            <a:extLst>
              <a:ext uri="{FF2B5EF4-FFF2-40B4-BE49-F238E27FC236}">
                <a16:creationId xmlns:a16="http://schemas.microsoft.com/office/drawing/2014/main" id="{221ADEAB-9C59-7906-C445-ED2D65A111C5}"/>
              </a:ext>
            </a:extLst>
          </p:cNvPr>
          <p:cNvSpPr>
            <a:spLocks noGrp="1"/>
          </p:cNvSpPr>
          <p:nvPr>
            <p:ph type="title"/>
          </p:nvPr>
        </p:nvSpPr>
        <p:spPr/>
        <p:txBody>
          <a:bodyPr>
            <a:noAutofit/>
          </a:bodyPr>
          <a:lstStyle/>
          <a:p>
            <a:r>
              <a:rPr lang="en-US" altLang="zh-CN" sz="3200" dirty="0"/>
              <a:t>Effect on Application Relaunch Latency</a:t>
            </a:r>
            <a:endParaRPr lang="en-US" sz="3200" dirty="0"/>
          </a:p>
        </p:txBody>
      </p:sp>
      <p:graphicFrame>
        <p:nvGraphicFramePr>
          <p:cNvPr id="6" name="Chart 1">
            <a:extLst>
              <a:ext uri="{FF2B5EF4-FFF2-40B4-BE49-F238E27FC236}">
                <a16:creationId xmlns:a16="http://schemas.microsoft.com/office/drawing/2014/main" id="{6D85A610-41DD-0AA7-8E6E-2B2728373C78}"/>
              </a:ext>
            </a:extLst>
          </p:cNvPr>
          <p:cNvGraphicFramePr>
            <a:graphicFrameLocks/>
          </p:cNvGraphicFramePr>
          <p:nvPr/>
        </p:nvGraphicFramePr>
        <p:xfrm>
          <a:off x="-373709" y="1444703"/>
          <a:ext cx="9517709" cy="3347499"/>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图片 4">
            <a:extLst>
              <a:ext uri="{FF2B5EF4-FFF2-40B4-BE49-F238E27FC236}">
                <a16:creationId xmlns:a16="http://schemas.microsoft.com/office/drawing/2014/main" id="{2E9A7102-8F66-F873-440F-5C1CDEA3DC7E}"/>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2" name="Google Shape;161;p23">
            <a:extLst>
              <a:ext uri="{FF2B5EF4-FFF2-40B4-BE49-F238E27FC236}">
                <a16:creationId xmlns:a16="http://schemas.microsoft.com/office/drawing/2014/main" id="{41B6D2A5-9A72-5E35-B3CD-F319C8EFC693}"/>
              </a:ext>
            </a:extLst>
          </p:cNvPr>
          <p:cNvSpPr/>
          <p:nvPr/>
        </p:nvSpPr>
        <p:spPr>
          <a:xfrm>
            <a:off x="4770783" y="1649896"/>
            <a:ext cx="1574634" cy="220468"/>
          </a:xfrm>
          <a:prstGeom prst="rect">
            <a:avLst/>
          </a:prstGeom>
          <a:solidFill>
            <a:srgbClr val="FFF2CC">
              <a:alpha val="0"/>
            </a:srgbClr>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00" b="1" dirty="0">
              <a:latin typeface="Cambria"/>
              <a:ea typeface="Cambria"/>
              <a:cs typeface="Cambria"/>
              <a:sym typeface="Cambria"/>
            </a:endParaRPr>
          </a:p>
        </p:txBody>
      </p:sp>
      <p:pic>
        <p:nvPicPr>
          <p:cNvPr id="7" name="图片 6">
            <a:extLst>
              <a:ext uri="{FF2B5EF4-FFF2-40B4-BE49-F238E27FC236}">
                <a16:creationId xmlns:a16="http://schemas.microsoft.com/office/drawing/2014/main" id="{15D17987-BF51-3E4B-1A9A-8F2031EF8F15}"/>
              </a:ext>
            </a:extLst>
          </p:cNvPr>
          <p:cNvPicPr>
            <a:picLocks noChangeAspect="1"/>
          </p:cNvPicPr>
          <p:nvPr/>
        </p:nvPicPr>
        <p:blipFill>
          <a:blip r:embed="rId5"/>
          <a:stretch>
            <a:fillRect/>
          </a:stretch>
        </p:blipFill>
        <p:spPr>
          <a:xfrm>
            <a:off x="1755912" y="2418880"/>
            <a:ext cx="830951" cy="171920"/>
          </a:xfrm>
          <a:prstGeom prst="rect">
            <a:avLst/>
          </a:prstGeom>
        </p:spPr>
      </p:pic>
    </p:spTree>
    <p:extLst>
      <p:ext uri="{BB962C8B-B14F-4D97-AF65-F5344CB8AC3E}">
        <p14:creationId xmlns:p14="http://schemas.microsoft.com/office/powerpoint/2010/main" val="4331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B19D-2E8D-1776-7A0A-BA9624C6E97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6B29AE-C1CC-ED29-450A-306ACF0FF163}"/>
              </a:ext>
            </a:extLst>
          </p:cNvPr>
          <p:cNvSpPr>
            <a:spLocks noGrp="1"/>
          </p:cNvSpPr>
          <p:nvPr>
            <p:ph type="sldNum" sz="quarter" idx="12"/>
          </p:nvPr>
        </p:nvSpPr>
        <p:spPr/>
        <p:txBody>
          <a:bodyPr/>
          <a:lstStyle/>
          <a:p>
            <a:fld id="{CBE5B309-C2CE-4D90-B104-F7E98438FC65}" type="slidenum">
              <a:rPr lang="tr-TR" smtClean="0"/>
              <a:pPr/>
              <a:t>26</a:t>
            </a:fld>
            <a:endParaRPr lang="tr-TR" dirty="0"/>
          </a:p>
        </p:txBody>
      </p:sp>
      <p:sp>
        <p:nvSpPr>
          <p:cNvPr id="4" name="Title 3">
            <a:extLst>
              <a:ext uri="{FF2B5EF4-FFF2-40B4-BE49-F238E27FC236}">
                <a16:creationId xmlns:a16="http://schemas.microsoft.com/office/drawing/2014/main" id="{83C31091-190B-B328-5C81-C4F3F93D1E85}"/>
              </a:ext>
            </a:extLst>
          </p:cNvPr>
          <p:cNvSpPr>
            <a:spLocks noGrp="1"/>
          </p:cNvSpPr>
          <p:nvPr>
            <p:ph type="title"/>
          </p:nvPr>
        </p:nvSpPr>
        <p:spPr/>
        <p:txBody>
          <a:bodyPr>
            <a:noAutofit/>
          </a:bodyPr>
          <a:lstStyle/>
          <a:p>
            <a:r>
              <a:rPr lang="en-US" altLang="zh-CN" sz="3200" dirty="0"/>
              <a:t>Effect on Application Relaunch Latency</a:t>
            </a:r>
            <a:endParaRPr lang="en-US" sz="3200" dirty="0"/>
          </a:p>
        </p:txBody>
      </p:sp>
      <p:graphicFrame>
        <p:nvGraphicFramePr>
          <p:cNvPr id="6" name="Chart 1">
            <a:extLst>
              <a:ext uri="{FF2B5EF4-FFF2-40B4-BE49-F238E27FC236}">
                <a16:creationId xmlns:a16="http://schemas.microsoft.com/office/drawing/2014/main" id="{5E019132-7F51-DC37-E21B-4BBFD3F8A9E3}"/>
              </a:ext>
            </a:extLst>
          </p:cNvPr>
          <p:cNvGraphicFramePr>
            <a:graphicFrameLocks/>
          </p:cNvGraphicFramePr>
          <p:nvPr>
            <p:extLst>
              <p:ext uri="{D42A27DB-BD31-4B8C-83A1-F6EECF244321}">
                <p14:modId xmlns:p14="http://schemas.microsoft.com/office/powerpoint/2010/main" val="1151566198"/>
              </p:ext>
            </p:extLst>
          </p:nvPr>
        </p:nvGraphicFramePr>
        <p:xfrm>
          <a:off x="-373709" y="1444703"/>
          <a:ext cx="9517709" cy="3347499"/>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61;p23">
            <a:extLst>
              <a:ext uri="{FF2B5EF4-FFF2-40B4-BE49-F238E27FC236}">
                <a16:creationId xmlns:a16="http://schemas.microsoft.com/office/drawing/2014/main" id="{3DABBCBB-20FB-5546-DE09-D9DF5202D248}"/>
              </a:ext>
            </a:extLst>
          </p:cNvPr>
          <p:cNvSpPr/>
          <p:nvPr/>
        </p:nvSpPr>
        <p:spPr>
          <a:xfrm>
            <a:off x="-62345" y="5100677"/>
            <a:ext cx="9261763" cy="801359"/>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300" b="1" dirty="0">
                <a:latin typeface="Cambria"/>
                <a:ea typeface="Cambria"/>
                <a:cs typeface="Cambria"/>
                <a:sym typeface="Cambria"/>
              </a:rPr>
              <a:t>Ariadne reduces </a:t>
            </a:r>
            <a:r>
              <a:rPr lang="en-US" altLang="zh-CN" sz="2300" b="1" dirty="0">
                <a:solidFill>
                  <a:srgbClr val="922600"/>
                </a:solidFill>
                <a:latin typeface="Cambria"/>
                <a:ea typeface="Cambria"/>
                <a:cs typeface="Cambria"/>
                <a:sym typeface="Cambria"/>
              </a:rPr>
              <a:t>application relaunch latency </a:t>
            </a:r>
            <a:r>
              <a:rPr lang="en-US" altLang="zh-CN" sz="2300" b="1" dirty="0">
                <a:latin typeface="Cambria"/>
                <a:ea typeface="Cambria"/>
                <a:cs typeface="Cambria"/>
                <a:sym typeface="Cambria"/>
              </a:rPr>
              <a:t>by 50%</a:t>
            </a:r>
          </a:p>
          <a:p>
            <a:pPr marL="0" marR="0" lvl="0" indent="0" algn="ctr" rtl="0">
              <a:spcBef>
                <a:spcPts val="0"/>
              </a:spcBef>
              <a:spcAft>
                <a:spcPts val="0"/>
              </a:spcAft>
              <a:buNone/>
            </a:pPr>
            <a:r>
              <a:rPr lang="en-US" altLang="zh-CN" sz="2300" b="1" dirty="0">
                <a:latin typeface="Cambria"/>
                <a:ea typeface="Cambria"/>
                <a:cs typeface="Cambria"/>
                <a:sym typeface="Cambria"/>
              </a:rPr>
              <a:t>     (over state-of-the-art ZRAM)</a:t>
            </a:r>
          </a:p>
        </p:txBody>
      </p:sp>
      <p:pic>
        <p:nvPicPr>
          <p:cNvPr id="5" name="图片 4">
            <a:extLst>
              <a:ext uri="{FF2B5EF4-FFF2-40B4-BE49-F238E27FC236}">
                <a16:creationId xmlns:a16="http://schemas.microsoft.com/office/drawing/2014/main" id="{297C3B79-5D9F-BA95-D87E-F4BC03C81788}"/>
              </a:ext>
            </a:extLst>
          </p:cNvPr>
          <p:cNvPicPr>
            <a:picLocks noChangeAspect="1"/>
          </p:cNvPicPr>
          <p:nvPr/>
        </p:nvPicPr>
        <p:blipFill>
          <a:blip r:embed="rId4"/>
          <a:stretch>
            <a:fillRect/>
          </a:stretch>
        </p:blipFill>
        <p:spPr>
          <a:xfrm>
            <a:off x="1570037" y="6243334"/>
            <a:ext cx="3001962" cy="598487"/>
          </a:xfrm>
          <a:prstGeom prst="rect">
            <a:avLst/>
          </a:prstGeom>
        </p:spPr>
      </p:pic>
      <p:pic>
        <p:nvPicPr>
          <p:cNvPr id="2" name="图片 1">
            <a:extLst>
              <a:ext uri="{FF2B5EF4-FFF2-40B4-BE49-F238E27FC236}">
                <a16:creationId xmlns:a16="http://schemas.microsoft.com/office/drawing/2014/main" id="{7953CC5D-38FB-7B04-3B02-ADE3B15D7F95}"/>
              </a:ext>
            </a:extLst>
          </p:cNvPr>
          <p:cNvPicPr>
            <a:picLocks noChangeAspect="1"/>
          </p:cNvPicPr>
          <p:nvPr/>
        </p:nvPicPr>
        <p:blipFill>
          <a:blip r:embed="rId5"/>
          <a:stretch>
            <a:fillRect/>
          </a:stretch>
        </p:blipFill>
        <p:spPr>
          <a:xfrm>
            <a:off x="1755912" y="2418880"/>
            <a:ext cx="830951" cy="171920"/>
          </a:xfrm>
          <a:prstGeom prst="rect">
            <a:avLst/>
          </a:prstGeom>
        </p:spPr>
      </p:pic>
    </p:spTree>
    <p:extLst>
      <p:ext uri="{BB962C8B-B14F-4D97-AF65-F5344CB8AC3E}">
        <p14:creationId xmlns:p14="http://schemas.microsoft.com/office/powerpoint/2010/main" val="115435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E833-678F-D480-73F7-A3232ECAA5C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A6C18-1329-15DA-FE8E-42022EC51BA6}"/>
              </a:ext>
            </a:extLst>
          </p:cNvPr>
          <p:cNvSpPr>
            <a:spLocks noGrp="1"/>
          </p:cNvSpPr>
          <p:nvPr>
            <p:ph type="sldNum" sz="quarter" idx="12"/>
          </p:nvPr>
        </p:nvSpPr>
        <p:spPr/>
        <p:txBody>
          <a:bodyPr/>
          <a:lstStyle/>
          <a:p>
            <a:fld id="{CBE5B309-C2CE-4D90-B104-F7E98438FC65}" type="slidenum">
              <a:rPr lang="tr-TR" smtClean="0"/>
              <a:pPr/>
              <a:t>27</a:t>
            </a:fld>
            <a:endParaRPr lang="tr-TR" dirty="0"/>
          </a:p>
        </p:txBody>
      </p:sp>
      <p:sp>
        <p:nvSpPr>
          <p:cNvPr id="4" name="Title 3">
            <a:extLst>
              <a:ext uri="{FF2B5EF4-FFF2-40B4-BE49-F238E27FC236}">
                <a16:creationId xmlns:a16="http://schemas.microsoft.com/office/drawing/2014/main" id="{31ACC0E8-544C-78FE-BBD2-9CD6E810E150}"/>
              </a:ext>
            </a:extLst>
          </p:cNvPr>
          <p:cNvSpPr>
            <a:spLocks noGrp="1"/>
          </p:cNvSpPr>
          <p:nvPr>
            <p:ph type="title"/>
          </p:nvPr>
        </p:nvSpPr>
        <p:spPr/>
        <p:txBody>
          <a:bodyPr>
            <a:noAutofit/>
          </a:bodyPr>
          <a:lstStyle/>
          <a:p>
            <a:r>
              <a:rPr lang="en-US" altLang="zh-CN" sz="3200" dirty="0"/>
              <a:t>Effect</a:t>
            </a:r>
            <a:r>
              <a:rPr lang="en-US" sz="3200" dirty="0"/>
              <a:t> on CPU Usage</a:t>
            </a:r>
          </a:p>
        </p:txBody>
      </p:sp>
      <p:graphicFrame>
        <p:nvGraphicFramePr>
          <p:cNvPr id="5" name="Chart 1">
            <a:extLst>
              <a:ext uri="{FF2B5EF4-FFF2-40B4-BE49-F238E27FC236}">
                <a16:creationId xmlns:a16="http://schemas.microsoft.com/office/drawing/2014/main" id="{D14795DE-8622-F871-1BBE-AE20917A0DF3}"/>
              </a:ext>
            </a:extLst>
          </p:cNvPr>
          <p:cNvGraphicFramePr>
            <a:graphicFrameLocks/>
          </p:cNvGraphicFramePr>
          <p:nvPr>
            <p:extLst>
              <p:ext uri="{D42A27DB-BD31-4B8C-83A1-F6EECF244321}">
                <p14:modId xmlns:p14="http://schemas.microsoft.com/office/powerpoint/2010/main" val="4144636640"/>
              </p:ext>
            </p:extLst>
          </p:nvPr>
        </p:nvGraphicFramePr>
        <p:xfrm>
          <a:off x="-285750" y="1494048"/>
          <a:ext cx="9429749" cy="3008102"/>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图片 5">
            <a:extLst>
              <a:ext uri="{FF2B5EF4-FFF2-40B4-BE49-F238E27FC236}">
                <a16:creationId xmlns:a16="http://schemas.microsoft.com/office/drawing/2014/main" id="{F1C32786-108B-781A-ED7D-676EF7B0942B}"/>
              </a:ext>
            </a:extLst>
          </p:cNvPr>
          <p:cNvPicPr>
            <a:picLocks noChangeAspect="1"/>
          </p:cNvPicPr>
          <p:nvPr/>
        </p:nvPicPr>
        <p:blipFill>
          <a:blip r:embed="rId4"/>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3658379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FE446-5019-7512-3ECB-C3DA7E5270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9714EB-1A90-9EE8-CB84-4D28B656442F}"/>
              </a:ext>
            </a:extLst>
          </p:cNvPr>
          <p:cNvSpPr>
            <a:spLocks noGrp="1"/>
          </p:cNvSpPr>
          <p:nvPr>
            <p:ph type="sldNum" sz="quarter" idx="12"/>
          </p:nvPr>
        </p:nvSpPr>
        <p:spPr/>
        <p:txBody>
          <a:bodyPr/>
          <a:lstStyle/>
          <a:p>
            <a:fld id="{CBE5B309-C2CE-4D90-B104-F7E98438FC65}" type="slidenum">
              <a:rPr lang="tr-TR" smtClean="0"/>
              <a:pPr/>
              <a:t>28</a:t>
            </a:fld>
            <a:endParaRPr lang="tr-TR" dirty="0"/>
          </a:p>
        </p:txBody>
      </p:sp>
      <p:sp>
        <p:nvSpPr>
          <p:cNvPr id="4" name="Title 3">
            <a:extLst>
              <a:ext uri="{FF2B5EF4-FFF2-40B4-BE49-F238E27FC236}">
                <a16:creationId xmlns:a16="http://schemas.microsoft.com/office/drawing/2014/main" id="{D2F2F9D5-A127-E723-DE77-DB19A387FDA0}"/>
              </a:ext>
            </a:extLst>
          </p:cNvPr>
          <p:cNvSpPr>
            <a:spLocks noGrp="1"/>
          </p:cNvSpPr>
          <p:nvPr>
            <p:ph type="title"/>
          </p:nvPr>
        </p:nvSpPr>
        <p:spPr/>
        <p:txBody>
          <a:bodyPr>
            <a:noAutofit/>
          </a:bodyPr>
          <a:lstStyle/>
          <a:p>
            <a:r>
              <a:rPr lang="en-US" altLang="zh-CN" sz="3200" dirty="0"/>
              <a:t>Effect</a:t>
            </a:r>
            <a:r>
              <a:rPr lang="en-US" sz="3200" dirty="0"/>
              <a:t> on CPU Usage</a:t>
            </a:r>
          </a:p>
        </p:txBody>
      </p:sp>
      <p:graphicFrame>
        <p:nvGraphicFramePr>
          <p:cNvPr id="6" name="Chart 1">
            <a:extLst>
              <a:ext uri="{FF2B5EF4-FFF2-40B4-BE49-F238E27FC236}">
                <a16:creationId xmlns:a16="http://schemas.microsoft.com/office/drawing/2014/main" id="{8977526C-A4C5-0DED-9FCE-A172BB97BB7F}"/>
              </a:ext>
            </a:extLst>
          </p:cNvPr>
          <p:cNvGraphicFramePr>
            <a:graphicFrameLocks/>
          </p:cNvGraphicFramePr>
          <p:nvPr>
            <p:extLst>
              <p:ext uri="{D42A27DB-BD31-4B8C-83A1-F6EECF244321}">
                <p14:modId xmlns:p14="http://schemas.microsoft.com/office/powerpoint/2010/main" val="46433810"/>
              </p:ext>
            </p:extLst>
          </p:nvPr>
        </p:nvGraphicFramePr>
        <p:xfrm>
          <a:off x="-311150" y="1505648"/>
          <a:ext cx="9455150" cy="29901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图片 4">
            <a:extLst>
              <a:ext uri="{FF2B5EF4-FFF2-40B4-BE49-F238E27FC236}">
                <a16:creationId xmlns:a16="http://schemas.microsoft.com/office/drawing/2014/main" id="{8CC0FCE8-6A9E-9C05-835B-99551CBC82E1}"/>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7" name="Google Shape;161;p23">
            <a:extLst>
              <a:ext uri="{FF2B5EF4-FFF2-40B4-BE49-F238E27FC236}">
                <a16:creationId xmlns:a16="http://schemas.microsoft.com/office/drawing/2014/main" id="{86E69355-29E1-48F3-2CCF-A9ABB7D94F8D}"/>
              </a:ext>
            </a:extLst>
          </p:cNvPr>
          <p:cNvSpPr/>
          <p:nvPr/>
        </p:nvSpPr>
        <p:spPr>
          <a:xfrm>
            <a:off x="-48491" y="4949753"/>
            <a:ext cx="9247909" cy="943426"/>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altLang="zh-CN" sz="2100" b="1" dirty="0">
                <a:ea typeface="Cambria"/>
                <a:cs typeface="Cambria"/>
                <a:sym typeface="Cambria"/>
              </a:rPr>
              <a:t>Ariadne </a:t>
            </a:r>
            <a:r>
              <a:rPr lang="en-US" altLang="zh-CN" sz="2100" b="1" dirty="0">
                <a:solidFill>
                  <a:srgbClr val="922600"/>
                </a:solidFill>
                <a:ea typeface="Cambria"/>
                <a:cs typeface="Cambria"/>
                <a:sym typeface="Cambria"/>
              </a:rPr>
              <a:t>reduces CPU usage </a:t>
            </a:r>
            <a:r>
              <a:rPr lang="en-US" altLang="zh-CN" sz="2100" b="1" dirty="0">
                <a:ea typeface="Cambria"/>
                <a:cs typeface="Cambria"/>
                <a:sym typeface="Cambria"/>
              </a:rPr>
              <a:t>of compression and decompression by 15% (over state-of-the-art ZRAM)</a:t>
            </a:r>
          </a:p>
        </p:txBody>
      </p:sp>
      <p:sp>
        <p:nvSpPr>
          <p:cNvPr id="2" name="文本框 1">
            <a:extLst>
              <a:ext uri="{FF2B5EF4-FFF2-40B4-BE49-F238E27FC236}">
                <a16:creationId xmlns:a16="http://schemas.microsoft.com/office/drawing/2014/main" id="{854179EF-5ABA-865D-BBCD-E73775630481}"/>
              </a:ext>
            </a:extLst>
          </p:cNvPr>
          <p:cNvSpPr txBox="1"/>
          <p:nvPr/>
        </p:nvSpPr>
        <p:spPr>
          <a:xfrm>
            <a:off x="3969328" y="1051695"/>
            <a:ext cx="3070071" cy="369332"/>
          </a:xfrm>
          <a:prstGeom prst="rect">
            <a:avLst/>
          </a:prstGeom>
          <a:noFill/>
        </p:spPr>
        <p:txBody>
          <a:bodyPr wrap="none" rtlCol="0">
            <a:spAutoFit/>
          </a:bodyPr>
          <a:lstStyle/>
          <a:p>
            <a:r>
              <a:rPr lang="en-US" altLang="zh-CN" dirty="0">
                <a:solidFill>
                  <a:srgbClr val="FF0000"/>
                </a:solidFill>
              </a:rPr>
              <a:t>Hot data in the main memory</a:t>
            </a:r>
            <a:endParaRPr lang="zh-CN" altLang="en-US" dirty="0">
              <a:solidFill>
                <a:srgbClr val="FF0000"/>
              </a:solidFill>
            </a:endParaRPr>
          </a:p>
        </p:txBody>
      </p:sp>
    </p:spTree>
    <p:extLst>
      <p:ext uri="{BB962C8B-B14F-4D97-AF65-F5344CB8AC3E}">
        <p14:creationId xmlns:p14="http://schemas.microsoft.com/office/powerpoint/2010/main" val="34842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9237E-9960-1801-095E-DD33437D6E00}"/>
              </a:ext>
            </a:extLst>
          </p:cNvPr>
          <p:cNvSpPr>
            <a:spLocks noGrp="1"/>
          </p:cNvSpPr>
          <p:nvPr>
            <p:ph type="title"/>
          </p:nvPr>
        </p:nvSpPr>
        <p:spPr>
          <a:xfrm>
            <a:off x="0" y="1"/>
            <a:ext cx="9144000" cy="817417"/>
          </a:xfrm>
        </p:spPr>
        <p:txBody>
          <a:bodyPr>
            <a:normAutofit/>
          </a:bodyPr>
          <a:lstStyle/>
          <a:p>
            <a:r>
              <a:rPr lang="en-US" sz="3200" dirty="0"/>
              <a:t>There is More in Our Paper</a:t>
            </a:r>
          </a:p>
        </p:txBody>
      </p:sp>
      <p:sp>
        <p:nvSpPr>
          <p:cNvPr id="5" name="Content Placeholder 4">
            <a:extLst>
              <a:ext uri="{FF2B5EF4-FFF2-40B4-BE49-F238E27FC236}">
                <a16:creationId xmlns:a16="http://schemas.microsoft.com/office/drawing/2014/main" id="{383DDFA6-0010-4EE4-BE0E-8B08E495D0F4}"/>
              </a:ext>
            </a:extLst>
          </p:cNvPr>
          <p:cNvSpPr>
            <a:spLocks noGrp="1"/>
          </p:cNvSpPr>
          <p:nvPr>
            <p:ph idx="1"/>
          </p:nvPr>
        </p:nvSpPr>
        <p:spPr>
          <a:xfrm>
            <a:off x="0" y="1011382"/>
            <a:ext cx="9143998" cy="5419898"/>
          </a:xfrm>
        </p:spPr>
        <p:txBody>
          <a:bodyPr>
            <a:normAutofit fontScale="92500" lnSpcReduction="10000"/>
          </a:bodyPr>
          <a:lstStyle/>
          <a:p>
            <a:pPr>
              <a:spcBef>
                <a:spcPts val="600"/>
              </a:spcBef>
              <a:spcAft>
                <a:spcPts val="600"/>
              </a:spcAft>
            </a:pPr>
            <a:r>
              <a:rPr lang="en-US" b="1" dirty="0">
                <a:solidFill>
                  <a:schemeClr val="accent1"/>
                </a:solidFill>
              </a:rPr>
              <a:t>Design details of Ariadne</a:t>
            </a:r>
          </a:p>
          <a:p>
            <a:pPr>
              <a:spcBef>
                <a:spcPts val="600"/>
              </a:spcBef>
              <a:spcAft>
                <a:spcPts val="600"/>
              </a:spcAft>
            </a:pPr>
            <a:endParaRPr lang="en-US" sz="400" b="1" dirty="0">
              <a:solidFill>
                <a:schemeClr val="accent1"/>
              </a:solidFill>
            </a:endParaRPr>
          </a:p>
          <a:p>
            <a:pPr>
              <a:spcBef>
                <a:spcPts val="600"/>
              </a:spcBef>
              <a:spcAft>
                <a:spcPts val="600"/>
              </a:spcAft>
            </a:pPr>
            <a:r>
              <a:rPr lang="en-US" b="1" dirty="0">
                <a:solidFill>
                  <a:srgbClr val="7030A0"/>
                </a:solidFill>
              </a:rPr>
              <a:t>Ariadne implementation </a:t>
            </a:r>
          </a:p>
          <a:p>
            <a:pPr>
              <a:spcBef>
                <a:spcPts val="600"/>
              </a:spcBef>
              <a:spcAft>
                <a:spcPts val="600"/>
              </a:spcAft>
            </a:pPr>
            <a:endParaRPr lang="en-US" sz="400" b="1" dirty="0">
              <a:solidFill>
                <a:srgbClr val="7030A0"/>
              </a:solidFill>
            </a:endParaRPr>
          </a:p>
          <a:p>
            <a:pPr>
              <a:spcBef>
                <a:spcPts val="600"/>
              </a:spcBef>
              <a:spcAft>
                <a:spcPts val="600"/>
              </a:spcAft>
            </a:pPr>
            <a:r>
              <a:rPr lang="en-US" b="1" dirty="0">
                <a:solidFill>
                  <a:schemeClr val="accent2"/>
                </a:solidFill>
              </a:rPr>
              <a:t>Evaluation methodology details</a:t>
            </a:r>
          </a:p>
          <a:p>
            <a:pPr>
              <a:spcBef>
                <a:spcPts val="600"/>
              </a:spcBef>
              <a:spcAft>
                <a:spcPts val="600"/>
              </a:spcAft>
            </a:pPr>
            <a:endParaRPr lang="en-US" sz="400" b="1" dirty="0">
              <a:solidFill>
                <a:schemeClr val="accent2"/>
              </a:solidFill>
            </a:endParaRPr>
          </a:p>
          <a:p>
            <a:pPr>
              <a:spcBef>
                <a:spcPts val="600"/>
              </a:spcBef>
              <a:spcAft>
                <a:spcPts val="600"/>
              </a:spcAft>
            </a:pPr>
            <a:r>
              <a:rPr lang="en-US" b="1" dirty="0">
                <a:solidFill>
                  <a:srgbClr val="C00000"/>
                </a:solidFill>
              </a:rPr>
              <a:t>More evaluation results</a:t>
            </a:r>
          </a:p>
          <a:p>
            <a:pPr lvl="1">
              <a:spcBef>
                <a:spcPts val="600"/>
              </a:spcBef>
              <a:spcAft>
                <a:spcPts val="600"/>
              </a:spcAft>
            </a:pPr>
            <a:r>
              <a:rPr lang="en-US" b="1" dirty="0">
                <a:solidFill>
                  <a:srgbClr val="C00000"/>
                </a:solidFill>
              </a:rPr>
              <a:t>Compression and decompression latency</a:t>
            </a:r>
          </a:p>
          <a:p>
            <a:pPr lvl="1">
              <a:spcBef>
                <a:spcPts val="600"/>
              </a:spcBef>
              <a:spcAft>
                <a:spcPts val="600"/>
              </a:spcAft>
            </a:pPr>
            <a:r>
              <a:rPr lang="en-US" b="1" dirty="0">
                <a:solidFill>
                  <a:srgbClr val="C00000"/>
                </a:solidFill>
              </a:rPr>
              <a:t>Compression ratio </a:t>
            </a:r>
          </a:p>
          <a:p>
            <a:pPr lvl="1">
              <a:spcBef>
                <a:spcPts val="600"/>
              </a:spcBef>
              <a:spcAft>
                <a:spcPts val="600"/>
              </a:spcAft>
            </a:pPr>
            <a:r>
              <a:rPr lang="en-US" b="1" dirty="0">
                <a:solidFill>
                  <a:srgbClr val="C00000"/>
                </a:solidFill>
              </a:rPr>
              <a:t>Prediction accuracy and coverage</a:t>
            </a:r>
          </a:p>
          <a:p>
            <a:pPr lvl="1">
              <a:spcBef>
                <a:spcPts val="600"/>
              </a:spcBef>
              <a:spcAft>
                <a:spcPts val="600"/>
              </a:spcAft>
            </a:pPr>
            <a:r>
              <a:rPr lang="en-US" b="1" dirty="0">
                <a:solidFill>
                  <a:srgbClr val="C00000"/>
                </a:solidFill>
              </a:rPr>
              <a:t>Sensitivity study with different parameters</a:t>
            </a:r>
          </a:p>
          <a:p>
            <a:pPr lvl="1">
              <a:spcBef>
                <a:spcPts val="600"/>
              </a:spcBef>
              <a:spcAft>
                <a:spcPts val="600"/>
              </a:spcAft>
            </a:pPr>
            <a:endParaRPr lang="en-US" sz="400" b="1" dirty="0">
              <a:solidFill>
                <a:srgbClr val="C00000"/>
              </a:solidFill>
            </a:endParaRPr>
          </a:p>
          <a:p>
            <a:pPr>
              <a:spcBef>
                <a:spcPts val="600"/>
              </a:spcBef>
              <a:spcAft>
                <a:spcPts val="600"/>
              </a:spcAft>
            </a:pPr>
            <a:r>
              <a:rPr lang="en-US" b="1" dirty="0">
                <a:solidFill>
                  <a:schemeClr val="accent6">
                    <a:lumMod val="50000"/>
                  </a:schemeClr>
                </a:solidFill>
              </a:rPr>
              <a:t>Overhead analysis</a:t>
            </a:r>
          </a:p>
          <a:p>
            <a:pPr lvl="1">
              <a:spcBef>
                <a:spcPts val="600"/>
              </a:spcBef>
              <a:spcAft>
                <a:spcPts val="600"/>
              </a:spcAft>
            </a:pPr>
            <a:r>
              <a:rPr lang="en-US" b="1" dirty="0">
                <a:solidFill>
                  <a:schemeClr val="accent6">
                    <a:lumMod val="50000"/>
                  </a:schemeClr>
                </a:solidFill>
              </a:rPr>
              <a:t>Small overhead in terms of computation and memory space</a:t>
            </a:r>
          </a:p>
          <a:p>
            <a:pPr>
              <a:spcBef>
                <a:spcPts val="600"/>
              </a:spcBef>
              <a:spcAft>
                <a:spcPts val="600"/>
              </a:spcAft>
            </a:pPr>
            <a:endParaRPr lang="en-US" b="1" dirty="0">
              <a:solidFill>
                <a:schemeClr val="accent6">
                  <a:lumMod val="50000"/>
                </a:schemeClr>
              </a:solidFill>
            </a:endParaRPr>
          </a:p>
        </p:txBody>
      </p:sp>
      <p:sp>
        <p:nvSpPr>
          <p:cNvPr id="3" name="Slide Number Placeholder 2">
            <a:extLst>
              <a:ext uri="{FF2B5EF4-FFF2-40B4-BE49-F238E27FC236}">
                <a16:creationId xmlns:a16="http://schemas.microsoft.com/office/drawing/2014/main" id="{66D122A8-C262-D72F-95FC-4FEA2F17B3F0}"/>
              </a:ext>
            </a:extLst>
          </p:cNvPr>
          <p:cNvSpPr>
            <a:spLocks noGrp="1"/>
          </p:cNvSpPr>
          <p:nvPr>
            <p:ph type="sldNum" sz="quarter" idx="12"/>
          </p:nvPr>
        </p:nvSpPr>
        <p:spPr/>
        <p:txBody>
          <a:bodyPr/>
          <a:lstStyle/>
          <a:p>
            <a:fld id="{CBE5B309-C2CE-4D90-B104-F7E98438FC65}" type="slidenum">
              <a:rPr lang="tr-TR" smtClean="0"/>
              <a:pPr/>
              <a:t>29</a:t>
            </a:fld>
            <a:endParaRPr lang="tr-TR" dirty="0"/>
          </a:p>
        </p:txBody>
      </p:sp>
      <p:pic>
        <p:nvPicPr>
          <p:cNvPr id="6" name="图片 5">
            <a:extLst>
              <a:ext uri="{FF2B5EF4-FFF2-40B4-BE49-F238E27FC236}">
                <a16:creationId xmlns:a16="http://schemas.microsoft.com/office/drawing/2014/main" id="{B35824D1-F5E3-F647-8E6B-9E86851B82D4}"/>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409266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0A3C-14E2-74FC-4CF8-30FE616CC84D}"/>
            </a:ext>
          </a:extLst>
        </p:cNvPr>
        <p:cNvGrpSpPr/>
        <p:nvPr/>
      </p:nvGrpSpPr>
      <p:grpSpPr>
        <a:xfrm>
          <a:off x="0" y="0"/>
          <a:ext cx="0" cy="0"/>
          <a:chOff x="0" y="0"/>
          <a:chExt cx="0" cy="0"/>
        </a:xfrm>
      </p:grpSpPr>
      <p:sp>
        <p:nvSpPr>
          <p:cNvPr id="2" name="内容占位符 1">
            <a:extLst>
              <a:ext uri="{FF2B5EF4-FFF2-40B4-BE49-F238E27FC236}">
                <a16:creationId xmlns:a16="http://schemas.microsoft.com/office/drawing/2014/main" id="{571605F9-44EE-56F5-0E6E-6C76279FCF19}"/>
              </a:ext>
            </a:extLst>
          </p:cNvPr>
          <p:cNvSpPr>
            <a:spLocks noGrp="1"/>
          </p:cNvSpPr>
          <p:nvPr>
            <p:ph idx="1"/>
          </p:nvPr>
        </p:nvSpPr>
        <p:spPr/>
        <p:txBody>
          <a:bodyPr/>
          <a:lstStyle/>
          <a:p>
            <a:pPr marL="0" indent="0">
              <a:buNone/>
            </a:pPr>
            <a:endParaRPr lang="en-US" altLang="zh-CN" dirty="0"/>
          </a:p>
          <a:p>
            <a:endParaRPr lang="en-US" altLang="zh-CN" dirty="0"/>
          </a:p>
        </p:txBody>
      </p:sp>
      <p:sp>
        <p:nvSpPr>
          <p:cNvPr id="4" name="灯片编号占位符 3">
            <a:extLst>
              <a:ext uri="{FF2B5EF4-FFF2-40B4-BE49-F238E27FC236}">
                <a16:creationId xmlns:a16="http://schemas.microsoft.com/office/drawing/2014/main" id="{D3F59C24-76C4-CA2A-0C08-78D7907EE865}"/>
              </a:ext>
            </a:extLst>
          </p:cNvPr>
          <p:cNvSpPr>
            <a:spLocks noGrp="1"/>
          </p:cNvSpPr>
          <p:nvPr>
            <p:ph type="sldNum" sz="quarter" idx="12"/>
          </p:nvPr>
        </p:nvSpPr>
        <p:spPr/>
        <p:txBody>
          <a:bodyPr/>
          <a:lstStyle/>
          <a:p>
            <a:fld id="{CBE5B309-C2CE-4D90-B104-F7E98438FC65}" type="slidenum">
              <a:rPr lang="tr-TR" smtClean="0"/>
              <a:pPr/>
              <a:t>3</a:t>
            </a:fld>
            <a:endParaRPr lang="tr-TR" dirty="0"/>
          </a:p>
        </p:txBody>
      </p:sp>
      <p:sp>
        <p:nvSpPr>
          <p:cNvPr id="5" name="标题 4">
            <a:extLst>
              <a:ext uri="{FF2B5EF4-FFF2-40B4-BE49-F238E27FC236}">
                <a16:creationId xmlns:a16="http://schemas.microsoft.com/office/drawing/2014/main" id="{87EF2CC1-0B2E-200A-5894-034CD52988C8}"/>
              </a:ext>
            </a:extLst>
          </p:cNvPr>
          <p:cNvSpPr>
            <a:spLocks noGrp="1"/>
          </p:cNvSpPr>
          <p:nvPr>
            <p:ph type="title"/>
          </p:nvPr>
        </p:nvSpPr>
        <p:spPr/>
        <p:txBody>
          <a:bodyPr>
            <a:normAutofit/>
          </a:bodyPr>
          <a:lstStyle/>
          <a:p>
            <a:r>
              <a:rPr lang="en-US" altLang="zh-CN" sz="3200" dirty="0"/>
              <a:t>Memory Swap Schemes on Mobile Devices</a:t>
            </a:r>
            <a:endParaRPr lang="zh-CN" altLang="en-US" sz="3200" dirty="0"/>
          </a:p>
        </p:txBody>
      </p:sp>
      <p:sp>
        <p:nvSpPr>
          <p:cNvPr id="44" name="Content Placeholder 7">
            <a:extLst>
              <a:ext uri="{FF2B5EF4-FFF2-40B4-BE49-F238E27FC236}">
                <a16:creationId xmlns:a16="http://schemas.microsoft.com/office/drawing/2014/main" id="{F987BDC0-D3B5-5959-4388-16A4D7CDD108}"/>
              </a:ext>
            </a:extLst>
          </p:cNvPr>
          <p:cNvSpPr txBox="1">
            <a:spLocks/>
          </p:cNvSpPr>
          <p:nvPr/>
        </p:nvSpPr>
        <p:spPr>
          <a:xfrm>
            <a:off x="-1" y="872837"/>
            <a:ext cx="9209313" cy="2903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t>When available memory is </a:t>
            </a:r>
            <a:r>
              <a:rPr lang="en-US" altLang="zh-CN" sz="2400" b="1" dirty="0">
                <a:solidFill>
                  <a:srgbClr val="C00000"/>
                </a:solidFill>
              </a:rPr>
              <a:t>insufficient</a:t>
            </a:r>
            <a:r>
              <a:rPr lang="en-US" altLang="zh-CN" sz="2400" b="1" dirty="0"/>
              <a:t>:</a:t>
            </a:r>
          </a:p>
          <a:p>
            <a:pPr lvl="1"/>
            <a:r>
              <a:rPr lang="en-US" sz="1800" b="1" dirty="0"/>
              <a:t>SWAP: Swap data to secondary storage (i.e., flash memory)</a:t>
            </a:r>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endParaRPr lang="en-US" sz="2400" b="1" dirty="0">
              <a:solidFill>
                <a:srgbClr val="965900"/>
              </a:solidFill>
            </a:endParaRPr>
          </a:p>
        </p:txBody>
      </p:sp>
      <p:sp>
        <p:nvSpPr>
          <p:cNvPr id="6" name="矩形 5">
            <a:extLst>
              <a:ext uri="{FF2B5EF4-FFF2-40B4-BE49-F238E27FC236}">
                <a16:creationId xmlns:a16="http://schemas.microsoft.com/office/drawing/2014/main" id="{B7DB006B-E45A-FF38-2478-935A08FCB2EB}"/>
              </a:ext>
            </a:extLst>
          </p:cNvPr>
          <p:cNvSpPr/>
          <p:nvPr/>
        </p:nvSpPr>
        <p:spPr>
          <a:xfrm>
            <a:off x="1787402" y="2171659"/>
            <a:ext cx="1906907"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7" name="矩形 6">
            <a:extLst>
              <a:ext uri="{FF2B5EF4-FFF2-40B4-BE49-F238E27FC236}">
                <a16:creationId xmlns:a16="http://schemas.microsoft.com/office/drawing/2014/main" id="{C2E4EF32-12D6-1BF9-D524-C104220F3DA4}"/>
              </a:ext>
            </a:extLst>
          </p:cNvPr>
          <p:cNvSpPr/>
          <p:nvPr/>
        </p:nvSpPr>
        <p:spPr>
          <a:xfrm>
            <a:off x="3216561" y="2171659"/>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8" name="矩形 7">
            <a:extLst>
              <a:ext uri="{FF2B5EF4-FFF2-40B4-BE49-F238E27FC236}">
                <a16:creationId xmlns:a16="http://schemas.microsoft.com/office/drawing/2014/main" id="{618DC246-4BF1-4240-C0C4-0DA11E163172}"/>
              </a:ext>
            </a:extLst>
          </p:cNvPr>
          <p:cNvSpPr/>
          <p:nvPr/>
        </p:nvSpPr>
        <p:spPr>
          <a:xfrm>
            <a:off x="4448824" y="2171659"/>
            <a:ext cx="3068122"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9" name="文本框 8">
            <a:extLst>
              <a:ext uri="{FF2B5EF4-FFF2-40B4-BE49-F238E27FC236}">
                <a16:creationId xmlns:a16="http://schemas.microsoft.com/office/drawing/2014/main" id="{2C68A9CF-FB89-91E9-25D0-2FEA03EB0BC4}"/>
              </a:ext>
            </a:extLst>
          </p:cNvPr>
          <p:cNvSpPr txBox="1"/>
          <p:nvPr/>
        </p:nvSpPr>
        <p:spPr>
          <a:xfrm>
            <a:off x="6905745" y="1877618"/>
            <a:ext cx="1439818" cy="338554"/>
          </a:xfrm>
          <a:prstGeom prst="rect">
            <a:avLst/>
          </a:prstGeom>
          <a:noFill/>
        </p:spPr>
        <p:txBody>
          <a:bodyPr wrap="none" rtlCol="0">
            <a:spAutoFit/>
          </a:bodyPr>
          <a:lstStyle/>
          <a:p>
            <a:r>
              <a:rPr lang="en-US" altLang="zh-Hans-HK" sz="1600" dirty="0"/>
              <a:t>Flash memory</a:t>
            </a:r>
            <a:endParaRPr lang="zh-Hans-HK" altLang="en-US" sz="1600" dirty="0"/>
          </a:p>
        </p:txBody>
      </p:sp>
      <p:sp>
        <p:nvSpPr>
          <p:cNvPr id="10" name="矩形 9">
            <a:extLst>
              <a:ext uri="{FF2B5EF4-FFF2-40B4-BE49-F238E27FC236}">
                <a16:creationId xmlns:a16="http://schemas.microsoft.com/office/drawing/2014/main" id="{877459E5-5F5C-59FF-8E22-DB0ADC8B7279}"/>
              </a:ext>
            </a:extLst>
          </p:cNvPr>
          <p:cNvSpPr/>
          <p:nvPr/>
        </p:nvSpPr>
        <p:spPr>
          <a:xfrm>
            <a:off x="4448824" y="2171659"/>
            <a:ext cx="1421688" cy="53168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11" name="文本框 10">
            <a:extLst>
              <a:ext uri="{FF2B5EF4-FFF2-40B4-BE49-F238E27FC236}">
                <a16:creationId xmlns:a16="http://schemas.microsoft.com/office/drawing/2014/main" id="{8C2B5D20-6873-E911-121F-4E891AE2E21F}"/>
              </a:ext>
            </a:extLst>
          </p:cNvPr>
          <p:cNvSpPr txBox="1"/>
          <p:nvPr/>
        </p:nvSpPr>
        <p:spPr>
          <a:xfrm>
            <a:off x="4675807" y="1875567"/>
            <a:ext cx="1191545" cy="338554"/>
          </a:xfrm>
          <a:prstGeom prst="rect">
            <a:avLst/>
          </a:prstGeom>
          <a:noFill/>
        </p:spPr>
        <p:txBody>
          <a:bodyPr wrap="none" rtlCol="0">
            <a:spAutoFit/>
          </a:bodyPr>
          <a:lstStyle/>
          <a:p>
            <a:r>
              <a:rPr lang="en-US" altLang="zh-Hans-HK" sz="1600" dirty="0"/>
              <a:t>Swap space</a:t>
            </a:r>
            <a:endParaRPr lang="zh-Hans-HK" altLang="en-US" sz="1600" dirty="0"/>
          </a:p>
        </p:txBody>
      </p:sp>
      <p:sp>
        <p:nvSpPr>
          <p:cNvPr id="12" name="矩形 11">
            <a:extLst>
              <a:ext uri="{FF2B5EF4-FFF2-40B4-BE49-F238E27FC236}">
                <a16:creationId xmlns:a16="http://schemas.microsoft.com/office/drawing/2014/main" id="{B4799D81-01B3-7A54-BFA9-B51363884882}"/>
              </a:ext>
            </a:extLst>
          </p:cNvPr>
          <p:cNvSpPr/>
          <p:nvPr/>
        </p:nvSpPr>
        <p:spPr>
          <a:xfrm>
            <a:off x="2742154" y="2170827"/>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13" name="矩形 12">
            <a:extLst>
              <a:ext uri="{FF2B5EF4-FFF2-40B4-BE49-F238E27FC236}">
                <a16:creationId xmlns:a16="http://schemas.microsoft.com/office/drawing/2014/main" id="{F9AC2835-87D1-D29A-B926-97F1FB5FA300}"/>
              </a:ext>
            </a:extLst>
          </p:cNvPr>
          <p:cNvSpPr/>
          <p:nvPr/>
        </p:nvSpPr>
        <p:spPr>
          <a:xfrm>
            <a:off x="2263867" y="2171932"/>
            <a:ext cx="477748" cy="531687"/>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4" name="矩形 13">
            <a:extLst>
              <a:ext uri="{FF2B5EF4-FFF2-40B4-BE49-F238E27FC236}">
                <a16:creationId xmlns:a16="http://schemas.microsoft.com/office/drawing/2014/main" id="{1DA666F5-2282-9939-C0D5-05027B3CE413}"/>
              </a:ext>
            </a:extLst>
          </p:cNvPr>
          <p:cNvSpPr/>
          <p:nvPr/>
        </p:nvSpPr>
        <p:spPr>
          <a:xfrm>
            <a:off x="1787403" y="2170827"/>
            <a:ext cx="477748" cy="53168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5" name="文本框 14">
            <a:extLst>
              <a:ext uri="{FF2B5EF4-FFF2-40B4-BE49-F238E27FC236}">
                <a16:creationId xmlns:a16="http://schemas.microsoft.com/office/drawing/2014/main" id="{0AF27A0E-DB7C-3D1E-1963-38BC0FAD8DA3}"/>
              </a:ext>
            </a:extLst>
          </p:cNvPr>
          <p:cNvSpPr txBox="1"/>
          <p:nvPr/>
        </p:nvSpPr>
        <p:spPr>
          <a:xfrm>
            <a:off x="1238981" y="1891472"/>
            <a:ext cx="744114" cy="338554"/>
          </a:xfrm>
          <a:prstGeom prst="rect">
            <a:avLst/>
          </a:prstGeom>
          <a:noFill/>
        </p:spPr>
        <p:txBody>
          <a:bodyPr wrap="none" rtlCol="0">
            <a:spAutoFit/>
          </a:bodyPr>
          <a:lstStyle/>
          <a:p>
            <a:r>
              <a:rPr lang="en-US" altLang="zh-Hans-HK" sz="1600" dirty="0"/>
              <a:t>DRAM</a:t>
            </a:r>
            <a:endParaRPr lang="zh-Hans-HK" altLang="en-US" sz="1600" dirty="0"/>
          </a:p>
        </p:txBody>
      </p:sp>
      <p:sp>
        <p:nvSpPr>
          <p:cNvPr id="16" name="文本框 15">
            <a:extLst>
              <a:ext uri="{FF2B5EF4-FFF2-40B4-BE49-F238E27FC236}">
                <a16:creationId xmlns:a16="http://schemas.microsoft.com/office/drawing/2014/main" id="{2304F989-A763-BAFA-30EB-9BBFEB7488CF}"/>
              </a:ext>
            </a:extLst>
          </p:cNvPr>
          <p:cNvSpPr txBox="1"/>
          <p:nvPr/>
        </p:nvSpPr>
        <p:spPr>
          <a:xfrm>
            <a:off x="3310169" y="2790817"/>
            <a:ext cx="1427186" cy="338554"/>
          </a:xfrm>
          <a:prstGeom prst="rect">
            <a:avLst/>
          </a:prstGeom>
          <a:noFill/>
        </p:spPr>
        <p:txBody>
          <a:bodyPr wrap="none" rtlCol="0">
            <a:spAutoFit/>
          </a:bodyPr>
          <a:lstStyle/>
          <a:p>
            <a:r>
              <a:rPr lang="en-US" altLang="zh-Hans-HK" sz="1600" b="1" dirty="0"/>
              <a:t>Swap-out I/O</a:t>
            </a:r>
            <a:endParaRPr lang="zh-Hans-HK" altLang="en-US" sz="1600" b="1" dirty="0"/>
          </a:p>
        </p:txBody>
      </p:sp>
      <p:sp>
        <p:nvSpPr>
          <p:cNvPr id="17" name="矩形 16">
            <a:extLst>
              <a:ext uri="{FF2B5EF4-FFF2-40B4-BE49-F238E27FC236}">
                <a16:creationId xmlns:a16="http://schemas.microsoft.com/office/drawing/2014/main" id="{31FD765D-F84D-01DA-F389-FD05373E7A52}"/>
              </a:ext>
            </a:extLst>
          </p:cNvPr>
          <p:cNvSpPr/>
          <p:nvPr/>
        </p:nvSpPr>
        <p:spPr>
          <a:xfrm>
            <a:off x="1311341" y="2171501"/>
            <a:ext cx="477748" cy="53168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8" name="文本框 17">
            <a:extLst>
              <a:ext uri="{FF2B5EF4-FFF2-40B4-BE49-F238E27FC236}">
                <a16:creationId xmlns:a16="http://schemas.microsoft.com/office/drawing/2014/main" id="{EA05C4FE-E100-9404-191E-1C2198370BBB}"/>
              </a:ext>
            </a:extLst>
          </p:cNvPr>
          <p:cNvSpPr txBox="1"/>
          <p:nvPr/>
        </p:nvSpPr>
        <p:spPr>
          <a:xfrm>
            <a:off x="487939" y="2256375"/>
            <a:ext cx="729495" cy="338554"/>
          </a:xfrm>
          <a:prstGeom prst="rect">
            <a:avLst/>
          </a:prstGeom>
          <a:noFill/>
        </p:spPr>
        <p:txBody>
          <a:bodyPr wrap="none" rtlCol="0">
            <a:spAutoFit/>
          </a:bodyPr>
          <a:lstStyle/>
          <a:p>
            <a:r>
              <a:rPr lang="en-US" altLang="en-US" sz="1600" b="1" dirty="0"/>
              <a:t>SWAP</a:t>
            </a:r>
            <a:endParaRPr lang="zh-Hans-HK" altLang="en-US" sz="1600" b="1" dirty="0"/>
          </a:p>
        </p:txBody>
      </p:sp>
      <p:sp>
        <p:nvSpPr>
          <p:cNvPr id="19" name="文本框 18">
            <a:extLst>
              <a:ext uri="{FF2B5EF4-FFF2-40B4-BE49-F238E27FC236}">
                <a16:creationId xmlns:a16="http://schemas.microsoft.com/office/drawing/2014/main" id="{8787064A-B973-5A76-77A8-048ABC315DE2}"/>
              </a:ext>
            </a:extLst>
          </p:cNvPr>
          <p:cNvSpPr txBox="1"/>
          <p:nvPr/>
        </p:nvSpPr>
        <p:spPr>
          <a:xfrm>
            <a:off x="3310169" y="1678587"/>
            <a:ext cx="1300549" cy="338554"/>
          </a:xfrm>
          <a:prstGeom prst="rect">
            <a:avLst/>
          </a:prstGeom>
          <a:noFill/>
        </p:spPr>
        <p:txBody>
          <a:bodyPr wrap="none" rtlCol="0">
            <a:spAutoFit/>
          </a:bodyPr>
          <a:lstStyle/>
          <a:p>
            <a:r>
              <a:rPr lang="en-US" altLang="zh-Hans-HK" sz="1600" b="1" dirty="0"/>
              <a:t>Swap-in I/O</a:t>
            </a:r>
            <a:endParaRPr lang="zh-Hans-HK" altLang="en-US" sz="1600" b="1" dirty="0"/>
          </a:p>
        </p:txBody>
      </p:sp>
      <p:sp>
        <p:nvSpPr>
          <p:cNvPr id="20" name="文本框 19">
            <a:extLst>
              <a:ext uri="{FF2B5EF4-FFF2-40B4-BE49-F238E27FC236}">
                <a16:creationId xmlns:a16="http://schemas.microsoft.com/office/drawing/2014/main" id="{F92D2B7C-62A1-DE22-51FE-70193CA0EE59}"/>
              </a:ext>
            </a:extLst>
          </p:cNvPr>
          <p:cNvSpPr txBox="1"/>
          <p:nvPr/>
        </p:nvSpPr>
        <p:spPr>
          <a:xfrm>
            <a:off x="6229740" y="2790817"/>
            <a:ext cx="3013774" cy="338554"/>
          </a:xfrm>
          <a:prstGeom prst="rect">
            <a:avLst/>
          </a:prstGeom>
          <a:noFill/>
        </p:spPr>
        <p:txBody>
          <a:bodyPr wrap="none" rtlCol="0">
            <a:spAutoFit/>
          </a:bodyPr>
          <a:lstStyle/>
          <a:p>
            <a:r>
              <a:rPr lang="en-US" altLang="zh-Hans-HK" sz="1600" b="1" dirty="0">
                <a:solidFill>
                  <a:srgbClr val="FF0000"/>
                </a:solidFill>
              </a:rPr>
              <a:t>Reduce flash memory </a:t>
            </a:r>
            <a:r>
              <a:rPr lang="en-US" altLang="zh-CN" sz="1600" b="1" dirty="0">
                <a:solidFill>
                  <a:srgbClr val="FF0000"/>
                </a:solidFill>
              </a:rPr>
              <a:t>lifetime</a:t>
            </a:r>
            <a:endParaRPr lang="zh-Hans-HK" altLang="en-US" sz="1600" b="1" dirty="0">
              <a:solidFill>
                <a:srgbClr val="FF0000"/>
              </a:solidFill>
            </a:endParaRPr>
          </a:p>
        </p:txBody>
      </p:sp>
      <p:pic>
        <p:nvPicPr>
          <p:cNvPr id="21" name="图片 20">
            <a:extLst>
              <a:ext uri="{FF2B5EF4-FFF2-40B4-BE49-F238E27FC236}">
                <a16:creationId xmlns:a16="http://schemas.microsoft.com/office/drawing/2014/main" id="{5AF2961B-2623-0174-DC4A-7667D94C79E0}"/>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22" name="文本框 21">
            <a:extLst>
              <a:ext uri="{FF2B5EF4-FFF2-40B4-BE49-F238E27FC236}">
                <a16:creationId xmlns:a16="http://schemas.microsoft.com/office/drawing/2014/main" id="{A3CA9E2B-D0C0-EBA2-A8D3-BBEC5F283BB5}"/>
              </a:ext>
            </a:extLst>
          </p:cNvPr>
          <p:cNvSpPr txBox="1"/>
          <p:nvPr/>
        </p:nvSpPr>
        <p:spPr>
          <a:xfrm>
            <a:off x="6439776" y="1595498"/>
            <a:ext cx="2136290" cy="338554"/>
          </a:xfrm>
          <a:prstGeom prst="rect">
            <a:avLst/>
          </a:prstGeom>
          <a:noFill/>
        </p:spPr>
        <p:txBody>
          <a:bodyPr wrap="none" rtlCol="0">
            <a:spAutoFit/>
          </a:bodyPr>
          <a:lstStyle/>
          <a:p>
            <a:r>
              <a:rPr lang="en-US" altLang="zh-Hans-HK" sz="1600" b="1" dirty="0">
                <a:solidFill>
                  <a:srgbClr val="FF0000"/>
                </a:solidFill>
              </a:rPr>
              <a:t>Prolong read latency</a:t>
            </a:r>
            <a:endParaRPr lang="zh-Hans-HK" altLang="en-US" sz="1600" b="1" dirty="0">
              <a:solidFill>
                <a:srgbClr val="FF0000"/>
              </a:solidFill>
            </a:endParaRPr>
          </a:p>
        </p:txBody>
      </p:sp>
    </p:spTree>
    <p:extLst>
      <p:ext uri="{BB962C8B-B14F-4D97-AF65-F5344CB8AC3E}">
        <p14:creationId xmlns:p14="http://schemas.microsoft.com/office/powerpoint/2010/main" val="19825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2.22222E-6 -4.07407E-6 L 0.1342 -0.00208 " pathEditMode="relative" rAng="0" ptsTypes="AA">
                                      <p:cBhvr>
                                        <p:cTn id="6" dur="2000" fill="hold"/>
                                        <p:tgtEl>
                                          <p:spTgt spid="7"/>
                                        </p:tgtEl>
                                        <p:attrNameLst>
                                          <p:attrName>ppt_x</p:attrName>
                                          <p:attrName>ppt_y</p:attrName>
                                        </p:attrNameLst>
                                      </p:cBhvr>
                                      <p:rCtr x="6701" y="-116"/>
                                    </p:animMotion>
                                  </p:childTnLst>
                                </p:cTn>
                              </p:par>
                              <p:par>
                                <p:cTn id="7" presetID="6" presetClass="entr" presetSubtype="16"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circle(in)">
                                      <p:cBhvr>
                                        <p:cTn id="9" dur="2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grpId="1" nodeType="clickEffect">
                                  <p:stCondLst>
                                    <p:cond delay="0"/>
                                  </p:stCondLst>
                                  <p:childTnLst>
                                    <p:animMotion origin="layout" path="M 0.1342 -0.00208 L 2.22222E-6 -4.07407E-6 " pathEditMode="relative" rAng="0" ptsTypes="AA">
                                      <p:cBhvr>
                                        <p:cTn id="17" dur="2000" fill="hold"/>
                                        <p:tgtEl>
                                          <p:spTgt spid="7"/>
                                        </p:tgtEl>
                                        <p:attrNameLst>
                                          <p:attrName>ppt_x</p:attrName>
                                          <p:attrName>ppt_y</p:attrName>
                                        </p:attrNameLst>
                                      </p:cBhvr>
                                      <p:rCtr x="-6719" y="93"/>
                                    </p:animMotion>
                                  </p:childTnLst>
                                </p:cTn>
                              </p:par>
                              <p:par>
                                <p:cTn id="18" presetID="6"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p:bldP spid="19" grpId="0"/>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F5E4-0B3D-B13E-C578-FF63AF8EB222}"/>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A2B8BB45-B5E2-0567-1C0F-57407B7DDE66}"/>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3" name="Slide Number Placeholder 2">
            <a:extLst>
              <a:ext uri="{FF2B5EF4-FFF2-40B4-BE49-F238E27FC236}">
                <a16:creationId xmlns:a16="http://schemas.microsoft.com/office/drawing/2014/main" id="{B1098720-DF81-8326-C28D-0EA65547E111}"/>
              </a:ext>
            </a:extLst>
          </p:cNvPr>
          <p:cNvSpPr>
            <a:spLocks noGrp="1"/>
          </p:cNvSpPr>
          <p:nvPr>
            <p:ph type="sldNum" sz="quarter" idx="12"/>
          </p:nvPr>
        </p:nvSpPr>
        <p:spPr/>
        <p:txBody>
          <a:bodyPr/>
          <a:lstStyle/>
          <a:p>
            <a:fld id="{CBE5B309-C2CE-4D90-B104-F7E98438FC65}" type="slidenum">
              <a:rPr lang="tr-TR" smtClean="0"/>
              <a:pPr/>
              <a:t>30</a:t>
            </a:fld>
            <a:endParaRPr lang="tr-TR" dirty="0"/>
          </a:p>
        </p:txBody>
      </p:sp>
      <p:sp>
        <p:nvSpPr>
          <p:cNvPr id="4" name="Title 3">
            <a:extLst>
              <a:ext uri="{FF2B5EF4-FFF2-40B4-BE49-F238E27FC236}">
                <a16:creationId xmlns:a16="http://schemas.microsoft.com/office/drawing/2014/main" id="{A60F38F8-D05E-7673-3B8A-B3755FDA544D}"/>
              </a:ext>
            </a:extLst>
          </p:cNvPr>
          <p:cNvSpPr>
            <a:spLocks noGrp="1"/>
          </p:cNvSpPr>
          <p:nvPr>
            <p:ph type="title"/>
          </p:nvPr>
        </p:nvSpPr>
        <p:spPr/>
        <p:txBody>
          <a:bodyPr>
            <a:normAutofit/>
          </a:bodyPr>
          <a:lstStyle/>
          <a:p>
            <a:r>
              <a:rPr lang="en-US" sz="3200" dirty="0"/>
              <a:t>More in the Extended Version</a:t>
            </a:r>
          </a:p>
        </p:txBody>
      </p:sp>
      <p:sp>
        <p:nvSpPr>
          <p:cNvPr id="9" name="TextBox 8">
            <a:hlinkClick r:id="rId4"/>
            <a:extLst>
              <a:ext uri="{FF2B5EF4-FFF2-40B4-BE49-F238E27FC236}">
                <a16:creationId xmlns:a16="http://schemas.microsoft.com/office/drawing/2014/main" id="{1BE6DB68-6E50-D23A-EB34-4F888BE471F4}"/>
              </a:ext>
            </a:extLst>
          </p:cNvPr>
          <p:cNvSpPr txBox="1"/>
          <p:nvPr/>
        </p:nvSpPr>
        <p:spPr>
          <a:xfrm>
            <a:off x="461075" y="5941786"/>
            <a:ext cx="8221850" cy="523220"/>
          </a:xfrm>
          <a:prstGeom prst="rect">
            <a:avLst/>
          </a:prstGeom>
          <a:noFill/>
        </p:spPr>
        <p:txBody>
          <a:bodyPr wrap="square" rtlCol="0">
            <a:spAutoFit/>
          </a:bodyPr>
          <a:lstStyle/>
          <a:p>
            <a:pPr lvl="0" algn="ctr" defTabSz="914400">
              <a:defRPr/>
            </a:pPr>
            <a:r>
              <a:rPr lang="en-US" sz="2800" u="sng" dirty="0">
                <a:solidFill>
                  <a:schemeClr val="accent1">
                    <a:lumMod val="75000"/>
                  </a:schemeClr>
                </a:solidFill>
                <a:latin typeface="Cambria" panose="02040503050406030204" pitchFamily="18" charset="0"/>
              </a:rPr>
              <a:t>https://arxiv.org/pdf/2502.12826</a:t>
            </a:r>
          </a:p>
        </p:txBody>
      </p:sp>
      <p:pic>
        <p:nvPicPr>
          <p:cNvPr id="13" name="图片 12">
            <a:extLst>
              <a:ext uri="{FF2B5EF4-FFF2-40B4-BE49-F238E27FC236}">
                <a16:creationId xmlns:a16="http://schemas.microsoft.com/office/drawing/2014/main" id="{ADF91FC3-DF69-B198-5548-E7D93E9658C3}"/>
              </a:ext>
            </a:extLst>
          </p:cNvPr>
          <p:cNvPicPr>
            <a:picLocks noChangeAspect="1"/>
          </p:cNvPicPr>
          <p:nvPr/>
        </p:nvPicPr>
        <p:blipFill>
          <a:blip r:embed="rId5"/>
          <a:stretch>
            <a:fillRect/>
          </a:stretch>
        </p:blipFill>
        <p:spPr>
          <a:xfrm>
            <a:off x="549786" y="974477"/>
            <a:ext cx="7765576" cy="3739382"/>
          </a:xfrm>
          <a:prstGeom prst="rect">
            <a:avLst/>
          </a:prstGeom>
        </p:spPr>
      </p:pic>
      <p:pic>
        <p:nvPicPr>
          <p:cNvPr id="15" name="图片 14">
            <a:extLst>
              <a:ext uri="{FF2B5EF4-FFF2-40B4-BE49-F238E27FC236}">
                <a16:creationId xmlns:a16="http://schemas.microsoft.com/office/drawing/2014/main" id="{EF2F9F79-B022-7AF1-D091-A4EA9B6A3048}"/>
              </a:ext>
            </a:extLst>
          </p:cNvPr>
          <p:cNvPicPr>
            <a:picLocks noChangeAspect="1"/>
          </p:cNvPicPr>
          <p:nvPr/>
        </p:nvPicPr>
        <p:blipFill>
          <a:blip r:embed="rId6"/>
          <a:stretch>
            <a:fillRect/>
          </a:stretch>
        </p:blipFill>
        <p:spPr>
          <a:xfrm>
            <a:off x="3870706" y="4834204"/>
            <a:ext cx="1123736" cy="1104592"/>
          </a:xfrm>
          <a:prstGeom prst="rect">
            <a:avLst/>
          </a:prstGeom>
        </p:spPr>
      </p:pic>
    </p:spTree>
    <p:extLst>
      <p:ext uri="{BB962C8B-B14F-4D97-AF65-F5344CB8AC3E}">
        <p14:creationId xmlns:p14="http://schemas.microsoft.com/office/powerpoint/2010/main" val="179896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036A-1D3A-B80F-BD4A-4F341D89383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E32317-DC76-A66D-0D81-B673DDFBE268}"/>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31</a:t>
            </a:fld>
            <a:endParaRPr lang="tr-TR" dirty="0"/>
          </a:p>
        </p:txBody>
      </p:sp>
      <p:sp>
        <p:nvSpPr>
          <p:cNvPr id="14" name="Title 13">
            <a:extLst>
              <a:ext uri="{FF2B5EF4-FFF2-40B4-BE49-F238E27FC236}">
                <a16:creationId xmlns:a16="http://schemas.microsoft.com/office/drawing/2014/main" id="{4E7D2210-0C5B-7156-BD31-335415F6C034}"/>
              </a:ext>
            </a:extLst>
          </p:cNvPr>
          <p:cNvSpPr>
            <a:spLocks noGrp="1"/>
          </p:cNvSpPr>
          <p:nvPr>
            <p:ph type="title"/>
          </p:nvPr>
        </p:nvSpPr>
        <p:spPr>
          <a:xfrm>
            <a:off x="0" y="1"/>
            <a:ext cx="9144000" cy="817417"/>
          </a:xfrm>
        </p:spPr>
        <p:txBody>
          <a:bodyPr>
            <a:normAutofit/>
          </a:bodyPr>
          <a:lstStyle/>
          <a:p>
            <a:r>
              <a:rPr lang="en-US" sz="3200" dirty="0"/>
              <a:t>Outline</a:t>
            </a:r>
          </a:p>
        </p:txBody>
      </p:sp>
      <p:sp>
        <p:nvSpPr>
          <p:cNvPr id="2" name="Rectangle 1">
            <a:extLst>
              <a:ext uri="{FF2B5EF4-FFF2-40B4-BE49-F238E27FC236}">
                <a16:creationId xmlns:a16="http://schemas.microsoft.com/office/drawing/2014/main" id="{03600021-6765-C985-E5E3-1B453A4EEE81}"/>
              </a:ext>
            </a:extLst>
          </p:cNvPr>
          <p:cNvSpPr/>
          <p:nvPr/>
        </p:nvSpPr>
        <p:spPr>
          <a:xfrm>
            <a:off x="2" y="4419223"/>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a:latin typeface="Cambria" panose="02040503050406030204" pitchFamily="18" charset="0"/>
              </a:rPr>
              <a:t>Evaluation</a:t>
            </a:r>
            <a:endParaRPr lang="en-US" sz="2600" dirty="0">
              <a:latin typeface="Cambria" panose="02040503050406030204" pitchFamily="18" charset="0"/>
            </a:endParaRPr>
          </a:p>
        </p:txBody>
      </p:sp>
      <p:sp>
        <p:nvSpPr>
          <p:cNvPr id="3" name="Rectangle 2">
            <a:extLst>
              <a:ext uri="{FF2B5EF4-FFF2-40B4-BE49-F238E27FC236}">
                <a16:creationId xmlns:a16="http://schemas.microsoft.com/office/drawing/2014/main" id="{0C22A302-D75B-1F21-BD43-ADD6CF9F52DA}"/>
              </a:ext>
            </a:extLst>
          </p:cNvPr>
          <p:cNvSpPr/>
          <p:nvPr/>
        </p:nvSpPr>
        <p:spPr>
          <a:xfrm>
            <a:off x="2" y="981787"/>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solidFill>
                  <a:schemeClr val="bg1"/>
                </a:solidFill>
                <a:latin typeface="Cambria" panose="02040503050406030204" pitchFamily="18" charset="0"/>
              </a:rPr>
              <a:t>Background</a:t>
            </a:r>
          </a:p>
        </p:txBody>
      </p:sp>
      <p:sp>
        <p:nvSpPr>
          <p:cNvPr id="6" name="Rectangle 5">
            <a:extLst>
              <a:ext uri="{FF2B5EF4-FFF2-40B4-BE49-F238E27FC236}">
                <a16:creationId xmlns:a16="http://schemas.microsoft.com/office/drawing/2014/main" id="{D40E0251-D90C-9109-2736-2306E24FB4BA}"/>
              </a:ext>
            </a:extLst>
          </p:cNvPr>
          <p:cNvSpPr/>
          <p:nvPr/>
        </p:nvSpPr>
        <p:spPr>
          <a:xfrm>
            <a:off x="2" y="1841146"/>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Problem and Motivation</a:t>
            </a:r>
          </a:p>
        </p:txBody>
      </p:sp>
      <p:sp>
        <p:nvSpPr>
          <p:cNvPr id="15" name="Rectangle 14">
            <a:extLst>
              <a:ext uri="{FF2B5EF4-FFF2-40B4-BE49-F238E27FC236}">
                <a16:creationId xmlns:a16="http://schemas.microsoft.com/office/drawing/2014/main" id="{1163427F-3633-4957-BA2F-774EDB7D56DA}"/>
              </a:ext>
            </a:extLst>
          </p:cNvPr>
          <p:cNvSpPr/>
          <p:nvPr/>
        </p:nvSpPr>
        <p:spPr>
          <a:xfrm>
            <a:off x="2" y="2700505"/>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New Insights into Mobile Workloads</a:t>
            </a:r>
          </a:p>
        </p:txBody>
      </p:sp>
      <p:sp>
        <p:nvSpPr>
          <p:cNvPr id="16" name="Rectangle 15">
            <a:extLst>
              <a:ext uri="{FF2B5EF4-FFF2-40B4-BE49-F238E27FC236}">
                <a16:creationId xmlns:a16="http://schemas.microsoft.com/office/drawing/2014/main" id="{CA1E38B4-C3AF-D964-D4C8-55EFF2ACEE01}"/>
              </a:ext>
            </a:extLst>
          </p:cNvPr>
          <p:cNvSpPr/>
          <p:nvPr/>
        </p:nvSpPr>
        <p:spPr>
          <a:xfrm>
            <a:off x="4" y="3559864"/>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Ariadne: Hotness-Aware and Size-Adaptive Compressed Swap</a:t>
            </a:r>
          </a:p>
        </p:txBody>
      </p:sp>
      <p:sp>
        <p:nvSpPr>
          <p:cNvPr id="17" name="Rectangle 16">
            <a:extLst>
              <a:ext uri="{FF2B5EF4-FFF2-40B4-BE49-F238E27FC236}">
                <a16:creationId xmlns:a16="http://schemas.microsoft.com/office/drawing/2014/main" id="{F8A13F94-7DFF-35EF-BD85-717A3A7AED3C}"/>
              </a:ext>
            </a:extLst>
          </p:cNvPr>
          <p:cNvSpPr/>
          <p:nvPr/>
        </p:nvSpPr>
        <p:spPr>
          <a:xfrm>
            <a:off x="0" y="5278583"/>
            <a:ext cx="9144000" cy="747452"/>
          </a:xfrm>
          <a:prstGeom prst="rect">
            <a:avLst/>
          </a:prstGeom>
          <a:solidFill>
            <a:srgbClr val="3F1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Conclusion</a:t>
            </a:r>
          </a:p>
        </p:txBody>
      </p:sp>
      <p:pic>
        <p:nvPicPr>
          <p:cNvPr id="7" name="图片 6">
            <a:extLst>
              <a:ext uri="{FF2B5EF4-FFF2-40B4-BE49-F238E27FC236}">
                <a16:creationId xmlns:a16="http://schemas.microsoft.com/office/drawing/2014/main" id="{AF2D5D13-20C5-259F-839D-DF2F339B5BE9}"/>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277965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E8FD-D752-4EAA-3991-44630A77849B}"/>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06CFC819-F3A5-5EDD-3A0F-6BC7D86827BD}"/>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5" name="Slide Number Placeholder 4">
            <a:extLst>
              <a:ext uri="{FF2B5EF4-FFF2-40B4-BE49-F238E27FC236}">
                <a16:creationId xmlns:a16="http://schemas.microsoft.com/office/drawing/2014/main" id="{23A07A59-852D-3CA3-3126-F0B3A18CFDBE}"/>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32</a:t>
            </a:fld>
            <a:endParaRPr lang="tr-TR" dirty="0"/>
          </a:p>
        </p:txBody>
      </p:sp>
      <p:sp>
        <p:nvSpPr>
          <p:cNvPr id="2" name="Title 1">
            <a:extLst>
              <a:ext uri="{FF2B5EF4-FFF2-40B4-BE49-F238E27FC236}">
                <a16:creationId xmlns:a16="http://schemas.microsoft.com/office/drawing/2014/main" id="{A24EA83A-7239-9C1A-E425-416C2DECA6D3}"/>
              </a:ext>
            </a:extLst>
          </p:cNvPr>
          <p:cNvSpPr>
            <a:spLocks noGrp="1"/>
          </p:cNvSpPr>
          <p:nvPr>
            <p:ph type="title"/>
          </p:nvPr>
        </p:nvSpPr>
        <p:spPr>
          <a:xfrm>
            <a:off x="0" y="1"/>
            <a:ext cx="9144000" cy="817417"/>
          </a:xfrm>
        </p:spPr>
        <p:txBody>
          <a:bodyPr>
            <a:normAutofit/>
          </a:bodyPr>
          <a:lstStyle/>
          <a:p>
            <a:r>
              <a:rPr lang="en-US" altLang="zh-CN" sz="3200" dirty="0"/>
              <a:t>Conclusion</a:t>
            </a:r>
            <a:endParaRPr lang="en-US" sz="3200" dirty="0"/>
          </a:p>
        </p:txBody>
      </p:sp>
      <p:sp>
        <p:nvSpPr>
          <p:cNvPr id="7" name="Dikdörtgen 9">
            <a:extLst>
              <a:ext uri="{FF2B5EF4-FFF2-40B4-BE49-F238E27FC236}">
                <a16:creationId xmlns:a16="http://schemas.microsoft.com/office/drawing/2014/main" id="{A8AB4B09-E2D3-9655-12E1-D10112A8EBA1}"/>
              </a:ext>
            </a:extLst>
          </p:cNvPr>
          <p:cNvSpPr/>
          <p:nvPr/>
        </p:nvSpPr>
        <p:spPr bwMode="auto">
          <a:xfrm>
            <a:off x="-199103" y="4147624"/>
            <a:ext cx="9403611" cy="1523131"/>
          </a:xfrm>
          <a:prstGeom prst="rect">
            <a:avLst/>
          </a:prstGeom>
          <a:solidFill>
            <a:srgbClr val="E2F0D9"/>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solidFill>
                  <a:schemeClr val="tx1">
                    <a:lumMod val="95000"/>
                    <a:lumOff val="5000"/>
                  </a:schemeClr>
                </a:solidFill>
                <a:latin typeface="+mj-lt"/>
                <a:ea typeface="Tahoma" panose="020B0604030504040204" pitchFamily="34" charset="0"/>
                <a:cs typeface="Tahoma" panose="020B0604030504040204" pitchFamily="34" charset="0"/>
              </a:rPr>
              <a:t>Evaluation results on </a:t>
            </a:r>
            <a:r>
              <a:rPr lang="en-US" sz="2800" b="1" dirty="0">
                <a:solidFill>
                  <a:srgbClr val="335020"/>
                </a:solidFill>
                <a:latin typeface="+mj-lt"/>
                <a:ea typeface="Tahoma" panose="020B0604030504040204" pitchFamily="34" charset="0"/>
                <a:cs typeface="Tahoma" panose="020B0604030504040204" pitchFamily="34" charset="0"/>
              </a:rPr>
              <a:t>Google Pixel 7 </a:t>
            </a:r>
            <a:r>
              <a:rPr lang="en-US" sz="2800" dirty="0">
                <a:solidFill>
                  <a:schemeClr val="tx1">
                    <a:lumMod val="95000"/>
                    <a:lumOff val="5000"/>
                  </a:schemeClr>
                </a:solidFill>
                <a:latin typeface="+mj-lt"/>
                <a:ea typeface="Tahoma" panose="020B0604030504040204" pitchFamily="34" charset="0"/>
                <a:cs typeface="Tahoma" panose="020B0604030504040204" pitchFamily="34" charset="0"/>
              </a:rPr>
              <a:t>with </a:t>
            </a:r>
            <a:r>
              <a:rPr lang="en-US" sz="2800" b="1" dirty="0">
                <a:solidFill>
                  <a:srgbClr val="335020"/>
                </a:solidFill>
                <a:latin typeface="+mj-lt"/>
                <a:ea typeface="Tahoma" panose="020B0604030504040204" pitchFamily="34" charset="0"/>
                <a:cs typeface="Tahoma" panose="020B0604030504040204" pitchFamily="34" charset="0"/>
              </a:rPr>
              <a:t>Android 14    </a:t>
            </a:r>
            <a:r>
              <a:rPr lang="en-US" sz="2800" dirty="0">
                <a:solidFill>
                  <a:schemeClr val="tx1">
                    <a:lumMod val="95000"/>
                    <a:lumOff val="5000"/>
                  </a:schemeClr>
                </a:solidFill>
                <a:latin typeface="+mj-lt"/>
                <a:ea typeface="Tahoma" panose="020B0604030504040204" pitchFamily="34" charset="0"/>
                <a:cs typeface="Tahoma" panose="020B0604030504040204" pitchFamily="34" charset="0"/>
              </a:rPr>
              <a:t>show that Ariadne reduces </a:t>
            </a:r>
            <a:r>
              <a:rPr lang="en-US" sz="2800" b="1" i="1" dirty="0">
                <a:solidFill>
                  <a:srgbClr val="922600"/>
                </a:solidFill>
                <a:latin typeface="+mj-lt"/>
                <a:ea typeface="Tahoma" panose="020B0604030504040204" pitchFamily="34" charset="0"/>
                <a:cs typeface="Tahoma" panose="020B0604030504040204" pitchFamily="34" charset="0"/>
              </a:rPr>
              <a:t>both</a:t>
            </a:r>
            <a:r>
              <a:rPr lang="en-US" sz="2800" dirty="0">
                <a:solidFill>
                  <a:srgbClr val="922600"/>
                </a:solidFill>
                <a:latin typeface="+mj-lt"/>
                <a:ea typeface="Tahoma" panose="020B0604030504040204" pitchFamily="34" charset="0"/>
                <a:cs typeface="Tahoma" panose="020B0604030504040204" pitchFamily="34" charset="0"/>
              </a:rPr>
              <a:t> </a:t>
            </a:r>
            <a:r>
              <a:rPr lang="en-US" sz="2800" b="1" dirty="0">
                <a:solidFill>
                  <a:srgbClr val="922600"/>
                </a:solidFill>
                <a:latin typeface="+mj-lt"/>
                <a:ea typeface="Tahoma" panose="020B0604030504040204" pitchFamily="34" charset="0"/>
                <a:cs typeface="Tahoma" panose="020B0604030504040204" pitchFamily="34" charset="0"/>
              </a:rPr>
              <a:t>application relaunch latency</a:t>
            </a:r>
            <a:r>
              <a:rPr lang="en-US" sz="2800" dirty="0">
                <a:solidFill>
                  <a:srgbClr val="922600"/>
                </a:solidFill>
                <a:latin typeface="+mj-lt"/>
                <a:ea typeface="Tahoma" panose="020B0604030504040204" pitchFamily="34" charset="0"/>
                <a:cs typeface="Tahoma" panose="020B0604030504040204" pitchFamily="34" charset="0"/>
              </a:rPr>
              <a:t> </a:t>
            </a:r>
            <a:r>
              <a:rPr lang="en-US" sz="2800" dirty="0">
                <a:solidFill>
                  <a:schemeClr val="tx1">
                    <a:lumMod val="95000"/>
                    <a:lumOff val="5000"/>
                  </a:schemeClr>
                </a:solidFill>
                <a:latin typeface="+mj-lt"/>
                <a:ea typeface="Tahoma" panose="020B0604030504040204" pitchFamily="34" charset="0"/>
                <a:cs typeface="Tahoma" panose="020B0604030504040204" pitchFamily="34" charset="0"/>
              </a:rPr>
              <a:t>and </a:t>
            </a:r>
            <a:r>
              <a:rPr lang="en-US" sz="2800" b="1" dirty="0">
                <a:solidFill>
                  <a:srgbClr val="922600"/>
                </a:solidFill>
                <a:latin typeface="+mj-lt"/>
                <a:ea typeface="Tahoma" panose="020B0604030504040204" pitchFamily="34" charset="0"/>
                <a:cs typeface="Tahoma" panose="020B0604030504040204" pitchFamily="34" charset="0"/>
              </a:rPr>
              <a:t>CPU usage</a:t>
            </a:r>
            <a:r>
              <a:rPr lang="en-US" sz="2800" dirty="0">
                <a:solidFill>
                  <a:schemeClr val="tx1">
                    <a:lumMod val="95000"/>
                    <a:lumOff val="5000"/>
                  </a:schemeClr>
                </a:solidFill>
                <a:latin typeface="+mj-lt"/>
                <a:ea typeface="Tahoma" panose="020B0604030504040204" pitchFamily="34" charset="0"/>
                <a:cs typeface="Tahoma" panose="020B0604030504040204" pitchFamily="34" charset="0"/>
              </a:rPr>
              <a:t>, c</a:t>
            </a:r>
            <a:r>
              <a:rPr lang="en-US" altLang="zh-CN" sz="2800" dirty="0">
                <a:solidFill>
                  <a:schemeClr val="tx1">
                    <a:lumMod val="95000"/>
                    <a:lumOff val="5000"/>
                  </a:schemeClr>
                </a:solidFill>
                <a:latin typeface="+mj-lt"/>
                <a:ea typeface="Tahoma" panose="020B0604030504040204" pitchFamily="34" charset="0"/>
                <a:cs typeface="Tahoma" panose="020B0604030504040204" pitchFamily="34" charset="0"/>
              </a:rPr>
              <a:t>ompared to ZRAM</a:t>
            </a:r>
            <a:endParaRPr lang="en-US" sz="2800" dirty="0">
              <a:solidFill>
                <a:schemeClr val="tx1">
                  <a:lumMod val="95000"/>
                  <a:lumOff val="5000"/>
                </a:schemeClr>
              </a:solidFill>
              <a:latin typeface="+mj-lt"/>
              <a:ea typeface="Tahoma" panose="020B0604030504040204" pitchFamily="34" charset="0"/>
              <a:cs typeface="Tahoma" panose="020B0604030504040204" pitchFamily="34" charset="0"/>
            </a:endParaRPr>
          </a:p>
        </p:txBody>
      </p:sp>
      <p:sp>
        <p:nvSpPr>
          <p:cNvPr id="8" name="Dikdörtgen 8">
            <a:extLst>
              <a:ext uri="{FF2B5EF4-FFF2-40B4-BE49-F238E27FC236}">
                <a16:creationId xmlns:a16="http://schemas.microsoft.com/office/drawing/2014/main" id="{6731247A-6FC3-33D4-5E21-F56FDA8913FD}"/>
              </a:ext>
            </a:extLst>
          </p:cNvPr>
          <p:cNvSpPr/>
          <p:nvPr/>
        </p:nvSpPr>
        <p:spPr bwMode="auto">
          <a:xfrm>
            <a:off x="-73742" y="1570702"/>
            <a:ext cx="9278250" cy="1954411"/>
          </a:xfrm>
          <a:prstGeom prst="rect">
            <a:avLst/>
          </a:prstGeom>
          <a:solidFill>
            <a:srgbClr val="DAD3F9"/>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defTabSz="914400" fontAlgn="base">
              <a:spcBef>
                <a:spcPct val="0"/>
              </a:spcBef>
              <a:spcAft>
                <a:spcPct val="0"/>
              </a:spcAft>
            </a:pPr>
            <a:r>
              <a:rPr lang="en-US" altLang="zh-CN" sz="2800" b="1" dirty="0">
                <a:solidFill>
                  <a:srgbClr val="7030A0"/>
                </a:solidFill>
                <a:ea typeface="Tahoma" panose="020B0604030504040204" pitchFamily="34" charset="0"/>
                <a:cs typeface="Tahoma" panose="020B0604030504040204" pitchFamily="34" charset="0"/>
              </a:rPr>
              <a:t>Ariadne </a:t>
            </a:r>
            <a:r>
              <a:rPr lang="en-US" altLang="zh-CN" sz="2800" dirty="0">
                <a:ea typeface="Tahoma" panose="020B0604030504040204" pitchFamily="34" charset="0"/>
                <a:cs typeface="Tahoma" panose="020B0604030504040204" pitchFamily="34" charset="0"/>
              </a:rPr>
              <a:t>leverages </a:t>
            </a:r>
            <a:r>
              <a:rPr lang="en-US" altLang="zh-CN" sz="2800" b="1" dirty="0">
                <a:solidFill>
                  <a:srgbClr val="7030A0"/>
                </a:solidFill>
                <a:ea typeface="Tahoma" panose="020B0604030504040204" pitchFamily="34" charset="0"/>
                <a:cs typeface="Tahoma" panose="020B0604030504040204" pitchFamily="34" charset="0"/>
              </a:rPr>
              <a:t>different compression chunk sizes </a:t>
            </a:r>
            <a:r>
              <a:rPr lang="en-US" altLang="zh-CN" sz="2800" dirty="0">
                <a:ea typeface="Tahoma" panose="020B0604030504040204" pitchFamily="34" charset="0"/>
                <a:cs typeface="Tahoma" panose="020B0604030504040204" pitchFamily="34" charset="0"/>
              </a:rPr>
              <a:t>based on  </a:t>
            </a:r>
            <a:r>
              <a:rPr lang="en-US" altLang="zh-CN" sz="2800" b="1" dirty="0">
                <a:solidFill>
                  <a:schemeClr val="accent2">
                    <a:lumMod val="50000"/>
                  </a:schemeClr>
                </a:solidFill>
                <a:ea typeface="Tahoma" panose="020B0604030504040204" pitchFamily="34" charset="0"/>
                <a:cs typeface="Tahoma" panose="020B0604030504040204" pitchFamily="34" charset="0"/>
              </a:rPr>
              <a:t>data hotness level </a:t>
            </a:r>
            <a:r>
              <a:rPr lang="en-US" altLang="zh-CN" sz="2800" dirty="0">
                <a:ea typeface="Tahoma" panose="020B0604030504040204" pitchFamily="34" charset="0"/>
                <a:cs typeface="Tahoma" panose="020B0604030504040204" pitchFamily="34" charset="0"/>
              </a:rPr>
              <a:t>and performs speculative </a:t>
            </a:r>
            <a:r>
              <a:rPr lang="en-US" altLang="zh-CN" sz="2800" b="1" dirty="0">
                <a:solidFill>
                  <a:srgbClr val="7030A0"/>
                </a:solidFill>
                <a:ea typeface="Tahoma" panose="020B0604030504040204" pitchFamily="34" charset="0"/>
                <a:cs typeface="Tahoma" panose="020B0604030504040204" pitchFamily="34" charset="0"/>
              </a:rPr>
              <a:t>pre-decompression</a:t>
            </a:r>
            <a:r>
              <a:rPr lang="en-US" altLang="zh-CN" sz="2800" dirty="0">
                <a:ea typeface="Tahoma" panose="020B0604030504040204" pitchFamily="34" charset="0"/>
                <a:cs typeface="Tahoma" panose="020B0604030504040204" pitchFamily="34" charset="0"/>
              </a:rPr>
              <a:t> based on </a:t>
            </a:r>
            <a:r>
              <a:rPr lang="en-US" altLang="zh-CN" sz="2800" b="1" dirty="0">
                <a:solidFill>
                  <a:schemeClr val="accent2">
                    <a:lumMod val="50000"/>
                  </a:schemeClr>
                </a:solidFill>
                <a:ea typeface="Tahoma" panose="020B0604030504040204" pitchFamily="34" charset="0"/>
                <a:cs typeface="Tahoma" panose="020B0604030504040204" pitchFamily="34" charset="0"/>
              </a:rPr>
              <a:t>data locality</a:t>
            </a:r>
            <a:endParaRPr lang="en-US" altLang="zh-CN" sz="2800" b="1" dirty="0">
              <a:latin typeface="Cambria" panose="02040503050406030204" pitchFamily="18" charset="0"/>
            </a:endParaRPr>
          </a:p>
        </p:txBody>
      </p:sp>
    </p:spTree>
    <p:extLst>
      <p:ext uri="{BB962C8B-B14F-4D97-AF65-F5344CB8AC3E}">
        <p14:creationId xmlns:p14="http://schemas.microsoft.com/office/powerpoint/2010/main" val="3327081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5543-AA60-AD89-08D3-BFF5AF689463}"/>
            </a:ext>
          </a:extLst>
        </p:cNvPr>
        <p:cNvGrpSpPr/>
        <p:nvPr/>
      </p:nvGrpSpPr>
      <p:grpSpPr>
        <a:xfrm>
          <a:off x="0" y="0"/>
          <a:ext cx="0" cy="0"/>
          <a:chOff x="0" y="0"/>
          <a:chExt cx="0" cy="0"/>
        </a:xfrm>
      </p:grpSpPr>
      <p:sp>
        <p:nvSpPr>
          <p:cNvPr id="9" name="Dikdörtgen 10">
            <a:extLst>
              <a:ext uri="{FF2B5EF4-FFF2-40B4-BE49-F238E27FC236}">
                <a16:creationId xmlns:a16="http://schemas.microsoft.com/office/drawing/2014/main" id="{F70E92B1-1307-5043-D636-B33E7FD33B46}"/>
              </a:ext>
            </a:extLst>
          </p:cNvPr>
          <p:cNvSpPr>
            <a:spLocks noGrp="1" noRot="1" noMove="1" noResize="1" noEditPoints="1" noAdjustHandles="1" noChangeArrowheads="1" noChangeShapeType="1"/>
          </p:cNvSpPr>
          <p:nvPr/>
        </p:nvSpPr>
        <p:spPr>
          <a:xfrm>
            <a:off x="0" y="0"/>
            <a:ext cx="9144000" cy="3428999"/>
          </a:xfrm>
          <a:prstGeom prst="rect">
            <a:avLst/>
          </a:prstGeom>
          <a:solidFill>
            <a:srgbClr val="E6E1F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dirty="0"/>
          </a:p>
        </p:txBody>
      </p:sp>
      <p:sp>
        <p:nvSpPr>
          <p:cNvPr id="2" name="Title 1">
            <a:extLst>
              <a:ext uri="{FF2B5EF4-FFF2-40B4-BE49-F238E27FC236}">
                <a16:creationId xmlns:a16="http://schemas.microsoft.com/office/drawing/2014/main" id="{DD59C814-0267-0974-5858-0B3D864894B7}"/>
              </a:ext>
            </a:extLst>
          </p:cNvPr>
          <p:cNvSpPr>
            <a:spLocks noGrp="1"/>
          </p:cNvSpPr>
          <p:nvPr>
            <p:ph type="ctrTitle"/>
          </p:nvPr>
        </p:nvSpPr>
        <p:spPr>
          <a:xfrm>
            <a:off x="211015" y="728323"/>
            <a:ext cx="8721970" cy="2700675"/>
          </a:xfrm>
        </p:spPr>
        <p:txBody>
          <a:bodyPr anchor="ctr">
            <a:noAutofit/>
          </a:bodyPr>
          <a:lstStyle/>
          <a:p>
            <a:r>
              <a:rPr lang="en-US" sz="2800" b="1" dirty="0">
                <a:solidFill>
                  <a:srgbClr val="3F1C98"/>
                </a:solidFill>
              </a:rPr>
              <a:t>Ariadne: A Hotness-Aware and Size-Adaptive Compressed Swap Technique for Fast Application Relaunch and Reduced CPU Usage on Mobile Devices</a:t>
            </a:r>
          </a:p>
        </p:txBody>
      </p:sp>
      <p:sp>
        <p:nvSpPr>
          <p:cNvPr id="3" name="Subtitle 2">
            <a:extLst>
              <a:ext uri="{FF2B5EF4-FFF2-40B4-BE49-F238E27FC236}">
                <a16:creationId xmlns:a16="http://schemas.microsoft.com/office/drawing/2014/main" id="{F4FCA8DE-AF90-D28C-76D9-9633C9F0CA3F}"/>
              </a:ext>
            </a:extLst>
          </p:cNvPr>
          <p:cNvSpPr>
            <a:spLocks noGrp="1"/>
          </p:cNvSpPr>
          <p:nvPr>
            <p:ph type="subTitle" idx="1"/>
          </p:nvPr>
        </p:nvSpPr>
        <p:spPr>
          <a:xfrm>
            <a:off x="0" y="3428998"/>
            <a:ext cx="9144000" cy="1834539"/>
          </a:xfrm>
        </p:spPr>
        <p:txBody>
          <a:bodyPr anchor="ctr">
            <a:normAutofit/>
          </a:bodyPr>
          <a:lstStyle/>
          <a:p>
            <a:r>
              <a:rPr lang="en-US" altLang="zh-CN" sz="2300" b="1" dirty="0">
                <a:solidFill>
                  <a:prstClr val="black"/>
                </a:solidFill>
                <a:latin typeface="+mj-lt"/>
                <a:ea typeface="Cambria" panose="02040503050406030204" pitchFamily="18" charset="0"/>
              </a:rPr>
              <a:t>Yu Liang</a:t>
            </a:r>
            <a:endParaRPr kumimoji="0" lang="en-US" sz="2300" b="1" i="0" strike="noStrike" kern="1200" cap="none" spc="0" normalizeH="0" baseline="0" noProof="0" dirty="0">
              <a:ln>
                <a:noFill/>
              </a:ln>
              <a:solidFill>
                <a:prstClr val="black"/>
              </a:solidFill>
              <a:effectLst/>
              <a:uLnTx/>
              <a:uFillTx/>
              <a:latin typeface="+mj-lt"/>
              <a:ea typeface="Cambria" panose="02040503050406030204" pitchFamily="18" charset="0"/>
              <a:cs typeface="+mn-cs"/>
            </a:endParaRPr>
          </a:p>
          <a:p>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Aofeng</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Shen    Chun Jason Xue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Riwei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Pan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Haiyu</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Mao  </a:t>
            </a:r>
          </a:p>
          <a:p>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Nika Mansouri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Ghiasi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Qingcai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Jiang    Rakesh Nadig    Lei Li  </a:t>
            </a:r>
          </a:p>
          <a:p>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Rachata Ausavarungnirun    Mohammad </a:t>
            </a:r>
            <a:r>
              <a:rPr kumimoji="0" lang="en-US" sz="2300" b="0" i="0" u="none" strike="noStrike" kern="1200" cap="none" spc="0" normalizeH="0" baseline="0" noProof="0" dirty="0" err="1">
                <a:ln>
                  <a:noFill/>
                </a:ln>
                <a:solidFill>
                  <a:prstClr val="black"/>
                </a:solidFill>
                <a:effectLst/>
                <a:uLnTx/>
                <a:uFillTx/>
                <a:latin typeface="+mj-lt"/>
                <a:ea typeface="Cambria" panose="02040503050406030204" pitchFamily="18" charset="0"/>
                <a:cs typeface="+mn-cs"/>
              </a:rPr>
              <a:t>Sadrosadati</a:t>
            </a:r>
            <a:r>
              <a:rPr kumimoji="0" lang="en-US" sz="2300" b="0"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    Onur Mutlu</a:t>
            </a:r>
          </a:p>
        </p:txBody>
      </p:sp>
      <p:pic>
        <p:nvPicPr>
          <p:cNvPr id="11" name="Graphic 2">
            <a:extLst>
              <a:ext uri="{FF2B5EF4-FFF2-40B4-BE49-F238E27FC236}">
                <a16:creationId xmlns:a16="http://schemas.microsoft.com/office/drawing/2014/main" id="{ED6B6B5A-0C6F-238E-C47B-815E93924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663" y="6129677"/>
            <a:ext cx="1396494" cy="268658"/>
          </a:xfrm>
          <a:prstGeom prst="rect">
            <a:avLst/>
          </a:prstGeom>
        </p:spPr>
      </p:pic>
      <p:pic>
        <p:nvPicPr>
          <p:cNvPr id="12" name="Picture 11">
            <a:extLst>
              <a:ext uri="{FF2B5EF4-FFF2-40B4-BE49-F238E27FC236}">
                <a16:creationId xmlns:a16="http://schemas.microsoft.com/office/drawing/2014/main" id="{146B9A47-8CD9-70B4-DAFA-BCA7EF8538EA}"/>
              </a:ext>
            </a:extLst>
          </p:cNvPr>
          <p:cNvPicPr>
            <a:picLocks noChangeAspect="1"/>
          </p:cNvPicPr>
          <p:nvPr/>
        </p:nvPicPr>
        <p:blipFill rotWithShape="1">
          <a:blip r:embed="rId5"/>
          <a:srcRect l="11820" t="33599" r="12247" b="30996"/>
          <a:stretch/>
        </p:blipFill>
        <p:spPr>
          <a:xfrm>
            <a:off x="0" y="6506566"/>
            <a:ext cx="1909307" cy="328484"/>
          </a:xfrm>
          <a:prstGeom prst="rect">
            <a:avLst/>
          </a:prstGeom>
        </p:spPr>
      </p:pic>
      <p:pic>
        <p:nvPicPr>
          <p:cNvPr id="15" name="图片 14">
            <a:extLst>
              <a:ext uri="{FF2B5EF4-FFF2-40B4-BE49-F238E27FC236}">
                <a16:creationId xmlns:a16="http://schemas.microsoft.com/office/drawing/2014/main" id="{BA43928B-293C-D58A-93C5-DF8BED90D52E}"/>
              </a:ext>
            </a:extLst>
          </p:cNvPr>
          <p:cNvPicPr>
            <a:picLocks noChangeAspect="1"/>
          </p:cNvPicPr>
          <p:nvPr/>
        </p:nvPicPr>
        <p:blipFill>
          <a:blip r:embed="rId6"/>
          <a:stretch>
            <a:fillRect/>
          </a:stretch>
        </p:blipFill>
        <p:spPr>
          <a:xfrm>
            <a:off x="3801770" y="5971884"/>
            <a:ext cx="1311555" cy="880653"/>
          </a:xfrm>
          <a:prstGeom prst="rect">
            <a:avLst/>
          </a:prstGeom>
        </p:spPr>
      </p:pic>
      <p:pic>
        <p:nvPicPr>
          <p:cNvPr id="17" name="图片 16">
            <a:extLst>
              <a:ext uri="{FF2B5EF4-FFF2-40B4-BE49-F238E27FC236}">
                <a16:creationId xmlns:a16="http://schemas.microsoft.com/office/drawing/2014/main" id="{085D9DCF-7217-EE52-A879-59B1DB1CE707}"/>
              </a:ext>
            </a:extLst>
          </p:cNvPr>
          <p:cNvPicPr>
            <a:picLocks noChangeAspect="1"/>
          </p:cNvPicPr>
          <p:nvPr/>
        </p:nvPicPr>
        <p:blipFill>
          <a:blip r:embed="rId7"/>
          <a:stretch>
            <a:fillRect/>
          </a:stretch>
        </p:blipFill>
        <p:spPr>
          <a:xfrm>
            <a:off x="5188254" y="5811711"/>
            <a:ext cx="834957" cy="1011330"/>
          </a:xfrm>
          <a:prstGeom prst="rect">
            <a:avLst/>
          </a:prstGeom>
        </p:spPr>
      </p:pic>
      <p:pic>
        <p:nvPicPr>
          <p:cNvPr id="19" name="图片 18">
            <a:extLst>
              <a:ext uri="{FF2B5EF4-FFF2-40B4-BE49-F238E27FC236}">
                <a16:creationId xmlns:a16="http://schemas.microsoft.com/office/drawing/2014/main" id="{751BDE2A-A17F-4215-34CD-95589D153E39}"/>
              </a:ext>
            </a:extLst>
          </p:cNvPr>
          <p:cNvPicPr>
            <a:picLocks noChangeAspect="1"/>
          </p:cNvPicPr>
          <p:nvPr/>
        </p:nvPicPr>
        <p:blipFill>
          <a:blip r:embed="rId8"/>
          <a:stretch>
            <a:fillRect/>
          </a:stretch>
        </p:blipFill>
        <p:spPr>
          <a:xfrm>
            <a:off x="6098140" y="5921276"/>
            <a:ext cx="928834" cy="938637"/>
          </a:xfrm>
          <a:prstGeom prst="rect">
            <a:avLst/>
          </a:prstGeom>
        </p:spPr>
      </p:pic>
      <p:pic>
        <p:nvPicPr>
          <p:cNvPr id="21" name="图片 20">
            <a:extLst>
              <a:ext uri="{FF2B5EF4-FFF2-40B4-BE49-F238E27FC236}">
                <a16:creationId xmlns:a16="http://schemas.microsoft.com/office/drawing/2014/main" id="{88A056E1-A825-1D88-F763-09CD83DE5D42}"/>
              </a:ext>
            </a:extLst>
          </p:cNvPr>
          <p:cNvPicPr>
            <a:picLocks noChangeAspect="1"/>
          </p:cNvPicPr>
          <p:nvPr/>
        </p:nvPicPr>
        <p:blipFill>
          <a:blip r:embed="rId9"/>
          <a:stretch>
            <a:fillRect/>
          </a:stretch>
        </p:blipFill>
        <p:spPr>
          <a:xfrm>
            <a:off x="7109482" y="6370154"/>
            <a:ext cx="2034518" cy="459665"/>
          </a:xfrm>
          <a:prstGeom prst="rect">
            <a:avLst/>
          </a:prstGeom>
        </p:spPr>
      </p:pic>
      <p:pic>
        <p:nvPicPr>
          <p:cNvPr id="23" name="图片 22">
            <a:extLst>
              <a:ext uri="{FF2B5EF4-FFF2-40B4-BE49-F238E27FC236}">
                <a16:creationId xmlns:a16="http://schemas.microsoft.com/office/drawing/2014/main" id="{890B3DC7-4BE3-8975-D34B-D4C1A811600F}"/>
              </a:ext>
            </a:extLst>
          </p:cNvPr>
          <p:cNvPicPr>
            <a:picLocks noChangeAspect="1"/>
          </p:cNvPicPr>
          <p:nvPr/>
        </p:nvPicPr>
        <p:blipFill>
          <a:blip r:embed="rId10"/>
          <a:stretch>
            <a:fillRect/>
          </a:stretch>
        </p:blipFill>
        <p:spPr>
          <a:xfrm>
            <a:off x="1976917" y="6113744"/>
            <a:ext cx="1730017" cy="601307"/>
          </a:xfrm>
          <a:prstGeom prst="rect">
            <a:avLst/>
          </a:prstGeom>
        </p:spPr>
      </p:pic>
    </p:spTree>
    <p:extLst>
      <p:ext uri="{BB962C8B-B14F-4D97-AF65-F5344CB8AC3E}">
        <p14:creationId xmlns:p14="http://schemas.microsoft.com/office/powerpoint/2010/main" val="164531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498C2-9E3C-518D-1817-D29CDB27041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0440E4-EFEE-F015-09BE-7525478DA681}"/>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83543C86-9680-DDED-0E0A-EBD7196A262A}"/>
              </a:ext>
            </a:extLst>
          </p:cNvPr>
          <p:cNvSpPr>
            <a:spLocks noGrp="1"/>
          </p:cNvSpPr>
          <p:nvPr>
            <p:ph type="sldNum" sz="quarter" idx="12"/>
          </p:nvPr>
        </p:nvSpPr>
        <p:spPr/>
        <p:txBody>
          <a:bodyPr/>
          <a:lstStyle/>
          <a:p>
            <a:fld id="{CBE5B309-C2CE-4D90-B104-F7E98438FC65}" type="slidenum">
              <a:rPr lang="tr-TR" smtClean="0"/>
              <a:pPr/>
              <a:t>34</a:t>
            </a:fld>
            <a:endParaRPr lang="tr-TR" dirty="0"/>
          </a:p>
        </p:txBody>
      </p:sp>
      <p:sp>
        <p:nvSpPr>
          <p:cNvPr id="4" name="Title 3">
            <a:extLst>
              <a:ext uri="{FF2B5EF4-FFF2-40B4-BE49-F238E27FC236}">
                <a16:creationId xmlns:a16="http://schemas.microsoft.com/office/drawing/2014/main" id="{D7D9C3CF-36B4-6EC6-5D13-5EA12607967D}"/>
              </a:ext>
            </a:extLst>
          </p:cNvPr>
          <p:cNvSpPr>
            <a:spLocks noGrp="1"/>
          </p:cNvSpPr>
          <p:nvPr>
            <p:ph type="title"/>
          </p:nvPr>
        </p:nvSpPr>
        <p:spPr/>
        <p:txBody>
          <a:bodyPr>
            <a:noAutofit/>
          </a:bodyPr>
          <a:lstStyle/>
          <a:p>
            <a:r>
              <a:rPr lang="en-US" sz="3200" dirty="0"/>
              <a:t>Compression Ratio</a:t>
            </a:r>
          </a:p>
        </p:txBody>
      </p:sp>
      <p:graphicFrame>
        <p:nvGraphicFramePr>
          <p:cNvPr id="5" name="Chart 1">
            <a:extLst>
              <a:ext uri="{FF2B5EF4-FFF2-40B4-BE49-F238E27FC236}">
                <a16:creationId xmlns:a16="http://schemas.microsoft.com/office/drawing/2014/main" id="{B9B688C2-98C0-9720-6BA6-DCD0F4FAA02F}"/>
              </a:ext>
            </a:extLst>
          </p:cNvPr>
          <p:cNvGraphicFramePr>
            <a:graphicFrameLocks/>
          </p:cNvGraphicFramePr>
          <p:nvPr>
            <p:extLst>
              <p:ext uri="{D42A27DB-BD31-4B8C-83A1-F6EECF244321}">
                <p14:modId xmlns:p14="http://schemas.microsoft.com/office/powerpoint/2010/main" val="336184380"/>
              </p:ext>
            </p:extLst>
          </p:nvPr>
        </p:nvGraphicFramePr>
        <p:xfrm>
          <a:off x="0" y="1928627"/>
          <a:ext cx="8580741"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DAD7E4D0-21B6-3FA3-4CCD-ACD8041D0750}"/>
              </a:ext>
            </a:extLst>
          </p:cNvPr>
          <p:cNvSpPr txBox="1">
            <a:spLocks/>
          </p:cNvSpPr>
          <p:nvPr/>
        </p:nvSpPr>
        <p:spPr>
          <a:xfrm>
            <a:off x="0" y="1205135"/>
            <a:ext cx="8902557" cy="3357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altLang="zh-CN" sz="2000"/>
              <a:t>Compression ratio under different settings</a:t>
            </a:r>
            <a:endParaRPr lang="en-US" sz="2000" dirty="0">
              <a:latin typeface="Cambria"/>
              <a:ea typeface="Cambria"/>
              <a:cs typeface="Cambria"/>
              <a:sym typeface="Cambria"/>
            </a:endParaRPr>
          </a:p>
        </p:txBody>
      </p:sp>
    </p:spTree>
    <p:extLst>
      <p:ext uri="{BB962C8B-B14F-4D97-AF65-F5344CB8AC3E}">
        <p14:creationId xmlns:p14="http://schemas.microsoft.com/office/powerpoint/2010/main" val="88476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B486-1437-5DA6-53CB-368AEDAC57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52052F-FD17-65ED-EF1B-266835D6B7D7}"/>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867A4029-527B-C3D7-0B66-3C6B94A7F110}"/>
              </a:ext>
            </a:extLst>
          </p:cNvPr>
          <p:cNvSpPr>
            <a:spLocks noGrp="1"/>
          </p:cNvSpPr>
          <p:nvPr>
            <p:ph type="sldNum" sz="quarter" idx="12"/>
          </p:nvPr>
        </p:nvSpPr>
        <p:spPr/>
        <p:txBody>
          <a:bodyPr/>
          <a:lstStyle/>
          <a:p>
            <a:fld id="{CBE5B309-C2CE-4D90-B104-F7E98438FC65}" type="slidenum">
              <a:rPr lang="tr-TR" smtClean="0"/>
              <a:pPr/>
              <a:t>35</a:t>
            </a:fld>
            <a:endParaRPr lang="tr-TR" dirty="0"/>
          </a:p>
        </p:txBody>
      </p:sp>
      <p:sp>
        <p:nvSpPr>
          <p:cNvPr id="4" name="Title 3">
            <a:extLst>
              <a:ext uri="{FF2B5EF4-FFF2-40B4-BE49-F238E27FC236}">
                <a16:creationId xmlns:a16="http://schemas.microsoft.com/office/drawing/2014/main" id="{CEA9F164-1ABA-A83F-87C9-B862527BD14B}"/>
              </a:ext>
            </a:extLst>
          </p:cNvPr>
          <p:cNvSpPr>
            <a:spLocks noGrp="1"/>
          </p:cNvSpPr>
          <p:nvPr>
            <p:ph type="title"/>
          </p:nvPr>
        </p:nvSpPr>
        <p:spPr/>
        <p:txBody>
          <a:bodyPr>
            <a:noAutofit/>
          </a:bodyPr>
          <a:lstStyle/>
          <a:p>
            <a:r>
              <a:rPr lang="en-US" sz="3200" dirty="0"/>
              <a:t>Compression Ratio</a:t>
            </a:r>
          </a:p>
        </p:txBody>
      </p:sp>
      <p:graphicFrame>
        <p:nvGraphicFramePr>
          <p:cNvPr id="5" name="Chart 1">
            <a:extLst>
              <a:ext uri="{FF2B5EF4-FFF2-40B4-BE49-F238E27FC236}">
                <a16:creationId xmlns:a16="http://schemas.microsoft.com/office/drawing/2014/main" id="{5361A0E5-E3F2-49D2-D629-5A0D3DF5282A}"/>
              </a:ext>
            </a:extLst>
          </p:cNvPr>
          <p:cNvGraphicFramePr>
            <a:graphicFrameLocks/>
          </p:cNvGraphicFramePr>
          <p:nvPr/>
        </p:nvGraphicFramePr>
        <p:xfrm>
          <a:off x="0" y="1928627"/>
          <a:ext cx="8580741"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989C507B-3A96-DD1A-0095-CA8EF3EFA106}"/>
              </a:ext>
            </a:extLst>
          </p:cNvPr>
          <p:cNvSpPr txBox="1">
            <a:spLocks/>
          </p:cNvSpPr>
          <p:nvPr/>
        </p:nvSpPr>
        <p:spPr>
          <a:xfrm>
            <a:off x="0" y="1205135"/>
            <a:ext cx="8902557" cy="3357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altLang="zh-CN" sz="2000"/>
              <a:t>Compression ratio under different settings</a:t>
            </a:r>
            <a:endParaRPr lang="en-US" sz="2000" dirty="0">
              <a:latin typeface="Cambria"/>
              <a:ea typeface="Cambria"/>
              <a:cs typeface="Cambria"/>
              <a:sym typeface="Cambria"/>
            </a:endParaRPr>
          </a:p>
        </p:txBody>
      </p:sp>
      <p:graphicFrame>
        <p:nvGraphicFramePr>
          <p:cNvPr id="6" name="Chart 1">
            <a:extLst>
              <a:ext uri="{FF2B5EF4-FFF2-40B4-BE49-F238E27FC236}">
                <a16:creationId xmlns:a16="http://schemas.microsoft.com/office/drawing/2014/main" id="{A4670305-06FA-2DAB-1FCE-8E6FDF827DCE}"/>
              </a:ext>
            </a:extLst>
          </p:cNvPr>
          <p:cNvGraphicFramePr>
            <a:graphicFrameLocks/>
          </p:cNvGraphicFramePr>
          <p:nvPr>
            <p:extLst>
              <p:ext uri="{D42A27DB-BD31-4B8C-83A1-F6EECF244321}">
                <p14:modId xmlns:p14="http://schemas.microsoft.com/office/powerpoint/2010/main" val="3327959919"/>
              </p:ext>
            </p:extLst>
          </p:nvPr>
        </p:nvGraphicFramePr>
        <p:xfrm>
          <a:off x="0" y="2019300"/>
          <a:ext cx="8580741" cy="3200399"/>
        </p:xfrm>
        <a:graphic>
          <a:graphicData uri="http://schemas.openxmlformats.org/drawingml/2006/chart">
            <c:chart xmlns:c="http://schemas.openxmlformats.org/drawingml/2006/chart" xmlns:r="http://schemas.openxmlformats.org/officeDocument/2006/relationships" r:id="rId4"/>
          </a:graphicData>
        </a:graphic>
      </p:graphicFrame>
      <p:sp>
        <p:nvSpPr>
          <p:cNvPr id="8" name="Google Shape;161;p23">
            <a:extLst>
              <a:ext uri="{FF2B5EF4-FFF2-40B4-BE49-F238E27FC236}">
                <a16:creationId xmlns:a16="http://schemas.microsoft.com/office/drawing/2014/main" id="{7B773FC6-9DDF-8295-9C4E-440CF8B9C3DC}"/>
              </a:ext>
            </a:extLst>
          </p:cNvPr>
          <p:cNvSpPr/>
          <p:nvPr/>
        </p:nvSpPr>
        <p:spPr>
          <a:xfrm>
            <a:off x="3408451" y="2553110"/>
            <a:ext cx="3973531" cy="555000"/>
          </a:xfrm>
          <a:prstGeom prst="rect">
            <a:avLst/>
          </a:prstGeom>
          <a:solidFill>
            <a:srgbClr val="FFF2CC"/>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latin typeface="Cambria"/>
                <a:ea typeface="Cambria"/>
                <a:cs typeface="Cambria"/>
                <a:sym typeface="Cambria"/>
              </a:rPr>
              <a:t>We can achieve better compression ratio by setting parameters</a:t>
            </a:r>
            <a:endParaRPr sz="2300" b="1" dirty="0">
              <a:latin typeface="Cambria"/>
              <a:ea typeface="Cambria"/>
              <a:cs typeface="Cambria"/>
              <a:sym typeface="Cambria"/>
            </a:endParaRPr>
          </a:p>
        </p:txBody>
      </p:sp>
    </p:spTree>
    <p:extLst>
      <p:ext uri="{BB962C8B-B14F-4D97-AF65-F5344CB8AC3E}">
        <p14:creationId xmlns:p14="http://schemas.microsoft.com/office/powerpoint/2010/main" val="1369618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452B6-F8D5-847B-652B-0CCFECD4D7A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B5E3EA-87F7-E906-2F1A-E796F795BB1C}"/>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1EA72618-6628-93C8-6540-ED18560A3BF5}"/>
              </a:ext>
            </a:extLst>
          </p:cNvPr>
          <p:cNvSpPr>
            <a:spLocks noGrp="1"/>
          </p:cNvSpPr>
          <p:nvPr>
            <p:ph type="sldNum" sz="quarter" idx="12"/>
          </p:nvPr>
        </p:nvSpPr>
        <p:spPr/>
        <p:txBody>
          <a:bodyPr/>
          <a:lstStyle/>
          <a:p>
            <a:fld id="{CBE5B309-C2CE-4D90-B104-F7E98438FC65}" type="slidenum">
              <a:rPr lang="tr-TR" smtClean="0"/>
              <a:pPr/>
              <a:t>36</a:t>
            </a:fld>
            <a:endParaRPr lang="tr-TR" dirty="0"/>
          </a:p>
        </p:txBody>
      </p:sp>
      <p:sp>
        <p:nvSpPr>
          <p:cNvPr id="4" name="Title 3">
            <a:extLst>
              <a:ext uri="{FF2B5EF4-FFF2-40B4-BE49-F238E27FC236}">
                <a16:creationId xmlns:a16="http://schemas.microsoft.com/office/drawing/2014/main" id="{C35B4765-5D72-5410-5FC4-7EF99E35A04C}"/>
              </a:ext>
            </a:extLst>
          </p:cNvPr>
          <p:cNvSpPr>
            <a:spLocks noGrp="1"/>
          </p:cNvSpPr>
          <p:nvPr>
            <p:ph type="title"/>
          </p:nvPr>
        </p:nvSpPr>
        <p:spPr/>
        <p:txBody>
          <a:bodyPr>
            <a:noAutofit/>
          </a:bodyPr>
          <a:lstStyle/>
          <a:p>
            <a:r>
              <a:rPr lang="en-US" sz="3200" dirty="0"/>
              <a:t>Compression and Decompression Latency</a:t>
            </a:r>
          </a:p>
        </p:txBody>
      </p:sp>
      <p:graphicFrame>
        <p:nvGraphicFramePr>
          <p:cNvPr id="5" name="Chart 1">
            <a:extLst>
              <a:ext uri="{FF2B5EF4-FFF2-40B4-BE49-F238E27FC236}">
                <a16:creationId xmlns:a16="http://schemas.microsoft.com/office/drawing/2014/main" id="{BEAF4B82-4DA8-509F-7A6D-FEE3ED507272}"/>
              </a:ext>
            </a:extLst>
          </p:cNvPr>
          <p:cNvGraphicFramePr>
            <a:graphicFrameLocks/>
          </p:cNvGraphicFramePr>
          <p:nvPr/>
        </p:nvGraphicFramePr>
        <p:xfrm>
          <a:off x="0" y="1928627"/>
          <a:ext cx="8580741" cy="3200399"/>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3657;p98">
            <a:extLst>
              <a:ext uri="{FF2B5EF4-FFF2-40B4-BE49-F238E27FC236}">
                <a16:creationId xmlns:a16="http://schemas.microsoft.com/office/drawing/2014/main" id="{DEF6B5D3-9BEA-B33C-5136-D0F287477B3B}"/>
              </a:ext>
            </a:extLst>
          </p:cNvPr>
          <p:cNvSpPr txBox="1">
            <a:spLocks/>
          </p:cNvSpPr>
          <p:nvPr/>
        </p:nvSpPr>
        <p:spPr>
          <a:xfrm>
            <a:off x="0" y="1205135"/>
            <a:ext cx="8902557" cy="3357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en-US" altLang="zh-CN" sz="2000" dirty="0"/>
              <a:t>Compression and decompression latency under different settings</a:t>
            </a:r>
            <a:endParaRPr lang="en-US" sz="2000" dirty="0">
              <a:latin typeface="Cambria"/>
              <a:ea typeface="Cambria"/>
              <a:cs typeface="Cambria"/>
              <a:sym typeface="Cambria"/>
            </a:endParaRPr>
          </a:p>
        </p:txBody>
      </p:sp>
    </p:spTree>
    <p:extLst>
      <p:ext uri="{BB962C8B-B14F-4D97-AF65-F5344CB8AC3E}">
        <p14:creationId xmlns:p14="http://schemas.microsoft.com/office/powerpoint/2010/main" val="2396913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BE65-6523-25DC-D9A2-E7A21537F51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5518C2-96C1-C53D-0875-C3D442371C42}"/>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C531CE04-B26A-8871-7A90-B3532DCBE664}"/>
              </a:ext>
            </a:extLst>
          </p:cNvPr>
          <p:cNvSpPr>
            <a:spLocks noGrp="1"/>
          </p:cNvSpPr>
          <p:nvPr>
            <p:ph type="sldNum" sz="quarter" idx="12"/>
          </p:nvPr>
        </p:nvSpPr>
        <p:spPr/>
        <p:txBody>
          <a:bodyPr/>
          <a:lstStyle/>
          <a:p>
            <a:fld id="{CBE5B309-C2CE-4D90-B104-F7E98438FC65}" type="slidenum">
              <a:rPr lang="tr-TR" smtClean="0"/>
              <a:pPr/>
              <a:t>37</a:t>
            </a:fld>
            <a:endParaRPr lang="tr-TR" dirty="0"/>
          </a:p>
        </p:txBody>
      </p:sp>
      <p:sp>
        <p:nvSpPr>
          <p:cNvPr id="4" name="Title 3">
            <a:extLst>
              <a:ext uri="{FF2B5EF4-FFF2-40B4-BE49-F238E27FC236}">
                <a16:creationId xmlns:a16="http://schemas.microsoft.com/office/drawing/2014/main" id="{AF16E011-ECD2-07B6-BE85-818D03F8EDB2}"/>
              </a:ext>
            </a:extLst>
          </p:cNvPr>
          <p:cNvSpPr>
            <a:spLocks noGrp="1"/>
          </p:cNvSpPr>
          <p:nvPr>
            <p:ph type="title"/>
          </p:nvPr>
        </p:nvSpPr>
        <p:spPr/>
        <p:txBody>
          <a:bodyPr>
            <a:noAutofit/>
          </a:bodyPr>
          <a:lstStyle/>
          <a:p>
            <a:r>
              <a:rPr lang="zh-CN" altLang="zh-CN" sz="2800" dirty="0"/>
              <a:t>Prediction Accuray/Cov</a:t>
            </a:r>
            <a:r>
              <a:rPr lang="en-US" altLang="zh-CN" sz="2800" dirty="0"/>
              <a:t>e</a:t>
            </a:r>
            <a:r>
              <a:rPr lang="zh-CN" altLang="zh-CN" sz="2800" dirty="0"/>
              <a:t>rage</a:t>
            </a:r>
            <a:endParaRPr lang="en-US" sz="3200" dirty="0"/>
          </a:p>
        </p:txBody>
      </p:sp>
      <p:sp>
        <p:nvSpPr>
          <p:cNvPr id="7" name="Google Shape;3657;p98">
            <a:extLst>
              <a:ext uri="{FF2B5EF4-FFF2-40B4-BE49-F238E27FC236}">
                <a16:creationId xmlns:a16="http://schemas.microsoft.com/office/drawing/2014/main" id="{F1B9BF1B-C3C5-C924-BAED-133390BC074B}"/>
              </a:ext>
            </a:extLst>
          </p:cNvPr>
          <p:cNvSpPr txBox="1">
            <a:spLocks/>
          </p:cNvSpPr>
          <p:nvPr/>
        </p:nvSpPr>
        <p:spPr>
          <a:xfrm>
            <a:off x="0" y="1205135"/>
            <a:ext cx="8902557" cy="335775"/>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90000"/>
              </a:lnSpc>
              <a:spcBef>
                <a:spcPts val="0"/>
              </a:spcBef>
              <a:spcAft>
                <a:spcPts val="0"/>
              </a:spcAft>
              <a:buClr>
                <a:schemeClr val="dk1"/>
              </a:buClr>
              <a:buSzPts val="2800"/>
              <a:buNone/>
            </a:pPr>
            <a:r>
              <a:rPr lang="en-US" altLang="zh-CN" sz="2000" dirty="0">
                <a:latin typeface="Cambria"/>
                <a:ea typeface="Cambria"/>
                <a:cs typeface="Cambria"/>
                <a:sym typeface="Cambria"/>
              </a:rPr>
              <a:t>For hot data prediction</a:t>
            </a:r>
          </a:p>
        </p:txBody>
      </p:sp>
      <p:graphicFrame>
        <p:nvGraphicFramePr>
          <p:cNvPr id="6" name="Chart 1">
            <a:extLst>
              <a:ext uri="{FF2B5EF4-FFF2-40B4-BE49-F238E27FC236}">
                <a16:creationId xmlns:a16="http://schemas.microsoft.com/office/drawing/2014/main" id="{D46C7D47-4E6C-045B-0862-3322A78F43F1}"/>
              </a:ext>
            </a:extLst>
          </p:cNvPr>
          <p:cNvGraphicFramePr>
            <a:graphicFrameLocks/>
          </p:cNvGraphicFramePr>
          <p:nvPr>
            <p:extLst>
              <p:ext uri="{D42A27DB-BD31-4B8C-83A1-F6EECF244321}">
                <p14:modId xmlns:p14="http://schemas.microsoft.com/office/powerpoint/2010/main" val="1250538534"/>
              </p:ext>
            </p:extLst>
          </p:nvPr>
        </p:nvGraphicFramePr>
        <p:xfrm>
          <a:off x="161405" y="1863411"/>
          <a:ext cx="8144189" cy="3029578"/>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61;p23">
            <a:extLst>
              <a:ext uri="{FF2B5EF4-FFF2-40B4-BE49-F238E27FC236}">
                <a16:creationId xmlns:a16="http://schemas.microsoft.com/office/drawing/2014/main" id="{851BDAA3-447B-378E-2AAB-2A6ADFBC3839}"/>
              </a:ext>
            </a:extLst>
          </p:cNvPr>
          <p:cNvSpPr/>
          <p:nvPr/>
        </p:nvSpPr>
        <p:spPr>
          <a:xfrm>
            <a:off x="2050038" y="3165099"/>
            <a:ext cx="5663848" cy="943426"/>
          </a:xfrm>
          <a:prstGeom prst="rect">
            <a:avLst/>
          </a:prstGeom>
          <a:solidFill>
            <a:srgbClr val="FFF2CC"/>
          </a:solidFill>
          <a:ln w="762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0000"/>
                </a:solidFill>
                <a:latin typeface="Cambria"/>
                <a:ea typeface="Cambria"/>
                <a:cs typeface="Cambria"/>
                <a:sym typeface="Cambria"/>
              </a:rPr>
              <a:t>~70% </a:t>
            </a:r>
            <a:r>
              <a:rPr lang="en-US" altLang="zh-CN" sz="2400" b="1" dirty="0">
                <a:solidFill>
                  <a:schemeClr val="tx1"/>
                </a:solidFill>
                <a:latin typeface="Cambria"/>
                <a:ea typeface="Cambria"/>
                <a:cs typeface="Cambria"/>
                <a:sym typeface="Cambria"/>
              </a:rPr>
              <a:t>Coverage</a:t>
            </a:r>
          </a:p>
          <a:p>
            <a:pPr marL="0" marR="0" lvl="0" indent="0" algn="ctr" rtl="0">
              <a:spcBef>
                <a:spcPts val="0"/>
              </a:spcBef>
              <a:spcAft>
                <a:spcPts val="0"/>
              </a:spcAft>
              <a:buNone/>
            </a:pPr>
            <a:r>
              <a:rPr lang="en-US" altLang="zh-CN" sz="2400" b="1" dirty="0">
                <a:solidFill>
                  <a:srgbClr val="FF0000"/>
                </a:solidFill>
                <a:latin typeface="Cambria"/>
                <a:ea typeface="Cambria"/>
                <a:cs typeface="Cambria"/>
                <a:sym typeface="Cambria"/>
              </a:rPr>
              <a:t>~97% </a:t>
            </a:r>
            <a:r>
              <a:rPr lang="en-US" altLang="zh-CN" sz="2400" b="1" dirty="0">
                <a:solidFill>
                  <a:schemeClr val="tx1"/>
                </a:solidFill>
                <a:latin typeface="Cambria"/>
                <a:ea typeface="Cambria"/>
                <a:cs typeface="Cambria"/>
                <a:sym typeface="Cambria"/>
              </a:rPr>
              <a:t>Accuracy</a:t>
            </a:r>
            <a:endParaRPr lang="en-US" altLang="zh-CN" sz="3600" b="1" dirty="0">
              <a:solidFill>
                <a:schemeClr val="tx1"/>
              </a:solidFill>
              <a:latin typeface="Cambria"/>
              <a:ea typeface="Cambria"/>
              <a:cs typeface="Cambria"/>
              <a:sym typeface="Cambria"/>
            </a:endParaRPr>
          </a:p>
        </p:txBody>
      </p:sp>
    </p:spTree>
    <p:extLst>
      <p:ext uri="{BB962C8B-B14F-4D97-AF65-F5344CB8AC3E}">
        <p14:creationId xmlns:p14="http://schemas.microsoft.com/office/powerpoint/2010/main" val="9962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2BCD-3C8B-FDF3-89A1-E5828CB085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A264D9-DBCA-A057-5E4C-D22A701598BC}"/>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90723718-BBEA-D84C-2603-BBB433F81C7F}"/>
              </a:ext>
            </a:extLst>
          </p:cNvPr>
          <p:cNvSpPr>
            <a:spLocks noGrp="1"/>
          </p:cNvSpPr>
          <p:nvPr>
            <p:ph type="sldNum" sz="quarter" idx="12"/>
          </p:nvPr>
        </p:nvSpPr>
        <p:spPr/>
        <p:txBody>
          <a:bodyPr/>
          <a:lstStyle/>
          <a:p>
            <a:fld id="{CBE5B309-C2CE-4D90-B104-F7E98438FC65}" type="slidenum">
              <a:rPr lang="tr-TR" smtClean="0"/>
              <a:pPr/>
              <a:t>38</a:t>
            </a:fld>
            <a:endParaRPr lang="tr-TR" dirty="0"/>
          </a:p>
        </p:txBody>
      </p:sp>
      <p:sp>
        <p:nvSpPr>
          <p:cNvPr id="4" name="Title 3">
            <a:extLst>
              <a:ext uri="{FF2B5EF4-FFF2-40B4-BE49-F238E27FC236}">
                <a16:creationId xmlns:a16="http://schemas.microsoft.com/office/drawing/2014/main" id="{D627396E-F4E7-DE7F-C856-37B903EB9A07}"/>
              </a:ext>
            </a:extLst>
          </p:cNvPr>
          <p:cNvSpPr>
            <a:spLocks noGrp="1"/>
          </p:cNvSpPr>
          <p:nvPr>
            <p:ph type="title"/>
          </p:nvPr>
        </p:nvSpPr>
        <p:spPr/>
        <p:txBody>
          <a:bodyPr>
            <a:noAutofit/>
          </a:bodyPr>
          <a:lstStyle/>
          <a:p>
            <a:r>
              <a:rPr lang="en-US" sz="3200" dirty="0"/>
              <a:t>Overhead Analysis</a:t>
            </a:r>
          </a:p>
        </p:txBody>
      </p:sp>
      <p:sp>
        <p:nvSpPr>
          <p:cNvPr id="6" name="Google Shape;341;p37">
            <a:extLst>
              <a:ext uri="{FF2B5EF4-FFF2-40B4-BE49-F238E27FC236}">
                <a16:creationId xmlns:a16="http://schemas.microsoft.com/office/drawing/2014/main" id="{E38E5274-281F-9C9C-AC75-E2F7C7DA0FBE}"/>
              </a:ext>
            </a:extLst>
          </p:cNvPr>
          <p:cNvSpPr txBox="1"/>
          <p:nvPr/>
        </p:nvSpPr>
        <p:spPr>
          <a:xfrm>
            <a:off x="162750" y="1173956"/>
            <a:ext cx="8818500" cy="4306200"/>
          </a:xfrm>
          <a:prstGeom prst="rect">
            <a:avLst/>
          </a:prstGeom>
          <a:noFill/>
          <a:ln>
            <a:noFill/>
          </a:ln>
        </p:spPr>
        <p:txBody>
          <a:bodyPr spcFirstLastPara="1" wrap="square" lIns="91425" tIns="45700" rIns="91425" bIns="45700" anchor="t" anchorCtr="0">
            <a:noAutofit/>
          </a:bodyPr>
          <a:lstStyle/>
          <a:p>
            <a:pPr marL="228600" marR="0" lvl="0" indent="-209550" algn="l" rtl="0">
              <a:lnSpc>
                <a:spcPct val="100000"/>
              </a:lnSpc>
              <a:spcBef>
                <a:spcPts val="0"/>
              </a:spcBef>
              <a:spcAft>
                <a:spcPts val="0"/>
              </a:spcAft>
              <a:buClr>
                <a:schemeClr val="dk1"/>
              </a:buClr>
              <a:buSzPts val="2500"/>
              <a:buFont typeface="Arial"/>
              <a:buChar char="•"/>
            </a:pPr>
            <a:r>
              <a:rPr lang="en-US" altLang="zh-CN" sz="2500" b="1" dirty="0">
                <a:solidFill>
                  <a:schemeClr val="dk1"/>
                </a:solidFill>
                <a:latin typeface="Cambria"/>
                <a:ea typeface="Cambria"/>
                <a:cs typeface="Cambria"/>
                <a:sym typeface="Cambria"/>
              </a:rPr>
              <a:t>HotnessOrg</a:t>
            </a:r>
            <a:r>
              <a:rPr lang="zh-CN" sz="2500" dirty="0">
                <a:solidFill>
                  <a:schemeClr val="dk1"/>
                </a:solidFill>
                <a:latin typeface="Cambria"/>
                <a:ea typeface="Cambria"/>
                <a:cs typeface="Cambria"/>
                <a:sym typeface="Cambria"/>
              </a:rPr>
              <a:t>: </a:t>
            </a:r>
            <a:endParaRPr sz="2500" dirty="0">
              <a:solidFill>
                <a:schemeClr val="dk1"/>
              </a:solidFill>
              <a:latin typeface="Cambria"/>
              <a:ea typeface="Cambria"/>
              <a:cs typeface="Cambria"/>
              <a:sym typeface="Cambria"/>
            </a:endParaRPr>
          </a:p>
          <a:p>
            <a:pPr marL="914400" marR="0" lvl="1" indent="-387350" algn="l" rtl="0">
              <a:lnSpc>
                <a:spcPct val="100000"/>
              </a:lnSpc>
              <a:spcBef>
                <a:spcPts val="0"/>
              </a:spcBef>
              <a:spcAft>
                <a:spcPts val="0"/>
              </a:spcAft>
              <a:buClr>
                <a:schemeClr val="dk1"/>
              </a:buClr>
              <a:buSzPts val="2500"/>
              <a:buFont typeface="Cambria"/>
              <a:buChar char="-"/>
            </a:pPr>
            <a:r>
              <a:rPr lang="en-US" altLang="zh-CN" sz="2500" dirty="0">
                <a:solidFill>
                  <a:schemeClr val="dk1"/>
                </a:solidFill>
                <a:latin typeface="Cambria"/>
                <a:ea typeface="Cambria"/>
                <a:cs typeface="Cambria"/>
                <a:sym typeface="Cambria"/>
              </a:rPr>
              <a:t>Similar to existing LRU scheme, no overhead.</a:t>
            </a:r>
            <a:endParaRPr sz="2500"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2500" dirty="0">
              <a:solidFill>
                <a:schemeClr val="dk1"/>
              </a:solidFill>
              <a:latin typeface="Cambria"/>
              <a:ea typeface="Cambria"/>
              <a:cs typeface="Cambria"/>
              <a:sym typeface="Cambria"/>
            </a:endParaRPr>
          </a:p>
          <a:p>
            <a:pPr marL="228600" lvl="0" indent="-209550" algn="l" rtl="0">
              <a:spcBef>
                <a:spcPts val="0"/>
              </a:spcBef>
              <a:spcAft>
                <a:spcPts val="0"/>
              </a:spcAft>
              <a:buClr>
                <a:schemeClr val="dk1"/>
              </a:buClr>
              <a:buSzPts val="2500"/>
              <a:buChar char="•"/>
            </a:pPr>
            <a:r>
              <a:rPr lang="en-US" altLang="zh-CN" sz="2500" b="1" dirty="0" err="1">
                <a:solidFill>
                  <a:schemeClr val="dk1"/>
                </a:solidFill>
                <a:latin typeface="Cambria"/>
                <a:ea typeface="Cambria"/>
                <a:cs typeface="Cambria"/>
                <a:sym typeface="Cambria"/>
              </a:rPr>
              <a:t>AdaptiveComp</a:t>
            </a:r>
            <a:r>
              <a:rPr lang="zh-CN" sz="2500" dirty="0">
                <a:solidFill>
                  <a:schemeClr val="dk1"/>
                </a:solidFill>
                <a:latin typeface="Cambria"/>
                <a:ea typeface="Cambria"/>
                <a:cs typeface="Cambria"/>
                <a:sym typeface="Cambria"/>
              </a:rPr>
              <a:t>:</a:t>
            </a:r>
            <a:endParaRPr sz="2500" dirty="0">
              <a:solidFill>
                <a:schemeClr val="dk1"/>
              </a:solidFill>
              <a:latin typeface="Cambria"/>
              <a:ea typeface="Cambria"/>
              <a:cs typeface="Cambria"/>
              <a:sym typeface="Cambria"/>
            </a:endParaRPr>
          </a:p>
          <a:p>
            <a:pPr marL="914400" lvl="1" indent="-387350" algn="l" rtl="0">
              <a:spcBef>
                <a:spcPts val="0"/>
              </a:spcBef>
              <a:spcAft>
                <a:spcPts val="0"/>
              </a:spcAft>
              <a:buClr>
                <a:schemeClr val="dk1"/>
              </a:buClr>
              <a:buSzPts val="2500"/>
              <a:buFont typeface="Cambria"/>
              <a:buChar char="-"/>
            </a:pPr>
            <a:r>
              <a:rPr lang="en-US" sz="2500" dirty="0">
                <a:solidFill>
                  <a:schemeClr val="dk1"/>
                </a:solidFill>
                <a:latin typeface="Cambria"/>
                <a:ea typeface="Cambria"/>
                <a:cs typeface="Cambria"/>
                <a:sym typeface="Cambria"/>
              </a:rPr>
              <a:t>Pages compressed together may used in different time, but locality shows impact is minimal.</a:t>
            </a:r>
          </a:p>
          <a:p>
            <a:pPr marL="527050" lvl="1" algn="l" rtl="0">
              <a:spcBef>
                <a:spcPts val="0"/>
              </a:spcBef>
              <a:spcAft>
                <a:spcPts val="0"/>
              </a:spcAft>
              <a:buClr>
                <a:schemeClr val="dk1"/>
              </a:buClr>
              <a:buSzPts val="2500"/>
            </a:pPr>
            <a:endParaRPr lang="en-US" sz="2500" dirty="0">
              <a:solidFill>
                <a:schemeClr val="dk1"/>
              </a:solidFill>
              <a:latin typeface="Cambria"/>
              <a:ea typeface="Cambria"/>
              <a:cs typeface="Cambria"/>
              <a:sym typeface="Cambria"/>
            </a:endParaRPr>
          </a:p>
          <a:p>
            <a:pPr marL="228600" lvl="0" indent="-209550" algn="l" rtl="0">
              <a:spcBef>
                <a:spcPts val="0"/>
              </a:spcBef>
              <a:spcAft>
                <a:spcPts val="0"/>
              </a:spcAft>
              <a:buClr>
                <a:schemeClr val="dk1"/>
              </a:buClr>
              <a:buSzPts val="2500"/>
              <a:buChar char="•"/>
            </a:pPr>
            <a:r>
              <a:rPr lang="en-US" altLang="zh-CN" sz="2500" b="1" dirty="0" err="1">
                <a:solidFill>
                  <a:schemeClr val="dk1"/>
                </a:solidFill>
                <a:latin typeface="Cambria"/>
                <a:ea typeface="Cambria"/>
                <a:cs typeface="Cambria"/>
                <a:sym typeface="Cambria"/>
              </a:rPr>
              <a:t>PreDecomp</a:t>
            </a:r>
            <a:r>
              <a:rPr lang="en-US" altLang="zh-CN" sz="2500" dirty="0">
                <a:solidFill>
                  <a:schemeClr val="dk1"/>
                </a:solidFill>
                <a:latin typeface="Cambria"/>
                <a:ea typeface="Cambria"/>
                <a:cs typeface="Cambria"/>
                <a:sym typeface="Cambria"/>
              </a:rPr>
              <a:t>:</a:t>
            </a:r>
          </a:p>
          <a:p>
            <a:pPr marL="914400" lvl="1" indent="-387350" algn="l" rtl="0">
              <a:spcBef>
                <a:spcPts val="0"/>
              </a:spcBef>
              <a:spcAft>
                <a:spcPts val="0"/>
              </a:spcAft>
              <a:buClr>
                <a:schemeClr val="dk1"/>
              </a:buClr>
              <a:buSzPts val="2500"/>
              <a:buFont typeface="Cambria"/>
              <a:buChar char="-"/>
            </a:pPr>
            <a:r>
              <a:rPr lang="en-US" altLang="zh-CN" sz="2500" dirty="0">
                <a:solidFill>
                  <a:schemeClr val="dk1"/>
                </a:solidFill>
                <a:latin typeface="Cambria"/>
                <a:ea typeface="Cambria"/>
                <a:cs typeface="Cambria"/>
                <a:sym typeface="Cambria"/>
              </a:rPr>
              <a:t>May predict data wrongly, so only predict one page based on locality.</a:t>
            </a:r>
          </a:p>
          <a:p>
            <a:pPr marL="527050" lvl="1" algn="l" rtl="0">
              <a:spcBef>
                <a:spcPts val="0"/>
              </a:spcBef>
              <a:spcAft>
                <a:spcPts val="0"/>
              </a:spcAft>
              <a:buClr>
                <a:schemeClr val="dk1"/>
              </a:buClr>
              <a:buSzPts val="2500"/>
            </a:pPr>
            <a:endParaRPr lang="en-US" sz="2500"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755714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CDC1-E272-F2A1-737A-CC35D184FD0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D389F0-A09F-C2B2-5C4A-8506493C5454}"/>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E3C46213-97B9-C38A-1ABA-069E7960D604}"/>
              </a:ext>
            </a:extLst>
          </p:cNvPr>
          <p:cNvSpPr>
            <a:spLocks noGrp="1"/>
          </p:cNvSpPr>
          <p:nvPr>
            <p:ph type="sldNum" sz="quarter" idx="12"/>
          </p:nvPr>
        </p:nvSpPr>
        <p:spPr/>
        <p:txBody>
          <a:bodyPr/>
          <a:lstStyle/>
          <a:p>
            <a:fld id="{CBE5B309-C2CE-4D90-B104-F7E98438FC65}" type="slidenum">
              <a:rPr lang="tr-TR" smtClean="0"/>
              <a:pPr/>
              <a:t>39</a:t>
            </a:fld>
            <a:endParaRPr lang="tr-TR" dirty="0"/>
          </a:p>
        </p:txBody>
      </p:sp>
      <p:sp>
        <p:nvSpPr>
          <p:cNvPr id="4" name="Title 3">
            <a:extLst>
              <a:ext uri="{FF2B5EF4-FFF2-40B4-BE49-F238E27FC236}">
                <a16:creationId xmlns:a16="http://schemas.microsoft.com/office/drawing/2014/main" id="{3E696F30-BF82-64C4-B172-2735C9DDB7BD}"/>
              </a:ext>
            </a:extLst>
          </p:cNvPr>
          <p:cNvSpPr>
            <a:spLocks noGrp="1"/>
          </p:cNvSpPr>
          <p:nvPr>
            <p:ph type="title"/>
          </p:nvPr>
        </p:nvSpPr>
        <p:spPr/>
        <p:txBody>
          <a:bodyPr>
            <a:noAutofit/>
          </a:bodyPr>
          <a:lstStyle/>
          <a:p>
            <a:r>
              <a:rPr lang="en-US" sz="3200" dirty="0"/>
              <a:t>Implication on Application Relaunch Latency</a:t>
            </a:r>
          </a:p>
        </p:txBody>
      </p:sp>
      <p:graphicFrame>
        <p:nvGraphicFramePr>
          <p:cNvPr id="6" name="Chart 1">
            <a:extLst>
              <a:ext uri="{FF2B5EF4-FFF2-40B4-BE49-F238E27FC236}">
                <a16:creationId xmlns:a16="http://schemas.microsoft.com/office/drawing/2014/main" id="{39A3BD0C-29E0-0527-3336-7873DCC6C1F6}"/>
              </a:ext>
            </a:extLst>
          </p:cNvPr>
          <p:cNvGraphicFramePr>
            <a:graphicFrameLocks/>
          </p:cNvGraphicFramePr>
          <p:nvPr/>
        </p:nvGraphicFramePr>
        <p:xfrm>
          <a:off x="-326003" y="1422628"/>
          <a:ext cx="9470003" cy="3197080"/>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61;p23">
            <a:extLst>
              <a:ext uri="{FF2B5EF4-FFF2-40B4-BE49-F238E27FC236}">
                <a16:creationId xmlns:a16="http://schemas.microsoft.com/office/drawing/2014/main" id="{B7E28A17-2CB0-EA3F-EB89-60537C69D773}"/>
              </a:ext>
            </a:extLst>
          </p:cNvPr>
          <p:cNvSpPr/>
          <p:nvPr/>
        </p:nvSpPr>
        <p:spPr>
          <a:xfrm>
            <a:off x="5120809" y="2016750"/>
            <a:ext cx="3401399" cy="866658"/>
          </a:xfrm>
          <a:prstGeom prst="rect">
            <a:avLst/>
          </a:prstGeom>
          <a:solidFill>
            <a:srgbClr val="FFF2CC"/>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1800" b="1" dirty="0">
                <a:latin typeface="Cambria"/>
                <a:ea typeface="Cambria"/>
                <a:cs typeface="Cambria"/>
                <a:sym typeface="Cambria"/>
              </a:rPr>
              <a:t>EHL (excluding hot list) means hot list data is not compressed</a:t>
            </a:r>
            <a:endParaRPr sz="2400" b="1" dirty="0">
              <a:latin typeface="Cambria"/>
              <a:ea typeface="Cambria"/>
              <a:cs typeface="Cambria"/>
              <a:sym typeface="Cambria"/>
            </a:endParaRPr>
          </a:p>
        </p:txBody>
      </p:sp>
      <p:pic>
        <p:nvPicPr>
          <p:cNvPr id="5" name="图片 4">
            <a:extLst>
              <a:ext uri="{FF2B5EF4-FFF2-40B4-BE49-F238E27FC236}">
                <a16:creationId xmlns:a16="http://schemas.microsoft.com/office/drawing/2014/main" id="{12856FE3-4F93-165F-8D33-07B620F6F6D3}"/>
              </a:ext>
            </a:extLst>
          </p:cNvPr>
          <p:cNvPicPr>
            <a:picLocks noChangeAspect="1"/>
          </p:cNvPicPr>
          <p:nvPr/>
        </p:nvPicPr>
        <p:blipFill>
          <a:blip r:embed="rId4"/>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169194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988F-5892-6FDF-04CF-90BD1D4ED03C}"/>
            </a:ext>
          </a:extLst>
        </p:cNvPr>
        <p:cNvGrpSpPr/>
        <p:nvPr/>
      </p:nvGrpSpPr>
      <p:grpSpPr>
        <a:xfrm>
          <a:off x="0" y="0"/>
          <a:ext cx="0" cy="0"/>
          <a:chOff x="0" y="0"/>
          <a:chExt cx="0" cy="0"/>
        </a:xfrm>
      </p:grpSpPr>
      <p:sp>
        <p:nvSpPr>
          <p:cNvPr id="16" name="文本框 15">
            <a:extLst>
              <a:ext uri="{FF2B5EF4-FFF2-40B4-BE49-F238E27FC236}">
                <a16:creationId xmlns:a16="http://schemas.microsoft.com/office/drawing/2014/main" id="{86994E45-6FE1-46D6-BCE4-97466977FB9E}"/>
              </a:ext>
            </a:extLst>
          </p:cNvPr>
          <p:cNvSpPr txBox="1"/>
          <p:nvPr/>
        </p:nvSpPr>
        <p:spPr>
          <a:xfrm>
            <a:off x="5626612" y="5325159"/>
            <a:ext cx="3111942" cy="338554"/>
          </a:xfrm>
          <a:prstGeom prst="rect">
            <a:avLst/>
          </a:prstGeom>
          <a:noFill/>
        </p:spPr>
        <p:txBody>
          <a:bodyPr wrap="none" rtlCol="0">
            <a:spAutoFit/>
          </a:bodyPr>
          <a:lstStyle/>
          <a:p>
            <a:r>
              <a:rPr lang="en-US" altLang="zh-Hans-HK" sz="1600" b="1" dirty="0">
                <a:solidFill>
                  <a:srgbClr val="FF0000"/>
                </a:solidFill>
              </a:rPr>
              <a:t>Increase flash memory </a:t>
            </a:r>
            <a:r>
              <a:rPr lang="en-US" altLang="zh-CN" sz="1600" b="1" dirty="0">
                <a:solidFill>
                  <a:srgbClr val="FF0000"/>
                </a:solidFill>
              </a:rPr>
              <a:t>lifetime</a:t>
            </a:r>
            <a:endParaRPr lang="zh-Hans-HK" altLang="en-US" sz="1600" b="1" dirty="0">
              <a:solidFill>
                <a:srgbClr val="FF0000"/>
              </a:solidFill>
            </a:endParaRPr>
          </a:p>
        </p:txBody>
      </p:sp>
      <p:pic>
        <p:nvPicPr>
          <p:cNvPr id="39" name="图片 38">
            <a:extLst>
              <a:ext uri="{FF2B5EF4-FFF2-40B4-BE49-F238E27FC236}">
                <a16:creationId xmlns:a16="http://schemas.microsoft.com/office/drawing/2014/main" id="{2B660827-F4BA-DECF-916D-82682D753187}"/>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2" name="内容占位符 1">
            <a:extLst>
              <a:ext uri="{FF2B5EF4-FFF2-40B4-BE49-F238E27FC236}">
                <a16:creationId xmlns:a16="http://schemas.microsoft.com/office/drawing/2014/main" id="{0D4A38F9-2934-5DB5-6E01-85F781FFDC8E}"/>
              </a:ext>
            </a:extLst>
          </p:cNvPr>
          <p:cNvSpPr>
            <a:spLocks noGrp="1"/>
          </p:cNvSpPr>
          <p:nvPr>
            <p:ph idx="1"/>
          </p:nvPr>
        </p:nvSpPr>
        <p:spPr/>
        <p:txBody>
          <a:bodyPr/>
          <a:lstStyle/>
          <a:p>
            <a:pPr marL="0" indent="0">
              <a:buNone/>
            </a:pPr>
            <a:endParaRPr lang="en-US" altLang="zh-CN" dirty="0"/>
          </a:p>
          <a:p>
            <a:endParaRPr lang="en-US" altLang="zh-CN" dirty="0"/>
          </a:p>
        </p:txBody>
      </p:sp>
      <p:sp>
        <p:nvSpPr>
          <p:cNvPr id="4" name="灯片编号占位符 3">
            <a:extLst>
              <a:ext uri="{FF2B5EF4-FFF2-40B4-BE49-F238E27FC236}">
                <a16:creationId xmlns:a16="http://schemas.microsoft.com/office/drawing/2014/main" id="{97E80815-3916-B888-813A-FDC912A766CF}"/>
              </a:ext>
            </a:extLst>
          </p:cNvPr>
          <p:cNvSpPr>
            <a:spLocks noGrp="1"/>
          </p:cNvSpPr>
          <p:nvPr>
            <p:ph type="sldNum" sz="quarter" idx="12"/>
          </p:nvPr>
        </p:nvSpPr>
        <p:spPr/>
        <p:txBody>
          <a:bodyPr/>
          <a:lstStyle/>
          <a:p>
            <a:fld id="{CBE5B309-C2CE-4D90-B104-F7E98438FC65}" type="slidenum">
              <a:rPr lang="tr-TR" smtClean="0"/>
              <a:pPr/>
              <a:t>4</a:t>
            </a:fld>
            <a:endParaRPr lang="tr-TR" dirty="0"/>
          </a:p>
        </p:txBody>
      </p:sp>
      <p:sp>
        <p:nvSpPr>
          <p:cNvPr id="5" name="标题 4">
            <a:extLst>
              <a:ext uri="{FF2B5EF4-FFF2-40B4-BE49-F238E27FC236}">
                <a16:creationId xmlns:a16="http://schemas.microsoft.com/office/drawing/2014/main" id="{03857A7E-B37B-3C10-412C-2BE1EF543F6E}"/>
              </a:ext>
            </a:extLst>
          </p:cNvPr>
          <p:cNvSpPr>
            <a:spLocks noGrp="1"/>
          </p:cNvSpPr>
          <p:nvPr>
            <p:ph type="title"/>
          </p:nvPr>
        </p:nvSpPr>
        <p:spPr/>
        <p:txBody>
          <a:bodyPr>
            <a:normAutofit/>
          </a:bodyPr>
          <a:lstStyle/>
          <a:p>
            <a:r>
              <a:rPr lang="en-US" altLang="zh-CN" sz="3200" dirty="0"/>
              <a:t>Memory Swap Schemes on Mobile Devices</a:t>
            </a:r>
            <a:endParaRPr lang="zh-CN" altLang="en-US" sz="3200" dirty="0"/>
          </a:p>
        </p:txBody>
      </p:sp>
      <p:sp>
        <p:nvSpPr>
          <p:cNvPr id="44" name="Content Placeholder 7">
            <a:extLst>
              <a:ext uri="{FF2B5EF4-FFF2-40B4-BE49-F238E27FC236}">
                <a16:creationId xmlns:a16="http://schemas.microsoft.com/office/drawing/2014/main" id="{A8F6D86A-D7D0-6BC6-D0A2-E8975BF902DE}"/>
              </a:ext>
            </a:extLst>
          </p:cNvPr>
          <p:cNvSpPr txBox="1">
            <a:spLocks/>
          </p:cNvSpPr>
          <p:nvPr/>
        </p:nvSpPr>
        <p:spPr>
          <a:xfrm>
            <a:off x="-1" y="872836"/>
            <a:ext cx="9209313" cy="3241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t>When available memory is </a:t>
            </a:r>
            <a:r>
              <a:rPr lang="en-US" altLang="zh-CN" sz="2400" b="1" dirty="0">
                <a:solidFill>
                  <a:srgbClr val="C00000"/>
                </a:solidFill>
              </a:rPr>
              <a:t>insufficient</a:t>
            </a:r>
            <a:r>
              <a:rPr lang="en-US" altLang="zh-CN" sz="2400" b="1" dirty="0"/>
              <a:t>:</a:t>
            </a:r>
          </a:p>
          <a:p>
            <a:pPr lvl="1"/>
            <a:r>
              <a:rPr lang="en-US" sz="1800" b="1" dirty="0"/>
              <a:t>SWAP: Swap data to secondary storage (i.e., flash memory)</a:t>
            </a:r>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r>
              <a:rPr lang="en-US" altLang="zh-CN" sz="1800" b="1" dirty="0"/>
              <a:t>ZRAM: Compress data and store it in a specific area in DRAM (i.e., </a:t>
            </a:r>
            <a:r>
              <a:rPr lang="en-US" altLang="zh-CN" sz="1800" b="1" dirty="0" err="1"/>
              <a:t>Zpool</a:t>
            </a:r>
            <a:r>
              <a:rPr lang="en-US" altLang="zh-CN" sz="1800" b="1" dirty="0"/>
              <a:t>)</a:t>
            </a:r>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endParaRPr lang="en-US" sz="2400" b="1" dirty="0">
              <a:solidFill>
                <a:srgbClr val="965900"/>
              </a:solidFill>
            </a:endParaRPr>
          </a:p>
        </p:txBody>
      </p:sp>
      <p:sp>
        <p:nvSpPr>
          <p:cNvPr id="6" name="矩形 5">
            <a:extLst>
              <a:ext uri="{FF2B5EF4-FFF2-40B4-BE49-F238E27FC236}">
                <a16:creationId xmlns:a16="http://schemas.microsoft.com/office/drawing/2014/main" id="{7E87B77B-2D19-A15D-5CC1-EF8E247D731B}"/>
              </a:ext>
            </a:extLst>
          </p:cNvPr>
          <p:cNvSpPr/>
          <p:nvPr/>
        </p:nvSpPr>
        <p:spPr>
          <a:xfrm>
            <a:off x="1787402" y="2171659"/>
            <a:ext cx="1906907"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7" name="矩形 6">
            <a:extLst>
              <a:ext uri="{FF2B5EF4-FFF2-40B4-BE49-F238E27FC236}">
                <a16:creationId xmlns:a16="http://schemas.microsoft.com/office/drawing/2014/main" id="{18FE576C-96FB-D0D5-EF1F-380353388647}"/>
              </a:ext>
            </a:extLst>
          </p:cNvPr>
          <p:cNvSpPr/>
          <p:nvPr/>
        </p:nvSpPr>
        <p:spPr>
          <a:xfrm>
            <a:off x="3216561" y="2171659"/>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8" name="矩形 7">
            <a:extLst>
              <a:ext uri="{FF2B5EF4-FFF2-40B4-BE49-F238E27FC236}">
                <a16:creationId xmlns:a16="http://schemas.microsoft.com/office/drawing/2014/main" id="{85689374-9BC7-18BE-E30D-97802D2EFB54}"/>
              </a:ext>
            </a:extLst>
          </p:cNvPr>
          <p:cNvSpPr/>
          <p:nvPr/>
        </p:nvSpPr>
        <p:spPr>
          <a:xfrm>
            <a:off x="4448824" y="2171659"/>
            <a:ext cx="3068122"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9" name="文本框 8">
            <a:extLst>
              <a:ext uri="{FF2B5EF4-FFF2-40B4-BE49-F238E27FC236}">
                <a16:creationId xmlns:a16="http://schemas.microsoft.com/office/drawing/2014/main" id="{C268FF20-BA67-CDA8-A014-4248F345D849}"/>
              </a:ext>
            </a:extLst>
          </p:cNvPr>
          <p:cNvSpPr txBox="1"/>
          <p:nvPr/>
        </p:nvSpPr>
        <p:spPr>
          <a:xfrm>
            <a:off x="6905745" y="1877618"/>
            <a:ext cx="1439818" cy="338554"/>
          </a:xfrm>
          <a:prstGeom prst="rect">
            <a:avLst/>
          </a:prstGeom>
          <a:noFill/>
        </p:spPr>
        <p:txBody>
          <a:bodyPr wrap="none" rtlCol="0">
            <a:spAutoFit/>
          </a:bodyPr>
          <a:lstStyle/>
          <a:p>
            <a:r>
              <a:rPr lang="en-US" altLang="zh-Hans-HK" sz="1600" dirty="0"/>
              <a:t>Flash memory</a:t>
            </a:r>
            <a:endParaRPr lang="zh-Hans-HK" altLang="en-US" sz="1600" dirty="0"/>
          </a:p>
        </p:txBody>
      </p:sp>
      <p:sp>
        <p:nvSpPr>
          <p:cNvPr id="10" name="矩形 9">
            <a:extLst>
              <a:ext uri="{FF2B5EF4-FFF2-40B4-BE49-F238E27FC236}">
                <a16:creationId xmlns:a16="http://schemas.microsoft.com/office/drawing/2014/main" id="{3E946157-8A57-590F-DC87-293858081073}"/>
              </a:ext>
            </a:extLst>
          </p:cNvPr>
          <p:cNvSpPr/>
          <p:nvPr/>
        </p:nvSpPr>
        <p:spPr>
          <a:xfrm>
            <a:off x="4448824" y="2171659"/>
            <a:ext cx="1421688" cy="53168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11" name="文本框 10">
            <a:extLst>
              <a:ext uri="{FF2B5EF4-FFF2-40B4-BE49-F238E27FC236}">
                <a16:creationId xmlns:a16="http://schemas.microsoft.com/office/drawing/2014/main" id="{8BAB1115-DEF3-564E-26B4-834677248F68}"/>
              </a:ext>
            </a:extLst>
          </p:cNvPr>
          <p:cNvSpPr txBox="1"/>
          <p:nvPr/>
        </p:nvSpPr>
        <p:spPr>
          <a:xfrm>
            <a:off x="4668880" y="1875567"/>
            <a:ext cx="1191545" cy="338554"/>
          </a:xfrm>
          <a:prstGeom prst="rect">
            <a:avLst/>
          </a:prstGeom>
          <a:noFill/>
        </p:spPr>
        <p:txBody>
          <a:bodyPr wrap="none" rtlCol="0">
            <a:spAutoFit/>
          </a:bodyPr>
          <a:lstStyle/>
          <a:p>
            <a:r>
              <a:rPr lang="en-US" altLang="zh-Hans-HK" sz="1600" dirty="0"/>
              <a:t>Swap space</a:t>
            </a:r>
            <a:endParaRPr lang="zh-Hans-HK" altLang="en-US" sz="1600" dirty="0"/>
          </a:p>
        </p:txBody>
      </p:sp>
      <p:sp>
        <p:nvSpPr>
          <p:cNvPr id="12" name="矩形 11">
            <a:extLst>
              <a:ext uri="{FF2B5EF4-FFF2-40B4-BE49-F238E27FC236}">
                <a16:creationId xmlns:a16="http://schemas.microsoft.com/office/drawing/2014/main" id="{B5E34B1C-C1CA-DB49-781A-93B3FACB5336}"/>
              </a:ext>
            </a:extLst>
          </p:cNvPr>
          <p:cNvSpPr/>
          <p:nvPr/>
        </p:nvSpPr>
        <p:spPr>
          <a:xfrm>
            <a:off x="2742154" y="2170827"/>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13" name="矩形 12">
            <a:extLst>
              <a:ext uri="{FF2B5EF4-FFF2-40B4-BE49-F238E27FC236}">
                <a16:creationId xmlns:a16="http://schemas.microsoft.com/office/drawing/2014/main" id="{24A754D6-8219-8503-77E3-D0478AE1C5EA}"/>
              </a:ext>
            </a:extLst>
          </p:cNvPr>
          <p:cNvSpPr/>
          <p:nvPr/>
        </p:nvSpPr>
        <p:spPr>
          <a:xfrm>
            <a:off x="2263867" y="2171932"/>
            <a:ext cx="477748" cy="531687"/>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4" name="矩形 13">
            <a:extLst>
              <a:ext uri="{FF2B5EF4-FFF2-40B4-BE49-F238E27FC236}">
                <a16:creationId xmlns:a16="http://schemas.microsoft.com/office/drawing/2014/main" id="{6832D176-CB3F-55CE-A6D7-A105E729BE68}"/>
              </a:ext>
            </a:extLst>
          </p:cNvPr>
          <p:cNvSpPr/>
          <p:nvPr/>
        </p:nvSpPr>
        <p:spPr>
          <a:xfrm>
            <a:off x="1787403" y="2170827"/>
            <a:ext cx="477748" cy="53168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5" name="文本框 14">
            <a:extLst>
              <a:ext uri="{FF2B5EF4-FFF2-40B4-BE49-F238E27FC236}">
                <a16:creationId xmlns:a16="http://schemas.microsoft.com/office/drawing/2014/main" id="{02707242-8961-1B53-8C89-DCBF9E176F5E}"/>
              </a:ext>
            </a:extLst>
          </p:cNvPr>
          <p:cNvSpPr txBox="1"/>
          <p:nvPr/>
        </p:nvSpPr>
        <p:spPr>
          <a:xfrm>
            <a:off x="1238981" y="1891472"/>
            <a:ext cx="744114" cy="338554"/>
          </a:xfrm>
          <a:prstGeom prst="rect">
            <a:avLst/>
          </a:prstGeom>
          <a:noFill/>
        </p:spPr>
        <p:txBody>
          <a:bodyPr wrap="none" rtlCol="0">
            <a:spAutoFit/>
          </a:bodyPr>
          <a:lstStyle/>
          <a:p>
            <a:r>
              <a:rPr lang="en-US" altLang="zh-Hans-HK" sz="1600" dirty="0"/>
              <a:t>DRAM</a:t>
            </a:r>
            <a:endParaRPr lang="zh-Hans-HK" altLang="en-US" sz="1600" dirty="0"/>
          </a:p>
        </p:txBody>
      </p:sp>
      <p:sp>
        <p:nvSpPr>
          <p:cNvPr id="17" name="矩形 16">
            <a:extLst>
              <a:ext uri="{FF2B5EF4-FFF2-40B4-BE49-F238E27FC236}">
                <a16:creationId xmlns:a16="http://schemas.microsoft.com/office/drawing/2014/main" id="{E367855E-BC6E-53A8-D434-7616C81630F9}"/>
              </a:ext>
            </a:extLst>
          </p:cNvPr>
          <p:cNvSpPr/>
          <p:nvPr/>
        </p:nvSpPr>
        <p:spPr>
          <a:xfrm>
            <a:off x="1311341" y="2171501"/>
            <a:ext cx="477748" cy="53168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18" name="文本框 17">
            <a:extLst>
              <a:ext uri="{FF2B5EF4-FFF2-40B4-BE49-F238E27FC236}">
                <a16:creationId xmlns:a16="http://schemas.microsoft.com/office/drawing/2014/main" id="{B9FA293F-FCA5-0635-1049-BAACB757A5F2}"/>
              </a:ext>
            </a:extLst>
          </p:cNvPr>
          <p:cNvSpPr txBox="1"/>
          <p:nvPr/>
        </p:nvSpPr>
        <p:spPr>
          <a:xfrm>
            <a:off x="487939" y="2256375"/>
            <a:ext cx="729495" cy="338554"/>
          </a:xfrm>
          <a:prstGeom prst="rect">
            <a:avLst/>
          </a:prstGeom>
          <a:noFill/>
        </p:spPr>
        <p:txBody>
          <a:bodyPr wrap="none" rtlCol="0">
            <a:spAutoFit/>
          </a:bodyPr>
          <a:lstStyle/>
          <a:p>
            <a:r>
              <a:rPr lang="en-US" altLang="en-US" sz="1600" b="1" dirty="0"/>
              <a:t>SWAP</a:t>
            </a:r>
            <a:endParaRPr lang="zh-Hans-HK" altLang="en-US" sz="1600" b="1" dirty="0"/>
          </a:p>
        </p:txBody>
      </p:sp>
      <p:sp>
        <p:nvSpPr>
          <p:cNvPr id="19" name="文本框 18">
            <a:extLst>
              <a:ext uri="{FF2B5EF4-FFF2-40B4-BE49-F238E27FC236}">
                <a16:creationId xmlns:a16="http://schemas.microsoft.com/office/drawing/2014/main" id="{1E3F3A33-5455-E32D-9895-70D49B4A870A}"/>
              </a:ext>
            </a:extLst>
          </p:cNvPr>
          <p:cNvSpPr txBox="1"/>
          <p:nvPr/>
        </p:nvSpPr>
        <p:spPr>
          <a:xfrm>
            <a:off x="3310169" y="1678587"/>
            <a:ext cx="1300549" cy="338554"/>
          </a:xfrm>
          <a:prstGeom prst="rect">
            <a:avLst/>
          </a:prstGeom>
          <a:noFill/>
        </p:spPr>
        <p:txBody>
          <a:bodyPr wrap="none" rtlCol="0">
            <a:spAutoFit/>
          </a:bodyPr>
          <a:lstStyle/>
          <a:p>
            <a:r>
              <a:rPr lang="en-US" altLang="zh-Hans-HK" sz="1600" b="1" dirty="0"/>
              <a:t>Swap-in I/O</a:t>
            </a:r>
            <a:endParaRPr lang="zh-Hans-HK" altLang="en-US" sz="1600" b="1" dirty="0"/>
          </a:p>
        </p:txBody>
      </p:sp>
      <p:sp>
        <p:nvSpPr>
          <p:cNvPr id="21" name="矩形 20">
            <a:extLst>
              <a:ext uri="{FF2B5EF4-FFF2-40B4-BE49-F238E27FC236}">
                <a16:creationId xmlns:a16="http://schemas.microsoft.com/office/drawing/2014/main" id="{E5077C6B-D854-E7A7-A339-234CB3024D05}"/>
              </a:ext>
            </a:extLst>
          </p:cNvPr>
          <p:cNvSpPr/>
          <p:nvPr/>
        </p:nvSpPr>
        <p:spPr>
          <a:xfrm>
            <a:off x="1369833" y="4662722"/>
            <a:ext cx="2384654"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22" name="矩形 21">
            <a:extLst>
              <a:ext uri="{FF2B5EF4-FFF2-40B4-BE49-F238E27FC236}">
                <a16:creationId xmlns:a16="http://schemas.microsoft.com/office/drawing/2014/main" id="{AC3E0915-3977-E656-6DC8-839FB0E62BBA}"/>
              </a:ext>
            </a:extLst>
          </p:cNvPr>
          <p:cNvSpPr/>
          <p:nvPr/>
        </p:nvSpPr>
        <p:spPr>
          <a:xfrm>
            <a:off x="2798992" y="4662722"/>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23" name="矩形 22">
            <a:extLst>
              <a:ext uri="{FF2B5EF4-FFF2-40B4-BE49-F238E27FC236}">
                <a16:creationId xmlns:a16="http://schemas.microsoft.com/office/drawing/2014/main" id="{71C8D8A0-A80E-FC71-F14B-08800983EDBA}"/>
              </a:ext>
            </a:extLst>
          </p:cNvPr>
          <p:cNvSpPr/>
          <p:nvPr/>
        </p:nvSpPr>
        <p:spPr>
          <a:xfrm>
            <a:off x="4500124" y="4662722"/>
            <a:ext cx="3068122" cy="5316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24" name="文本框 23">
            <a:extLst>
              <a:ext uri="{FF2B5EF4-FFF2-40B4-BE49-F238E27FC236}">
                <a16:creationId xmlns:a16="http://schemas.microsoft.com/office/drawing/2014/main" id="{0B9AFDFD-DEF9-7E6B-A405-A48024B0C650}"/>
              </a:ext>
            </a:extLst>
          </p:cNvPr>
          <p:cNvSpPr txBox="1"/>
          <p:nvPr/>
        </p:nvSpPr>
        <p:spPr>
          <a:xfrm>
            <a:off x="6595446" y="4368681"/>
            <a:ext cx="1439818" cy="338554"/>
          </a:xfrm>
          <a:prstGeom prst="rect">
            <a:avLst/>
          </a:prstGeom>
          <a:noFill/>
        </p:spPr>
        <p:txBody>
          <a:bodyPr wrap="none" rtlCol="0">
            <a:spAutoFit/>
          </a:bodyPr>
          <a:lstStyle/>
          <a:p>
            <a:r>
              <a:rPr lang="en-US" altLang="zh-Hans-HK" sz="1600" dirty="0"/>
              <a:t>Flash </a:t>
            </a:r>
            <a:r>
              <a:rPr lang="en-US" altLang="zh-CN" sz="1600" dirty="0"/>
              <a:t>memory</a:t>
            </a:r>
            <a:endParaRPr lang="zh-Hans-HK" altLang="en-US" sz="1600" dirty="0"/>
          </a:p>
        </p:txBody>
      </p:sp>
      <p:sp>
        <p:nvSpPr>
          <p:cNvPr id="25" name="矩形 24">
            <a:extLst>
              <a:ext uri="{FF2B5EF4-FFF2-40B4-BE49-F238E27FC236}">
                <a16:creationId xmlns:a16="http://schemas.microsoft.com/office/drawing/2014/main" id="{ECD3E32D-826E-DDED-38C3-C08CD26106EC}"/>
              </a:ext>
            </a:extLst>
          </p:cNvPr>
          <p:cNvSpPr/>
          <p:nvPr/>
        </p:nvSpPr>
        <p:spPr>
          <a:xfrm>
            <a:off x="4500124" y="4662722"/>
            <a:ext cx="1421688" cy="53168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26" name="文本框 25">
            <a:extLst>
              <a:ext uri="{FF2B5EF4-FFF2-40B4-BE49-F238E27FC236}">
                <a16:creationId xmlns:a16="http://schemas.microsoft.com/office/drawing/2014/main" id="{825F3D53-CFB0-F4FD-1E4C-E2C1330FABBC}"/>
              </a:ext>
            </a:extLst>
          </p:cNvPr>
          <p:cNvSpPr txBox="1"/>
          <p:nvPr/>
        </p:nvSpPr>
        <p:spPr>
          <a:xfrm>
            <a:off x="2981028" y="4145470"/>
            <a:ext cx="1416157" cy="338554"/>
          </a:xfrm>
          <a:prstGeom prst="rect">
            <a:avLst/>
          </a:prstGeom>
          <a:noFill/>
        </p:spPr>
        <p:txBody>
          <a:bodyPr wrap="none" rtlCol="0">
            <a:spAutoFit/>
          </a:bodyPr>
          <a:lstStyle/>
          <a:p>
            <a:r>
              <a:rPr lang="en-US" altLang="zh-Hans-HK" sz="1600" b="1" dirty="0"/>
              <a:t>Compression</a:t>
            </a:r>
            <a:endParaRPr lang="zh-Hans-HK" altLang="en-US" sz="1600" b="1" dirty="0"/>
          </a:p>
        </p:txBody>
      </p:sp>
      <p:sp>
        <p:nvSpPr>
          <p:cNvPr id="28" name="矩形 27">
            <a:extLst>
              <a:ext uri="{FF2B5EF4-FFF2-40B4-BE49-F238E27FC236}">
                <a16:creationId xmlns:a16="http://schemas.microsoft.com/office/drawing/2014/main" id="{25DAB369-D6E4-A63B-12CC-50A78E854EAC}"/>
              </a:ext>
            </a:extLst>
          </p:cNvPr>
          <p:cNvSpPr/>
          <p:nvPr/>
        </p:nvSpPr>
        <p:spPr>
          <a:xfrm>
            <a:off x="2324585" y="4661890"/>
            <a:ext cx="477748" cy="53168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a:p>
        </p:txBody>
      </p:sp>
      <p:sp>
        <p:nvSpPr>
          <p:cNvPr id="29" name="矩形 28">
            <a:extLst>
              <a:ext uri="{FF2B5EF4-FFF2-40B4-BE49-F238E27FC236}">
                <a16:creationId xmlns:a16="http://schemas.microsoft.com/office/drawing/2014/main" id="{FE5292B6-4584-E886-E75D-5F414D6E4B53}"/>
              </a:ext>
            </a:extLst>
          </p:cNvPr>
          <p:cNvSpPr/>
          <p:nvPr/>
        </p:nvSpPr>
        <p:spPr>
          <a:xfrm>
            <a:off x="1846298" y="4662995"/>
            <a:ext cx="477748" cy="531687"/>
          </a:xfrm>
          <a:prstGeom prst="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30" name="矩形 29">
            <a:extLst>
              <a:ext uri="{FF2B5EF4-FFF2-40B4-BE49-F238E27FC236}">
                <a16:creationId xmlns:a16="http://schemas.microsoft.com/office/drawing/2014/main" id="{7957A64B-C6C7-A957-030D-D87F133B443F}"/>
              </a:ext>
            </a:extLst>
          </p:cNvPr>
          <p:cNvSpPr/>
          <p:nvPr/>
        </p:nvSpPr>
        <p:spPr>
          <a:xfrm>
            <a:off x="1369833" y="4661890"/>
            <a:ext cx="477748" cy="53168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sz="1600" dirty="0"/>
          </a:p>
        </p:txBody>
      </p:sp>
      <p:sp>
        <p:nvSpPr>
          <p:cNvPr id="31" name="文本框 30">
            <a:extLst>
              <a:ext uri="{FF2B5EF4-FFF2-40B4-BE49-F238E27FC236}">
                <a16:creationId xmlns:a16="http://schemas.microsoft.com/office/drawing/2014/main" id="{BE553202-C930-5575-B2CD-7E61732B8CFA}"/>
              </a:ext>
            </a:extLst>
          </p:cNvPr>
          <p:cNvSpPr txBox="1"/>
          <p:nvPr/>
        </p:nvSpPr>
        <p:spPr>
          <a:xfrm>
            <a:off x="1060606" y="5966748"/>
            <a:ext cx="4374274" cy="584775"/>
          </a:xfrm>
          <a:prstGeom prst="rect">
            <a:avLst/>
          </a:prstGeom>
          <a:noFill/>
        </p:spPr>
        <p:txBody>
          <a:bodyPr wrap="none" rtlCol="0">
            <a:spAutoFit/>
          </a:bodyPr>
          <a:lstStyle/>
          <a:p>
            <a:pPr marL="214313" indent="-214313">
              <a:buFont typeface="Arial" panose="020B0604020202020204" pitchFamily="34" charset="0"/>
              <a:buChar char="•"/>
            </a:pPr>
            <a:r>
              <a:rPr lang="en-US" altLang="zh-Hans-HK" sz="1600" b="1" dirty="0"/>
              <a:t>LRU-based eviction policy</a:t>
            </a:r>
          </a:p>
          <a:p>
            <a:pPr marL="214313" indent="-214313">
              <a:buFont typeface="Arial" panose="020B0604020202020204" pitchFamily="34" charset="0"/>
              <a:buChar char="•"/>
            </a:pPr>
            <a:r>
              <a:rPr lang="en-US" altLang="zh-CN" sz="1600" b="1" dirty="0"/>
              <a:t>Default compression algorithm is </a:t>
            </a:r>
            <a:r>
              <a:rPr lang="en-US" altLang="zh-CN" sz="1600" b="1" i="1" dirty="0" err="1"/>
              <a:t>lzo</a:t>
            </a:r>
            <a:r>
              <a:rPr lang="en-US" altLang="zh-CN" sz="1600" b="1" i="1" dirty="0"/>
              <a:t> (Lz4)</a:t>
            </a:r>
            <a:endParaRPr lang="en-US" altLang="zh-Hans-HK" sz="1600" b="1" i="1" dirty="0"/>
          </a:p>
        </p:txBody>
      </p:sp>
      <p:cxnSp>
        <p:nvCxnSpPr>
          <p:cNvPr id="32" name="直接连接符 31">
            <a:extLst>
              <a:ext uri="{FF2B5EF4-FFF2-40B4-BE49-F238E27FC236}">
                <a16:creationId xmlns:a16="http://schemas.microsoft.com/office/drawing/2014/main" id="{543E77BE-B91C-43A7-4241-33FAC724B3F3}"/>
              </a:ext>
            </a:extLst>
          </p:cNvPr>
          <p:cNvCxnSpPr/>
          <p:nvPr/>
        </p:nvCxnSpPr>
        <p:spPr>
          <a:xfrm>
            <a:off x="3276739" y="4522974"/>
            <a:ext cx="0" cy="88537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A6FFCBE5-EB05-28A1-853B-B2A04AEEC71A}"/>
              </a:ext>
            </a:extLst>
          </p:cNvPr>
          <p:cNvSpPr txBox="1"/>
          <p:nvPr/>
        </p:nvSpPr>
        <p:spPr>
          <a:xfrm>
            <a:off x="1276245" y="4382535"/>
            <a:ext cx="744114" cy="338554"/>
          </a:xfrm>
          <a:prstGeom prst="rect">
            <a:avLst/>
          </a:prstGeom>
          <a:noFill/>
        </p:spPr>
        <p:txBody>
          <a:bodyPr wrap="none" rtlCol="0">
            <a:spAutoFit/>
          </a:bodyPr>
          <a:lstStyle/>
          <a:p>
            <a:r>
              <a:rPr lang="en-US" altLang="zh-Hans-HK" sz="1600" dirty="0"/>
              <a:t>DRAM</a:t>
            </a:r>
            <a:endParaRPr lang="zh-Hans-HK" altLang="en-US" sz="1600" dirty="0"/>
          </a:p>
        </p:txBody>
      </p:sp>
      <p:sp>
        <p:nvSpPr>
          <p:cNvPr id="34" name="文本框 33">
            <a:extLst>
              <a:ext uri="{FF2B5EF4-FFF2-40B4-BE49-F238E27FC236}">
                <a16:creationId xmlns:a16="http://schemas.microsoft.com/office/drawing/2014/main" id="{7A156ECB-9462-3DBF-8D36-408499C02C41}"/>
              </a:ext>
            </a:extLst>
          </p:cNvPr>
          <p:cNvSpPr txBox="1"/>
          <p:nvPr/>
        </p:nvSpPr>
        <p:spPr>
          <a:xfrm>
            <a:off x="3273143" y="4382535"/>
            <a:ext cx="683200" cy="338554"/>
          </a:xfrm>
          <a:prstGeom prst="rect">
            <a:avLst/>
          </a:prstGeom>
          <a:noFill/>
        </p:spPr>
        <p:txBody>
          <a:bodyPr wrap="none" rtlCol="0">
            <a:spAutoFit/>
          </a:bodyPr>
          <a:lstStyle/>
          <a:p>
            <a:r>
              <a:rPr lang="en-US" altLang="zh-Hans-HK" sz="1600" dirty="0" err="1"/>
              <a:t>Zpool</a:t>
            </a:r>
            <a:endParaRPr lang="zh-Hans-HK" altLang="en-US" sz="1600" dirty="0"/>
          </a:p>
        </p:txBody>
      </p:sp>
      <p:sp>
        <p:nvSpPr>
          <p:cNvPr id="35" name="文本框 34">
            <a:extLst>
              <a:ext uri="{FF2B5EF4-FFF2-40B4-BE49-F238E27FC236}">
                <a16:creationId xmlns:a16="http://schemas.microsoft.com/office/drawing/2014/main" id="{FAC7E70C-17FE-1794-FDAC-5AE0E821D18B}"/>
              </a:ext>
            </a:extLst>
          </p:cNvPr>
          <p:cNvSpPr txBox="1"/>
          <p:nvPr/>
        </p:nvSpPr>
        <p:spPr>
          <a:xfrm>
            <a:off x="2861022" y="5338469"/>
            <a:ext cx="1648721" cy="338554"/>
          </a:xfrm>
          <a:prstGeom prst="rect">
            <a:avLst/>
          </a:prstGeom>
          <a:noFill/>
        </p:spPr>
        <p:txBody>
          <a:bodyPr wrap="none" rtlCol="0">
            <a:spAutoFit/>
          </a:bodyPr>
          <a:lstStyle/>
          <a:p>
            <a:r>
              <a:rPr lang="en-US" altLang="zh-CN" sz="1600" b="1" dirty="0"/>
              <a:t>Decompression</a:t>
            </a:r>
            <a:endParaRPr lang="zh-Hans-HK" altLang="en-US" sz="1600" b="1" dirty="0"/>
          </a:p>
        </p:txBody>
      </p:sp>
      <p:sp>
        <p:nvSpPr>
          <p:cNvPr id="36" name="文本框 35">
            <a:extLst>
              <a:ext uri="{FF2B5EF4-FFF2-40B4-BE49-F238E27FC236}">
                <a16:creationId xmlns:a16="http://schemas.microsoft.com/office/drawing/2014/main" id="{566F72CB-8109-1DDD-0B22-A9CDF9434EEA}"/>
              </a:ext>
            </a:extLst>
          </p:cNvPr>
          <p:cNvSpPr txBox="1"/>
          <p:nvPr/>
        </p:nvSpPr>
        <p:spPr>
          <a:xfrm>
            <a:off x="526966" y="4731584"/>
            <a:ext cx="744114" cy="338554"/>
          </a:xfrm>
          <a:prstGeom prst="rect">
            <a:avLst/>
          </a:prstGeom>
          <a:noFill/>
        </p:spPr>
        <p:txBody>
          <a:bodyPr wrap="none" rtlCol="0">
            <a:spAutoFit/>
          </a:bodyPr>
          <a:lstStyle/>
          <a:p>
            <a:r>
              <a:rPr lang="en-US" altLang="zh-Hans-HK" sz="1600" b="1" dirty="0"/>
              <a:t>ZRAM</a:t>
            </a:r>
          </a:p>
        </p:txBody>
      </p:sp>
      <p:sp>
        <p:nvSpPr>
          <p:cNvPr id="37" name="文本框 36">
            <a:extLst>
              <a:ext uri="{FF2B5EF4-FFF2-40B4-BE49-F238E27FC236}">
                <a16:creationId xmlns:a16="http://schemas.microsoft.com/office/drawing/2014/main" id="{8D70189B-DBB4-6B75-82F9-96FADAC324E3}"/>
              </a:ext>
            </a:extLst>
          </p:cNvPr>
          <p:cNvSpPr txBox="1"/>
          <p:nvPr/>
        </p:nvSpPr>
        <p:spPr>
          <a:xfrm>
            <a:off x="4734034" y="4373819"/>
            <a:ext cx="1191545" cy="338554"/>
          </a:xfrm>
          <a:prstGeom prst="rect">
            <a:avLst/>
          </a:prstGeom>
          <a:noFill/>
        </p:spPr>
        <p:txBody>
          <a:bodyPr wrap="none" rtlCol="0">
            <a:spAutoFit/>
          </a:bodyPr>
          <a:lstStyle/>
          <a:p>
            <a:r>
              <a:rPr lang="en-US" altLang="zh-Hans-HK" sz="1600" dirty="0"/>
              <a:t>Swap space</a:t>
            </a:r>
            <a:endParaRPr lang="zh-Hans-HK" altLang="en-US" sz="1600" dirty="0"/>
          </a:p>
        </p:txBody>
      </p:sp>
      <p:sp>
        <p:nvSpPr>
          <p:cNvPr id="38" name="矩形 37">
            <a:extLst>
              <a:ext uri="{FF2B5EF4-FFF2-40B4-BE49-F238E27FC236}">
                <a16:creationId xmlns:a16="http://schemas.microsoft.com/office/drawing/2014/main" id="{66CEBDB7-D045-0BEF-D568-444B43FF976B}"/>
              </a:ext>
            </a:extLst>
          </p:cNvPr>
          <p:cNvSpPr/>
          <p:nvPr/>
        </p:nvSpPr>
        <p:spPr>
          <a:xfrm>
            <a:off x="-99518" y="5455488"/>
            <a:ext cx="9308830" cy="1019806"/>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marL="127000" algn="ctr">
              <a:buClr>
                <a:schemeClr val="tx1"/>
              </a:buClr>
            </a:pPr>
            <a:r>
              <a:rPr lang="en-US" altLang="zh-Hans-HK" sz="2300" dirty="0">
                <a:ea typeface="Cambria"/>
              </a:rPr>
              <a:t>ZRAM </a:t>
            </a:r>
            <a:r>
              <a:rPr lang="en-US" altLang="zh-Hans-HK" sz="2300" b="1" dirty="0">
                <a:solidFill>
                  <a:srgbClr val="922600"/>
                </a:solidFill>
                <a:ea typeface="Cambria"/>
              </a:rPr>
              <a:t>increases flash memory lifetime </a:t>
            </a:r>
            <a:r>
              <a:rPr lang="en-US" altLang="zh-Hans-HK" sz="2300" dirty="0">
                <a:ea typeface="Cambria"/>
              </a:rPr>
              <a:t>and </a:t>
            </a:r>
            <a:r>
              <a:rPr lang="en-US" altLang="zh-Hans-HK" sz="2300" b="1" dirty="0">
                <a:solidFill>
                  <a:srgbClr val="922600"/>
                </a:solidFill>
                <a:ea typeface="Cambria"/>
              </a:rPr>
              <a:t>reduces read latency </a:t>
            </a:r>
          </a:p>
          <a:p>
            <a:pPr marL="127000" algn="ctr">
              <a:buClr>
                <a:schemeClr val="tx1"/>
              </a:buClr>
            </a:pPr>
            <a:r>
              <a:rPr lang="en-US" altLang="zh-Hans-HK" sz="2300" dirty="0">
                <a:ea typeface="Cambria"/>
              </a:rPr>
              <a:t>since decompression latency is shorter than the data swap latency</a:t>
            </a:r>
            <a:endParaRPr lang="en-US" altLang="zh-Hans-HK" sz="2300" dirty="0">
              <a:solidFill>
                <a:schemeClr val="tx1"/>
              </a:solidFill>
              <a:ea typeface="Cambria"/>
            </a:endParaRPr>
          </a:p>
        </p:txBody>
      </p:sp>
      <p:sp>
        <p:nvSpPr>
          <p:cNvPr id="40" name="文本框 39">
            <a:extLst>
              <a:ext uri="{FF2B5EF4-FFF2-40B4-BE49-F238E27FC236}">
                <a16:creationId xmlns:a16="http://schemas.microsoft.com/office/drawing/2014/main" id="{567354FE-6A9B-37AA-4CCE-EF1CC2E0EE12}"/>
              </a:ext>
            </a:extLst>
          </p:cNvPr>
          <p:cNvSpPr txBox="1"/>
          <p:nvPr/>
        </p:nvSpPr>
        <p:spPr>
          <a:xfrm>
            <a:off x="6439776" y="1595498"/>
            <a:ext cx="2136290" cy="338554"/>
          </a:xfrm>
          <a:prstGeom prst="rect">
            <a:avLst/>
          </a:prstGeom>
          <a:noFill/>
        </p:spPr>
        <p:txBody>
          <a:bodyPr wrap="none" rtlCol="0">
            <a:spAutoFit/>
          </a:bodyPr>
          <a:lstStyle/>
          <a:p>
            <a:r>
              <a:rPr lang="en-US" altLang="zh-Hans-HK" sz="1600" b="1" dirty="0">
                <a:solidFill>
                  <a:srgbClr val="FF0000"/>
                </a:solidFill>
              </a:rPr>
              <a:t>Prolong read latency</a:t>
            </a:r>
            <a:endParaRPr lang="zh-Hans-HK" altLang="en-US" sz="1600" b="1" dirty="0">
              <a:solidFill>
                <a:srgbClr val="FF0000"/>
              </a:solidFill>
            </a:endParaRPr>
          </a:p>
        </p:txBody>
      </p:sp>
      <p:sp>
        <p:nvSpPr>
          <p:cNvPr id="3" name="文本框 2">
            <a:extLst>
              <a:ext uri="{FF2B5EF4-FFF2-40B4-BE49-F238E27FC236}">
                <a16:creationId xmlns:a16="http://schemas.microsoft.com/office/drawing/2014/main" id="{C0B6BF45-214D-F626-0FD9-9DC48E74E3DD}"/>
              </a:ext>
            </a:extLst>
          </p:cNvPr>
          <p:cNvSpPr txBox="1"/>
          <p:nvPr/>
        </p:nvSpPr>
        <p:spPr>
          <a:xfrm>
            <a:off x="6229740" y="2790817"/>
            <a:ext cx="3013774" cy="338554"/>
          </a:xfrm>
          <a:prstGeom prst="rect">
            <a:avLst/>
          </a:prstGeom>
          <a:noFill/>
        </p:spPr>
        <p:txBody>
          <a:bodyPr wrap="none" rtlCol="0">
            <a:spAutoFit/>
          </a:bodyPr>
          <a:lstStyle/>
          <a:p>
            <a:r>
              <a:rPr lang="en-US" altLang="zh-Hans-HK" sz="1600" b="1" dirty="0">
                <a:solidFill>
                  <a:srgbClr val="FF0000"/>
                </a:solidFill>
              </a:rPr>
              <a:t>Reduce flash memory </a:t>
            </a:r>
            <a:r>
              <a:rPr lang="en-US" altLang="zh-CN" sz="1600" b="1" dirty="0">
                <a:solidFill>
                  <a:srgbClr val="FF0000"/>
                </a:solidFill>
              </a:rPr>
              <a:t>lifetime</a:t>
            </a:r>
            <a:endParaRPr lang="zh-Hans-HK" altLang="en-US" sz="1600" b="1" dirty="0">
              <a:solidFill>
                <a:srgbClr val="FF0000"/>
              </a:solidFill>
            </a:endParaRPr>
          </a:p>
        </p:txBody>
      </p:sp>
      <p:sp>
        <p:nvSpPr>
          <p:cNvPr id="20" name="文本框 19">
            <a:extLst>
              <a:ext uri="{FF2B5EF4-FFF2-40B4-BE49-F238E27FC236}">
                <a16:creationId xmlns:a16="http://schemas.microsoft.com/office/drawing/2014/main" id="{93CC79FF-1149-652D-4FDB-BDE7684F4625}"/>
              </a:ext>
            </a:extLst>
          </p:cNvPr>
          <p:cNvSpPr txBox="1"/>
          <p:nvPr/>
        </p:nvSpPr>
        <p:spPr>
          <a:xfrm>
            <a:off x="3310169" y="2790817"/>
            <a:ext cx="1427186" cy="338554"/>
          </a:xfrm>
          <a:prstGeom prst="rect">
            <a:avLst/>
          </a:prstGeom>
          <a:noFill/>
        </p:spPr>
        <p:txBody>
          <a:bodyPr wrap="none" rtlCol="0">
            <a:spAutoFit/>
          </a:bodyPr>
          <a:lstStyle/>
          <a:p>
            <a:r>
              <a:rPr lang="en-US" altLang="zh-Hans-HK" sz="1600" b="1" dirty="0"/>
              <a:t>Swap-out I/O</a:t>
            </a:r>
            <a:endParaRPr lang="zh-Hans-HK" altLang="en-US" sz="1600" b="1" dirty="0"/>
          </a:p>
        </p:txBody>
      </p:sp>
    </p:spTree>
    <p:extLst>
      <p:ext uri="{BB962C8B-B14F-4D97-AF65-F5344CB8AC3E}">
        <p14:creationId xmlns:p14="http://schemas.microsoft.com/office/powerpoint/2010/main" val="8331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1.66667E-6 1.48148E-6 L 0.10434 0.00046 " pathEditMode="relative" rAng="0" ptsTypes="AA">
                                      <p:cBhvr>
                                        <p:cTn id="6" dur="2000" fill="hold"/>
                                        <p:tgtEl>
                                          <p:spTgt spid="28"/>
                                        </p:tgtEl>
                                        <p:attrNameLst>
                                          <p:attrName>ppt_x</p:attrName>
                                          <p:attrName>ppt_y</p:attrName>
                                        </p:attrNameLst>
                                      </p:cBhvr>
                                      <p:rCtr x="5208" y="23"/>
                                    </p:animMotion>
                                  </p:childTnLst>
                                </p:cTn>
                              </p:par>
                              <p:par>
                                <p:cTn id="7" presetID="49" presetClass="path" presetSubtype="0" accel="50000" decel="50000" fill="hold" grpId="0" nodeType="withEffect">
                                  <p:stCondLst>
                                    <p:cond delay="0"/>
                                  </p:stCondLst>
                                  <p:childTnLst>
                                    <p:animMotion origin="layout" path="M 1.94444E-6 1.48148E-6 L 0.05226 0.00023 " pathEditMode="relative" rAng="0" ptsTypes="AA">
                                      <p:cBhvr>
                                        <p:cTn id="8" dur="2000" fill="hold"/>
                                        <p:tgtEl>
                                          <p:spTgt spid="22"/>
                                        </p:tgtEl>
                                        <p:attrNameLst>
                                          <p:attrName>ppt_x</p:attrName>
                                          <p:attrName>ppt_y</p:attrName>
                                        </p:attrNameLst>
                                      </p:cBhvr>
                                      <p:rCtr x="2604" y="0"/>
                                    </p:animMotion>
                                  </p:childTnLst>
                                </p:cTn>
                              </p:par>
                              <p:par>
                                <p:cTn id="9" presetID="6"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grpId="1" nodeType="clickEffect">
                                  <p:stCondLst>
                                    <p:cond delay="0"/>
                                  </p:stCondLst>
                                  <p:childTnLst>
                                    <p:animMotion origin="layout" path="M 0.10434 0.00046 L 1.66667E-6 1.48148E-6 " pathEditMode="relative" rAng="0" ptsTypes="AA">
                                      <p:cBhvr>
                                        <p:cTn id="15" dur="2000" fill="hold"/>
                                        <p:tgtEl>
                                          <p:spTgt spid="28"/>
                                        </p:tgtEl>
                                        <p:attrNameLst>
                                          <p:attrName>ppt_x</p:attrName>
                                          <p:attrName>ppt_y</p:attrName>
                                        </p:attrNameLst>
                                      </p:cBhvr>
                                      <p:rCtr x="-5226" y="-23"/>
                                    </p:animMotion>
                                  </p:childTnLst>
                                </p:cTn>
                              </p:par>
                              <p:par>
                                <p:cTn id="16" presetID="49" presetClass="path" presetSubtype="0" accel="50000" decel="50000" fill="hold" grpId="1" nodeType="withEffect">
                                  <p:stCondLst>
                                    <p:cond delay="0"/>
                                  </p:stCondLst>
                                  <p:childTnLst>
                                    <p:animMotion origin="layout" path="M 0.0526 0.00023 L 1.94444E-6 1.48148E-6 " pathEditMode="relative" rAng="0" ptsTypes="AA">
                                      <p:cBhvr>
                                        <p:cTn id="17" dur="2000" fill="hold"/>
                                        <p:tgtEl>
                                          <p:spTgt spid="22"/>
                                        </p:tgtEl>
                                        <p:attrNameLst>
                                          <p:attrName>ppt_x</p:attrName>
                                          <p:attrName>ppt_y</p:attrName>
                                        </p:attrNameLst>
                                      </p:cBhvr>
                                      <p:rCtr x="-2639" y="-23"/>
                                    </p:animMotion>
                                  </p:childTnLst>
                                </p:cTn>
                              </p:par>
                              <p:par>
                                <p:cTn id="18" presetID="6"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2" grpId="1" animBg="1"/>
      <p:bldP spid="26" grpId="0"/>
      <p:bldP spid="28" grpId="0" animBg="1"/>
      <p:bldP spid="28" grpId="1" animBg="1"/>
      <p:bldP spid="35" grpId="0"/>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F8D0-7E99-DF29-7638-EC9CB9E6A5D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691A8E-E41A-B9A9-D7EA-17B1AD3F164D}"/>
              </a:ext>
            </a:extLst>
          </p:cNvPr>
          <p:cNvSpPr>
            <a:spLocks noGrp="1"/>
          </p:cNvSpPr>
          <p:nvPr>
            <p:ph type="ftr" sz="quarter" idx="11"/>
          </p:nvPr>
        </p:nvSpPr>
        <p:spPr/>
        <p:txBody>
          <a:bodyPr/>
          <a:lstStyle/>
          <a:p>
            <a:endParaRPr lang="tr-TR" dirty="0"/>
          </a:p>
        </p:txBody>
      </p:sp>
      <p:sp>
        <p:nvSpPr>
          <p:cNvPr id="3" name="Slide Number Placeholder 2">
            <a:extLst>
              <a:ext uri="{FF2B5EF4-FFF2-40B4-BE49-F238E27FC236}">
                <a16:creationId xmlns:a16="http://schemas.microsoft.com/office/drawing/2014/main" id="{00C2CD43-E206-9C19-EF8B-42623588FF31}"/>
              </a:ext>
            </a:extLst>
          </p:cNvPr>
          <p:cNvSpPr>
            <a:spLocks noGrp="1"/>
          </p:cNvSpPr>
          <p:nvPr>
            <p:ph type="sldNum" sz="quarter" idx="12"/>
          </p:nvPr>
        </p:nvSpPr>
        <p:spPr/>
        <p:txBody>
          <a:bodyPr/>
          <a:lstStyle/>
          <a:p>
            <a:fld id="{CBE5B309-C2CE-4D90-B104-F7E98438FC65}" type="slidenum">
              <a:rPr lang="tr-TR" smtClean="0"/>
              <a:pPr/>
              <a:t>40</a:t>
            </a:fld>
            <a:endParaRPr lang="tr-TR" dirty="0"/>
          </a:p>
        </p:txBody>
      </p:sp>
      <p:sp>
        <p:nvSpPr>
          <p:cNvPr id="4" name="Title 3">
            <a:extLst>
              <a:ext uri="{FF2B5EF4-FFF2-40B4-BE49-F238E27FC236}">
                <a16:creationId xmlns:a16="http://schemas.microsoft.com/office/drawing/2014/main" id="{76DB280D-21C2-AE6F-C3F2-1085808C6042}"/>
              </a:ext>
            </a:extLst>
          </p:cNvPr>
          <p:cNvSpPr>
            <a:spLocks noGrp="1"/>
          </p:cNvSpPr>
          <p:nvPr>
            <p:ph type="title"/>
          </p:nvPr>
        </p:nvSpPr>
        <p:spPr/>
        <p:txBody>
          <a:bodyPr>
            <a:noAutofit/>
          </a:bodyPr>
          <a:lstStyle/>
          <a:p>
            <a:r>
              <a:rPr lang="en-US" sz="3200" dirty="0"/>
              <a:t>Implication on Application Relaunch Latency</a:t>
            </a:r>
          </a:p>
        </p:txBody>
      </p:sp>
      <p:graphicFrame>
        <p:nvGraphicFramePr>
          <p:cNvPr id="5" name="Chart 1">
            <a:extLst>
              <a:ext uri="{FF2B5EF4-FFF2-40B4-BE49-F238E27FC236}">
                <a16:creationId xmlns:a16="http://schemas.microsoft.com/office/drawing/2014/main" id="{AE39CC2D-C329-D36E-7A8D-3B9907C4E612}"/>
              </a:ext>
            </a:extLst>
          </p:cNvPr>
          <p:cNvGraphicFramePr>
            <a:graphicFrameLocks/>
          </p:cNvGraphicFramePr>
          <p:nvPr/>
        </p:nvGraphicFramePr>
        <p:xfrm>
          <a:off x="-405517" y="1515828"/>
          <a:ext cx="9549517" cy="3188472"/>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161;p23">
            <a:extLst>
              <a:ext uri="{FF2B5EF4-FFF2-40B4-BE49-F238E27FC236}">
                <a16:creationId xmlns:a16="http://schemas.microsoft.com/office/drawing/2014/main" id="{FFF4ACA2-00BB-B2EE-6421-0BDF025CD7C1}"/>
              </a:ext>
            </a:extLst>
          </p:cNvPr>
          <p:cNvSpPr/>
          <p:nvPr/>
        </p:nvSpPr>
        <p:spPr>
          <a:xfrm>
            <a:off x="4369241" y="2429724"/>
            <a:ext cx="4382865" cy="880006"/>
          </a:xfrm>
          <a:prstGeom prst="rect">
            <a:avLst/>
          </a:prstGeom>
          <a:solidFill>
            <a:srgbClr val="FFF2CC"/>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1800" b="1" dirty="0">
                <a:latin typeface="Cambria"/>
                <a:ea typeface="Cambria"/>
                <a:cs typeface="Cambria"/>
                <a:sym typeface="Cambria"/>
              </a:rPr>
              <a:t>AL (all) means all data including hot list data is compressed</a:t>
            </a:r>
            <a:endParaRPr sz="2400" b="1" dirty="0">
              <a:latin typeface="Cambria"/>
              <a:ea typeface="Cambria"/>
              <a:cs typeface="Cambria"/>
              <a:sym typeface="Cambria"/>
            </a:endParaRPr>
          </a:p>
        </p:txBody>
      </p:sp>
      <p:pic>
        <p:nvPicPr>
          <p:cNvPr id="6" name="图片 5">
            <a:extLst>
              <a:ext uri="{FF2B5EF4-FFF2-40B4-BE49-F238E27FC236}">
                <a16:creationId xmlns:a16="http://schemas.microsoft.com/office/drawing/2014/main" id="{22919B27-D6B2-2147-3B84-A310ED1DA572}"/>
              </a:ext>
            </a:extLst>
          </p:cNvPr>
          <p:cNvPicPr>
            <a:picLocks noChangeAspect="1"/>
          </p:cNvPicPr>
          <p:nvPr/>
        </p:nvPicPr>
        <p:blipFill>
          <a:blip r:embed="rId4"/>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192557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C960D66-19C5-41D9-A4FA-98CCDDAA365C}"/>
              </a:ext>
            </a:extLst>
          </p:cNvPr>
          <p:cNvPicPr>
            <a:picLocks noChangeAspect="1"/>
          </p:cNvPicPr>
          <p:nvPr/>
        </p:nvPicPr>
        <p:blipFill>
          <a:blip r:embed="rId3"/>
          <a:stretch>
            <a:fillRect/>
          </a:stretch>
        </p:blipFill>
        <p:spPr>
          <a:xfrm>
            <a:off x="1570037" y="6243334"/>
            <a:ext cx="3001962" cy="598487"/>
          </a:xfrm>
          <a:prstGeom prst="rect">
            <a:avLst/>
          </a:prstGeom>
        </p:spPr>
      </p:pic>
      <p:sp>
        <p:nvSpPr>
          <p:cNvPr id="5" name="Slide Number Placeholder 4">
            <a:extLst>
              <a:ext uri="{FF2B5EF4-FFF2-40B4-BE49-F238E27FC236}">
                <a16:creationId xmlns:a16="http://schemas.microsoft.com/office/drawing/2014/main" id="{5CD53C0F-45FA-15AB-53CA-64FAF170E722}"/>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5</a:t>
            </a:fld>
            <a:endParaRPr lang="tr-TR" dirty="0"/>
          </a:p>
        </p:txBody>
      </p:sp>
      <p:sp>
        <p:nvSpPr>
          <p:cNvPr id="2" name="Title 1">
            <a:extLst>
              <a:ext uri="{FF2B5EF4-FFF2-40B4-BE49-F238E27FC236}">
                <a16:creationId xmlns:a16="http://schemas.microsoft.com/office/drawing/2014/main" id="{CE885883-75E3-EE9C-4663-4DADBAEA686D}"/>
              </a:ext>
            </a:extLst>
          </p:cNvPr>
          <p:cNvSpPr>
            <a:spLocks noGrp="1"/>
          </p:cNvSpPr>
          <p:nvPr>
            <p:ph type="title"/>
          </p:nvPr>
        </p:nvSpPr>
        <p:spPr>
          <a:xfrm>
            <a:off x="0" y="1"/>
            <a:ext cx="9144000" cy="817417"/>
          </a:xfrm>
        </p:spPr>
        <p:txBody>
          <a:bodyPr>
            <a:normAutofit/>
          </a:bodyPr>
          <a:lstStyle/>
          <a:p>
            <a:r>
              <a:rPr lang="en-US" sz="3200" dirty="0"/>
              <a:t>Executive Summary</a:t>
            </a:r>
          </a:p>
        </p:txBody>
      </p:sp>
      <p:sp>
        <p:nvSpPr>
          <p:cNvPr id="7" name="Dikdörtgen 9">
            <a:extLst>
              <a:ext uri="{FF2B5EF4-FFF2-40B4-BE49-F238E27FC236}">
                <a16:creationId xmlns:a16="http://schemas.microsoft.com/office/drawing/2014/main" id="{026B84E8-4678-2643-5FE9-FE9AAAB7EA5C}"/>
              </a:ext>
            </a:extLst>
          </p:cNvPr>
          <p:cNvSpPr/>
          <p:nvPr/>
        </p:nvSpPr>
        <p:spPr bwMode="auto">
          <a:xfrm>
            <a:off x="0" y="5322434"/>
            <a:ext cx="9309652" cy="1085293"/>
          </a:xfrm>
          <a:prstGeom prst="rect">
            <a:avLst/>
          </a:prstGeom>
          <a:solidFill>
            <a:srgbClr val="E2F0D9"/>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r>
              <a:rPr lang="en-US" sz="2000" b="1" u="sng" dirty="0">
                <a:solidFill>
                  <a:srgbClr val="335020"/>
                </a:solidFill>
                <a:latin typeface="+mj-lt"/>
                <a:ea typeface="Tahoma" panose="020B0604030504040204" pitchFamily="34" charset="0"/>
                <a:cs typeface="Tahoma" panose="020B0604030504040204" pitchFamily="34" charset="0"/>
              </a:rPr>
              <a:t>Key Results</a:t>
            </a:r>
            <a:r>
              <a:rPr lang="en-US" sz="2000" b="1" dirty="0">
                <a:solidFill>
                  <a:srgbClr val="335020"/>
                </a:solidFill>
                <a:latin typeface="+mj-lt"/>
                <a:ea typeface="Tahoma" panose="020B0604030504040204" pitchFamily="34" charset="0"/>
                <a:cs typeface="Tahoma" panose="020B0604030504040204" pitchFamily="34" charset="0"/>
              </a:rPr>
              <a:t>: Google Pixel 7 </a:t>
            </a:r>
            <a:r>
              <a:rPr lang="en-US" sz="2000" dirty="0">
                <a:latin typeface="+mj-lt"/>
                <a:ea typeface="Tahoma" panose="020B0604030504040204" pitchFamily="34" charset="0"/>
                <a:cs typeface="Tahoma" panose="020B0604030504040204" pitchFamily="34" charset="0"/>
              </a:rPr>
              <a:t>with </a:t>
            </a:r>
            <a:r>
              <a:rPr lang="en-US" sz="2000" b="1" dirty="0">
                <a:solidFill>
                  <a:srgbClr val="335020"/>
                </a:solidFill>
                <a:latin typeface="+mj-lt"/>
                <a:ea typeface="Tahoma" panose="020B0604030504040204" pitchFamily="34" charset="0"/>
                <a:cs typeface="Tahoma" panose="020B0604030504040204" pitchFamily="34" charset="0"/>
              </a:rPr>
              <a:t>Android 14. </a:t>
            </a:r>
            <a:r>
              <a:rPr lang="en-US" sz="2000" dirty="0">
                <a:solidFill>
                  <a:srgbClr val="335020"/>
                </a:solidFill>
                <a:latin typeface="+mj-lt"/>
                <a:ea typeface="Tahoma" panose="020B0604030504040204" pitchFamily="34" charset="0"/>
                <a:cs typeface="Tahoma" panose="020B0604030504040204" pitchFamily="34" charset="0"/>
              </a:rPr>
              <a:t>Compared to ZRAM, </a:t>
            </a:r>
            <a:r>
              <a:rPr lang="en-US" sz="2000" b="1" dirty="0">
                <a:solidFill>
                  <a:srgbClr val="335020"/>
                </a:solidFill>
                <a:latin typeface="+mj-lt"/>
                <a:ea typeface="Tahoma" panose="020B0604030504040204" pitchFamily="34" charset="0"/>
                <a:cs typeface="Tahoma" panose="020B0604030504040204" pitchFamily="34" charset="0"/>
              </a:rPr>
              <a:t>Ariadne</a:t>
            </a:r>
          </a:p>
          <a:p>
            <a:pPr marL="285750" indent="-285750">
              <a:buClr>
                <a:schemeClr val="tx1"/>
              </a:buClr>
              <a:buFont typeface="Arial" panose="020B0604020202020204" pitchFamily="34" charset="0"/>
              <a:buChar char="•"/>
            </a:pPr>
            <a:r>
              <a:rPr lang="en-US" sz="2000" dirty="0">
                <a:solidFill>
                  <a:schemeClr val="accent6">
                    <a:lumMod val="50000"/>
                  </a:schemeClr>
                </a:solidFill>
                <a:latin typeface="+mj-lt"/>
                <a:ea typeface="Tahoma" panose="020B0604030504040204" pitchFamily="34" charset="0"/>
                <a:cs typeface="Tahoma" panose="020B0604030504040204" pitchFamily="34" charset="0"/>
              </a:rPr>
              <a:t>Reduces application relaunch latency by 50% </a:t>
            </a:r>
          </a:p>
          <a:p>
            <a:pPr marL="285750" indent="-285750">
              <a:buClr>
                <a:schemeClr val="tx1"/>
              </a:buClr>
              <a:buFont typeface="Arial" panose="020B0604020202020204" pitchFamily="34" charset="0"/>
              <a:buChar char="•"/>
            </a:pPr>
            <a:r>
              <a:rPr lang="en-US" sz="2000" dirty="0">
                <a:solidFill>
                  <a:schemeClr val="accent6">
                    <a:lumMod val="50000"/>
                  </a:schemeClr>
                </a:solidFill>
                <a:latin typeface="+mj-lt"/>
                <a:ea typeface="Tahoma" panose="020B0604030504040204" pitchFamily="34" charset="0"/>
                <a:cs typeface="Tahoma" panose="020B0604030504040204" pitchFamily="34" charset="0"/>
              </a:rPr>
              <a:t>Decreases the CPU usage of compression and decompression procedures by 15%</a:t>
            </a:r>
          </a:p>
        </p:txBody>
      </p:sp>
      <p:sp>
        <p:nvSpPr>
          <p:cNvPr id="8" name="Dikdörtgen 8">
            <a:extLst>
              <a:ext uri="{FF2B5EF4-FFF2-40B4-BE49-F238E27FC236}">
                <a16:creationId xmlns:a16="http://schemas.microsoft.com/office/drawing/2014/main" id="{097A303D-5FB0-7700-756A-ED23311EE8E2}"/>
              </a:ext>
            </a:extLst>
          </p:cNvPr>
          <p:cNvSpPr/>
          <p:nvPr/>
        </p:nvSpPr>
        <p:spPr bwMode="auto">
          <a:xfrm>
            <a:off x="-4" y="4244204"/>
            <a:ext cx="9144000" cy="1077756"/>
          </a:xfrm>
          <a:prstGeom prst="rect">
            <a:avLst/>
          </a:prstGeom>
          <a:solidFill>
            <a:srgbClr val="DAD3F9"/>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defTabSz="914400" fontAlgn="base">
              <a:spcBef>
                <a:spcPct val="0"/>
              </a:spcBef>
              <a:spcAft>
                <a:spcPct val="0"/>
              </a:spcAft>
            </a:pPr>
            <a:r>
              <a:rPr lang="en-US" altLang="zh-CN" sz="2000" b="1" u="sng" dirty="0">
                <a:solidFill>
                  <a:srgbClr val="7030A0"/>
                </a:solidFill>
                <a:ea typeface="Tahoma" panose="020B0604030504040204" pitchFamily="34" charset="0"/>
                <a:cs typeface="Tahoma" panose="020B0604030504040204" pitchFamily="34" charset="0"/>
              </a:rPr>
              <a:t>Ariadne:</a:t>
            </a:r>
          </a:p>
          <a:p>
            <a:pPr marL="285750" lvl="1" indent="-285750" fontAlgn="base">
              <a:lnSpc>
                <a:spcPct val="100000"/>
              </a:lnSpc>
              <a:spcBef>
                <a:spcPct val="0"/>
              </a:spcBef>
              <a:spcAft>
                <a:spcPct val="0"/>
              </a:spcAft>
              <a:buClr>
                <a:schemeClr val="tx1"/>
              </a:buClr>
              <a:buFont typeface="Arial" panose="020B0604020202020204" pitchFamily="34" charset="0"/>
              <a:buChar char="•"/>
            </a:pPr>
            <a:r>
              <a:rPr lang="en-US" altLang="zh-CN" sz="2000" dirty="0">
                <a:latin typeface="+mj-lt"/>
                <a:ea typeface="Tahoma" panose="020B0604030504040204" pitchFamily="34" charset="0"/>
                <a:cs typeface="Tahoma" panose="020B0604030504040204" pitchFamily="34" charset="0"/>
              </a:rPr>
              <a:t>Leverages </a:t>
            </a:r>
            <a:r>
              <a:rPr lang="en-US" altLang="zh-CN" sz="2000" b="1" dirty="0">
                <a:solidFill>
                  <a:srgbClr val="7030A0"/>
                </a:solidFill>
                <a:latin typeface="+mj-lt"/>
                <a:ea typeface="Tahoma" panose="020B0604030504040204" pitchFamily="34" charset="0"/>
                <a:cs typeface="Tahoma" panose="020B0604030504040204" pitchFamily="34" charset="0"/>
              </a:rPr>
              <a:t>different compression chunk sizes </a:t>
            </a:r>
            <a:r>
              <a:rPr lang="en-US" altLang="zh-CN" sz="2000" dirty="0">
                <a:latin typeface="+mj-lt"/>
                <a:ea typeface="Tahoma" panose="020B0604030504040204" pitchFamily="34" charset="0"/>
                <a:cs typeface="Tahoma" panose="020B0604030504040204" pitchFamily="34" charset="0"/>
              </a:rPr>
              <a:t>based on  </a:t>
            </a:r>
            <a:r>
              <a:rPr lang="en-US" altLang="zh-CN" sz="2000" b="1" dirty="0">
                <a:solidFill>
                  <a:srgbClr val="7030A0"/>
                </a:solidFill>
                <a:latin typeface="+mj-lt"/>
                <a:ea typeface="Tahoma" panose="020B0604030504040204" pitchFamily="34" charset="0"/>
                <a:cs typeface="Tahoma" panose="020B0604030504040204" pitchFamily="34" charset="0"/>
              </a:rPr>
              <a:t>data hotness level</a:t>
            </a:r>
          </a:p>
          <a:p>
            <a:pPr marL="285750" lvl="1" indent="-285750" fontAlgn="base">
              <a:lnSpc>
                <a:spcPct val="100000"/>
              </a:lnSpc>
              <a:spcBef>
                <a:spcPct val="0"/>
              </a:spcBef>
              <a:spcAft>
                <a:spcPct val="0"/>
              </a:spcAft>
              <a:buClr>
                <a:schemeClr val="tx1"/>
              </a:buClr>
              <a:buFont typeface="Arial" panose="020B0604020202020204" pitchFamily="34" charset="0"/>
              <a:buChar char="•"/>
            </a:pPr>
            <a:r>
              <a:rPr lang="en-US" altLang="zh-CN" sz="2000" dirty="0">
                <a:latin typeface="+mj-lt"/>
                <a:ea typeface="Tahoma" panose="020B0604030504040204" pitchFamily="34" charset="0"/>
                <a:cs typeface="Tahoma" panose="020B0604030504040204" pitchFamily="34" charset="0"/>
              </a:rPr>
              <a:t>Performs speculative </a:t>
            </a:r>
            <a:r>
              <a:rPr lang="en-US" altLang="zh-CN" sz="2000" b="1" dirty="0">
                <a:solidFill>
                  <a:srgbClr val="7030A0"/>
                </a:solidFill>
                <a:latin typeface="+mj-lt"/>
                <a:ea typeface="Tahoma" panose="020B0604030504040204" pitchFamily="34" charset="0"/>
                <a:cs typeface="Tahoma" panose="020B0604030504040204" pitchFamily="34" charset="0"/>
              </a:rPr>
              <a:t>pre-decompression</a:t>
            </a:r>
            <a:r>
              <a:rPr lang="en-US" altLang="zh-CN" sz="2000" dirty="0">
                <a:latin typeface="+mj-lt"/>
                <a:ea typeface="Tahoma" panose="020B0604030504040204" pitchFamily="34" charset="0"/>
                <a:cs typeface="Tahoma" panose="020B0604030504040204" pitchFamily="34" charset="0"/>
              </a:rPr>
              <a:t> based on </a:t>
            </a:r>
            <a:r>
              <a:rPr lang="en-US" altLang="zh-CN" sz="2000" b="1" dirty="0">
                <a:solidFill>
                  <a:srgbClr val="7030A0"/>
                </a:solidFill>
                <a:latin typeface="+mj-lt"/>
                <a:ea typeface="Tahoma" panose="020B0604030504040204" pitchFamily="34" charset="0"/>
                <a:cs typeface="Tahoma" panose="020B0604030504040204" pitchFamily="34" charset="0"/>
              </a:rPr>
              <a:t>data locality</a:t>
            </a:r>
          </a:p>
        </p:txBody>
      </p:sp>
      <p:sp>
        <p:nvSpPr>
          <p:cNvPr id="10" name="Dikdörtgen 6">
            <a:extLst>
              <a:ext uri="{FF2B5EF4-FFF2-40B4-BE49-F238E27FC236}">
                <a16:creationId xmlns:a16="http://schemas.microsoft.com/office/drawing/2014/main" id="{D869DFBD-F857-E5DA-047A-EED39C1ED8DA}"/>
              </a:ext>
            </a:extLst>
          </p:cNvPr>
          <p:cNvSpPr/>
          <p:nvPr/>
        </p:nvSpPr>
        <p:spPr bwMode="auto">
          <a:xfrm>
            <a:off x="-4" y="1819560"/>
            <a:ext cx="9144000" cy="917275"/>
          </a:xfrm>
          <a:prstGeom prst="rect">
            <a:avLst/>
          </a:prstGeom>
          <a:solidFill>
            <a:srgbClr val="C4D7FC"/>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r>
              <a:rPr lang="en-US" sz="2000" b="1" u="sng" dirty="0">
                <a:solidFill>
                  <a:srgbClr val="133C8F"/>
                </a:solidFill>
                <a:latin typeface="+mj-lt"/>
                <a:ea typeface="Tahoma" panose="020B0604030504040204" pitchFamily="34" charset="0"/>
                <a:cs typeface="Tahoma" panose="020B0604030504040204" pitchFamily="34" charset="0"/>
              </a:rPr>
              <a:t>Goal</a:t>
            </a:r>
            <a:r>
              <a:rPr lang="en-US" sz="2000" b="1" dirty="0">
                <a:solidFill>
                  <a:srgbClr val="133C8F"/>
                </a:solidFill>
                <a:latin typeface="+mj-lt"/>
                <a:ea typeface="Tahoma" panose="020B0604030504040204" pitchFamily="34" charset="0"/>
                <a:cs typeface="Tahoma" panose="020B0604030504040204" pitchFamily="34" charset="0"/>
              </a:rPr>
              <a:t>: </a:t>
            </a:r>
            <a:r>
              <a:rPr lang="en-US" sz="2000" dirty="0">
                <a:latin typeface="+mj-lt"/>
                <a:ea typeface="Tahoma" panose="020B0604030504040204" pitchFamily="34" charset="0"/>
                <a:cs typeface="Tahoma" panose="020B0604030504040204" pitchFamily="34" charset="0"/>
              </a:rPr>
              <a:t>To design a </a:t>
            </a:r>
            <a:r>
              <a:rPr lang="en-US" sz="2000" b="1" dirty="0">
                <a:solidFill>
                  <a:srgbClr val="133C8F"/>
                </a:solidFill>
                <a:latin typeface="+mj-lt"/>
                <a:ea typeface="Tahoma" panose="020B0604030504040204" pitchFamily="34" charset="0"/>
                <a:cs typeface="Tahoma" panose="020B0604030504040204" pitchFamily="34" charset="0"/>
              </a:rPr>
              <a:t>new compressed swap scheme </a:t>
            </a:r>
            <a:r>
              <a:rPr lang="en-US" sz="2000" dirty="0">
                <a:latin typeface="+mj-lt"/>
                <a:ea typeface="Tahoma" panose="020B0604030504040204" pitchFamily="34" charset="0"/>
                <a:cs typeface="Tahoma" panose="020B0604030504040204" pitchFamily="34" charset="0"/>
              </a:rPr>
              <a:t>for mobile devices that </a:t>
            </a:r>
            <a:r>
              <a:rPr lang="en-US" sz="2000" b="1" dirty="0">
                <a:solidFill>
                  <a:srgbClr val="133C8F"/>
                </a:solidFill>
                <a:latin typeface="+mj-lt"/>
                <a:ea typeface="Tahoma" panose="020B0604030504040204" pitchFamily="34" charset="0"/>
                <a:cs typeface="Tahoma" panose="020B0604030504040204" pitchFamily="34" charset="0"/>
              </a:rPr>
              <a:t>reduces application relaunch latency </a:t>
            </a:r>
            <a:r>
              <a:rPr lang="en-US" sz="2000" dirty="0">
                <a:solidFill>
                  <a:srgbClr val="133C8F"/>
                </a:solidFill>
                <a:latin typeface="+mj-lt"/>
                <a:ea typeface="Tahoma" panose="020B0604030504040204" pitchFamily="34" charset="0"/>
                <a:cs typeface="Tahoma" panose="020B0604030504040204" pitchFamily="34" charset="0"/>
              </a:rPr>
              <a:t>and</a:t>
            </a:r>
            <a:r>
              <a:rPr lang="en-US" sz="2000" b="1" dirty="0">
                <a:solidFill>
                  <a:srgbClr val="133C8F"/>
                </a:solidFill>
                <a:latin typeface="+mj-lt"/>
                <a:ea typeface="Tahoma" panose="020B0604030504040204" pitchFamily="34" charset="0"/>
                <a:cs typeface="Tahoma" panose="020B0604030504040204" pitchFamily="34" charset="0"/>
              </a:rPr>
              <a:t> CPU usage</a:t>
            </a:r>
            <a:endParaRPr lang="en-US" sz="2000" dirty="0">
              <a:latin typeface="+mj-lt"/>
              <a:ea typeface="Tahoma" panose="020B0604030504040204" pitchFamily="34" charset="0"/>
              <a:cs typeface="Tahoma" panose="020B0604030504040204" pitchFamily="34" charset="0"/>
            </a:endParaRPr>
          </a:p>
        </p:txBody>
      </p:sp>
      <p:sp>
        <p:nvSpPr>
          <p:cNvPr id="11" name="Dikdörtgen 4">
            <a:extLst>
              <a:ext uri="{FF2B5EF4-FFF2-40B4-BE49-F238E27FC236}">
                <a16:creationId xmlns:a16="http://schemas.microsoft.com/office/drawing/2014/main" id="{C312FB70-1683-024C-6F70-C3C47D26C3B2}"/>
              </a:ext>
            </a:extLst>
          </p:cNvPr>
          <p:cNvSpPr/>
          <p:nvPr/>
        </p:nvSpPr>
        <p:spPr bwMode="auto">
          <a:xfrm>
            <a:off x="0" y="871768"/>
            <a:ext cx="9144000" cy="1013205"/>
          </a:xfrm>
          <a:prstGeom prst="rect">
            <a:avLst/>
          </a:prstGeom>
          <a:solidFill>
            <a:srgbClr val="FFE0D5"/>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922600"/>
                </a:solidFill>
                <a:effectLst/>
                <a:latin typeface="+mj-lt"/>
                <a:ea typeface="Tahoma" panose="020B0604030504040204" pitchFamily="34" charset="0"/>
                <a:cs typeface="Tahoma" panose="020B0604030504040204" pitchFamily="34" charset="0"/>
              </a:rPr>
              <a:t>Problem</a:t>
            </a:r>
            <a:r>
              <a:rPr kumimoji="0" lang="en-US" sz="2000" b="1" i="0" u="none" strike="noStrike" cap="none" normalizeH="0" baseline="0" dirty="0">
                <a:ln>
                  <a:noFill/>
                </a:ln>
                <a:solidFill>
                  <a:srgbClr val="922600"/>
                </a:solidFill>
                <a:effectLst/>
                <a:latin typeface="+mj-lt"/>
                <a:ea typeface="Tahoma" panose="020B0604030504040204" pitchFamily="34" charset="0"/>
                <a:cs typeface="Tahoma" panose="020B0604030504040204" pitchFamily="34" charset="0"/>
              </a:rPr>
              <a:t>:</a:t>
            </a:r>
            <a:r>
              <a:rPr kumimoji="0" lang="en-US" sz="2000" b="0" i="0" u="none" strike="noStrike" cap="none" normalizeH="0" baseline="0" dirty="0">
                <a:ln>
                  <a:noFill/>
                </a:ln>
                <a:solidFill>
                  <a:srgbClr val="922600"/>
                </a:solidFill>
                <a:effectLst/>
                <a:latin typeface="+mj-lt"/>
                <a:ea typeface="Tahoma" panose="020B0604030504040204" pitchFamily="34" charset="0"/>
                <a:cs typeface="Tahoma" panose="020B0604030504040204" pitchFamily="34" charset="0"/>
              </a:rPr>
              <a:t> </a:t>
            </a:r>
            <a:r>
              <a:rPr lang="en-US" sz="2000" b="1" dirty="0">
                <a:solidFill>
                  <a:srgbClr val="922600"/>
                </a:solidFill>
                <a:latin typeface="+mj-lt"/>
                <a:ea typeface="Tahoma" panose="020B0604030504040204" pitchFamily="34" charset="0"/>
                <a:cs typeface="Tahoma" panose="020B0604030504040204" pitchFamily="34" charset="0"/>
              </a:rPr>
              <a:t>ZRAM prolongs application relaunch latency </a:t>
            </a:r>
            <a:r>
              <a:rPr lang="en-US" sz="2000" dirty="0">
                <a:latin typeface="+mj-lt"/>
                <a:ea typeface="Tahoma" panose="020B0604030504040204" pitchFamily="34" charset="0"/>
                <a:cs typeface="Tahoma" panose="020B0604030504040204" pitchFamily="34" charset="0"/>
              </a:rPr>
              <a:t>and</a:t>
            </a:r>
            <a:r>
              <a:rPr lang="en-US" sz="2000" b="1" dirty="0">
                <a:solidFill>
                  <a:srgbClr val="922600"/>
                </a:solidFill>
                <a:latin typeface="+mj-lt"/>
                <a:ea typeface="Tahoma" panose="020B0604030504040204" pitchFamily="34" charset="0"/>
                <a:cs typeface="Tahoma" panose="020B0604030504040204" pitchFamily="34" charset="0"/>
              </a:rPr>
              <a:t> wastes CPU usage </a:t>
            </a:r>
            <a:r>
              <a:rPr lang="en-US" sz="2000" dirty="0">
                <a:latin typeface="+mj-lt"/>
                <a:ea typeface="Tahoma" panose="020B0604030504040204" pitchFamily="34" charset="0"/>
                <a:cs typeface="Tahoma" panose="020B0604030504040204" pitchFamily="34" charset="0"/>
              </a:rPr>
              <a:t>because it does </a:t>
            </a:r>
            <a:r>
              <a:rPr lang="en-US" sz="2000" b="1" i="1" dirty="0">
                <a:solidFill>
                  <a:srgbClr val="922600"/>
                </a:solidFill>
                <a:latin typeface="+mj-lt"/>
                <a:ea typeface="Tahoma" panose="020B0604030504040204" pitchFamily="34" charset="0"/>
                <a:cs typeface="Tahoma" panose="020B0604030504040204" pitchFamily="34" charset="0"/>
              </a:rPr>
              <a:t>not </a:t>
            </a:r>
            <a:r>
              <a:rPr lang="en-US" sz="2000" dirty="0">
                <a:latin typeface="+mj-lt"/>
                <a:ea typeface="Tahoma" panose="020B0604030504040204" pitchFamily="34" charset="0"/>
                <a:cs typeface="Tahoma" panose="020B0604030504040204" pitchFamily="34" charset="0"/>
              </a:rPr>
              <a:t>differentiate</a:t>
            </a:r>
            <a:r>
              <a:rPr lang="en-US" sz="2000" b="1" dirty="0">
                <a:solidFill>
                  <a:srgbClr val="922600"/>
                </a:solidFill>
                <a:latin typeface="+mj-lt"/>
                <a:ea typeface="Tahoma" panose="020B0604030504040204" pitchFamily="34" charset="0"/>
                <a:cs typeface="Tahoma" panose="020B0604030504040204" pitchFamily="34" charset="0"/>
              </a:rPr>
              <a:t> data hotness levels </a:t>
            </a:r>
            <a:r>
              <a:rPr lang="en-US" sz="2000" dirty="0">
                <a:latin typeface="+mj-lt"/>
                <a:ea typeface="Tahoma" panose="020B0604030504040204" pitchFamily="34" charset="0"/>
                <a:cs typeface="Tahoma" panose="020B0604030504040204" pitchFamily="34" charset="0"/>
              </a:rPr>
              <a:t>or leverage different </a:t>
            </a:r>
            <a:r>
              <a:rPr lang="en-US" sz="2000" b="1" dirty="0">
                <a:solidFill>
                  <a:srgbClr val="922600"/>
                </a:solidFill>
                <a:latin typeface="+mj-lt"/>
                <a:ea typeface="Tahoma" panose="020B0604030504040204" pitchFamily="34" charset="0"/>
                <a:cs typeface="Tahoma" panose="020B0604030504040204" pitchFamily="34" charset="0"/>
              </a:rPr>
              <a:t>compression chunk sizes </a:t>
            </a:r>
            <a:r>
              <a:rPr lang="en-US" sz="2000" dirty="0">
                <a:latin typeface="+mj-lt"/>
                <a:ea typeface="Tahoma" panose="020B0604030504040204" pitchFamily="34" charset="0"/>
                <a:cs typeface="Tahoma" panose="020B0604030504040204" pitchFamily="34" charset="0"/>
              </a:rPr>
              <a:t>and</a:t>
            </a:r>
            <a:r>
              <a:rPr lang="en-US" sz="2000" b="1" dirty="0">
                <a:solidFill>
                  <a:srgbClr val="922600"/>
                </a:solidFill>
                <a:latin typeface="+mj-lt"/>
                <a:ea typeface="Tahoma" panose="020B0604030504040204" pitchFamily="34" charset="0"/>
                <a:cs typeface="Tahoma" panose="020B0604030504040204" pitchFamily="34" charset="0"/>
              </a:rPr>
              <a:t> data locality</a:t>
            </a:r>
          </a:p>
        </p:txBody>
      </p:sp>
      <p:sp>
        <p:nvSpPr>
          <p:cNvPr id="12" name="Dikdörtgen 4">
            <a:extLst>
              <a:ext uri="{FF2B5EF4-FFF2-40B4-BE49-F238E27FC236}">
                <a16:creationId xmlns:a16="http://schemas.microsoft.com/office/drawing/2014/main" id="{B6F8C1E9-1CCA-8F4B-5111-7FD1B8DE371A}"/>
              </a:ext>
            </a:extLst>
          </p:cNvPr>
          <p:cNvSpPr/>
          <p:nvPr/>
        </p:nvSpPr>
        <p:spPr bwMode="auto">
          <a:xfrm>
            <a:off x="-4" y="2657258"/>
            <a:ext cx="9409047" cy="1597621"/>
          </a:xfrm>
          <a:prstGeom prst="rect">
            <a:avLst/>
          </a:prstGeom>
          <a:solidFill>
            <a:srgbClr val="FFEBCD"/>
          </a:solidFill>
          <a:ln w="381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defTabSz="914400" fontAlgn="base">
              <a:spcBef>
                <a:spcPct val="0"/>
              </a:spcBef>
              <a:spcAft>
                <a:spcPct val="0"/>
              </a:spcAft>
            </a:pPr>
            <a:r>
              <a:rPr lang="en-US" sz="2000" b="1" u="sng" dirty="0">
                <a:solidFill>
                  <a:srgbClr val="965900"/>
                </a:solidFill>
                <a:latin typeface="+mj-lt"/>
                <a:ea typeface="Tahoma" panose="020B0604030504040204" pitchFamily="34" charset="0"/>
                <a:cs typeface="Tahoma" panose="020B0604030504040204" pitchFamily="34" charset="0"/>
              </a:rPr>
              <a:t>Insights: </a:t>
            </a:r>
          </a:p>
          <a:p>
            <a:pPr marL="285750" indent="-285750" fontAlgn="base">
              <a:spcBef>
                <a:spcPct val="0"/>
              </a:spcBef>
              <a:spcAft>
                <a:spcPct val="0"/>
              </a:spcAft>
              <a:buClr>
                <a:schemeClr val="tx1"/>
              </a:buClr>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Hot data is </a:t>
            </a:r>
            <a:r>
              <a:rPr lang="en-US" sz="2000" b="1" dirty="0">
                <a:solidFill>
                  <a:srgbClr val="965900"/>
                </a:solidFill>
                <a:latin typeface="+mj-lt"/>
                <a:ea typeface="Tahoma" panose="020B0604030504040204" pitchFamily="34" charset="0"/>
                <a:cs typeface="Tahoma" panose="020B0604030504040204" pitchFamily="34" charset="0"/>
              </a:rPr>
              <a:t>similar </a:t>
            </a:r>
            <a:r>
              <a:rPr lang="en-US" sz="2000" dirty="0">
                <a:latin typeface="+mj-lt"/>
                <a:ea typeface="Tahoma" panose="020B0604030504040204" pitchFamily="34" charset="0"/>
                <a:cs typeface="Tahoma" panose="020B0604030504040204" pitchFamily="34" charset="0"/>
              </a:rPr>
              <a:t>between </a:t>
            </a:r>
            <a:r>
              <a:rPr lang="en-US" sz="2000" b="1" dirty="0">
                <a:solidFill>
                  <a:srgbClr val="965900"/>
                </a:solidFill>
                <a:latin typeface="+mj-lt"/>
                <a:ea typeface="Tahoma" panose="020B0604030504040204" pitchFamily="34" charset="0"/>
                <a:cs typeface="Tahoma" panose="020B0604030504040204" pitchFamily="34" charset="0"/>
              </a:rPr>
              <a:t>two consecutive relaunches</a:t>
            </a:r>
          </a:p>
          <a:p>
            <a:pPr marL="285750" indent="-285750" fontAlgn="base">
              <a:spcBef>
                <a:spcPct val="0"/>
              </a:spcBef>
              <a:spcAft>
                <a:spcPct val="0"/>
              </a:spcAft>
              <a:buClr>
                <a:schemeClr val="tx1"/>
              </a:buClr>
              <a:buFont typeface="Arial" panose="020B0604020202020204" pitchFamily="34" charset="0"/>
              <a:buChar char="•"/>
            </a:pPr>
            <a:r>
              <a:rPr lang="en-US" sz="2000" b="1" dirty="0">
                <a:solidFill>
                  <a:srgbClr val="965900"/>
                </a:solidFill>
                <a:latin typeface="+mj-lt"/>
                <a:ea typeface="Tahoma" panose="020B0604030504040204" pitchFamily="34" charset="0"/>
                <a:cs typeface="Tahoma" panose="020B0604030504040204" pitchFamily="34" charset="0"/>
              </a:rPr>
              <a:t>Small-size compression </a:t>
            </a:r>
            <a:r>
              <a:rPr lang="en-US" sz="2000" dirty="0">
                <a:latin typeface="+mj-lt"/>
                <a:ea typeface="Tahoma" panose="020B0604030504040204" pitchFamily="34" charset="0"/>
                <a:cs typeface="Tahoma" panose="020B0604030504040204" pitchFamily="34" charset="0"/>
              </a:rPr>
              <a:t>is fast, while</a:t>
            </a:r>
            <a:r>
              <a:rPr lang="en-US" sz="2000" b="1" dirty="0">
                <a:solidFill>
                  <a:schemeClr val="accent4">
                    <a:lumMod val="50000"/>
                  </a:schemeClr>
                </a:solidFill>
                <a:latin typeface="+mj-lt"/>
                <a:ea typeface="Tahoma" panose="020B0604030504040204" pitchFamily="34" charset="0"/>
                <a:cs typeface="Tahoma" panose="020B0604030504040204" pitchFamily="34" charset="0"/>
              </a:rPr>
              <a:t> </a:t>
            </a:r>
            <a:r>
              <a:rPr lang="en-US" sz="2000" b="1" dirty="0">
                <a:solidFill>
                  <a:srgbClr val="965900"/>
                </a:solidFill>
                <a:latin typeface="+mj-lt"/>
                <a:ea typeface="Tahoma" panose="020B0604030504040204" pitchFamily="34" charset="0"/>
                <a:cs typeface="Tahoma" panose="020B0604030504040204" pitchFamily="34" charset="0"/>
              </a:rPr>
              <a:t>large-size compression </a:t>
            </a:r>
            <a:r>
              <a:rPr lang="en-US" sz="2000" dirty="0">
                <a:latin typeface="+mj-lt"/>
                <a:ea typeface="Tahoma" panose="020B0604030504040204" pitchFamily="34" charset="0"/>
                <a:cs typeface="Tahoma" panose="020B0604030504040204" pitchFamily="34" charset="0"/>
              </a:rPr>
              <a:t>provides a better compression ratio</a:t>
            </a:r>
          </a:p>
          <a:p>
            <a:pPr marL="285750" indent="-285750" fontAlgn="base">
              <a:spcBef>
                <a:spcPct val="0"/>
              </a:spcBef>
              <a:spcAft>
                <a:spcPct val="0"/>
              </a:spcAft>
              <a:buClr>
                <a:schemeClr val="tx1"/>
              </a:buClr>
              <a:buFont typeface="Arial" panose="020B0604020202020204" pitchFamily="34" charset="0"/>
              <a:buChar char="•"/>
            </a:pPr>
            <a:r>
              <a:rPr lang="en-US" sz="2000" dirty="0">
                <a:latin typeface="+mj-lt"/>
                <a:ea typeface="Tahoma" panose="020B0604030504040204" pitchFamily="34" charset="0"/>
                <a:cs typeface="Tahoma" panose="020B0604030504040204" pitchFamily="34" charset="0"/>
              </a:rPr>
              <a:t>There is </a:t>
            </a:r>
            <a:r>
              <a:rPr lang="en-US" sz="2000" b="1" dirty="0">
                <a:solidFill>
                  <a:srgbClr val="965900"/>
                </a:solidFill>
                <a:latin typeface="+mj-lt"/>
                <a:ea typeface="Tahoma" panose="020B0604030504040204" pitchFamily="34" charset="0"/>
                <a:cs typeface="Tahoma" panose="020B0604030504040204" pitchFamily="34" charset="0"/>
              </a:rPr>
              <a:t>locality in data access </a:t>
            </a:r>
            <a:r>
              <a:rPr lang="en-US" sz="2000" dirty="0">
                <a:latin typeface="+mj-lt"/>
                <a:ea typeface="Tahoma" panose="020B0604030504040204" pitchFamily="34" charset="0"/>
                <a:cs typeface="Tahoma" panose="020B0604030504040204" pitchFamily="34" charset="0"/>
              </a:rPr>
              <a:t>during application relaunch</a:t>
            </a:r>
          </a:p>
        </p:txBody>
      </p:sp>
      <p:sp>
        <p:nvSpPr>
          <p:cNvPr id="6" name="文本框 5">
            <a:extLst>
              <a:ext uri="{FF2B5EF4-FFF2-40B4-BE49-F238E27FC236}">
                <a16:creationId xmlns:a16="http://schemas.microsoft.com/office/drawing/2014/main" id="{A0358265-F00D-A6F1-C3CA-88D8CE099A05}"/>
              </a:ext>
            </a:extLst>
          </p:cNvPr>
          <p:cNvSpPr txBox="1"/>
          <p:nvPr/>
        </p:nvSpPr>
        <p:spPr>
          <a:xfrm>
            <a:off x="1993667" y="6497552"/>
            <a:ext cx="6646719" cy="338554"/>
          </a:xfrm>
          <a:prstGeom prst="rect">
            <a:avLst/>
          </a:prstGeom>
          <a:noFill/>
        </p:spPr>
        <p:txBody>
          <a:bodyPr wrap="square">
            <a:spAutoFit/>
          </a:bodyPr>
          <a:lstStyle/>
          <a:p>
            <a:pPr>
              <a:buClr>
                <a:schemeClr val="tx1"/>
              </a:buClr>
            </a:pPr>
            <a:r>
              <a:rPr lang="en-US" altLang="zh-CN" sz="1600" dirty="0">
                <a:latin typeface="+mj-lt"/>
                <a:ea typeface="Tahoma" panose="020B0604030504040204" pitchFamily="34" charset="0"/>
                <a:cs typeface="Tahoma" panose="020B0604030504040204" pitchFamily="34" charset="0"/>
              </a:rPr>
              <a:t>Open source: </a:t>
            </a:r>
            <a:r>
              <a:rPr lang="en-US" altLang="zh-CN" sz="1600" dirty="0">
                <a:latin typeface="+mj-lt"/>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https://github.com/CMU-SAFARI/Ariadne</a:t>
            </a:r>
            <a:r>
              <a:rPr lang="en-US" altLang="zh-CN" sz="1600" dirty="0">
                <a:latin typeface="+mj-lt"/>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6061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841E-7315-FC14-39F2-F070B2B1880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B265DF-FD24-0383-205F-A4A2F2F00137}"/>
              </a:ext>
            </a:extLst>
          </p:cNvPr>
          <p:cNvSpPr>
            <a:spLocks noGrp="1"/>
          </p:cNvSpPr>
          <p:nvPr>
            <p:ph type="sldNum" sz="quarter" idx="12"/>
          </p:nvPr>
        </p:nvSpPr>
        <p:spPr>
          <a:xfrm>
            <a:off x="8395854" y="6517178"/>
            <a:ext cx="489065" cy="204298"/>
          </a:xfrm>
        </p:spPr>
        <p:txBody>
          <a:bodyPr/>
          <a:lstStyle/>
          <a:p>
            <a:fld id="{CBE5B309-C2CE-4D90-B104-F7E98438FC65}" type="slidenum">
              <a:rPr lang="tr-TR" smtClean="0"/>
              <a:pPr/>
              <a:t>6</a:t>
            </a:fld>
            <a:endParaRPr lang="tr-TR" dirty="0"/>
          </a:p>
        </p:txBody>
      </p:sp>
      <p:sp>
        <p:nvSpPr>
          <p:cNvPr id="14" name="Title 13">
            <a:extLst>
              <a:ext uri="{FF2B5EF4-FFF2-40B4-BE49-F238E27FC236}">
                <a16:creationId xmlns:a16="http://schemas.microsoft.com/office/drawing/2014/main" id="{2E6DE1FB-B3F0-F3A2-A237-A83E3296CF7B}"/>
              </a:ext>
            </a:extLst>
          </p:cNvPr>
          <p:cNvSpPr>
            <a:spLocks noGrp="1"/>
          </p:cNvSpPr>
          <p:nvPr>
            <p:ph type="title"/>
          </p:nvPr>
        </p:nvSpPr>
        <p:spPr>
          <a:xfrm>
            <a:off x="0" y="1"/>
            <a:ext cx="9144000" cy="817417"/>
          </a:xfrm>
        </p:spPr>
        <p:txBody>
          <a:bodyPr>
            <a:normAutofit/>
          </a:bodyPr>
          <a:lstStyle/>
          <a:p>
            <a:r>
              <a:rPr lang="en-US" sz="3200" dirty="0"/>
              <a:t>Outline</a:t>
            </a:r>
          </a:p>
        </p:txBody>
      </p:sp>
      <p:sp>
        <p:nvSpPr>
          <p:cNvPr id="2" name="Rectangle 1">
            <a:extLst>
              <a:ext uri="{FF2B5EF4-FFF2-40B4-BE49-F238E27FC236}">
                <a16:creationId xmlns:a16="http://schemas.microsoft.com/office/drawing/2014/main" id="{FB6295F1-4A20-1464-2C1C-39CABE6FE3F6}"/>
              </a:ext>
            </a:extLst>
          </p:cNvPr>
          <p:cNvSpPr/>
          <p:nvPr/>
        </p:nvSpPr>
        <p:spPr>
          <a:xfrm>
            <a:off x="2" y="4419223"/>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Evaluation</a:t>
            </a:r>
          </a:p>
        </p:txBody>
      </p:sp>
      <p:sp>
        <p:nvSpPr>
          <p:cNvPr id="3" name="Rectangle 2">
            <a:extLst>
              <a:ext uri="{FF2B5EF4-FFF2-40B4-BE49-F238E27FC236}">
                <a16:creationId xmlns:a16="http://schemas.microsoft.com/office/drawing/2014/main" id="{3A60B76F-1AC1-EC58-87E7-27CDFF44FCF1}"/>
              </a:ext>
            </a:extLst>
          </p:cNvPr>
          <p:cNvSpPr/>
          <p:nvPr/>
        </p:nvSpPr>
        <p:spPr>
          <a:xfrm>
            <a:off x="2" y="981787"/>
            <a:ext cx="9143999"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solidFill>
                  <a:schemeClr val="bg1"/>
                </a:solidFill>
                <a:latin typeface="Cambria" panose="02040503050406030204" pitchFamily="18" charset="0"/>
              </a:rPr>
              <a:t>Background</a:t>
            </a:r>
          </a:p>
        </p:txBody>
      </p:sp>
      <p:sp>
        <p:nvSpPr>
          <p:cNvPr id="6" name="Rectangle 5">
            <a:extLst>
              <a:ext uri="{FF2B5EF4-FFF2-40B4-BE49-F238E27FC236}">
                <a16:creationId xmlns:a16="http://schemas.microsoft.com/office/drawing/2014/main" id="{8C1D37F8-1270-6004-C3E3-A6D25113647F}"/>
              </a:ext>
            </a:extLst>
          </p:cNvPr>
          <p:cNvSpPr/>
          <p:nvPr/>
        </p:nvSpPr>
        <p:spPr>
          <a:xfrm>
            <a:off x="2" y="1841146"/>
            <a:ext cx="9143999" cy="747452"/>
          </a:xfrm>
          <a:prstGeom prst="rect">
            <a:avLst/>
          </a:prstGeom>
          <a:solidFill>
            <a:srgbClr val="3F1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Problem and Motivation</a:t>
            </a:r>
          </a:p>
        </p:txBody>
      </p:sp>
      <p:sp>
        <p:nvSpPr>
          <p:cNvPr id="15" name="Rectangle 14">
            <a:extLst>
              <a:ext uri="{FF2B5EF4-FFF2-40B4-BE49-F238E27FC236}">
                <a16:creationId xmlns:a16="http://schemas.microsoft.com/office/drawing/2014/main" id="{6AC99BD4-DA04-5F74-A4A2-62F31805C91A}"/>
              </a:ext>
            </a:extLst>
          </p:cNvPr>
          <p:cNvSpPr/>
          <p:nvPr/>
        </p:nvSpPr>
        <p:spPr>
          <a:xfrm>
            <a:off x="2" y="2700505"/>
            <a:ext cx="9144001" cy="747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New Insights into Mobile Workloads</a:t>
            </a:r>
          </a:p>
        </p:txBody>
      </p:sp>
      <p:sp>
        <p:nvSpPr>
          <p:cNvPr id="16" name="Rectangle 15">
            <a:extLst>
              <a:ext uri="{FF2B5EF4-FFF2-40B4-BE49-F238E27FC236}">
                <a16:creationId xmlns:a16="http://schemas.microsoft.com/office/drawing/2014/main" id="{B9EDAAF4-DDDC-AC89-59E3-D70DD215CE9A}"/>
              </a:ext>
            </a:extLst>
          </p:cNvPr>
          <p:cNvSpPr/>
          <p:nvPr/>
        </p:nvSpPr>
        <p:spPr>
          <a:xfrm>
            <a:off x="4" y="3559864"/>
            <a:ext cx="9144001"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500" dirty="0">
                <a:latin typeface="Cambria" panose="02040503050406030204" pitchFamily="18" charset="0"/>
              </a:rPr>
              <a:t>Ariadne: Hotness-Aware and Size-Adaptive Compressed Swap</a:t>
            </a:r>
          </a:p>
        </p:txBody>
      </p:sp>
      <p:sp>
        <p:nvSpPr>
          <p:cNvPr id="17" name="Rectangle 16">
            <a:extLst>
              <a:ext uri="{FF2B5EF4-FFF2-40B4-BE49-F238E27FC236}">
                <a16:creationId xmlns:a16="http://schemas.microsoft.com/office/drawing/2014/main" id="{C3D24EFE-3790-D56E-57EF-2B0F7E0D250E}"/>
              </a:ext>
            </a:extLst>
          </p:cNvPr>
          <p:cNvSpPr/>
          <p:nvPr/>
        </p:nvSpPr>
        <p:spPr>
          <a:xfrm>
            <a:off x="0" y="5278583"/>
            <a:ext cx="9144000" cy="74745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600" dirty="0">
                <a:latin typeface="Cambria" panose="02040503050406030204" pitchFamily="18" charset="0"/>
              </a:rPr>
              <a:t>Conclusion</a:t>
            </a:r>
          </a:p>
        </p:txBody>
      </p:sp>
      <p:pic>
        <p:nvPicPr>
          <p:cNvPr id="7" name="图片 6">
            <a:extLst>
              <a:ext uri="{FF2B5EF4-FFF2-40B4-BE49-F238E27FC236}">
                <a16:creationId xmlns:a16="http://schemas.microsoft.com/office/drawing/2014/main" id="{0161EA23-6D34-A45A-786D-93D17FE05DF7}"/>
              </a:ext>
            </a:extLst>
          </p:cNvPr>
          <p:cNvPicPr>
            <a:picLocks noChangeAspect="1"/>
          </p:cNvPicPr>
          <p:nvPr/>
        </p:nvPicPr>
        <p:blipFill>
          <a:blip r:embed="rId3"/>
          <a:stretch>
            <a:fillRect/>
          </a:stretch>
        </p:blipFill>
        <p:spPr>
          <a:xfrm>
            <a:off x="1570037" y="6243334"/>
            <a:ext cx="3001962" cy="598487"/>
          </a:xfrm>
          <a:prstGeom prst="rect">
            <a:avLst/>
          </a:prstGeom>
        </p:spPr>
      </p:pic>
    </p:spTree>
    <p:extLst>
      <p:ext uri="{BB962C8B-B14F-4D97-AF65-F5344CB8AC3E}">
        <p14:creationId xmlns:p14="http://schemas.microsoft.com/office/powerpoint/2010/main" val="426092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06D6-5434-6955-39A8-79F299EEC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9C920-6590-6A1E-D570-FEAC3BCAD129}"/>
              </a:ext>
            </a:extLst>
          </p:cNvPr>
          <p:cNvSpPr>
            <a:spLocks noGrp="1"/>
          </p:cNvSpPr>
          <p:nvPr>
            <p:ph type="title"/>
          </p:nvPr>
        </p:nvSpPr>
        <p:spPr>
          <a:xfrm>
            <a:off x="0" y="1"/>
            <a:ext cx="9144000" cy="817417"/>
          </a:xfrm>
        </p:spPr>
        <p:txBody>
          <a:bodyPr>
            <a:normAutofit/>
          </a:bodyPr>
          <a:lstStyle/>
          <a:p>
            <a:r>
              <a:rPr lang="en-US" sz="3200" dirty="0"/>
              <a:t>Problem 1: Delayed Application Relaunch</a:t>
            </a:r>
          </a:p>
        </p:txBody>
      </p:sp>
      <p:sp>
        <p:nvSpPr>
          <p:cNvPr id="8" name="Content Placeholder 7">
            <a:extLst>
              <a:ext uri="{FF2B5EF4-FFF2-40B4-BE49-F238E27FC236}">
                <a16:creationId xmlns:a16="http://schemas.microsoft.com/office/drawing/2014/main" id="{42E7151B-EE15-CD61-438E-26BC1978B089}"/>
              </a:ext>
            </a:extLst>
          </p:cNvPr>
          <p:cNvSpPr>
            <a:spLocks noGrp="1"/>
          </p:cNvSpPr>
          <p:nvPr>
            <p:ph idx="1"/>
          </p:nvPr>
        </p:nvSpPr>
        <p:spPr>
          <a:xfrm>
            <a:off x="0" y="872837"/>
            <a:ext cx="9143998" cy="2109868"/>
          </a:xfrm>
        </p:spPr>
        <p:txBody>
          <a:bodyPr>
            <a:normAutofit/>
          </a:bodyPr>
          <a:lstStyle/>
          <a:p>
            <a:r>
              <a:rPr lang="en-US" sz="2400" b="1" dirty="0">
                <a:solidFill>
                  <a:srgbClr val="C00000"/>
                </a:solidFill>
              </a:rPr>
              <a:t>Application relaunch latency </a:t>
            </a:r>
            <a:r>
              <a:rPr lang="en-US" sz="2400" b="1" dirty="0"/>
              <a:t>in three cases</a:t>
            </a:r>
          </a:p>
          <a:p>
            <a:endParaRPr lang="en-US" sz="2400" b="1" dirty="0">
              <a:solidFill>
                <a:srgbClr val="965900"/>
              </a:solidFill>
              <a:latin typeface="+mj-lt"/>
            </a:endParaRPr>
          </a:p>
        </p:txBody>
      </p:sp>
      <p:sp>
        <p:nvSpPr>
          <p:cNvPr id="5" name="Slide Number Placeholder 4">
            <a:extLst>
              <a:ext uri="{FF2B5EF4-FFF2-40B4-BE49-F238E27FC236}">
                <a16:creationId xmlns:a16="http://schemas.microsoft.com/office/drawing/2014/main" id="{AE64DE83-F276-A24F-689C-F13686250C48}"/>
              </a:ext>
            </a:extLst>
          </p:cNvPr>
          <p:cNvSpPr>
            <a:spLocks noGrp="1"/>
          </p:cNvSpPr>
          <p:nvPr>
            <p:ph type="sldNum" sz="quarter" idx="12"/>
          </p:nvPr>
        </p:nvSpPr>
        <p:spPr/>
        <p:txBody>
          <a:bodyPr/>
          <a:lstStyle/>
          <a:p>
            <a:fld id="{CBE5B309-C2CE-4D90-B104-F7E98438FC65}" type="slidenum">
              <a:rPr lang="tr-TR" smtClean="0"/>
              <a:pPr/>
              <a:t>7</a:t>
            </a:fld>
            <a:endParaRPr lang="tr-TR" dirty="0"/>
          </a:p>
        </p:txBody>
      </p:sp>
      <p:sp>
        <p:nvSpPr>
          <p:cNvPr id="6" name="文本框 5">
            <a:extLst>
              <a:ext uri="{FF2B5EF4-FFF2-40B4-BE49-F238E27FC236}">
                <a16:creationId xmlns:a16="http://schemas.microsoft.com/office/drawing/2014/main" id="{3BF47670-FE9A-0837-C0B2-1E9C4C7F7A65}"/>
              </a:ext>
            </a:extLst>
          </p:cNvPr>
          <p:cNvSpPr txBox="1"/>
          <p:nvPr/>
        </p:nvSpPr>
        <p:spPr>
          <a:xfrm>
            <a:off x="412955" y="4745001"/>
            <a:ext cx="8546689" cy="923330"/>
          </a:xfrm>
          <a:prstGeom prst="rect">
            <a:avLst/>
          </a:prstGeom>
          <a:noFill/>
        </p:spPr>
        <p:txBody>
          <a:bodyPr wrap="square" rtlCol="0">
            <a:spAutoFit/>
          </a:bodyPr>
          <a:lstStyle/>
          <a:p>
            <a:pPr marL="342900" indent="-342900" algn="l">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NON-SWAP</a:t>
            </a:r>
            <a:r>
              <a:rPr lang="en-US" altLang="zh-CN" dirty="0">
                <a:latin typeface="Calibri" panose="020F0502020204030204" pitchFamily="34" charset="0"/>
                <a:ea typeface="Calibri" panose="020F0502020204030204" pitchFamily="34" charset="0"/>
                <a:cs typeface="Calibri" panose="020F0502020204030204" pitchFamily="34" charset="0"/>
              </a:rPr>
              <a:t>: The </a:t>
            </a:r>
            <a:r>
              <a:rPr lang="en-HK" altLang="zh-CN" dirty="0">
                <a:latin typeface="Calibri" panose="020F0502020204030204" pitchFamily="34" charset="0"/>
                <a:ea typeface="Calibri" panose="020F0502020204030204" pitchFamily="34" charset="0"/>
                <a:cs typeface="Calibri" panose="020F0502020204030204" pitchFamily="34" charset="0"/>
              </a:rPr>
              <a:t>s</a:t>
            </a:r>
            <a:r>
              <a:rPr lang="en-HK" altLang="zh-CN" sz="1800" b="0" i="0" u="none" strike="noStrike" baseline="0" dirty="0">
                <a:latin typeface="Calibri" panose="020F0502020204030204" pitchFamily="34" charset="0"/>
                <a:ea typeface="Calibri" panose="020F0502020204030204" pitchFamily="34" charset="0"/>
                <a:cs typeface="Calibri" panose="020F0502020204030204" pitchFamily="34" charset="0"/>
              </a:rPr>
              <a:t>ystem reads </a:t>
            </a:r>
            <a:r>
              <a:rPr lang="en-US" altLang="zh-CN" sz="1800" b="0" i="0" u="none" strike="noStrike" baseline="0" dirty="0">
                <a:latin typeface="Calibri" panose="020F0502020204030204" pitchFamily="34" charset="0"/>
                <a:ea typeface="Calibri" panose="020F0502020204030204" pitchFamily="34" charset="0"/>
                <a:cs typeface="Calibri" panose="020F0502020204030204" pitchFamily="34" charset="0"/>
              </a:rPr>
              <a:t>all application data from DRAM during a relaunch</a:t>
            </a:r>
          </a:p>
          <a:p>
            <a:pPr marL="342900" indent="-342900" algn="l">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ZRAM</a:t>
            </a:r>
            <a:r>
              <a:rPr lang="en-US" altLang="zh-CN" dirty="0">
                <a:latin typeface="Calibri" panose="020F0502020204030204" pitchFamily="34" charset="0"/>
                <a:ea typeface="Calibri" panose="020F0502020204030204" pitchFamily="34" charset="0"/>
                <a:cs typeface="Calibri" panose="020F0502020204030204" pitchFamily="34" charset="0"/>
              </a:rPr>
              <a:t>: Most application data is read from </a:t>
            </a:r>
            <a:r>
              <a:rPr lang="en-US" altLang="zh-CN" i="1" dirty="0" err="1">
                <a:latin typeface="Calibri" panose="020F0502020204030204" pitchFamily="34" charset="0"/>
                <a:ea typeface="Calibri" panose="020F0502020204030204" pitchFamily="34" charset="0"/>
                <a:cs typeface="Calibri" panose="020F0502020204030204" pitchFamily="34" charset="0"/>
              </a:rPr>
              <a:t>zpool</a:t>
            </a:r>
            <a:r>
              <a:rPr lang="en-US" altLang="zh-CN" dirty="0">
                <a:latin typeface="Calibri" panose="020F0502020204030204" pitchFamily="34" charset="0"/>
                <a:ea typeface="Calibri" panose="020F0502020204030204" pitchFamily="34" charset="0"/>
                <a:cs typeface="Calibri" panose="020F0502020204030204" pitchFamily="34" charset="0"/>
              </a:rPr>
              <a:t> after being decompressed</a:t>
            </a:r>
          </a:p>
          <a:p>
            <a:pPr marL="342900" indent="-342900" algn="l">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SWAP</a:t>
            </a:r>
            <a:r>
              <a:rPr lang="en-US" altLang="zh-CN" dirty="0">
                <a:latin typeface="Calibri" panose="020F0502020204030204" pitchFamily="34" charset="0"/>
                <a:ea typeface="Calibri" panose="020F0502020204030204" pitchFamily="34" charset="0"/>
                <a:cs typeface="Calibri" panose="020F0502020204030204" pitchFamily="34" charset="0"/>
              </a:rPr>
              <a:t>: The system reads most data from the flash memory-based swap space</a:t>
            </a:r>
          </a:p>
        </p:txBody>
      </p:sp>
      <p:pic>
        <p:nvPicPr>
          <p:cNvPr id="25" name="图片 24">
            <a:extLst>
              <a:ext uri="{FF2B5EF4-FFF2-40B4-BE49-F238E27FC236}">
                <a16:creationId xmlns:a16="http://schemas.microsoft.com/office/drawing/2014/main" id="{8AA994E0-CF19-2B5B-383E-F4CAEFCFFA32}"/>
              </a:ext>
            </a:extLst>
          </p:cNvPr>
          <p:cNvPicPr>
            <a:picLocks noChangeAspect="1"/>
          </p:cNvPicPr>
          <p:nvPr/>
        </p:nvPicPr>
        <p:blipFill>
          <a:blip r:embed="rId3"/>
          <a:stretch>
            <a:fillRect/>
          </a:stretch>
        </p:blipFill>
        <p:spPr>
          <a:xfrm>
            <a:off x="244530" y="1617524"/>
            <a:ext cx="8395856" cy="2712924"/>
          </a:xfrm>
          <a:prstGeom prst="rect">
            <a:avLst/>
          </a:prstGeom>
        </p:spPr>
      </p:pic>
      <p:pic>
        <p:nvPicPr>
          <p:cNvPr id="3" name="图片 2">
            <a:extLst>
              <a:ext uri="{FF2B5EF4-FFF2-40B4-BE49-F238E27FC236}">
                <a16:creationId xmlns:a16="http://schemas.microsoft.com/office/drawing/2014/main" id="{2583327F-70B7-B143-AF57-3E2C9F30BDA9}"/>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21" name="Dikdörtgen 9">
            <a:extLst>
              <a:ext uri="{FF2B5EF4-FFF2-40B4-BE49-F238E27FC236}">
                <a16:creationId xmlns:a16="http://schemas.microsoft.com/office/drawing/2014/main" id="{C566FB69-9E1E-42B7-0365-1D66379BD7D9}"/>
              </a:ext>
            </a:extLst>
          </p:cNvPr>
          <p:cNvSpPr/>
          <p:nvPr/>
        </p:nvSpPr>
        <p:spPr bwMode="auto">
          <a:xfrm>
            <a:off x="-76201" y="4543115"/>
            <a:ext cx="9296400" cy="1064039"/>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marL="127000" indent="0" algn="ctr">
              <a:lnSpc>
                <a:spcPct val="100000"/>
              </a:lnSpc>
              <a:buClr>
                <a:schemeClr val="tx1"/>
              </a:buClr>
              <a:buNone/>
            </a:pPr>
            <a:r>
              <a:rPr lang="en-US" sz="2400" dirty="0">
                <a:ea typeface="Cambria"/>
              </a:rPr>
              <a:t>ZRAM outperforms the traditional SWAP scheme</a:t>
            </a:r>
          </a:p>
          <a:p>
            <a:pPr marL="127000" indent="0" algn="ctr">
              <a:lnSpc>
                <a:spcPct val="100000"/>
              </a:lnSpc>
              <a:buClr>
                <a:schemeClr val="tx1"/>
              </a:buClr>
              <a:buNone/>
            </a:pPr>
            <a:r>
              <a:rPr lang="en-US" sz="2400" dirty="0">
                <a:ea typeface="Cambria"/>
              </a:rPr>
              <a:t>but </a:t>
            </a:r>
            <a:r>
              <a:rPr lang="en-US" sz="2400" b="1" dirty="0">
                <a:solidFill>
                  <a:srgbClr val="922600"/>
                </a:solidFill>
                <a:ea typeface="Cambria"/>
              </a:rPr>
              <a:t>increases relaunch latency </a:t>
            </a:r>
            <a:r>
              <a:rPr lang="en-US" sz="2400" dirty="0">
                <a:ea typeface="Cambria"/>
              </a:rPr>
              <a:t>2.1× compared to NON-SWAP</a:t>
            </a:r>
          </a:p>
        </p:txBody>
      </p:sp>
      <p:pic>
        <p:nvPicPr>
          <p:cNvPr id="10" name="图片 9">
            <a:extLst>
              <a:ext uri="{FF2B5EF4-FFF2-40B4-BE49-F238E27FC236}">
                <a16:creationId xmlns:a16="http://schemas.microsoft.com/office/drawing/2014/main" id="{F90DD8BE-DCFD-0CC0-67BE-69E8FBD120FB}"/>
              </a:ext>
            </a:extLst>
          </p:cNvPr>
          <p:cNvPicPr>
            <a:picLocks noChangeAspect="1"/>
          </p:cNvPicPr>
          <p:nvPr/>
        </p:nvPicPr>
        <p:blipFill>
          <a:blip r:embed="rId5"/>
          <a:stretch>
            <a:fillRect/>
          </a:stretch>
        </p:blipFill>
        <p:spPr>
          <a:xfrm>
            <a:off x="2964551" y="1722783"/>
            <a:ext cx="1152944" cy="238540"/>
          </a:xfrm>
          <a:prstGeom prst="rect">
            <a:avLst/>
          </a:prstGeom>
        </p:spPr>
      </p:pic>
      <p:pic>
        <p:nvPicPr>
          <p:cNvPr id="12" name="图片 11">
            <a:extLst>
              <a:ext uri="{FF2B5EF4-FFF2-40B4-BE49-F238E27FC236}">
                <a16:creationId xmlns:a16="http://schemas.microsoft.com/office/drawing/2014/main" id="{698891F6-6943-0356-66A7-01F62FE7DE7D}"/>
              </a:ext>
            </a:extLst>
          </p:cNvPr>
          <p:cNvPicPr>
            <a:picLocks noChangeAspect="1"/>
          </p:cNvPicPr>
          <p:nvPr/>
        </p:nvPicPr>
        <p:blipFill>
          <a:blip r:embed="rId6"/>
          <a:stretch>
            <a:fillRect/>
          </a:stretch>
        </p:blipFill>
        <p:spPr>
          <a:xfrm>
            <a:off x="4309935" y="1712258"/>
            <a:ext cx="971055" cy="275569"/>
          </a:xfrm>
          <a:prstGeom prst="rect">
            <a:avLst/>
          </a:prstGeom>
        </p:spPr>
      </p:pic>
    </p:spTree>
    <p:extLst>
      <p:ext uri="{BB962C8B-B14F-4D97-AF65-F5344CB8AC3E}">
        <p14:creationId xmlns:p14="http://schemas.microsoft.com/office/powerpoint/2010/main" val="25647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1074-1EA8-2E07-B857-3838FCEF6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63D32-863B-1B35-3773-C00A3F88AC9F}"/>
              </a:ext>
            </a:extLst>
          </p:cNvPr>
          <p:cNvSpPr>
            <a:spLocks noGrp="1"/>
          </p:cNvSpPr>
          <p:nvPr>
            <p:ph type="title"/>
          </p:nvPr>
        </p:nvSpPr>
        <p:spPr>
          <a:xfrm>
            <a:off x="0" y="1"/>
            <a:ext cx="9144000" cy="817417"/>
          </a:xfrm>
        </p:spPr>
        <p:txBody>
          <a:bodyPr>
            <a:normAutofit/>
          </a:bodyPr>
          <a:lstStyle/>
          <a:p>
            <a:r>
              <a:rPr lang="en-US" sz="3200" dirty="0"/>
              <a:t>Problem 2: Higher CPU Usage</a:t>
            </a:r>
          </a:p>
        </p:txBody>
      </p:sp>
      <p:sp>
        <p:nvSpPr>
          <p:cNvPr id="8" name="Content Placeholder 7">
            <a:extLst>
              <a:ext uri="{FF2B5EF4-FFF2-40B4-BE49-F238E27FC236}">
                <a16:creationId xmlns:a16="http://schemas.microsoft.com/office/drawing/2014/main" id="{874F4A24-3BB8-4A8B-F583-CB84F92D7904}"/>
              </a:ext>
            </a:extLst>
          </p:cNvPr>
          <p:cNvSpPr>
            <a:spLocks noGrp="1"/>
          </p:cNvSpPr>
          <p:nvPr>
            <p:ph idx="1"/>
          </p:nvPr>
        </p:nvSpPr>
        <p:spPr>
          <a:xfrm>
            <a:off x="0" y="872837"/>
            <a:ext cx="9143998" cy="2109868"/>
          </a:xfrm>
        </p:spPr>
        <p:txBody>
          <a:bodyPr>
            <a:normAutofit/>
          </a:bodyPr>
          <a:lstStyle/>
          <a:p>
            <a:r>
              <a:rPr lang="en-US" sz="2400" dirty="0"/>
              <a:t> </a:t>
            </a:r>
            <a:r>
              <a:rPr lang="en-US" sz="2400" b="1" dirty="0">
                <a:solidFill>
                  <a:srgbClr val="C00000"/>
                </a:solidFill>
              </a:rPr>
              <a:t>CPU usage of memory reclaim </a:t>
            </a:r>
            <a:r>
              <a:rPr lang="en-US" sz="2400" b="1" dirty="0"/>
              <a:t>(i.e., freeing memory) in three cases</a:t>
            </a:r>
          </a:p>
          <a:p>
            <a:endParaRPr lang="en-US" sz="2400" b="1" dirty="0">
              <a:solidFill>
                <a:srgbClr val="965900"/>
              </a:solidFill>
              <a:latin typeface="+mj-lt"/>
            </a:endParaRPr>
          </a:p>
        </p:txBody>
      </p:sp>
      <p:sp>
        <p:nvSpPr>
          <p:cNvPr id="5" name="Slide Number Placeholder 4">
            <a:extLst>
              <a:ext uri="{FF2B5EF4-FFF2-40B4-BE49-F238E27FC236}">
                <a16:creationId xmlns:a16="http://schemas.microsoft.com/office/drawing/2014/main" id="{C16F6D3D-6627-B24E-949F-AEFC0DCFF58A}"/>
              </a:ext>
            </a:extLst>
          </p:cNvPr>
          <p:cNvSpPr>
            <a:spLocks noGrp="1"/>
          </p:cNvSpPr>
          <p:nvPr>
            <p:ph type="sldNum" sz="quarter" idx="12"/>
          </p:nvPr>
        </p:nvSpPr>
        <p:spPr/>
        <p:txBody>
          <a:bodyPr/>
          <a:lstStyle/>
          <a:p>
            <a:fld id="{CBE5B309-C2CE-4D90-B104-F7E98438FC65}" type="slidenum">
              <a:rPr lang="tr-TR" smtClean="0"/>
              <a:pPr/>
              <a:t>8</a:t>
            </a:fld>
            <a:endParaRPr lang="tr-TR" dirty="0"/>
          </a:p>
        </p:txBody>
      </p:sp>
      <p:sp>
        <p:nvSpPr>
          <p:cNvPr id="6" name="文本框 5">
            <a:extLst>
              <a:ext uri="{FF2B5EF4-FFF2-40B4-BE49-F238E27FC236}">
                <a16:creationId xmlns:a16="http://schemas.microsoft.com/office/drawing/2014/main" id="{A1725FDD-23A5-13B0-BB7C-48779CE0A243}"/>
              </a:ext>
            </a:extLst>
          </p:cNvPr>
          <p:cNvSpPr txBox="1"/>
          <p:nvPr/>
        </p:nvSpPr>
        <p:spPr>
          <a:xfrm>
            <a:off x="338230" y="4560757"/>
            <a:ext cx="8546689" cy="1200329"/>
          </a:xfrm>
          <a:prstGeom prst="rect">
            <a:avLst/>
          </a:prstGeom>
          <a:noFill/>
        </p:spPr>
        <p:txBody>
          <a:bodyPr wrap="square" rtlCol="0">
            <a:spAutoFit/>
          </a:bodyPr>
          <a:lstStyle/>
          <a:p>
            <a:pPr marL="342900" indent="-342900">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NON-SWAP</a:t>
            </a:r>
            <a:r>
              <a:rPr lang="en-US" altLang="zh-CN" dirty="0">
                <a:latin typeface="Calibri" panose="020F0502020204030204" pitchFamily="34" charset="0"/>
                <a:ea typeface="Calibri" panose="020F0502020204030204" pitchFamily="34" charset="0"/>
                <a:cs typeface="Calibri" panose="020F0502020204030204" pitchFamily="34" charset="0"/>
              </a:rPr>
              <a:t>: CPU usage of writing file-backed pages to flash memory</a:t>
            </a:r>
          </a:p>
          <a:p>
            <a:pPr marL="342900" indent="-342900">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ZRAM</a:t>
            </a:r>
            <a:r>
              <a:rPr lang="en-US" altLang="zh-CN" dirty="0">
                <a:latin typeface="Calibri" panose="020F0502020204030204" pitchFamily="34" charset="0"/>
                <a:ea typeface="Calibri" panose="020F0502020204030204" pitchFamily="34" charset="0"/>
                <a:cs typeface="Calibri" panose="020F0502020204030204" pitchFamily="34" charset="0"/>
              </a:rPr>
              <a:t>: 1 + </a:t>
            </a:r>
            <a:r>
              <a:rPr lang="en-HK" altLang="zh-CN" dirty="0">
                <a:latin typeface="Calibri" panose="020F0502020204030204" pitchFamily="34" charset="0"/>
                <a:ea typeface="Calibri" panose="020F0502020204030204" pitchFamily="34" charset="0"/>
                <a:cs typeface="Calibri" panose="020F0502020204030204" pitchFamily="34" charset="0"/>
              </a:rPr>
              <a:t>CPU </a:t>
            </a:r>
            <a:r>
              <a:rPr lang="en-US" altLang="zh-CN" dirty="0">
                <a:latin typeface="Calibri" panose="020F0502020204030204" pitchFamily="34" charset="0"/>
                <a:ea typeface="Calibri" panose="020F0502020204030204" pitchFamily="34" charset="0"/>
                <a:cs typeface="Calibri" panose="020F0502020204030204" pitchFamily="34" charset="0"/>
              </a:rPr>
              <a:t>usage for compressing data</a:t>
            </a:r>
          </a:p>
          <a:p>
            <a:pPr marL="342900" indent="-342900">
              <a:buFont typeface="+mj-lt"/>
              <a:buAutoNum type="arabicPeriod"/>
            </a:pPr>
            <a:r>
              <a:rPr lang="en-US" altLang="zh-CN" b="1" dirty="0">
                <a:latin typeface="Calibri" panose="020F0502020204030204" pitchFamily="34" charset="0"/>
                <a:ea typeface="Calibri" panose="020F0502020204030204" pitchFamily="34" charset="0"/>
                <a:cs typeface="Calibri" panose="020F0502020204030204" pitchFamily="34" charset="0"/>
              </a:rPr>
              <a:t>SWAP</a:t>
            </a:r>
            <a:r>
              <a:rPr lang="en-US" altLang="zh-CN" dirty="0">
                <a:latin typeface="Calibri" panose="020F0502020204030204" pitchFamily="34" charset="0"/>
                <a:ea typeface="Calibri" panose="020F0502020204030204" pitchFamily="34" charset="0"/>
                <a:cs typeface="Calibri" panose="020F0502020204030204" pitchFamily="34" charset="0"/>
              </a:rPr>
              <a:t>: 1 + </a:t>
            </a:r>
            <a:r>
              <a:rPr lang="en-HK" altLang="zh-CN" dirty="0">
                <a:latin typeface="Calibri" panose="020F0502020204030204" pitchFamily="34" charset="0"/>
                <a:ea typeface="Calibri" panose="020F0502020204030204" pitchFamily="34" charset="0"/>
                <a:cs typeface="Calibri" panose="020F0502020204030204" pitchFamily="34" charset="0"/>
              </a:rPr>
              <a:t>CPU </a:t>
            </a:r>
            <a:r>
              <a:rPr lang="en-US" altLang="zh-CN" dirty="0">
                <a:latin typeface="Calibri" panose="020F0502020204030204" pitchFamily="34" charset="0"/>
                <a:ea typeface="Calibri" panose="020F0502020204030204" pitchFamily="34" charset="0"/>
                <a:cs typeface="Calibri" panose="020F0502020204030204" pitchFamily="34" charset="0"/>
              </a:rPr>
              <a:t>usage for writing swapped data to flash memory</a:t>
            </a:r>
          </a:p>
          <a:p>
            <a:r>
              <a:rPr lang="en-US" altLang="zh-CN" dirty="0">
                <a:latin typeface="Calibri" panose="020F0502020204030204" pitchFamily="34" charset="0"/>
                <a:ea typeface="Calibri" panose="020F0502020204030204" pitchFamily="34" charset="0"/>
                <a:cs typeface="Calibri" panose="020F0502020204030204" pitchFamily="34" charset="0"/>
              </a:rPr>
              <a:t>                   CPU is usually yielded to other processes</a:t>
            </a:r>
          </a:p>
        </p:txBody>
      </p:sp>
      <p:sp>
        <p:nvSpPr>
          <p:cNvPr id="21" name="Dikdörtgen 9">
            <a:extLst>
              <a:ext uri="{FF2B5EF4-FFF2-40B4-BE49-F238E27FC236}">
                <a16:creationId xmlns:a16="http://schemas.microsoft.com/office/drawing/2014/main" id="{EAC5F164-CBBD-2E00-1668-BE204A8A09A2}"/>
              </a:ext>
            </a:extLst>
          </p:cNvPr>
          <p:cNvSpPr/>
          <p:nvPr/>
        </p:nvSpPr>
        <p:spPr bwMode="auto">
          <a:xfrm>
            <a:off x="-93519" y="4563775"/>
            <a:ext cx="9331035" cy="1126094"/>
          </a:xfrm>
          <a:prstGeom prst="rect">
            <a:avLst/>
          </a:prstGeom>
          <a:solidFill>
            <a:srgbClr val="FFE1E1"/>
          </a:solidFill>
          <a:ln w="57150" cap="flat" cmpd="sng" algn="ctr">
            <a:solidFill>
              <a:srgbClr val="8E0000"/>
            </a:solid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marL="127000" indent="0" algn="ctr">
              <a:lnSpc>
                <a:spcPct val="100000"/>
              </a:lnSpc>
              <a:buClr>
                <a:schemeClr val="tx1"/>
              </a:buClr>
              <a:buNone/>
            </a:pPr>
            <a:r>
              <a:rPr lang="en-US" sz="2400" dirty="0">
                <a:ea typeface="Cambria"/>
              </a:rPr>
              <a:t>ZRAM has </a:t>
            </a:r>
            <a:r>
              <a:rPr lang="en-US" sz="2400" b="1" dirty="0">
                <a:solidFill>
                  <a:srgbClr val="922600"/>
                </a:solidFill>
                <a:ea typeface="Cambria"/>
              </a:rPr>
              <a:t>significant CPU usage</a:t>
            </a:r>
          </a:p>
          <a:p>
            <a:pPr marL="127000" indent="0" algn="ctr">
              <a:lnSpc>
                <a:spcPct val="100000"/>
              </a:lnSpc>
              <a:buClr>
                <a:schemeClr val="tx1"/>
              </a:buClr>
              <a:buNone/>
            </a:pPr>
            <a:r>
              <a:rPr lang="en-US" altLang="zh-CN" sz="2400" dirty="0">
                <a:ea typeface="Cambria"/>
              </a:rPr>
              <a:t>due to compression and decompression operations</a:t>
            </a:r>
          </a:p>
        </p:txBody>
      </p:sp>
      <p:pic>
        <p:nvPicPr>
          <p:cNvPr id="10" name="图片 9">
            <a:extLst>
              <a:ext uri="{FF2B5EF4-FFF2-40B4-BE49-F238E27FC236}">
                <a16:creationId xmlns:a16="http://schemas.microsoft.com/office/drawing/2014/main" id="{0001B461-66D3-B381-54D9-A38F796AE144}"/>
              </a:ext>
            </a:extLst>
          </p:cNvPr>
          <p:cNvPicPr>
            <a:picLocks noChangeAspect="1"/>
          </p:cNvPicPr>
          <p:nvPr/>
        </p:nvPicPr>
        <p:blipFill>
          <a:blip r:embed="rId3"/>
          <a:stretch>
            <a:fillRect/>
          </a:stretch>
        </p:blipFill>
        <p:spPr>
          <a:xfrm>
            <a:off x="892277" y="1984765"/>
            <a:ext cx="6939116" cy="2317010"/>
          </a:xfrm>
          <a:prstGeom prst="rect">
            <a:avLst/>
          </a:prstGeom>
        </p:spPr>
      </p:pic>
      <p:pic>
        <p:nvPicPr>
          <p:cNvPr id="3" name="图片 2">
            <a:extLst>
              <a:ext uri="{FF2B5EF4-FFF2-40B4-BE49-F238E27FC236}">
                <a16:creationId xmlns:a16="http://schemas.microsoft.com/office/drawing/2014/main" id="{ED11C645-5BC1-AA9C-525C-583E600C0DAC}"/>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7" name="矩形 6">
            <a:extLst>
              <a:ext uri="{FF2B5EF4-FFF2-40B4-BE49-F238E27FC236}">
                <a16:creationId xmlns:a16="http://schemas.microsoft.com/office/drawing/2014/main" id="{3A9A6C4F-0E24-8E58-60F8-4AB5B8E42FEC}"/>
              </a:ext>
            </a:extLst>
          </p:cNvPr>
          <p:cNvSpPr/>
          <p:nvPr/>
        </p:nvSpPr>
        <p:spPr>
          <a:xfrm>
            <a:off x="727364" y="2998302"/>
            <a:ext cx="4287981" cy="704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9A830FA-817B-B469-91F3-F1EE45BF4F4D}"/>
              </a:ext>
            </a:extLst>
          </p:cNvPr>
          <p:cNvPicPr>
            <a:picLocks noChangeAspect="1"/>
          </p:cNvPicPr>
          <p:nvPr/>
        </p:nvPicPr>
        <p:blipFill>
          <a:blip r:embed="rId5"/>
          <a:stretch>
            <a:fillRect/>
          </a:stretch>
        </p:blipFill>
        <p:spPr>
          <a:xfrm>
            <a:off x="523460" y="2146589"/>
            <a:ext cx="1282099" cy="265262"/>
          </a:xfrm>
          <a:prstGeom prst="rect">
            <a:avLst/>
          </a:prstGeom>
        </p:spPr>
      </p:pic>
    </p:spTree>
    <p:extLst>
      <p:ext uri="{BB962C8B-B14F-4D97-AF65-F5344CB8AC3E}">
        <p14:creationId xmlns:p14="http://schemas.microsoft.com/office/powerpoint/2010/main" val="31280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B765-B62E-28A9-E57B-012991FBF7BD}"/>
            </a:ext>
          </a:extLst>
        </p:cNvPr>
        <p:cNvGrpSpPr/>
        <p:nvPr/>
      </p:nvGrpSpPr>
      <p:grpSpPr>
        <a:xfrm>
          <a:off x="0" y="0"/>
          <a:ext cx="0" cy="0"/>
          <a:chOff x="0" y="0"/>
          <a:chExt cx="0" cy="0"/>
        </a:xfrm>
      </p:grpSpPr>
      <p:pic>
        <p:nvPicPr>
          <p:cNvPr id="15" name="图片 14">
            <a:extLst>
              <a:ext uri="{FF2B5EF4-FFF2-40B4-BE49-F238E27FC236}">
                <a16:creationId xmlns:a16="http://schemas.microsoft.com/office/drawing/2014/main" id="{E674191B-4576-C698-9517-5632B9AF58B0}"/>
              </a:ext>
            </a:extLst>
          </p:cNvPr>
          <p:cNvPicPr>
            <a:picLocks noChangeAspect="1"/>
          </p:cNvPicPr>
          <p:nvPr/>
        </p:nvPicPr>
        <p:blipFill>
          <a:blip r:embed="rId3"/>
          <a:stretch>
            <a:fillRect/>
          </a:stretch>
        </p:blipFill>
        <p:spPr>
          <a:xfrm>
            <a:off x="2449902" y="1819498"/>
            <a:ext cx="3490823" cy="2661093"/>
          </a:xfrm>
          <a:prstGeom prst="rect">
            <a:avLst/>
          </a:prstGeom>
        </p:spPr>
      </p:pic>
      <p:sp>
        <p:nvSpPr>
          <p:cNvPr id="2" name="Title 1">
            <a:extLst>
              <a:ext uri="{FF2B5EF4-FFF2-40B4-BE49-F238E27FC236}">
                <a16:creationId xmlns:a16="http://schemas.microsoft.com/office/drawing/2014/main" id="{5357BE37-9D11-1E54-3A4F-34552537757B}"/>
              </a:ext>
            </a:extLst>
          </p:cNvPr>
          <p:cNvSpPr>
            <a:spLocks noGrp="1"/>
          </p:cNvSpPr>
          <p:nvPr>
            <p:ph type="title"/>
          </p:nvPr>
        </p:nvSpPr>
        <p:spPr>
          <a:xfrm>
            <a:off x="0" y="1"/>
            <a:ext cx="9143998" cy="817417"/>
          </a:xfrm>
        </p:spPr>
        <p:txBody>
          <a:bodyPr>
            <a:noAutofit/>
          </a:bodyPr>
          <a:lstStyle/>
          <a:p>
            <a:r>
              <a:rPr lang="en-US" sz="3200" dirty="0"/>
              <a:t>Motivation: </a:t>
            </a:r>
            <a:br>
              <a:rPr lang="en-US" sz="3200" dirty="0"/>
            </a:br>
            <a:r>
              <a:rPr lang="en-US" sz="3200" dirty="0"/>
              <a:t>ZRAM Does NOT Consider Data Hotness</a:t>
            </a:r>
          </a:p>
        </p:txBody>
      </p:sp>
      <p:sp>
        <p:nvSpPr>
          <p:cNvPr id="3" name="Content Placeholder 2">
            <a:extLst>
              <a:ext uri="{FF2B5EF4-FFF2-40B4-BE49-F238E27FC236}">
                <a16:creationId xmlns:a16="http://schemas.microsoft.com/office/drawing/2014/main" id="{90D065FC-8074-8012-0279-576A02099BD8}"/>
              </a:ext>
            </a:extLst>
          </p:cNvPr>
          <p:cNvSpPr>
            <a:spLocks noGrp="1"/>
          </p:cNvSpPr>
          <p:nvPr>
            <p:ph idx="1"/>
          </p:nvPr>
        </p:nvSpPr>
        <p:spPr>
          <a:xfrm>
            <a:off x="0" y="872836"/>
            <a:ext cx="9143998" cy="5782406"/>
          </a:xfrm>
        </p:spPr>
        <p:txBody>
          <a:bodyPr anchor="ctr">
            <a:normAutofit/>
          </a:bodyPr>
          <a:lstStyle/>
          <a:p>
            <a:pPr marL="0" indent="0" algn="ctr">
              <a:buNone/>
            </a:pPr>
            <a:endParaRPr lang="en-US" sz="20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0" indent="0" algn="ctr">
              <a:buNone/>
            </a:pPr>
            <a:endParaRPr lang="en-US" sz="3600" b="1" dirty="0">
              <a:solidFill>
                <a:srgbClr val="660E36"/>
              </a:solidFill>
            </a:endParaRPr>
          </a:p>
          <a:p>
            <a:pPr marL="342900" indent="-342900">
              <a:spcBef>
                <a:spcPts val="0"/>
              </a:spcBef>
            </a:pPr>
            <a:r>
              <a:rPr lang="en-US" altLang="zh-CN" sz="1600" dirty="0"/>
              <a:t>Sort all compressed data in the order of compression and then divide it into ten equal parts (X-axis)</a:t>
            </a:r>
          </a:p>
          <a:p>
            <a:pPr marL="0" indent="0">
              <a:spcBef>
                <a:spcPts val="0"/>
              </a:spcBef>
              <a:buNone/>
            </a:pPr>
            <a:r>
              <a:rPr lang="en-US" altLang="zh-CN" sz="1600" dirty="0"/>
              <a:t> </a:t>
            </a:r>
          </a:p>
          <a:p>
            <a:pPr marL="342900" indent="-342900">
              <a:spcBef>
                <a:spcPts val="0"/>
              </a:spcBef>
            </a:pPr>
            <a:r>
              <a:rPr lang="en-US" altLang="zh-CN" sz="1600" dirty="0"/>
              <a:t>The data in part 0 is the first to be compressed, that in part 9 is the last</a:t>
            </a:r>
          </a:p>
          <a:p>
            <a:pPr marL="0" indent="0">
              <a:spcBef>
                <a:spcPts val="0"/>
              </a:spcBef>
              <a:buNone/>
            </a:pPr>
            <a:endParaRPr lang="en-US" altLang="zh-CN" sz="1600" dirty="0"/>
          </a:p>
          <a:p>
            <a:pPr marL="342900" indent="-342900">
              <a:spcBef>
                <a:spcPts val="0"/>
              </a:spcBef>
            </a:pPr>
            <a:r>
              <a:rPr lang="en-US" altLang="zh-CN" sz="1600" b="1" dirty="0">
                <a:solidFill>
                  <a:srgbClr val="922600"/>
                </a:solidFill>
              </a:rPr>
              <a:t>To minimize compression operations, cold data should be compressed earlier (e.g., in parts 0 and 1) and hot data later (e.g., in parts 8 and 9)</a:t>
            </a:r>
            <a:endParaRPr lang="en-US" sz="3600" b="1" dirty="0">
              <a:solidFill>
                <a:srgbClr val="922600"/>
              </a:solidFill>
            </a:endParaRPr>
          </a:p>
        </p:txBody>
      </p:sp>
      <p:sp>
        <p:nvSpPr>
          <p:cNvPr id="5" name="Slide Number Placeholder 4">
            <a:extLst>
              <a:ext uri="{FF2B5EF4-FFF2-40B4-BE49-F238E27FC236}">
                <a16:creationId xmlns:a16="http://schemas.microsoft.com/office/drawing/2014/main" id="{A022222D-8E8A-47EE-B320-BB36681BCE25}"/>
              </a:ext>
            </a:extLst>
          </p:cNvPr>
          <p:cNvSpPr>
            <a:spLocks noGrp="1"/>
          </p:cNvSpPr>
          <p:nvPr>
            <p:ph type="sldNum" sz="quarter" idx="12"/>
          </p:nvPr>
        </p:nvSpPr>
        <p:spPr/>
        <p:txBody>
          <a:bodyPr/>
          <a:lstStyle/>
          <a:p>
            <a:fld id="{CBE5B309-C2CE-4D90-B104-F7E98438FC65}" type="slidenum">
              <a:rPr lang="tr-TR" smtClean="0"/>
              <a:pPr/>
              <a:t>9</a:t>
            </a:fld>
            <a:endParaRPr lang="tr-TR" dirty="0"/>
          </a:p>
        </p:txBody>
      </p:sp>
      <p:sp>
        <p:nvSpPr>
          <p:cNvPr id="13" name="Content Placeholder 7">
            <a:extLst>
              <a:ext uri="{FF2B5EF4-FFF2-40B4-BE49-F238E27FC236}">
                <a16:creationId xmlns:a16="http://schemas.microsoft.com/office/drawing/2014/main" id="{E54C49DA-852D-2196-3636-1E969658B4FF}"/>
              </a:ext>
            </a:extLst>
          </p:cNvPr>
          <p:cNvSpPr txBox="1">
            <a:spLocks/>
          </p:cNvSpPr>
          <p:nvPr/>
        </p:nvSpPr>
        <p:spPr>
          <a:xfrm>
            <a:off x="0" y="872837"/>
            <a:ext cx="9143998" cy="2109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t>We examine the fraction of </a:t>
            </a:r>
            <a:r>
              <a:rPr lang="en-US" altLang="zh-CN" sz="2400" b="1" dirty="0">
                <a:solidFill>
                  <a:srgbClr val="F23F00"/>
                </a:solidFill>
              </a:rPr>
              <a:t>hot</a:t>
            </a:r>
            <a:r>
              <a:rPr lang="en-US" altLang="zh-CN" sz="2400" b="1" dirty="0"/>
              <a:t>, </a:t>
            </a:r>
            <a:r>
              <a:rPr lang="en-US" altLang="zh-CN" sz="2400" b="1" dirty="0">
                <a:solidFill>
                  <a:schemeClr val="accent2"/>
                </a:solidFill>
              </a:rPr>
              <a:t>warm</a:t>
            </a:r>
            <a:r>
              <a:rPr lang="en-US" altLang="zh-CN" sz="2400" b="1" dirty="0"/>
              <a:t>, and </a:t>
            </a:r>
            <a:r>
              <a:rPr lang="en-US" altLang="zh-CN" sz="2400" b="1" dirty="0">
                <a:solidFill>
                  <a:schemeClr val="accent1"/>
                </a:solidFill>
              </a:rPr>
              <a:t>cold data </a:t>
            </a:r>
            <a:r>
              <a:rPr lang="en-US" altLang="zh-CN" sz="2400" b="1" dirty="0"/>
              <a:t>in each part of compressed data</a:t>
            </a:r>
            <a:endParaRPr lang="en-US" sz="2400" b="1" dirty="0"/>
          </a:p>
        </p:txBody>
      </p:sp>
      <p:pic>
        <p:nvPicPr>
          <p:cNvPr id="6" name="图片 5">
            <a:extLst>
              <a:ext uri="{FF2B5EF4-FFF2-40B4-BE49-F238E27FC236}">
                <a16:creationId xmlns:a16="http://schemas.microsoft.com/office/drawing/2014/main" id="{CD0E84CE-7200-26C8-7148-49D744D04CA9}"/>
              </a:ext>
            </a:extLst>
          </p:cNvPr>
          <p:cNvPicPr>
            <a:picLocks noChangeAspect="1"/>
          </p:cNvPicPr>
          <p:nvPr/>
        </p:nvPicPr>
        <p:blipFill>
          <a:blip r:embed="rId4"/>
          <a:stretch>
            <a:fillRect/>
          </a:stretch>
        </p:blipFill>
        <p:spPr>
          <a:xfrm>
            <a:off x="1570037" y="6243334"/>
            <a:ext cx="3001962" cy="598487"/>
          </a:xfrm>
          <a:prstGeom prst="rect">
            <a:avLst/>
          </a:prstGeom>
        </p:spPr>
      </p:pic>
      <p:sp>
        <p:nvSpPr>
          <p:cNvPr id="4" name="矩形 3">
            <a:extLst>
              <a:ext uri="{FF2B5EF4-FFF2-40B4-BE49-F238E27FC236}">
                <a16:creationId xmlns:a16="http://schemas.microsoft.com/office/drawing/2014/main" id="{9603D134-713B-58AB-270C-531038689BEA}"/>
              </a:ext>
            </a:extLst>
          </p:cNvPr>
          <p:cNvSpPr/>
          <p:nvPr/>
        </p:nvSpPr>
        <p:spPr>
          <a:xfrm>
            <a:off x="3278066" y="1857413"/>
            <a:ext cx="621073" cy="24270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500" dirty="0"/>
          </a:p>
        </p:txBody>
      </p:sp>
      <p:sp>
        <p:nvSpPr>
          <p:cNvPr id="16" name="文本框 15">
            <a:extLst>
              <a:ext uri="{FF2B5EF4-FFF2-40B4-BE49-F238E27FC236}">
                <a16:creationId xmlns:a16="http://schemas.microsoft.com/office/drawing/2014/main" id="{0E9C53CE-4E64-8787-553B-2FB89A8CB9FA}"/>
              </a:ext>
            </a:extLst>
          </p:cNvPr>
          <p:cNvSpPr txBox="1"/>
          <p:nvPr/>
        </p:nvSpPr>
        <p:spPr>
          <a:xfrm>
            <a:off x="4158945" y="1491352"/>
            <a:ext cx="4315605" cy="400110"/>
          </a:xfrm>
          <a:prstGeom prst="rect">
            <a:avLst/>
          </a:prstGeom>
          <a:noFill/>
        </p:spPr>
        <p:txBody>
          <a:bodyPr wrap="none" rtlCol="0">
            <a:spAutoFit/>
          </a:bodyPr>
          <a:lstStyle/>
          <a:p>
            <a:r>
              <a:rPr lang="en-US" altLang="zh-CN" sz="2000" b="1" dirty="0">
                <a:solidFill>
                  <a:srgbClr val="FF0000"/>
                </a:solidFill>
              </a:rPr>
              <a:t>Optimal is all blue for parts 0 and 1</a:t>
            </a:r>
            <a:endParaRPr lang="zh-CN" altLang="en-US" sz="2000" b="1" dirty="0">
              <a:solidFill>
                <a:srgbClr val="FF0000"/>
              </a:solidFill>
            </a:endParaRPr>
          </a:p>
        </p:txBody>
      </p:sp>
    </p:spTree>
    <p:extLst>
      <p:ext uri="{BB962C8B-B14F-4D97-AF65-F5344CB8AC3E}">
        <p14:creationId xmlns:p14="http://schemas.microsoft.com/office/powerpoint/2010/main" val="4710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38390</TotalTime>
  <Words>3291</Words>
  <Application>Microsoft Office PowerPoint</Application>
  <PresentationFormat>全屏显示(4:3)</PresentationFormat>
  <Paragraphs>563</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NimbusRomNo9L-Regu</vt:lpstr>
      <vt:lpstr>NimbusRomNo9L-ReguItal</vt:lpstr>
      <vt:lpstr>Arial</vt:lpstr>
      <vt:lpstr>Calibri</vt:lpstr>
      <vt:lpstr>Cambria</vt:lpstr>
      <vt:lpstr>Tahoma</vt:lpstr>
      <vt:lpstr>Wingdings</vt:lpstr>
      <vt:lpstr>Office Teması</vt:lpstr>
      <vt:lpstr>Ariadne: A Hotness-Aware and Size-Adaptive Compressed Swap Technique for Fast Application Relaunch and Reduced CPU Usage on Mobile Devices</vt:lpstr>
      <vt:lpstr>Available Memory on Mobile Devices is Scarce </vt:lpstr>
      <vt:lpstr>Memory Swap Schemes on Mobile Devices</vt:lpstr>
      <vt:lpstr>Memory Swap Schemes on Mobile Devices</vt:lpstr>
      <vt:lpstr>Executive Summary</vt:lpstr>
      <vt:lpstr>Outline</vt:lpstr>
      <vt:lpstr>Problem 1: Delayed Application Relaunch</vt:lpstr>
      <vt:lpstr>Problem 2: Higher CPU Usage</vt:lpstr>
      <vt:lpstr>Motivation:  ZRAM Does NOT Consider Data Hotness</vt:lpstr>
      <vt:lpstr>Motivation:  ZRAM Does NOT Consider Data Hotness</vt:lpstr>
      <vt:lpstr>Our Goal</vt:lpstr>
      <vt:lpstr>Outline</vt:lpstr>
      <vt:lpstr>Insight 1: Data Reuse Across Relaunches</vt:lpstr>
      <vt:lpstr>Insight 1: Data Reuse Across Relaunches</vt:lpstr>
      <vt:lpstr>Insight 2: Compression Chunk Size</vt:lpstr>
      <vt:lpstr>Insight 2: Compression Chunk Size</vt:lpstr>
      <vt:lpstr>Insight 2: Compression Chunk Size</vt:lpstr>
      <vt:lpstr>Insight 2: Compression Chunk Size</vt:lpstr>
      <vt:lpstr>Insight 3: Data Locality in Zpool</vt:lpstr>
      <vt:lpstr>Outline</vt:lpstr>
      <vt:lpstr>Ariadne: Hotness-Aware and Size-Adaptive Compressed Swap Scheme </vt:lpstr>
      <vt:lpstr>Ariadne: Hotness-Aware and Size-Adaptive Compressed Swap Scheme </vt:lpstr>
      <vt:lpstr>Outline</vt:lpstr>
      <vt:lpstr>Evaluation Methodology</vt:lpstr>
      <vt:lpstr>Effect on Application Relaunch Latency</vt:lpstr>
      <vt:lpstr>Effect on Application Relaunch Latency</vt:lpstr>
      <vt:lpstr>Effect on CPU Usage</vt:lpstr>
      <vt:lpstr>Effect on CPU Usage</vt:lpstr>
      <vt:lpstr>There is More in Our Paper</vt:lpstr>
      <vt:lpstr>More in the Extended Version</vt:lpstr>
      <vt:lpstr>Outline</vt:lpstr>
      <vt:lpstr>Conclusion</vt:lpstr>
      <vt:lpstr>Ariadne: A Hotness-Aware and Size-Adaptive Compressed Swap Technique for Fast Application Relaunch and Reduced CPU Usage on Mobile Devices</vt:lpstr>
      <vt:lpstr>Compression Ratio</vt:lpstr>
      <vt:lpstr>Compression Ratio</vt:lpstr>
      <vt:lpstr>Compression and Decompression Latency</vt:lpstr>
      <vt:lpstr>Prediction Accuray/Coverage</vt:lpstr>
      <vt:lpstr>Overhead Analysis</vt:lpstr>
      <vt:lpstr>Implication on Application Relaunch Latency</vt:lpstr>
      <vt:lpstr>Implication on Application Relaunch Latency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CoMeT HPCA 2024</dc:title>
  <dc:creator>Fatma Nisa Bostancı</dc:creator>
  <cp:lastModifiedBy>Lenny Liang</cp:lastModifiedBy>
  <cp:revision>1273</cp:revision>
  <dcterms:created xsi:type="dcterms:W3CDTF">2022-03-02T08:12:14Z</dcterms:created>
  <dcterms:modified xsi:type="dcterms:W3CDTF">2025-03-06T17:01:12Z</dcterms:modified>
</cp:coreProperties>
</file>