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19"/>
  </p:notesMasterIdLst>
  <p:sldIdLst>
    <p:sldId id="338" r:id="rId2"/>
    <p:sldId id="279" r:id="rId3"/>
    <p:sldId id="469" r:id="rId4"/>
    <p:sldId id="455" r:id="rId5"/>
    <p:sldId id="478" r:id="rId6"/>
    <p:sldId id="481" r:id="rId7"/>
    <p:sldId id="470" r:id="rId8"/>
    <p:sldId id="482" r:id="rId9"/>
    <p:sldId id="473" r:id="rId10"/>
    <p:sldId id="480" r:id="rId11"/>
    <p:sldId id="471" r:id="rId12"/>
    <p:sldId id="472" r:id="rId13"/>
    <p:sldId id="479" r:id="rId14"/>
    <p:sldId id="462" r:id="rId15"/>
    <p:sldId id="475" r:id="rId16"/>
    <p:sldId id="466" r:id="rId17"/>
    <p:sldId id="46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el  Minesh Hamenbhai" initials="PMH" lastIdx="1" clrIdx="0">
    <p:extLst>
      <p:ext uri="{19B8F6BF-5375-455C-9EA6-DF929625EA0E}">
        <p15:presenceInfo xmlns:p15="http://schemas.microsoft.com/office/powerpoint/2012/main" userId="Patel  Minesh Hamenbh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D9D9"/>
    <a:srgbClr val="FEF8F4"/>
    <a:srgbClr val="83B4E1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25" autoAdjust="0"/>
    <p:restoredTop sz="85294" autoAdjust="0"/>
  </p:normalViewPr>
  <p:slideViewPr>
    <p:cSldViewPr snapToGrid="0">
      <p:cViewPr varScale="1">
        <p:scale>
          <a:sx n="78" d="100"/>
          <a:sy n="78" d="100"/>
        </p:scale>
        <p:origin x="1136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14D30-8728-478B-97A4-AD5E2E0882B0}" type="datetimeFigureOut">
              <a:rPr lang="en-US" smtClean="0"/>
              <a:t>10/18/20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F2200-637A-42DD-BD93-B45C1CFA4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20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 everyone. I’m Minesh and I will talk about BEER!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55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first step, </a:t>
            </a:r>
          </a:p>
          <a:p>
            <a:r>
              <a:rPr lang="en-US" b="1" dirty="0"/>
              <a:t>[CLICK] </a:t>
            </a:r>
            <a:r>
              <a:rPr lang="en-US" dirty="0"/>
              <a:t>we start with a set of carefully-chosen test patterns, where</a:t>
            </a:r>
          </a:p>
          <a:p>
            <a:r>
              <a:rPr lang="en-US" b="1" dirty="0"/>
              <a:t>[CLICK]</a:t>
            </a:r>
            <a:r>
              <a:rPr lang="en-US" dirty="0"/>
              <a:t> only some bits are set to the CHARGED state</a:t>
            </a:r>
          </a:p>
          <a:p>
            <a:r>
              <a:rPr lang="en-US" b="1" dirty="0"/>
              <a:t>[CLICK]</a:t>
            </a:r>
            <a:r>
              <a:rPr lang="en-US" dirty="0"/>
              <a:t> next, we disable DRAM refresh to induce uncorrectable data-retention errors</a:t>
            </a:r>
          </a:p>
          <a:p>
            <a:r>
              <a:rPr lang="en-US" b="1" dirty="0"/>
              <a:t>[CLICK]</a:t>
            </a:r>
            <a:r>
              <a:rPr lang="en-US" dirty="0"/>
              <a:t> finally, we observe different error patterns for each test pattern across different ECC words in the DRAM chip</a:t>
            </a:r>
          </a:p>
          <a:p>
            <a:r>
              <a:rPr lang="en-US" b="1" dirty="0"/>
              <a:t>[CLICK]</a:t>
            </a:r>
            <a:r>
              <a:rPr lang="en-US" dirty="0"/>
              <a:t> note that errors only occur in specific bit positions because not all bits are CHARGED</a:t>
            </a:r>
          </a:p>
          <a:p>
            <a:r>
              <a:rPr lang="en-US" b="1" dirty="0"/>
              <a:t>{CLICK}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743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Next, we identify which uncorrectable errors are and are not possible f</a:t>
            </a:r>
            <a:r>
              <a:rPr lang="en-US" b="0" dirty="0"/>
              <a:t>or each test </a:t>
            </a:r>
            <a:r>
              <a:rPr lang="en-US" b="0" dirty="0" err="1"/>
              <a:t>test</a:t>
            </a:r>
            <a:r>
              <a:rPr lang="en-US" b="0" dirty="0"/>
              <a:t> pattern.</a:t>
            </a:r>
            <a:endParaRPr lang="en-US" dirty="0"/>
          </a:p>
          <a:p>
            <a:r>
              <a:rPr lang="en-US" b="1" dirty="0"/>
              <a:t>[CLICK] </a:t>
            </a:r>
            <a:r>
              <a:rPr lang="en-US" b="0" dirty="0"/>
              <a:t>To do this, we make a table of the different test patterns</a:t>
            </a:r>
          </a:p>
          <a:p>
            <a:r>
              <a:rPr lang="en-US" b="1" dirty="0"/>
              <a:t>[CLICK]</a:t>
            </a:r>
            <a:r>
              <a:rPr lang="en-US" b="0" dirty="0"/>
              <a:t> and itemize which bits are susceptible to errors and which are not</a:t>
            </a:r>
          </a:p>
          <a:p>
            <a:r>
              <a:rPr lang="en-US" b="1" dirty="0"/>
              <a:t>[CLICK] </a:t>
            </a:r>
            <a:r>
              <a:rPr lang="en-US" b="0" dirty="0"/>
              <a:t>This is important because this table will be different for different ECC functions</a:t>
            </a:r>
          </a:p>
          <a:p>
            <a:r>
              <a:rPr lang="en-US" b="1" dirty="0"/>
              <a:t>{CLICK}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353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we solve for the parity-check matrix.</a:t>
            </a:r>
          </a:p>
          <a:p>
            <a:r>
              <a:rPr lang="en-US" b="1" dirty="0"/>
              <a:t>[CLICK] </a:t>
            </a:r>
            <a:r>
              <a:rPr lang="en-US" b="0" dirty="0"/>
              <a:t>To do so, we input the table of possible errors and the basic properties of a hamming code</a:t>
            </a:r>
          </a:p>
          <a:p>
            <a:r>
              <a:rPr lang="en-US" b="1" dirty="0"/>
              <a:t>[CLICK] </a:t>
            </a:r>
            <a:r>
              <a:rPr lang="en-US" b="0" dirty="0"/>
              <a:t>as constraints to a SAT solver</a:t>
            </a:r>
          </a:p>
          <a:p>
            <a:r>
              <a:rPr lang="en-US" b="1" dirty="0"/>
              <a:t>[CLICK] </a:t>
            </a:r>
            <a:r>
              <a:rPr lang="en-US" b="0" dirty="0"/>
              <a:t>upon evaluating the SAT problem, we get the parity-check matrix responsible for the observed error patterns</a:t>
            </a:r>
          </a:p>
          <a:p>
            <a:r>
              <a:rPr lang="en-US" b="1" dirty="0"/>
              <a:t>{CLICK}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889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summary</a:t>
            </a:r>
          </a:p>
          <a:p>
            <a:r>
              <a:rPr lang="en-US" b="1" dirty="0"/>
              <a:t>[CLICK]</a:t>
            </a:r>
            <a:r>
              <a:rPr lang="en-US" dirty="0"/>
              <a:t> BEER determines the parity…</a:t>
            </a:r>
          </a:p>
          <a:p>
            <a:endParaRPr lang="en-US" dirty="0"/>
          </a:p>
          <a:p>
            <a:r>
              <a:rPr lang="en-US" dirty="0"/>
              <a:t>…</a:t>
            </a:r>
          </a:p>
          <a:p>
            <a:endParaRPr lang="en-US" dirty="0"/>
          </a:p>
          <a:p>
            <a:r>
              <a:rPr lang="en-US" b="1" dirty="0"/>
              <a:t>[CLICK]</a:t>
            </a:r>
            <a:r>
              <a:rPr lang="en-US" dirty="0"/>
              <a:t> Finally, we open-source BEER as a project on GitHub at the link shown on the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531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evaluate BEER in two ways.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First, an experimental demonstration using real LPDDR4 DRAM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</a:t>
            </a:r>
          </a:p>
          <a:p>
            <a:r>
              <a:rPr lang="en-US" b="0" dirty="0"/>
              <a:t>Second, in simulation to show BEER’s correctness and practicality for various representative on-die ECC codes.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283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Our experiments show that: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different manufacturers appear to use different parity-check matrices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and chips of the same model appear to use identical matrices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Our simulations show that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BEER works for all simulated test cases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dirty="0"/>
              <a:t>And is practical in terms of both runtime and memory usage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62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we show how knowing the parity-check matrix via BEER is useful in practice for</a:t>
            </a:r>
          </a:p>
          <a:p>
            <a:r>
              <a:rPr lang="en-US" b="1" dirty="0"/>
              <a:t>[CLICK] </a:t>
            </a:r>
            <a:r>
              <a:rPr lang="en-US" b="0" dirty="0"/>
              <a:t>Designing reliable systems</a:t>
            </a:r>
          </a:p>
          <a:p>
            <a:r>
              <a:rPr lang="en-US" b="1" dirty="0"/>
              <a:t>[CLICK] </a:t>
            </a:r>
            <a:r>
              <a:rPr lang="en-US" b="0" dirty="0"/>
              <a:t>Efficient testing and validation</a:t>
            </a:r>
          </a:p>
          <a:p>
            <a:r>
              <a:rPr lang="en-US" b="1" dirty="0"/>
              <a:t>[CLICK] </a:t>
            </a:r>
            <a:r>
              <a:rPr lang="en-US" b="0" dirty="0"/>
              <a:t>And performing effective error-characterization studies</a:t>
            </a:r>
          </a:p>
          <a:p>
            <a:r>
              <a:rPr lang="en-US" b="0" dirty="0"/>
              <a:t>If you’re interested in these use-cases, please take a look at our paper for more detail.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00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 for attending my session, and I’d like to take any questions you have at this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543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I’ll start out with a </a:t>
            </a:r>
            <a:r>
              <a:rPr lang="en-US" b="1" dirty="0"/>
              <a:t>high-level summary </a:t>
            </a:r>
            <a:r>
              <a:rPr lang="en-US" b="0" dirty="0"/>
              <a:t>of </a:t>
            </a:r>
            <a:r>
              <a:rPr lang="en-US" b="1" dirty="0"/>
              <a:t>our work.</a:t>
            </a:r>
          </a:p>
          <a:p>
            <a:r>
              <a:rPr lang="en-US" b="0" dirty="0"/>
              <a:t>The </a:t>
            </a:r>
            <a:r>
              <a:rPr lang="en-US" b="1" dirty="0"/>
              <a:t>problem </a:t>
            </a:r>
            <a:r>
              <a:rPr lang="en-US" dirty="0"/>
              <a:t>we tackle in our work is that DRAM on-die ECC ……..</a:t>
            </a:r>
          </a:p>
          <a:p>
            <a:endParaRPr lang="en-US" dirty="0"/>
          </a:p>
          <a:p>
            <a:r>
              <a:rPr lang="en-US" b="1" dirty="0"/>
              <a:t>[CLICK] </a:t>
            </a:r>
            <a:r>
              <a:rPr lang="en-US" dirty="0"/>
              <a:t>To </a:t>
            </a:r>
            <a:r>
              <a:rPr lang="en-US" b="1" dirty="0"/>
              <a:t>overcome </a:t>
            </a:r>
            <a:r>
              <a:rPr lang="en-US" dirty="0"/>
              <a:t>this problem, our goal in this work is to understand exactly how on-die ECC obfuscates errors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To achieve </a:t>
            </a:r>
            <a:r>
              <a:rPr lang="en-US" dirty="0"/>
              <a:t>this goal, we make 2 main contributions.</a:t>
            </a:r>
          </a:p>
          <a:p>
            <a:r>
              <a:rPr lang="en-US" dirty="0"/>
              <a:t>        First, we introduce BEER, a new testing methodology that determines a DRAM chip’s unique ……..</a:t>
            </a:r>
          </a:p>
          <a:p>
            <a:r>
              <a:rPr lang="en-US" b="0" dirty="0"/>
              <a:t>        </a:t>
            </a:r>
            <a:r>
              <a:rPr lang="en-US" b="1" dirty="0"/>
              <a:t>[CLICK]</a:t>
            </a:r>
            <a:r>
              <a:rPr lang="en-US" b="0" dirty="0"/>
              <a:t> </a:t>
            </a:r>
            <a:r>
              <a:rPr lang="en-US" dirty="0"/>
              <a:t>Second, we introduce BEEP, a new testing methodology that infers raw bit error locations ……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  <a:r>
              <a:rPr lang="en-US" b="0" dirty="0"/>
              <a:t>Finally, w</a:t>
            </a:r>
            <a:r>
              <a:rPr lang="en-US" dirty="0"/>
              <a:t>e </a:t>
            </a:r>
            <a:r>
              <a:rPr lang="en-US" b="1" dirty="0"/>
              <a:t>evaluate </a:t>
            </a:r>
            <a:r>
              <a:rPr lang="en-US" dirty="0"/>
              <a:t>BEER in two ways.</a:t>
            </a:r>
          </a:p>
          <a:p>
            <a:r>
              <a:rPr lang="en-US" dirty="0"/>
              <a:t>        First, we experimentally demonstrate BEER using 80 real LPDDR4 DRAM chips from 3 major manufacturers</a:t>
            </a:r>
          </a:p>
          <a:p>
            <a:r>
              <a:rPr lang="en-US" dirty="0"/>
              <a:t>        </a:t>
            </a:r>
            <a:r>
              <a:rPr lang="en-US" b="1" dirty="0"/>
              <a:t>[CLICK] </a:t>
            </a:r>
            <a:r>
              <a:rPr lang="en-US" dirty="0"/>
              <a:t>Second, to complement our experimental studies, we show BEER’s correctness and practicality for over 100,000 ……</a:t>
            </a:r>
          </a:p>
          <a:p>
            <a:endParaRPr lang="en-US" dirty="0"/>
          </a:p>
          <a:p>
            <a:r>
              <a:rPr lang="en-US" b="1" dirty="0"/>
              <a:t>Now</a:t>
            </a:r>
            <a:r>
              <a:rPr lang="en-US" dirty="0"/>
              <a:t>, I’ll give an overview of our work in a little more detail…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83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Third-party DRAM users such as: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System architects, who design error-mitigation mechanisms at the system level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Test engineers, who perform extensive third-party testing and validation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and Research scientists, who conduct experimental error-characterization studies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[CLICK]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All need to understand a DRAM chip’s reliability characteristics in order to effectively do their work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/>
              <a:t>[CLICK]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0" dirty="0"/>
              <a:t>These characteristics include things like (1) manufacturing variation between chips, (2) locations of weak cells, (3) and so forth as shown on this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17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way they determine these properties is with extensive DRAM testing and error characterization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r>
              <a:rPr lang="en-US" dirty="0"/>
              <a:t>Given a DRAM chip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r>
              <a:rPr lang="en-US" dirty="0"/>
              <a:t>They study the observed bit flips when errors occur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</a:p>
          <a:p>
            <a:r>
              <a:rPr lang="en-US" dirty="0"/>
              <a:t>However, modern DRAM chips include on-die error-correction codes (or ECC), which are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  <a:r>
              <a:rPr lang="en-US" b="0" dirty="0"/>
              <a:t>unknown and proprietary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  <a:r>
              <a:rPr lang="en-US" b="0" dirty="0"/>
              <a:t>and provide no feedback to the CPU upon error correction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  <a:r>
              <a:rPr lang="en-US" b="0" dirty="0"/>
              <a:t>Therefore, on-die ECC obfuscates the errors we wish to study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 </a:t>
            </a:r>
            <a:r>
              <a:rPr lang="en-US" b="0" dirty="0"/>
              <a:t>and this means that…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6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On-die ECC complicates…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64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overcome these challenges, our goal is to…</a:t>
            </a:r>
          </a:p>
          <a:p>
            <a:r>
              <a:rPr lang="en-US" b="1" dirty="0"/>
              <a:t>[CLICK] </a:t>
            </a:r>
            <a:r>
              <a:rPr lang="en-US" dirty="0"/>
              <a:t>In the context of a real DRAM chip, </a:t>
            </a:r>
          </a:p>
          <a:p>
            <a:r>
              <a:rPr lang="en-US" b="1" dirty="0"/>
              <a:t>[CLICK] </a:t>
            </a:r>
            <a:r>
              <a:rPr lang="en-US" dirty="0"/>
              <a:t>this means that we want to know what exactly happens within the ECC logic</a:t>
            </a:r>
          </a:p>
          <a:p>
            <a:r>
              <a:rPr lang="en-US" b="1" dirty="0"/>
              <a:t>[CLICK] </a:t>
            </a:r>
            <a:r>
              <a:rPr lang="en-US" dirty="0"/>
              <a:t>Because this would: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Reveal exactly how on-die ECC scrambles errors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And allow inferring raw bit error locations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To achieve this, we introduce two new testing methodologies, BEER and BEEP.</a:t>
            </a:r>
          </a:p>
          <a:p>
            <a:r>
              <a:rPr lang="en-US" dirty="0"/>
              <a:t>Now, we’ll talk about these methodologies in more detail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26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BEER and BEEP are based on the </a:t>
            </a:r>
            <a:r>
              <a:rPr lang="en-US" b="1" dirty="0"/>
              <a:t>key idea </a:t>
            </a:r>
            <a:r>
              <a:rPr lang="en-US" b="0" dirty="0"/>
              <a:t>that disabling…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Here, we illustrate the two states that a single DRAM cell can be in.</a:t>
            </a:r>
          </a:p>
          <a:p>
            <a:r>
              <a:rPr lang="en-US" b="0" dirty="0"/>
              <a:t>On the left, the cell’s storage capacitor is fully CHARGED, which we refer to as the CHARGED state.</a:t>
            </a:r>
          </a:p>
          <a:p>
            <a:r>
              <a:rPr lang="en-US" b="0" dirty="0"/>
              <a:t>On the right, the cell’s storage capacitor is DISCHARGED, and we refer to this as the DISCHARGED state.</a:t>
            </a:r>
          </a:p>
          <a:p>
            <a:r>
              <a:rPr lang="en-US" b="1" dirty="0"/>
              <a:t>[CLICK] </a:t>
            </a:r>
            <a:r>
              <a:rPr lang="en-US" b="0" dirty="0"/>
              <a:t>When we induce data-retention errors, we can cause a CHARGED cell to DISCHARGE, but</a:t>
            </a:r>
          </a:p>
          <a:p>
            <a:r>
              <a:rPr lang="en-US" b="1" dirty="0"/>
              <a:t>[CLICK] </a:t>
            </a:r>
            <a:r>
              <a:rPr lang="en-US" b="0" dirty="0"/>
              <a:t>an already-DISCHARGED cell will typically not flip to the CHARGED state.</a:t>
            </a:r>
          </a:p>
          <a:p>
            <a:r>
              <a:rPr lang="en-US" b="1" dirty="0"/>
              <a:t>[CLICK]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931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This means that we can selectively…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60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Using this principle, we develop BEER, which is a new three-step testing methodology that</a:t>
            </a:r>
          </a:p>
          <a:p>
            <a:r>
              <a:rPr lang="en-US" b="1" dirty="0"/>
              <a:t>[CLICK]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First induces uncorrectable..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/>
              <a:t>[CLICK]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Then identifies…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/>
              <a:t>[CLICK]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And finally solves…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 dirty="0"/>
              <a:t>[CLICK] </a:t>
            </a:r>
            <a:r>
              <a:rPr lang="en-US" b="0" dirty="0"/>
              <a:t>Let’s take a look at each of theses steps in detail…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7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Trebuchet MS" panose="020B0603020202020204" pitchFamily="34" charset="0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87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534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103E0A-1103-4E2A-80B9-427ECF501675}"/>
              </a:ext>
            </a:extLst>
          </p:cNvPr>
          <p:cNvSpPr/>
          <p:nvPr userDrawn="1"/>
        </p:nvSpPr>
        <p:spPr>
          <a:xfrm>
            <a:off x="0" y="-1"/>
            <a:ext cx="9144000" cy="82576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latin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88" y="78848"/>
            <a:ext cx="8815517" cy="75381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88" y="1021492"/>
            <a:ext cx="8815517" cy="5368993"/>
          </a:xfrm>
        </p:spPr>
        <p:txBody>
          <a:bodyPr>
            <a:normAutofit/>
          </a:bodyPr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FE0A3EE-6483-4E65-823F-5E7E920D70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664" y="6494338"/>
            <a:ext cx="1180720" cy="227148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E1FD7A5-C69D-412C-8DA5-5AA06BC4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467768"/>
            <a:ext cx="2057400" cy="280288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Trebuchet MS" panose="020B0603020202020204" pitchFamily="34" charset="0"/>
              </a:defRPr>
            </a:lvl1pPr>
          </a:lstStyle>
          <a:p>
            <a:fld id="{C19D2B53-EDAE-4B41-B849-8916FA40BC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0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F3A1B36-F75C-4B3A-8AC7-B38B97092F73}"/>
              </a:ext>
            </a:extLst>
          </p:cNvPr>
          <p:cNvSpPr/>
          <p:nvPr userDrawn="1"/>
        </p:nvSpPr>
        <p:spPr>
          <a:xfrm>
            <a:off x="0" y="-1"/>
            <a:ext cx="9144000" cy="89032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latin typeface="Trebuchet MS" panose="020B0603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7D2451-9D72-4A45-A1BA-585E5FC3C46D}"/>
              </a:ext>
            </a:extLst>
          </p:cNvPr>
          <p:cNvSpPr txBox="1">
            <a:spLocks/>
          </p:cNvSpPr>
          <p:nvPr userDrawn="1"/>
        </p:nvSpPr>
        <p:spPr>
          <a:xfrm>
            <a:off x="155488" y="70610"/>
            <a:ext cx="8815517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5E13529-B30F-4988-A788-9A2F9C01C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467768"/>
            <a:ext cx="2057400" cy="280288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Trebuchet MS" panose="020B0603020202020204" pitchFamily="34" charset="0"/>
              </a:defRPr>
            </a:lvl1pPr>
          </a:lstStyle>
          <a:p>
            <a:fld id="{C19D2B53-EDAE-4B41-B849-8916FA40BC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080E1BD-0B4C-429F-B5E3-754BF9F6FA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664" y="6494338"/>
            <a:ext cx="1180720" cy="22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9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D3FBD0FA-D9BB-45FA-A53B-03090A5B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467768"/>
            <a:ext cx="2057400" cy="280288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Trebuchet MS" panose="020B0603020202020204" pitchFamily="34" charset="0"/>
              </a:defRPr>
            </a:lvl1pPr>
          </a:lstStyle>
          <a:p>
            <a:fld id="{C19D2B53-EDAE-4B41-B849-8916FA40BC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2AA3E76-C6C1-4D4E-9A3D-A0B5178AD4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664" y="6494338"/>
            <a:ext cx="1180720" cy="22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31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663" y="365126"/>
            <a:ext cx="8638674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663" y="1335505"/>
            <a:ext cx="8638674" cy="4836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777A21B-5E9D-45BB-84A5-530574EDE4F4}"/>
              </a:ext>
            </a:extLst>
          </p:cNvPr>
          <p:cNvSpPr/>
          <p:nvPr userDrawn="1"/>
        </p:nvSpPr>
        <p:spPr>
          <a:xfrm>
            <a:off x="8386618" y="5132173"/>
            <a:ext cx="757382" cy="172582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45278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F572BC-6BB3-4800-B49C-A1331CE8BDFB}"/>
              </a:ext>
            </a:extLst>
          </p:cNvPr>
          <p:cNvSpPr/>
          <p:nvPr/>
        </p:nvSpPr>
        <p:spPr>
          <a:xfrm>
            <a:off x="0" y="4260501"/>
            <a:ext cx="9144000" cy="25974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86" y="2481449"/>
            <a:ext cx="8610427" cy="1779052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900" b="1" dirty="0"/>
              <a:t>Bit-Exact ECC Recovery (BEER):</a:t>
            </a:r>
            <a:br>
              <a:rPr lang="en-US" sz="4000" b="1" dirty="0"/>
            </a:br>
            <a:br>
              <a:rPr lang="en-US" sz="1100" b="1" dirty="0"/>
            </a:br>
            <a:r>
              <a:rPr lang="en-US" sz="3200" dirty="0"/>
              <a:t>Determining DRAM On-Die ECC Functions </a:t>
            </a:r>
            <a:br>
              <a:rPr lang="en-US" sz="3200" dirty="0"/>
            </a:br>
            <a:r>
              <a:rPr lang="en-US" sz="3200" dirty="0"/>
              <a:t>by Exploiting DRAM Data Retention Characteristics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86" y="4411273"/>
            <a:ext cx="8360030" cy="1047358"/>
          </a:xfrm>
        </p:spPr>
        <p:txBody>
          <a:bodyPr>
            <a:normAutofit/>
          </a:bodyPr>
          <a:lstStyle/>
          <a:p>
            <a:pPr algn="l"/>
            <a:r>
              <a:rPr lang="en-US" sz="2600" b="1" u="sng" dirty="0">
                <a:solidFill>
                  <a:schemeClr val="accent1">
                    <a:lumMod val="50000"/>
                  </a:schemeClr>
                </a:solidFill>
              </a:rPr>
              <a:t>Minesh Patel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Jeremie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S. Kim</a:t>
            </a:r>
          </a:p>
          <a:p>
            <a:pPr algn="l"/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Taha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Shahroodi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Hasan Hassan,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Onur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Mutlu</a:t>
            </a:r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450089" y="356114"/>
            <a:ext cx="2956546" cy="74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F94595A-96CE-4099-9F48-922C3079E3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71114" y="446562"/>
            <a:ext cx="2956546" cy="568782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9E66691-627C-4C8E-B902-FA7ED3D71AAD}"/>
              </a:ext>
            </a:extLst>
          </p:cNvPr>
          <p:cNvSpPr txBox="1">
            <a:spLocks/>
          </p:cNvSpPr>
          <p:nvPr/>
        </p:nvSpPr>
        <p:spPr>
          <a:xfrm>
            <a:off x="266786" y="5339866"/>
            <a:ext cx="6913660" cy="12884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</a:lstStyle>
          <a:p>
            <a:pPr algn="l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MICRO 2020 (Session 2C – Memory)</a:t>
            </a:r>
          </a:p>
        </p:txBody>
      </p:sp>
    </p:spTree>
    <p:extLst>
      <p:ext uri="{BB962C8B-B14F-4D97-AF65-F5344CB8AC3E}">
        <p14:creationId xmlns:p14="http://schemas.microsoft.com/office/powerpoint/2010/main" val="116488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62"/>
    </mc:Choice>
    <mc:Fallback xmlns="">
      <p:transition spd="slow" advTm="1926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DDCD1-8DDE-4143-8CA1-DA012CDC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E9FB8673-AE6C-4091-B0EB-43C947FA0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1177337"/>
              </p:ext>
            </p:extLst>
          </p:nvPr>
        </p:nvGraphicFramePr>
        <p:xfrm>
          <a:off x="1070345" y="2973599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CA84809-DEED-47DD-BF2A-8F353FF14CF4}"/>
                  </a:ext>
                </a:extLst>
              </p:cNvPr>
              <p:cNvSpPr/>
              <p:nvPr/>
            </p:nvSpPr>
            <p:spPr>
              <a:xfrm>
                <a:off x="750106" y="2070701"/>
                <a:ext cx="230383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Carefully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Chosen</m:t>
                      </m:r>
                    </m:oMath>
                  </m:oMathPara>
                </a14:m>
                <a:endParaRPr lang="en-US" sz="2000" b="1" i="0" dirty="0">
                  <a:solidFill>
                    <a:prstClr val="black"/>
                  </a:solidFill>
                  <a:latin typeface="Trebuchet MS" panose="020B0603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Test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Patterns</m:t>
                      </m:r>
                    </m:oMath>
                  </m:oMathPara>
                </a14:m>
                <a:endParaRPr lang="en-US" sz="2000" b="1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CA84809-DEED-47DD-BF2A-8F353FF14C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106" y="2070701"/>
                <a:ext cx="2303836" cy="707886"/>
              </a:xfrm>
              <a:prstGeom prst="rect">
                <a:avLst/>
              </a:prstGeom>
              <a:blipFill>
                <a:blip r:embed="rId3"/>
                <a:stretch>
                  <a:fillRect l="-265" r="-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AD539B40-C04B-4222-8011-ECDAAABAE6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01273"/>
              </p:ext>
            </p:extLst>
          </p:nvPr>
        </p:nvGraphicFramePr>
        <p:xfrm>
          <a:off x="6015901" y="2841589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7C4A82EE-C50A-4D90-8A12-AB87AAD58EBF}"/>
                  </a:ext>
                </a:extLst>
              </p:cNvPr>
              <p:cNvSpPr/>
              <p:nvPr/>
            </p:nvSpPr>
            <p:spPr>
              <a:xfrm>
                <a:off x="5908021" y="2070701"/>
                <a:ext cx="219643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Uncorrectable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2000" b="1" i="0" dirty="0">
                  <a:solidFill>
                    <a:prstClr val="black"/>
                  </a:solidFill>
                  <a:latin typeface="Trebuchet MS" panose="020B0603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Errors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Observed</m:t>
                      </m:r>
                    </m:oMath>
                  </m:oMathPara>
                </a14:m>
                <a:endParaRPr lang="en-US" sz="2000" b="1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7C4A82EE-C50A-4D90-8A12-AB87AAD58E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8021" y="2070701"/>
                <a:ext cx="219643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3DE0363C-7943-4F7A-863E-63BE8F24A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308296"/>
              </p:ext>
            </p:extLst>
          </p:nvPr>
        </p:nvGraphicFramePr>
        <p:xfrm>
          <a:off x="6184550" y="2973599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B3C219A-2762-4529-9854-4CAA7EA2EE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86797"/>
              </p:ext>
            </p:extLst>
          </p:nvPr>
        </p:nvGraphicFramePr>
        <p:xfrm>
          <a:off x="6353199" y="3100531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9B171AE-EEBE-4C11-9B1C-03ABED974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40969"/>
              </p:ext>
            </p:extLst>
          </p:nvPr>
        </p:nvGraphicFramePr>
        <p:xfrm>
          <a:off x="1070345" y="3916714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0F353C6-2D52-4BA5-8DEA-E5175A127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60566"/>
              </p:ext>
            </p:extLst>
          </p:nvPr>
        </p:nvGraphicFramePr>
        <p:xfrm>
          <a:off x="6015901" y="3784704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5FE11081-D6AF-4ADA-8305-4D59F818E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350234"/>
              </p:ext>
            </p:extLst>
          </p:nvPr>
        </p:nvGraphicFramePr>
        <p:xfrm>
          <a:off x="6184550" y="3916714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5DCFDE0B-B152-4B01-9788-3B1CE80C37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516165"/>
              </p:ext>
            </p:extLst>
          </p:nvPr>
        </p:nvGraphicFramePr>
        <p:xfrm>
          <a:off x="6353199" y="4043646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6EEB06A9-13B2-43F8-9E94-732840C46F9F}"/>
              </a:ext>
            </a:extLst>
          </p:cNvPr>
          <p:cNvGrpSpPr/>
          <p:nvPr/>
        </p:nvGrpSpPr>
        <p:grpSpPr>
          <a:xfrm>
            <a:off x="3284021" y="2083213"/>
            <a:ext cx="2186940" cy="3042983"/>
            <a:chOff x="3284021" y="2083213"/>
            <a:chExt cx="2186940" cy="304298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83FF1EF-A1AF-4284-894D-6553D8DE51D3}"/>
                </a:ext>
              </a:extLst>
            </p:cNvPr>
            <p:cNvSpPr/>
            <p:nvPr/>
          </p:nvSpPr>
          <p:spPr>
            <a:xfrm>
              <a:off x="3881793" y="4295199"/>
              <a:ext cx="87103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defTabSz="685766"/>
              <a:r>
                <a:rPr lang="en-US" sz="4800" b="1" dirty="0">
                  <a:solidFill>
                    <a:prstClr val="black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…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875EBA2-55A6-49EF-A2A3-1A1F24ABB9ED}"/>
                </a:ext>
              </a:extLst>
            </p:cNvPr>
            <p:cNvSpPr/>
            <p:nvPr/>
          </p:nvSpPr>
          <p:spPr>
            <a:xfrm>
              <a:off x="3413998" y="2083213"/>
              <a:ext cx="186621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i="1" dirty="0">
                  <a:latin typeface="Trebuchet MS" panose="020B0603020202020204" pitchFamily="34" charset="0"/>
                </a:rPr>
                <a:t>Disable </a:t>
              </a:r>
            </a:p>
            <a:p>
              <a:pPr algn="ctr"/>
              <a:r>
                <a:rPr lang="en-US" sz="2000" b="1" i="1" dirty="0">
                  <a:latin typeface="Trebuchet MS" panose="020B0603020202020204" pitchFamily="34" charset="0"/>
                </a:rPr>
                <a:t>DRAM Refresh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E0294C3-DC4A-41F1-BB12-853EEACAA92B}"/>
                </a:ext>
              </a:extLst>
            </p:cNvPr>
            <p:cNvCxnSpPr/>
            <p:nvPr/>
          </p:nvCxnSpPr>
          <p:spPr>
            <a:xfrm>
              <a:off x="3284021" y="4135168"/>
              <a:ext cx="218694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8B10B708-2CC2-4C51-824F-A11D132A200A}"/>
                </a:ext>
              </a:extLst>
            </p:cNvPr>
            <p:cNvCxnSpPr/>
            <p:nvPr/>
          </p:nvCxnSpPr>
          <p:spPr>
            <a:xfrm>
              <a:off x="3284021" y="3196166"/>
              <a:ext cx="218694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9177978-1745-4576-A364-844E91969224}"/>
              </a:ext>
            </a:extLst>
          </p:cNvPr>
          <p:cNvGrpSpPr/>
          <p:nvPr/>
        </p:nvGrpSpPr>
        <p:grpSpPr>
          <a:xfrm>
            <a:off x="5909223" y="5075366"/>
            <a:ext cx="2323072" cy="952711"/>
            <a:chOff x="5909223" y="4830541"/>
            <a:chExt cx="2323072" cy="952711"/>
          </a:xfrm>
        </p:grpSpPr>
        <p:sp>
          <p:nvSpPr>
            <p:cNvPr id="43" name="Left Brace 42">
              <a:extLst>
                <a:ext uri="{FF2B5EF4-FFF2-40B4-BE49-F238E27FC236}">
                  <a16:creationId xmlns:a16="http://schemas.microsoft.com/office/drawing/2014/main" id="{CDE09205-333D-42E8-B6B5-1A640E2CC81E}"/>
                </a:ext>
              </a:extLst>
            </p:cNvPr>
            <p:cNvSpPr/>
            <p:nvPr/>
          </p:nvSpPr>
          <p:spPr>
            <a:xfrm rot="16200000">
              <a:off x="6987520" y="4030766"/>
              <a:ext cx="166479" cy="1766029"/>
            </a:xfrm>
            <a:prstGeom prst="leftBrace">
              <a:avLst>
                <a:gd name="adj1" fmla="val 34215"/>
                <a:gd name="adj2" fmla="val 50000"/>
              </a:avLst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2D8C51C-BD58-4C8F-AF31-4B019A748C20}"/>
                </a:ext>
              </a:extLst>
            </p:cNvPr>
            <p:cNvSpPr/>
            <p:nvPr/>
          </p:nvSpPr>
          <p:spPr>
            <a:xfrm>
              <a:off x="5909223" y="5075366"/>
              <a:ext cx="2323072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Errors only occur </a:t>
              </a:r>
            </a:p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in specific bits 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D6E582F-2F3E-4735-A42D-044DE5A45056}"/>
              </a:ext>
            </a:extLst>
          </p:cNvPr>
          <p:cNvGrpSpPr/>
          <p:nvPr/>
        </p:nvGrpSpPr>
        <p:grpSpPr>
          <a:xfrm>
            <a:off x="373200" y="508990"/>
            <a:ext cx="8397601" cy="1030610"/>
            <a:chOff x="373200" y="355575"/>
            <a:chExt cx="8397601" cy="1030610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056FE7D6-E6D1-49D6-8F00-E695B48A4021}"/>
                </a:ext>
              </a:extLst>
            </p:cNvPr>
            <p:cNvSpPr/>
            <p:nvPr/>
          </p:nvSpPr>
          <p:spPr>
            <a:xfrm>
              <a:off x="1296037" y="355575"/>
              <a:ext cx="7474764" cy="103061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Induce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uncorrectable data-retention</a:t>
              </a:r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 errors by disabling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DRAM refresh </a:t>
              </a:r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operations</a:t>
              </a: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01F12EF-A85D-489B-9E9C-F96C41567295}"/>
                </a:ext>
              </a:extLst>
            </p:cNvPr>
            <p:cNvSpPr/>
            <p:nvPr/>
          </p:nvSpPr>
          <p:spPr>
            <a:xfrm>
              <a:off x="373200" y="493974"/>
              <a:ext cx="753812" cy="75381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84813B0-5687-43EB-9904-0C0EF8FC1972}"/>
              </a:ext>
            </a:extLst>
          </p:cNvPr>
          <p:cNvGrpSpPr/>
          <p:nvPr/>
        </p:nvGrpSpPr>
        <p:grpSpPr>
          <a:xfrm>
            <a:off x="911705" y="5075366"/>
            <a:ext cx="2021707" cy="952711"/>
            <a:chOff x="911705" y="4830541"/>
            <a:chExt cx="2021707" cy="952711"/>
          </a:xfrm>
        </p:grpSpPr>
        <p:sp>
          <p:nvSpPr>
            <p:cNvPr id="32" name="Left Brace 31">
              <a:extLst>
                <a:ext uri="{FF2B5EF4-FFF2-40B4-BE49-F238E27FC236}">
                  <a16:creationId xmlns:a16="http://schemas.microsoft.com/office/drawing/2014/main" id="{31ED192D-686A-411B-B778-7FD696198504}"/>
                </a:ext>
              </a:extLst>
            </p:cNvPr>
            <p:cNvSpPr/>
            <p:nvPr/>
          </p:nvSpPr>
          <p:spPr>
            <a:xfrm rot="16200000">
              <a:off x="1839314" y="4030766"/>
              <a:ext cx="166479" cy="1766029"/>
            </a:xfrm>
            <a:prstGeom prst="leftBrace">
              <a:avLst>
                <a:gd name="adj1" fmla="val 34215"/>
                <a:gd name="adj2" fmla="val 50000"/>
              </a:avLst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1A78108-4978-4FC6-874A-8AEFAB0E7867}"/>
                </a:ext>
              </a:extLst>
            </p:cNvPr>
            <p:cNvSpPr/>
            <p:nvPr/>
          </p:nvSpPr>
          <p:spPr>
            <a:xfrm>
              <a:off x="911705" y="5075366"/>
              <a:ext cx="202170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Only some bits </a:t>
              </a:r>
            </a:p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are CHARGED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A60B3506-3A68-4C2E-B934-150B267D7C8C}"/>
              </a:ext>
            </a:extLst>
          </p:cNvPr>
          <p:cNvSpPr/>
          <p:nvPr/>
        </p:nvSpPr>
        <p:spPr>
          <a:xfrm>
            <a:off x="1487035" y="4295199"/>
            <a:ext cx="871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766"/>
            <a:r>
              <a:rPr lang="en-US" sz="4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B0143D-0783-4EE2-8B1B-84A1D1CF857A}"/>
              </a:ext>
            </a:extLst>
          </p:cNvPr>
          <p:cNvSpPr/>
          <p:nvPr/>
        </p:nvSpPr>
        <p:spPr>
          <a:xfrm>
            <a:off x="6633644" y="4295199"/>
            <a:ext cx="871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766"/>
            <a:r>
              <a:rPr lang="en-US" sz="4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8519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6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DDCD1-8DDE-4143-8CA1-DA012CDC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E9FB8673-AE6C-4091-B0EB-43C947FA0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904663"/>
              </p:ext>
            </p:extLst>
          </p:nvPr>
        </p:nvGraphicFramePr>
        <p:xfrm>
          <a:off x="1093799" y="2789524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CA84809-DEED-47DD-BF2A-8F353FF14CF4}"/>
                  </a:ext>
                </a:extLst>
              </p:cNvPr>
              <p:cNvSpPr/>
              <p:nvPr/>
            </p:nvSpPr>
            <p:spPr>
              <a:xfrm>
                <a:off x="1001616" y="2222223"/>
                <a:ext cx="186140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Test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Patterns</m:t>
                      </m:r>
                    </m:oMath>
                  </m:oMathPara>
                </a14:m>
                <a:endParaRPr lang="en-US" sz="2000" b="1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CA84809-DEED-47DD-BF2A-8F353FF14CF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616" y="2222223"/>
                <a:ext cx="1861407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>
            <a:extLst>
              <a:ext uri="{FF2B5EF4-FFF2-40B4-BE49-F238E27FC236}">
                <a16:creationId xmlns:a16="http://schemas.microsoft.com/office/drawing/2014/main" id="{7C4A82EE-C50A-4D90-8A12-AB87AAD58EBF}"/>
              </a:ext>
            </a:extLst>
          </p:cNvPr>
          <p:cNvSpPr/>
          <p:nvPr/>
        </p:nvSpPr>
        <p:spPr>
          <a:xfrm>
            <a:off x="4539430" y="2222223"/>
            <a:ext cx="39816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Trebuchet MS" panose="020B0603020202020204" pitchFamily="34" charset="0"/>
              </a:rPr>
              <a:t>Possible Uncorrectable Errors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9B171AE-EEBE-4C11-9B1C-03ABED974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13186"/>
              </p:ext>
            </p:extLst>
          </p:nvPr>
        </p:nvGraphicFramePr>
        <p:xfrm>
          <a:off x="1093799" y="3215957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F21835F-3642-44CD-9724-30469C128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163807"/>
              </p:ext>
            </p:extLst>
          </p:nvPr>
        </p:nvGraphicFramePr>
        <p:xfrm>
          <a:off x="1093799" y="3661055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D3CDFB38-7C99-479C-A7AE-0DB7093A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89017"/>
              </p:ext>
            </p:extLst>
          </p:nvPr>
        </p:nvGraphicFramePr>
        <p:xfrm>
          <a:off x="1093799" y="4092283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6BD9C906-6910-4C71-B652-AA9B3471D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26778"/>
              </p:ext>
            </p:extLst>
          </p:nvPr>
        </p:nvGraphicFramePr>
        <p:xfrm>
          <a:off x="5645647" y="2789524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6C8A5D2A-4D32-4AA0-AABC-F16E0EAD4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57616"/>
              </p:ext>
            </p:extLst>
          </p:nvPr>
        </p:nvGraphicFramePr>
        <p:xfrm>
          <a:off x="5645647" y="3215957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73D0ACB1-0AA2-4904-899C-759EAA4A7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701679"/>
              </p:ext>
            </p:extLst>
          </p:nvPr>
        </p:nvGraphicFramePr>
        <p:xfrm>
          <a:off x="5645647" y="3661055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3EEFF324-3EBC-47CF-A59B-7A5D8D5A6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110689"/>
              </p:ext>
            </p:extLst>
          </p:nvPr>
        </p:nvGraphicFramePr>
        <p:xfrm>
          <a:off x="5645647" y="4092283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D89B868-7E95-473A-AD4C-21939D0DF106}"/>
              </a:ext>
            </a:extLst>
          </p:cNvPr>
          <p:cNvCxnSpPr/>
          <p:nvPr/>
        </p:nvCxnSpPr>
        <p:spPr>
          <a:xfrm>
            <a:off x="3267166" y="3661055"/>
            <a:ext cx="2186940" cy="0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73CAC99C-77C5-4688-9212-3C16AA4AC8B5}"/>
              </a:ext>
            </a:extLst>
          </p:cNvPr>
          <p:cNvGrpSpPr/>
          <p:nvPr/>
        </p:nvGrpSpPr>
        <p:grpSpPr>
          <a:xfrm>
            <a:off x="5017278" y="4902010"/>
            <a:ext cx="3025958" cy="1048588"/>
            <a:chOff x="5017278" y="4902010"/>
            <a:chExt cx="3025958" cy="1048588"/>
          </a:xfrm>
        </p:grpSpPr>
        <p:sp>
          <p:nvSpPr>
            <p:cNvPr id="3" name="Left Brace 2">
              <a:extLst>
                <a:ext uri="{FF2B5EF4-FFF2-40B4-BE49-F238E27FC236}">
                  <a16:creationId xmlns:a16="http://schemas.microsoft.com/office/drawing/2014/main" id="{B6397B78-FC6C-4E98-9FFB-1863F0530EA1}"/>
                </a:ext>
              </a:extLst>
            </p:cNvPr>
            <p:cNvSpPr/>
            <p:nvPr/>
          </p:nvSpPr>
          <p:spPr>
            <a:xfrm rot="16200000">
              <a:off x="6448617" y="4102235"/>
              <a:ext cx="166479" cy="1766029"/>
            </a:xfrm>
            <a:prstGeom prst="leftBrace">
              <a:avLst>
                <a:gd name="adj1" fmla="val 34215"/>
                <a:gd name="adj2" fmla="val 50000"/>
              </a:avLst>
            </a:prstGeom>
            <a:ln w="28575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30422F7-B462-4980-91BD-16CEF61DC86F}"/>
                </a:ext>
              </a:extLst>
            </p:cNvPr>
            <p:cNvSpPr/>
            <p:nvPr/>
          </p:nvSpPr>
          <p:spPr>
            <a:xfrm>
              <a:off x="5017278" y="5242712"/>
              <a:ext cx="3025958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Different for </a:t>
              </a:r>
            </a:p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different ECC Functions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33A6216B-30A8-42B2-AD41-E965DAB2D957}"/>
              </a:ext>
            </a:extLst>
          </p:cNvPr>
          <p:cNvGrpSpPr/>
          <p:nvPr/>
        </p:nvGrpSpPr>
        <p:grpSpPr>
          <a:xfrm>
            <a:off x="373200" y="509127"/>
            <a:ext cx="8397600" cy="1030609"/>
            <a:chOff x="373200" y="1103927"/>
            <a:chExt cx="8397600" cy="1030609"/>
          </a:xfrm>
        </p:grpSpPr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F7F2401C-E355-4EF9-B185-289394ECEE1E}"/>
                </a:ext>
              </a:extLst>
            </p:cNvPr>
            <p:cNvSpPr/>
            <p:nvPr/>
          </p:nvSpPr>
          <p:spPr>
            <a:xfrm>
              <a:off x="1296036" y="1103927"/>
              <a:ext cx="7474764" cy="103060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Identify which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uncorrectable errors</a:t>
              </a:r>
            </a:p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are and are not possible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6D8EECD-1D67-43DC-A5B7-4AEEED57E92A}"/>
                </a:ext>
              </a:extLst>
            </p:cNvPr>
            <p:cNvSpPr/>
            <p:nvPr/>
          </p:nvSpPr>
          <p:spPr>
            <a:xfrm>
              <a:off x="373200" y="1242325"/>
              <a:ext cx="753812" cy="75381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2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F48623D6-ED9E-45D0-960B-DC9D754A7E0B}"/>
              </a:ext>
            </a:extLst>
          </p:cNvPr>
          <p:cNvSpPr/>
          <p:nvPr/>
        </p:nvSpPr>
        <p:spPr>
          <a:xfrm>
            <a:off x="1542893" y="4137612"/>
            <a:ext cx="871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766"/>
            <a:r>
              <a:rPr lang="en-US" sz="4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1FD511B-ED56-48BC-B604-ABCFFB55A829}"/>
              </a:ext>
            </a:extLst>
          </p:cNvPr>
          <p:cNvSpPr/>
          <p:nvPr/>
        </p:nvSpPr>
        <p:spPr>
          <a:xfrm>
            <a:off x="6094739" y="4137612"/>
            <a:ext cx="8710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85766"/>
            <a:r>
              <a:rPr lang="en-US" sz="48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31537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6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DDCD1-8DDE-4143-8CA1-DA012CDC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E9FB8673-AE6C-4091-B0EB-43C947FA0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119646"/>
              </p:ext>
            </p:extLst>
          </p:nvPr>
        </p:nvGraphicFramePr>
        <p:xfrm>
          <a:off x="875071" y="2621819"/>
          <a:ext cx="985388" cy="247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47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24792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10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E9B171AE-EEBE-4C11-9B1C-03ABED974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843134"/>
              </p:ext>
            </p:extLst>
          </p:nvPr>
        </p:nvGraphicFramePr>
        <p:xfrm>
          <a:off x="875071" y="2869741"/>
          <a:ext cx="985388" cy="247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47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24792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0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BF21835F-3642-44CD-9724-30469C128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972347"/>
              </p:ext>
            </p:extLst>
          </p:nvPr>
        </p:nvGraphicFramePr>
        <p:xfrm>
          <a:off x="875071" y="3117663"/>
          <a:ext cx="985388" cy="247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47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24792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0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D3CDFB38-7C99-479C-A7AE-0DB7093AD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518044"/>
              </p:ext>
            </p:extLst>
          </p:nvPr>
        </p:nvGraphicFramePr>
        <p:xfrm>
          <a:off x="875071" y="3372245"/>
          <a:ext cx="985388" cy="247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47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24792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0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6BD9C906-6910-4C71-B652-AA9B3471DE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6181"/>
              </p:ext>
            </p:extLst>
          </p:nvPr>
        </p:nvGraphicFramePr>
        <p:xfrm>
          <a:off x="1933484" y="2621819"/>
          <a:ext cx="985388" cy="247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47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24792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0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6C8A5D2A-4D32-4AA0-AABC-F16E0EAD42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492307"/>
              </p:ext>
            </p:extLst>
          </p:nvPr>
        </p:nvGraphicFramePr>
        <p:xfrm>
          <a:off x="1933484" y="2869741"/>
          <a:ext cx="985388" cy="247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47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247922">
                <a:tc>
                  <a:txBody>
                    <a:bodyPr/>
                    <a:lstStyle/>
                    <a:p>
                      <a:pPr algn="ctr"/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</a:t>
                      </a:r>
                      <a:endParaRPr kumimoji="0" lang="en-US" sz="10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73D0ACB1-0AA2-4904-899C-759EAA4A7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562722"/>
              </p:ext>
            </p:extLst>
          </p:nvPr>
        </p:nvGraphicFramePr>
        <p:xfrm>
          <a:off x="1933484" y="3117663"/>
          <a:ext cx="985388" cy="247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47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247922">
                <a:tc>
                  <a:txBody>
                    <a:bodyPr/>
                    <a:lstStyle/>
                    <a:p>
                      <a:pPr algn="ctr"/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0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8" name="Table 47">
            <a:extLst>
              <a:ext uri="{FF2B5EF4-FFF2-40B4-BE49-F238E27FC236}">
                <a16:creationId xmlns:a16="http://schemas.microsoft.com/office/drawing/2014/main" id="{3EEFF324-3EBC-47CF-A59B-7A5D8D5A6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358769"/>
              </p:ext>
            </p:extLst>
          </p:nvPr>
        </p:nvGraphicFramePr>
        <p:xfrm>
          <a:off x="1933484" y="3372245"/>
          <a:ext cx="985388" cy="247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47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246347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24792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0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766" rtl="0" eaLnBrk="1" latinLnBrk="0" hangingPunct="1"/>
                      <a:r>
                        <a:rPr lang="en-US" sz="1000" b="1" kern="12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E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endParaRPr lang="en-US" sz="10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43135" marR="43135" marT="21567" marB="21567" anchor="ctr">
                    <a:lnL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F62B9FF0-68EF-458F-BE4D-8C436740B17B}"/>
              </a:ext>
            </a:extLst>
          </p:cNvPr>
          <p:cNvSpPr/>
          <p:nvPr/>
        </p:nvSpPr>
        <p:spPr>
          <a:xfrm>
            <a:off x="835377" y="2062560"/>
            <a:ext cx="20072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Trebuchet MS" panose="020B0603020202020204" pitchFamily="34" charset="0"/>
              </a:rPr>
              <a:t>Observed errors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5981E3-E3F5-44CC-A6DD-8B67300957A1}"/>
              </a:ext>
            </a:extLst>
          </p:cNvPr>
          <p:cNvSpPr/>
          <p:nvPr/>
        </p:nvSpPr>
        <p:spPr>
          <a:xfrm>
            <a:off x="6163229" y="3112937"/>
            <a:ext cx="2431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Trebuchet MS" panose="020B0603020202020204" pitchFamily="34" charset="0"/>
              </a:rPr>
              <a:t>Parity-Check Matrix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9BA628D-4A9B-46CA-82F1-E6D9C36F72F8}"/>
              </a:ext>
            </a:extLst>
          </p:cNvPr>
          <p:cNvGrpSpPr/>
          <p:nvPr/>
        </p:nvGrpSpPr>
        <p:grpSpPr>
          <a:xfrm>
            <a:off x="373200" y="518270"/>
            <a:ext cx="8397601" cy="1030608"/>
            <a:chOff x="373200" y="1080582"/>
            <a:chExt cx="8397601" cy="1030608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F9A3D114-5F0E-44B9-B940-636060E98B07}"/>
                </a:ext>
              </a:extLst>
            </p:cNvPr>
            <p:cNvSpPr/>
            <p:nvPr/>
          </p:nvSpPr>
          <p:spPr>
            <a:xfrm>
              <a:off x="1296037" y="1080582"/>
              <a:ext cx="7474764" cy="103060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Solve for the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parity-check matrix</a:t>
              </a:r>
            </a:p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using a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SAT solver</a:t>
              </a: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1B52923-F441-4765-A717-68CBBFAB4403}"/>
                </a:ext>
              </a:extLst>
            </p:cNvPr>
            <p:cNvSpPr/>
            <p:nvPr/>
          </p:nvSpPr>
          <p:spPr>
            <a:xfrm>
              <a:off x="373200" y="1218980"/>
              <a:ext cx="753812" cy="75381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aphicFrame>
        <p:nvGraphicFramePr>
          <p:cNvPr id="32" name="Table 11">
            <a:extLst>
              <a:ext uri="{FF2B5EF4-FFF2-40B4-BE49-F238E27FC236}">
                <a16:creationId xmlns:a16="http://schemas.microsoft.com/office/drawing/2014/main" id="{C87E5CE0-8BD2-426A-9131-0DCFAC7A50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773297"/>
              </p:ext>
            </p:extLst>
          </p:nvPr>
        </p:nvGraphicFramePr>
        <p:xfrm>
          <a:off x="6646114" y="3759025"/>
          <a:ext cx="1457960" cy="624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822672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414977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1811054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766394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892668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168805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65456715"/>
                    </a:ext>
                  </a:extLst>
                </a:gridCol>
              </a:tblGrid>
              <a:tr h="146557"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795092"/>
                  </a:ext>
                </a:extLst>
              </a:tr>
              <a:tr h="146557"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524112"/>
                  </a:ext>
                </a:extLst>
              </a:tr>
              <a:tr h="146557"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5750723"/>
                  </a:ext>
                </a:extLst>
              </a:tr>
            </a:tbl>
          </a:graphicData>
        </a:graphic>
      </p:graphicFrame>
      <p:sp>
        <p:nvSpPr>
          <p:cNvPr id="37" name="Double Bracket 36">
            <a:extLst>
              <a:ext uri="{FF2B5EF4-FFF2-40B4-BE49-F238E27FC236}">
                <a16:creationId xmlns:a16="http://schemas.microsoft.com/office/drawing/2014/main" id="{B68C429C-9940-421A-8D98-813423FEC7C5}"/>
              </a:ext>
            </a:extLst>
          </p:cNvPr>
          <p:cNvSpPr/>
          <p:nvPr/>
        </p:nvSpPr>
        <p:spPr>
          <a:xfrm>
            <a:off x="6569900" y="3682576"/>
            <a:ext cx="1589236" cy="631074"/>
          </a:xfrm>
          <a:prstGeom prst="bracketPair">
            <a:avLst>
              <a:gd name="adj" fmla="val 806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538BB12-74D7-406F-9611-63692AE61198}"/>
              </a:ext>
            </a:extLst>
          </p:cNvPr>
          <p:cNvCxnSpPr>
            <a:cxnSpLocks/>
          </p:cNvCxnSpPr>
          <p:nvPr/>
        </p:nvCxnSpPr>
        <p:spPr>
          <a:xfrm>
            <a:off x="5875080" y="3963292"/>
            <a:ext cx="460591" cy="0"/>
          </a:xfrm>
          <a:prstGeom prst="straightConnector1">
            <a:avLst/>
          </a:prstGeom>
          <a:ln w="444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AD8AFDE6-B252-4AB4-A1EA-55DD386AA004}"/>
              </a:ext>
            </a:extLst>
          </p:cNvPr>
          <p:cNvSpPr/>
          <p:nvPr/>
        </p:nvSpPr>
        <p:spPr>
          <a:xfrm>
            <a:off x="793705" y="4144026"/>
            <a:ext cx="209063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latin typeface="Trebuchet MS" panose="020B0603020202020204" pitchFamily="34" charset="0"/>
              </a:rPr>
              <a:t>Properties of </a:t>
            </a:r>
          </a:p>
          <a:p>
            <a:pPr algn="ctr"/>
            <a:r>
              <a:rPr lang="en-US" sz="2000" dirty="0">
                <a:latin typeface="Trebuchet MS" panose="020B0603020202020204" pitchFamily="34" charset="0"/>
              </a:rPr>
              <a:t>a Hamming code</a:t>
            </a:r>
          </a:p>
        </p:txBody>
      </p:sp>
      <p:graphicFrame>
        <p:nvGraphicFramePr>
          <p:cNvPr id="42" name="Table 11">
            <a:extLst>
              <a:ext uri="{FF2B5EF4-FFF2-40B4-BE49-F238E27FC236}">
                <a16:creationId xmlns:a16="http://schemas.microsoft.com/office/drawing/2014/main" id="{3CAF6587-A353-49CC-AAAE-AD216CF3DD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468482"/>
              </p:ext>
            </p:extLst>
          </p:nvPr>
        </p:nvGraphicFramePr>
        <p:xfrm>
          <a:off x="1389862" y="5116452"/>
          <a:ext cx="1457960" cy="624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7822672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414977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01811054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37663948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18892668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0168805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265456715"/>
                    </a:ext>
                  </a:extLst>
                </a:gridCol>
              </a:tblGrid>
              <a:tr h="146557"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795092"/>
                  </a:ext>
                </a:extLst>
              </a:tr>
              <a:tr h="146557"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524112"/>
                  </a:ext>
                </a:extLst>
              </a:tr>
              <a:tr h="146557"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0"/>
                        </a:lnSpc>
                        <a:spcBef>
                          <a:spcPts val="0"/>
                        </a:spcBef>
                      </a:pPr>
                      <a:r>
                        <a:rPr lang="en-US" sz="40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5750723"/>
                  </a:ext>
                </a:extLst>
              </a:tr>
            </a:tbl>
          </a:graphicData>
        </a:graphic>
      </p:graphicFrame>
      <p:sp>
        <p:nvSpPr>
          <p:cNvPr id="45" name="Double Bracket 44">
            <a:extLst>
              <a:ext uri="{FF2B5EF4-FFF2-40B4-BE49-F238E27FC236}">
                <a16:creationId xmlns:a16="http://schemas.microsoft.com/office/drawing/2014/main" id="{3610737F-24FD-4722-BC78-D6E504847DBD}"/>
              </a:ext>
            </a:extLst>
          </p:cNvPr>
          <p:cNvSpPr/>
          <p:nvPr/>
        </p:nvSpPr>
        <p:spPr>
          <a:xfrm>
            <a:off x="1313648" y="5040003"/>
            <a:ext cx="1589236" cy="631074"/>
          </a:xfrm>
          <a:prstGeom prst="bracketPair">
            <a:avLst>
              <a:gd name="adj" fmla="val 806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9CD05DD6-9B36-4417-9363-FD7BC7AC7E2E}"/>
                  </a:ext>
                </a:extLst>
              </p:cNvPr>
              <p:cNvSpPr/>
              <p:nvPr/>
            </p:nvSpPr>
            <p:spPr>
              <a:xfrm>
                <a:off x="586461" y="5105735"/>
                <a:ext cx="72718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9CD05DD6-9B36-4417-9363-FD7BC7AC7E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461" y="5105735"/>
                <a:ext cx="727187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C9AD4A2B-986F-4B09-9CC2-8E1C9D37872D}"/>
              </a:ext>
            </a:extLst>
          </p:cNvPr>
          <p:cNvGrpSpPr/>
          <p:nvPr/>
        </p:nvGrpSpPr>
        <p:grpSpPr>
          <a:xfrm>
            <a:off x="3285997" y="2070008"/>
            <a:ext cx="2379798" cy="3784691"/>
            <a:chOff x="3285997" y="2070008"/>
            <a:chExt cx="2379798" cy="3784691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716A107-F34C-4094-9174-80C7618DB840}"/>
                </a:ext>
              </a:extLst>
            </p:cNvPr>
            <p:cNvSpPr/>
            <p:nvPr/>
          </p:nvSpPr>
          <p:spPr>
            <a:xfrm>
              <a:off x="4134179" y="3314655"/>
              <a:ext cx="1531616" cy="129539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SAT Solver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2EBC222-9562-4F74-8956-3D63AA58E0AF}"/>
                </a:ext>
              </a:extLst>
            </p:cNvPr>
            <p:cNvGrpSpPr/>
            <p:nvPr/>
          </p:nvGrpSpPr>
          <p:grpSpPr>
            <a:xfrm>
              <a:off x="3285997" y="2070008"/>
              <a:ext cx="613194" cy="3784691"/>
              <a:chOff x="2928805" y="2355936"/>
              <a:chExt cx="905204" cy="3576180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9FA838FF-4233-4593-9B84-36BDC9662E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73418" y="4144026"/>
                <a:ext cx="460591" cy="0"/>
              </a:xfrm>
              <a:prstGeom prst="straightConnector1">
                <a:avLst/>
              </a:prstGeom>
              <a:ln w="444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ight Brace 9">
                <a:extLst>
                  <a:ext uri="{FF2B5EF4-FFF2-40B4-BE49-F238E27FC236}">
                    <a16:creationId xmlns:a16="http://schemas.microsoft.com/office/drawing/2014/main" id="{47D09871-E9EB-426C-96F6-ABB9E373CBD5}"/>
                  </a:ext>
                </a:extLst>
              </p:cNvPr>
              <p:cNvSpPr/>
              <p:nvPr/>
            </p:nvSpPr>
            <p:spPr>
              <a:xfrm>
                <a:off x="2928805" y="2355936"/>
                <a:ext cx="534953" cy="3576180"/>
              </a:xfrm>
              <a:prstGeom prst="rightBrace">
                <a:avLst>
                  <a:gd name="adj1" fmla="val 28411"/>
                  <a:gd name="adj2" fmla="val 50000"/>
                </a:avLst>
              </a:prstGeom>
              <a:ln w="444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5662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7" grpId="0" animBg="1"/>
      <p:bldP spid="41" grpId="0"/>
      <p:bldP spid="45" grpId="0" animBg="1"/>
      <p:bldP spid="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EEF5167-F018-4841-8718-7189F3D46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BEER Summary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25BD47A-088F-4B72-B310-502BB9EB468A}"/>
              </a:ext>
            </a:extLst>
          </p:cNvPr>
          <p:cNvSpPr/>
          <p:nvPr/>
        </p:nvSpPr>
        <p:spPr>
          <a:xfrm>
            <a:off x="-1" y="1750958"/>
            <a:ext cx="897100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339725" defTabSz="685766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Trebuchet MS" panose="020B0603020202020204" pitchFamily="34" charset="0"/>
              </a:rPr>
              <a:t>BEER determines the parity-check matrix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without</a:t>
            </a:r>
            <a:r>
              <a:rPr lang="en-US" sz="2800" dirty="0">
                <a:solidFill>
                  <a:prstClr val="black"/>
                </a:solidFill>
                <a:latin typeface="Trebuchet MS" panose="020B0603020202020204" pitchFamily="34" charset="0"/>
              </a:rPr>
              <a:t>:</a:t>
            </a:r>
            <a:endParaRPr lang="en-US" sz="2800" dirty="0">
              <a:solidFill>
                <a:prstClr val="black"/>
              </a:solidFill>
              <a:latin typeface="Trebuchet MS" panose="020B0603020202020204" pitchFamily="34" charset="0"/>
              <a:ea typeface="Verdana" panose="020B0604030504040204" pitchFamily="34" charset="0"/>
              <a:cs typeface="Courier New" panose="02070309020205020404" pitchFamily="49" charset="0"/>
            </a:endParaRPr>
          </a:p>
          <a:p>
            <a:pPr marL="796925" lvl="1" defTabSz="685766"/>
            <a:r>
              <a:rPr lang="en-US" sz="2800" dirty="0">
                <a:solidFill>
                  <a:prstClr val="black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(1) hardware support or tools</a:t>
            </a:r>
          </a:p>
          <a:p>
            <a:pPr marL="796925" lvl="1" defTabSz="685766"/>
            <a:r>
              <a:rPr lang="en-US" sz="2800" dirty="0">
                <a:solidFill>
                  <a:prstClr val="black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(2) prior knowledge about on-die ECC</a:t>
            </a:r>
          </a:p>
          <a:p>
            <a:pPr marL="796925" lvl="1" defTabSz="685766"/>
            <a:r>
              <a:rPr lang="en-US" sz="2800" dirty="0">
                <a:solidFill>
                  <a:prstClr val="black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(3) access to ECC metadata (e.g., syndromes)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55390F2-495C-4B43-AEF7-444106EC5805}"/>
              </a:ext>
            </a:extLst>
          </p:cNvPr>
          <p:cNvGrpSpPr/>
          <p:nvPr/>
        </p:nvGrpSpPr>
        <p:grpSpPr>
          <a:xfrm>
            <a:off x="-8754" y="4404555"/>
            <a:ext cx="9053694" cy="1225498"/>
            <a:chOff x="-8754" y="4404555"/>
            <a:chExt cx="9053694" cy="1225498"/>
          </a:xfrm>
        </p:grpSpPr>
        <p:sp>
          <p:nvSpPr>
            <p:cNvPr id="17" name="Content Placeholder 4">
              <a:extLst>
                <a:ext uri="{FF2B5EF4-FFF2-40B4-BE49-F238E27FC236}">
                  <a16:creationId xmlns:a16="http://schemas.microsoft.com/office/drawing/2014/main" id="{EEDE05A1-6435-410A-9410-D696162B96DB}"/>
                </a:ext>
              </a:extLst>
            </p:cNvPr>
            <p:cNvSpPr txBox="1">
              <a:spLocks/>
            </p:cNvSpPr>
            <p:nvPr/>
          </p:nvSpPr>
          <p:spPr>
            <a:xfrm>
              <a:off x="1051560" y="4927775"/>
              <a:ext cx="7040880" cy="70227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</a:rPr>
                <a:t>https://github.com/CMU-SAFARI/BEER</a:t>
              </a: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108E7F7-655B-4A89-BC5A-7F4C5A562147}"/>
                </a:ext>
              </a:extLst>
            </p:cNvPr>
            <p:cNvSpPr/>
            <p:nvPr/>
          </p:nvSpPr>
          <p:spPr>
            <a:xfrm>
              <a:off x="-8754" y="4404555"/>
              <a:ext cx="905369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796925" lvl="0" indent="-457200" defTabSz="685766">
                <a:buFont typeface="Arial" panose="020B0604020202020204" pitchFamily="34" charset="0"/>
                <a:buChar char="•"/>
              </a:pPr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Open-source C++ tool on GitHub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3770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399BAA2-0430-454B-AC9E-78024239D07A}"/>
              </a:ext>
            </a:extLst>
          </p:cNvPr>
          <p:cNvGrpSpPr/>
          <p:nvPr/>
        </p:nvGrpSpPr>
        <p:grpSpPr>
          <a:xfrm>
            <a:off x="173858" y="3969492"/>
            <a:ext cx="8712964" cy="1644955"/>
            <a:chOff x="173858" y="3969492"/>
            <a:chExt cx="8712964" cy="1644955"/>
          </a:xfrm>
        </p:grpSpPr>
        <p:sp>
          <p:nvSpPr>
            <p:cNvPr id="17" name="Content Placeholder 4">
              <a:extLst>
                <a:ext uri="{FF2B5EF4-FFF2-40B4-BE49-F238E27FC236}">
                  <a16:creationId xmlns:a16="http://schemas.microsoft.com/office/drawing/2014/main" id="{EEDE05A1-6435-410A-9410-D696162B96DB}"/>
                </a:ext>
              </a:extLst>
            </p:cNvPr>
            <p:cNvSpPr txBox="1">
              <a:spLocks/>
            </p:cNvSpPr>
            <p:nvPr/>
          </p:nvSpPr>
          <p:spPr>
            <a:xfrm>
              <a:off x="173858" y="4536941"/>
              <a:ext cx="8712964" cy="107750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b="1" dirty="0">
                  <a:solidFill>
                    <a:schemeClr val="accent5">
                      <a:lumMod val="75000"/>
                    </a:schemeClr>
                  </a:solidFill>
                </a:rPr>
                <a:t>Simulated correctness and practicality </a:t>
              </a:r>
              <a:endParaRPr lang="en-US" sz="32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dirty="0"/>
                <a:t>Over 100,000 representative ECC codes </a:t>
              </a: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dirty="0"/>
                <a:t>of varying word lengths (4 – 247 bits)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137EDB3-D4C9-4768-9453-C262A1A84C38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3969492"/>
              <a:ext cx="0" cy="56744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293D8E7E-354B-4DA8-B112-D5C5371F4353}"/>
              </a:ext>
            </a:extLst>
          </p:cNvPr>
          <p:cNvSpPr/>
          <p:nvPr/>
        </p:nvSpPr>
        <p:spPr>
          <a:xfrm>
            <a:off x="2323179" y="2990038"/>
            <a:ext cx="4497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rebuchet MS" panose="020B0603020202020204" pitchFamily="34" charset="0"/>
              </a:rPr>
              <a:t>Two-Part Evaluation</a:t>
            </a:r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EBCEF77-77D9-4E04-9AE3-BD61C9784A59}"/>
              </a:ext>
            </a:extLst>
          </p:cNvPr>
          <p:cNvGrpSpPr/>
          <p:nvPr/>
        </p:nvGrpSpPr>
        <p:grpSpPr>
          <a:xfrm>
            <a:off x="1214905" y="532531"/>
            <a:ext cx="6624168" cy="2229719"/>
            <a:chOff x="1214905" y="532531"/>
            <a:chExt cx="6624168" cy="222971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145D504-6E2E-437B-BCD6-689AC1C9AD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26989" y="2181063"/>
              <a:ext cx="0" cy="58118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19DFC1-E082-457F-ABFD-D0AD54D7C126}"/>
                </a:ext>
              </a:extLst>
            </p:cNvPr>
            <p:cNvSpPr/>
            <p:nvPr/>
          </p:nvSpPr>
          <p:spPr>
            <a:xfrm>
              <a:off x="1214905" y="532531"/>
              <a:ext cx="6624168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32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Experimental demonstration </a:t>
              </a:r>
            </a:p>
            <a:p>
              <a:pPr lvl="0" algn="ctr"/>
              <a:r>
                <a:rPr lang="en-US" sz="32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80 LPDDR4 DRAM chips </a:t>
              </a:r>
            </a:p>
            <a:p>
              <a:pPr lvl="0" algn="ctr"/>
              <a:r>
                <a:rPr lang="en-US" sz="32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(3 major manufacturers)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917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399BAA2-0430-454B-AC9E-78024239D07A}"/>
              </a:ext>
            </a:extLst>
          </p:cNvPr>
          <p:cNvGrpSpPr/>
          <p:nvPr/>
        </p:nvGrpSpPr>
        <p:grpSpPr>
          <a:xfrm>
            <a:off x="173858" y="3969492"/>
            <a:ext cx="8712964" cy="1644955"/>
            <a:chOff x="173858" y="3969492"/>
            <a:chExt cx="8712964" cy="1644955"/>
          </a:xfrm>
        </p:grpSpPr>
        <p:sp>
          <p:nvSpPr>
            <p:cNvPr id="17" name="Content Placeholder 4">
              <a:extLst>
                <a:ext uri="{FF2B5EF4-FFF2-40B4-BE49-F238E27FC236}">
                  <a16:creationId xmlns:a16="http://schemas.microsoft.com/office/drawing/2014/main" id="{EEDE05A1-6435-410A-9410-D696162B96DB}"/>
                </a:ext>
              </a:extLst>
            </p:cNvPr>
            <p:cNvSpPr txBox="1">
              <a:spLocks/>
            </p:cNvSpPr>
            <p:nvPr/>
          </p:nvSpPr>
          <p:spPr>
            <a:xfrm>
              <a:off x="173858" y="4536941"/>
              <a:ext cx="8712964" cy="107750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3200" b="1" dirty="0">
                  <a:solidFill>
                    <a:schemeClr val="accent5">
                      <a:lumMod val="75000"/>
                    </a:schemeClr>
                  </a:solidFill>
                </a:rPr>
                <a:t>Simulated correctness and practicality </a:t>
              </a:r>
              <a:endParaRPr lang="en-US" sz="3200" dirty="0">
                <a:solidFill>
                  <a:schemeClr val="accent5">
                    <a:lumMod val="75000"/>
                  </a:schemeClr>
                </a:solidFill>
              </a:endParaRP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dirty="0"/>
                <a:t>Over 100,000 representative ECC codes </a:t>
              </a:r>
            </a:p>
            <a:p>
              <a:pPr marL="0" indent="0" algn="ctr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</a:pPr>
              <a:r>
                <a:rPr lang="en-US" sz="3200" dirty="0"/>
                <a:t>of varying word lengths (4 – 247 bits)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137EDB3-D4C9-4768-9453-C262A1A84C38}"/>
                </a:ext>
              </a:extLst>
            </p:cNvPr>
            <p:cNvCxnSpPr>
              <a:cxnSpLocks/>
            </p:cNvCxnSpPr>
            <p:nvPr/>
          </p:nvCxnSpPr>
          <p:spPr>
            <a:xfrm>
              <a:off x="4572000" y="3969492"/>
              <a:ext cx="0" cy="56744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293D8E7E-354B-4DA8-B112-D5C5371F4353}"/>
              </a:ext>
            </a:extLst>
          </p:cNvPr>
          <p:cNvSpPr/>
          <p:nvPr/>
        </p:nvSpPr>
        <p:spPr>
          <a:xfrm>
            <a:off x="2323179" y="2990038"/>
            <a:ext cx="4497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prstClr val="black"/>
                </a:solidFill>
                <a:latin typeface="Trebuchet MS" panose="020B0603020202020204" pitchFamily="34" charset="0"/>
              </a:rPr>
              <a:t>Two-Part Evaluation</a:t>
            </a:r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EBCEF77-77D9-4E04-9AE3-BD61C9784A59}"/>
              </a:ext>
            </a:extLst>
          </p:cNvPr>
          <p:cNvGrpSpPr/>
          <p:nvPr/>
        </p:nvGrpSpPr>
        <p:grpSpPr>
          <a:xfrm>
            <a:off x="1214905" y="532531"/>
            <a:ext cx="6624168" cy="2229719"/>
            <a:chOff x="1214905" y="532531"/>
            <a:chExt cx="6624168" cy="2229719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145D504-6E2E-437B-BCD6-689AC1C9AD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26989" y="2181063"/>
              <a:ext cx="0" cy="581187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319DFC1-E082-457F-ABFD-D0AD54D7C126}"/>
                </a:ext>
              </a:extLst>
            </p:cNvPr>
            <p:cNvSpPr/>
            <p:nvPr/>
          </p:nvSpPr>
          <p:spPr>
            <a:xfrm>
              <a:off x="1214905" y="532531"/>
              <a:ext cx="6624168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32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Experimental demonstration </a:t>
              </a:r>
            </a:p>
            <a:p>
              <a:pPr lvl="0" algn="ctr"/>
              <a:r>
                <a:rPr lang="en-US" sz="32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80 LPDDR4 DRAM chips </a:t>
              </a:r>
            </a:p>
            <a:p>
              <a:pPr lvl="0" algn="ctr"/>
              <a:r>
                <a:rPr lang="en-US" sz="32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(3 major manufacturers)</a:t>
              </a:r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7DE3D-F1CF-4927-AAF0-7F32FE49F8C0}"/>
              </a:ext>
            </a:extLst>
          </p:cNvPr>
          <p:cNvSpPr/>
          <p:nvPr/>
        </p:nvSpPr>
        <p:spPr>
          <a:xfrm>
            <a:off x="888965" y="276225"/>
            <a:ext cx="7280346" cy="25717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Different manufacturers appear to use </a:t>
            </a:r>
            <a:r>
              <a:rPr lang="en-US" sz="3200" b="1" dirty="0">
                <a:solidFill>
                  <a:srgbClr val="C00000"/>
                </a:solidFill>
                <a:latin typeface="Trebuchet MS" panose="020B0603020202020204" pitchFamily="34" charset="0"/>
              </a:rPr>
              <a:t>different 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parity-check matrices</a:t>
            </a:r>
          </a:p>
          <a:p>
            <a:pPr marL="514350" indent="-514350" algn="ctr">
              <a:spcBef>
                <a:spcPts val="18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Chips of the same model appear to use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identical 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parity-check matrices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797B10-5455-4FA9-9533-556F261FD3DD}"/>
              </a:ext>
            </a:extLst>
          </p:cNvPr>
          <p:cNvSpPr/>
          <p:nvPr/>
        </p:nvSpPr>
        <p:spPr>
          <a:xfrm>
            <a:off x="888965" y="3701885"/>
            <a:ext cx="7280346" cy="25717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BEER works for                           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all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 simulated test cases</a:t>
            </a:r>
          </a:p>
          <a:p>
            <a:pPr marL="514350" indent="-514350" algn="ctr">
              <a:spcBef>
                <a:spcPts val="1800"/>
              </a:spcBef>
              <a:buFont typeface="+mj-lt"/>
              <a:buAutoNum type="arabicPeriod"/>
            </a:pP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BEER is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practical</a:t>
            </a:r>
            <a:r>
              <a:rPr lang="en-US" sz="3200" dirty="0">
                <a:solidFill>
                  <a:schemeClr val="tx1"/>
                </a:solidFill>
                <a:latin typeface="Trebuchet MS" panose="020B0603020202020204" pitchFamily="34" charset="0"/>
              </a:rPr>
              <a:t> in both            runtime and memory usage</a:t>
            </a:r>
          </a:p>
        </p:txBody>
      </p:sp>
    </p:spTree>
    <p:extLst>
      <p:ext uri="{BB962C8B-B14F-4D97-AF65-F5344CB8AC3E}">
        <p14:creationId xmlns:p14="http://schemas.microsoft.com/office/powerpoint/2010/main" val="138192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>
            <a:extLst>
              <a:ext uri="{FF2B5EF4-FFF2-40B4-BE49-F238E27FC236}">
                <a16:creationId xmlns:a16="http://schemas.microsoft.com/office/drawing/2014/main" id="{BB1793E2-CE2B-400D-9D6F-4980F1F99EE8}"/>
              </a:ext>
            </a:extLst>
          </p:cNvPr>
          <p:cNvGrpSpPr/>
          <p:nvPr/>
        </p:nvGrpSpPr>
        <p:grpSpPr>
          <a:xfrm>
            <a:off x="1510429" y="2909065"/>
            <a:ext cx="7172845" cy="3766930"/>
            <a:chOff x="1549435" y="2840982"/>
            <a:chExt cx="7172845" cy="3766930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2652E202-DD76-48F7-9FD4-3CF2C1092B5B}"/>
                </a:ext>
              </a:extLst>
            </p:cNvPr>
            <p:cNvSpPr/>
            <p:nvPr/>
          </p:nvSpPr>
          <p:spPr>
            <a:xfrm rot="14400000">
              <a:off x="2727659" y="3050149"/>
              <a:ext cx="3032930" cy="2614596"/>
            </a:xfrm>
            <a:prstGeom prst="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>
                <a:solidFill>
                  <a:prstClr val="black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58DF21A-6903-45B0-BB1B-DBE1B415255F}"/>
                </a:ext>
              </a:extLst>
            </p:cNvPr>
            <p:cNvSpPr/>
            <p:nvPr/>
          </p:nvSpPr>
          <p:spPr>
            <a:xfrm>
              <a:off x="3105310" y="4080153"/>
              <a:ext cx="307934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Designing </a:t>
              </a:r>
            </a:p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Systems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14E8C94E-E78C-405B-9A35-B5390ACABC42}"/>
                </a:ext>
              </a:extLst>
            </p:cNvPr>
            <p:cNvSpPr/>
            <p:nvPr/>
          </p:nvSpPr>
          <p:spPr>
            <a:xfrm>
              <a:off x="4742796" y="5592249"/>
              <a:ext cx="397948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System-level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error-mitigation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mechanisms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21BC341-FB9A-4F0B-9970-09635CE47F6A}"/>
                </a:ext>
              </a:extLst>
            </p:cNvPr>
            <p:cNvSpPr/>
            <p:nvPr/>
          </p:nvSpPr>
          <p:spPr>
            <a:xfrm>
              <a:off x="1549435" y="5591189"/>
              <a:ext cx="249797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Improving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on-die ECC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6ACC2D02-6B34-40D0-840E-68048F4CBA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8552" y="5022143"/>
              <a:ext cx="334748" cy="511359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B24BFD27-8F29-41C1-8FE7-A60DF8A8FC14}"/>
                </a:ext>
              </a:extLst>
            </p:cNvPr>
            <p:cNvCxnSpPr>
              <a:cxnSpLocks/>
            </p:cNvCxnSpPr>
            <p:nvPr/>
          </p:nvCxnSpPr>
          <p:spPr>
            <a:xfrm>
              <a:off x="5726240" y="5016019"/>
              <a:ext cx="272295" cy="475334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5B85A78-2077-4F2E-85A6-BBF0541108C1}"/>
              </a:ext>
            </a:extLst>
          </p:cNvPr>
          <p:cNvGrpSpPr/>
          <p:nvPr/>
        </p:nvGrpSpPr>
        <p:grpSpPr>
          <a:xfrm>
            <a:off x="3978765" y="285351"/>
            <a:ext cx="5209247" cy="4066924"/>
            <a:chOff x="3794076" y="109944"/>
            <a:chExt cx="5209247" cy="4066924"/>
          </a:xfrm>
        </p:grpSpPr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279E210E-7FA4-4B05-9165-312124E3F68C}"/>
                </a:ext>
              </a:extLst>
            </p:cNvPr>
            <p:cNvSpPr/>
            <p:nvPr/>
          </p:nvSpPr>
          <p:spPr>
            <a:xfrm rot="14400000">
              <a:off x="3584909" y="1353105"/>
              <a:ext cx="3032930" cy="2614596"/>
            </a:xfrm>
            <a:prstGeom prst="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>
                <a:solidFill>
                  <a:prstClr val="black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F404DB4-D6BA-4988-91BA-4BEF379F2EE3}"/>
                </a:ext>
              </a:extLst>
            </p:cNvPr>
            <p:cNvSpPr/>
            <p:nvPr/>
          </p:nvSpPr>
          <p:spPr>
            <a:xfrm rot="3600000">
              <a:off x="4706842" y="1805296"/>
              <a:ext cx="215007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Testing and Validation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2D16457-FC63-40D8-826A-1C55A47623AD}"/>
                </a:ext>
              </a:extLst>
            </p:cNvPr>
            <p:cNvSpPr/>
            <p:nvPr/>
          </p:nvSpPr>
          <p:spPr>
            <a:xfrm>
              <a:off x="5866661" y="109944"/>
              <a:ext cx="2631924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Crafting worst-case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test patterns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CB8F9BD0-AEE1-4F02-A4BF-5C99937BEA05}"/>
                </a:ext>
              </a:extLst>
            </p:cNvPr>
            <p:cNvSpPr/>
            <p:nvPr/>
          </p:nvSpPr>
          <p:spPr>
            <a:xfrm>
              <a:off x="7361007" y="2351506"/>
              <a:ext cx="164231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Root-cause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failure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analysis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AAD0D89A-A37C-4B73-A369-863B0147FF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12412" y="759970"/>
              <a:ext cx="372247" cy="47469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6FA55435-9712-491C-A294-C882BA577E8D}"/>
                </a:ext>
              </a:extLst>
            </p:cNvPr>
            <p:cNvCxnSpPr>
              <a:cxnSpLocks/>
            </p:cNvCxnSpPr>
            <p:nvPr/>
          </p:nvCxnSpPr>
          <p:spPr>
            <a:xfrm>
              <a:off x="6732538" y="2862606"/>
              <a:ext cx="735128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8B515830-0EE1-402C-AA95-FA1845365316}"/>
              </a:ext>
            </a:extLst>
          </p:cNvPr>
          <p:cNvGrpSpPr/>
          <p:nvPr/>
        </p:nvGrpSpPr>
        <p:grpSpPr>
          <a:xfrm>
            <a:off x="-61528" y="290523"/>
            <a:ext cx="4606053" cy="4066924"/>
            <a:chOff x="88119" y="109944"/>
            <a:chExt cx="4606053" cy="4066924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114DD7AB-868C-4BD7-AAF3-B3ED66DA9748}"/>
                </a:ext>
              </a:extLst>
            </p:cNvPr>
            <p:cNvSpPr/>
            <p:nvPr/>
          </p:nvSpPr>
          <p:spPr>
            <a:xfrm rot="14400000">
              <a:off x="1870409" y="1353105"/>
              <a:ext cx="3032930" cy="2614596"/>
            </a:xfrm>
            <a:prstGeom prst="triangl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>
                <a:solidFill>
                  <a:prstClr val="black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6E8A980-69CB-4DAA-9DE4-25B1DB7A2B4A}"/>
                </a:ext>
              </a:extLst>
            </p:cNvPr>
            <p:cNvSpPr/>
            <p:nvPr/>
          </p:nvSpPr>
          <p:spPr>
            <a:xfrm rot="18000000">
              <a:off x="1849348" y="1788326"/>
              <a:ext cx="307934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Characterizing Errors</a:t>
              </a: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F93F0FB-5756-40EA-844F-DE6F02A273EE}"/>
                </a:ext>
              </a:extLst>
            </p:cNvPr>
            <p:cNvSpPr/>
            <p:nvPr/>
          </p:nvSpPr>
          <p:spPr>
            <a:xfrm>
              <a:off x="88119" y="2224146"/>
              <a:ext cx="184491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Profiling for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error-prone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physical cells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08E05323-8AFC-4DE2-8F2C-AD45D2474FF1}"/>
                </a:ext>
              </a:extLst>
            </p:cNvPr>
            <p:cNvSpPr/>
            <p:nvPr/>
          </p:nvSpPr>
          <p:spPr>
            <a:xfrm>
              <a:off x="639238" y="109944"/>
              <a:ext cx="3079349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Studying raw bit </a:t>
              </a:r>
            </a:p>
            <a:p>
              <a:pPr lvl="0" algn="ctr"/>
              <a:r>
                <a:rPr lang="en-US" sz="2000" i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error properties</a:t>
              </a:r>
              <a:endParaRPr lang="en-US" sz="1400" i="1" dirty="0">
                <a:solidFill>
                  <a:prstClr val="black"/>
                </a:solidFill>
              </a:endParaRP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D810BFDE-A4A1-408A-A91C-18907BD6555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67827" y="2731978"/>
              <a:ext cx="706760" cy="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12C99CAF-220C-4913-9870-2E2A6956A02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32701" y="840012"/>
              <a:ext cx="351702" cy="46184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CE381006-CE10-4B29-9286-589D9CD331AD}"/>
              </a:ext>
            </a:extLst>
          </p:cNvPr>
          <p:cNvGrpSpPr/>
          <p:nvPr/>
        </p:nvGrpSpPr>
        <p:grpSpPr>
          <a:xfrm>
            <a:off x="2802617" y="1076218"/>
            <a:ext cx="3591112" cy="3095788"/>
            <a:chOff x="2802617" y="1076218"/>
            <a:chExt cx="3591112" cy="3095788"/>
          </a:xfrm>
        </p:grpSpPr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5EFA3BF0-4C4B-4C89-9548-E4C3BEF0DF1D}"/>
                </a:ext>
              </a:extLst>
            </p:cNvPr>
            <p:cNvSpPr/>
            <p:nvPr/>
          </p:nvSpPr>
          <p:spPr>
            <a:xfrm>
              <a:off x="2802617" y="1076218"/>
              <a:ext cx="3591112" cy="3095788"/>
            </a:xfrm>
            <a:prstGeom prst="triangl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3600" b="1">
                <a:solidFill>
                  <a:prstClr val="black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4AA79A3D-F4F4-4609-83FD-440C17DF0802}"/>
                </a:ext>
              </a:extLst>
            </p:cNvPr>
            <p:cNvSpPr/>
            <p:nvPr/>
          </p:nvSpPr>
          <p:spPr>
            <a:xfrm>
              <a:off x="3334845" y="2526389"/>
              <a:ext cx="2526654" cy="13234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4000" b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BEER</a:t>
              </a:r>
            </a:p>
            <a:p>
              <a:pPr algn="ctr"/>
              <a:r>
                <a:rPr lang="en-US" sz="4000" b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Use Cases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3597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F572BC-6BB3-4800-B49C-A1331CE8BDFB}"/>
              </a:ext>
            </a:extLst>
          </p:cNvPr>
          <p:cNvSpPr/>
          <p:nvPr/>
        </p:nvSpPr>
        <p:spPr>
          <a:xfrm>
            <a:off x="0" y="4260501"/>
            <a:ext cx="9144000" cy="25974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86" y="2481449"/>
            <a:ext cx="8610427" cy="1779052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900" b="1" dirty="0"/>
              <a:t>Bit-Exact ECC Recovery (BEER):</a:t>
            </a:r>
            <a:br>
              <a:rPr lang="en-US" sz="4000" b="1" dirty="0"/>
            </a:br>
            <a:br>
              <a:rPr lang="en-US" sz="1100" b="1" dirty="0"/>
            </a:br>
            <a:r>
              <a:rPr lang="en-US" sz="3200" dirty="0"/>
              <a:t>Determining DRAM On-Die ECC Functions </a:t>
            </a:r>
            <a:br>
              <a:rPr lang="en-US" sz="3200" dirty="0"/>
            </a:br>
            <a:r>
              <a:rPr lang="en-US" sz="3200" dirty="0"/>
              <a:t>by Exploiting DRAM Data Retention Characteristics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86" y="4411273"/>
            <a:ext cx="8360030" cy="1047358"/>
          </a:xfrm>
        </p:spPr>
        <p:txBody>
          <a:bodyPr>
            <a:normAutofit/>
          </a:bodyPr>
          <a:lstStyle/>
          <a:p>
            <a:pPr algn="l"/>
            <a:r>
              <a:rPr lang="en-US" sz="2600" b="1" u="sng" dirty="0">
                <a:solidFill>
                  <a:schemeClr val="accent1">
                    <a:lumMod val="50000"/>
                  </a:schemeClr>
                </a:solidFill>
              </a:rPr>
              <a:t>Minesh Patel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Jeremie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S. Kim</a:t>
            </a:r>
          </a:p>
          <a:p>
            <a:pPr algn="l"/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Taha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Shahroodi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Hasan Hassan,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Onur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Mutlu</a:t>
            </a:r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450089" y="356114"/>
            <a:ext cx="2956546" cy="74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F94595A-96CE-4099-9F48-922C3079E3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71114" y="446562"/>
            <a:ext cx="2956546" cy="568782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9E66691-627C-4C8E-B902-FA7ED3D71AAD}"/>
              </a:ext>
            </a:extLst>
          </p:cNvPr>
          <p:cNvSpPr txBox="1">
            <a:spLocks/>
          </p:cNvSpPr>
          <p:nvPr/>
        </p:nvSpPr>
        <p:spPr>
          <a:xfrm>
            <a:off x="266786" y="5339866"/>
            <a:ext cx="6913660" cy="12884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</a:lstStyle>
          <a:p>
            <a:pPr algn="l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MICRO 2020 (Session 2C – Memory)</a:t>
            </a:r>
          </a:p>
        </p:txBody>
      </p:sp>
    </p:spTree>
    <p:extLst>
      <p:ext uri="{BB962C8B-B14F-4D97-AF65-F5344CB8AC3E}">
        <p14:creationId xmlns:p14="http://schemas.microsoft.com/office/powerpoint/2010/main" val="3187870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62"/>
    </mc:Choice>
    <mc:Fallback xmlns="">
      <p:transition spd="slow" advTm="1926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4C6E920-EAD4-424A-948B-BEFC09761E9B}"/>
              </a:ext>
            </a:extLst>
          </p:cNvPr>
          <p:cNvCxnSpPr>
            <a:cxnSpLocks/>
          </p:cNvCxnSpPr>
          <p:nvPr/>
        </p:nvCxnSpPr>
        <p:spPr>
          <a:xfrm>
            <a:off x="341406" y="393062"/>
            <a:ext cx="0" cy="952500"/>
          </a:xfrm>
          <a:prstGeom prst="line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AADD76-B12E-43AF-8018-8121D703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6432D0ED-B546-4169-92D6-D1CD1CB538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3459" y="702950"/>
            <a:ext cx="7082364" cy="890289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DRAM on-die ECC </a:t>
            </a:r>
            <a:r>
              <a:rPr lang="en-US" sz="2400" b="1" dirty="0">
                <a:solidFill>
                  <a:srgbClr val="C00000"/>
                </a:solidFill>
              </a:rPr>
              <a:t>complicates </a:t>
            </a:r>
            <a:r>
              <a:rPr lang="en-US" sz="2400" dirty="0"/>
              <a:t>reliability studies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2400" dirty="0">
                <a:solidFill>
                  <a:prstClr val="black"/>
                </a:solidFill>
              </a:rPr>
              <a:t>by </a:t>
            </a:r>
            <a:r>
              <a:rPr lang="en-US" sz="2400" b="1" dirty="0">
                <a:solidFill>
                  <a:srgbClr val="C00000"/>
                </a:solidFill>
              </a:rPr>
              <a:t>obfuscating </a:t>
            </a:r>
            <a:r>
              <a:rPr lang="en-US" sz="2400" dirty="0">
                <a:solidFill>
                  <a:prstClr val="black"/>
                </a:solidFill>
              </a:rPr>
              <a:t>DRAM error characteristics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D3C5B16-8424-44E0-83E9-4E041DD88E8B}"/>
              </a:ext>
            </a:extLst>
          </p:cNvPr>
          <p:cNvSpPr/>
          <p:nvPr/>
        </p:nvSpPr>
        <p:spPr>
          <a:xfrm>
            <a:off x="383459" y="268402"/>
            <a:ext cx="1750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PROBLEM</a:t>
            </a:r>
            <a:endParaRPr lang="en-US" sz="2000" b="1" dirty="0">
              <a:solidFill>
                <a:srgbClr val="C00000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4F61C03-8C7E-4B20-A0E2-CEEFCFCE5992}"/>
              </a:ext>
            </a:extLst>
          </p:cNvPr>
          <p:cNvGrpSpPr/>
          <p:nvPr/>
        </p:nvGrpSpPr>
        <p:grpSpPr>
          <a:xfrm>
            <a:off x="341406" y="1640390"/>
            <a:ext cx="7864284" cy="954157"/>
            <a:chOff x="341406" y="1640390"/>
            <a:chExt cx="7864284" cy="954157"/>
          </a:xfrm>
        </p:grpSpPr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C73C8FA7-7405-4621-8098-713FA64456B4}"/>
                </a:ext>
              </a:extLst>
            </p:cNvPr>
            <p:cNvCxnSpPr>
              <a:cxnSpLocks/>
            </p:cNvCxnSpPr>
            <p:nvPr/>
          </p:nvCxnSpPr>
          <p:spPr>
            <a:xfrm>
              <a:off x="341406" y="1764873"/>
              <a:ext cx="0" cy="657652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8" name="Content Placeholder 25">
              <a:extLst>
                <a:ext uri="{FF2B5EF4-FFF2-40B4-BE49-F238E27FC236}">
                  <a16:creationId xmlns:a16="http://schemas.microsoft.com/office/drawing/2014/main" id="{D755A59F-8485-4959-889E-2B88E6B4989C}"/>
                </a:ext>
              </a:extLst>
            </p:cNvPr>
            <p:cNvSpPr txBox="1">
              <a:spLocks/>
            </p:cNvSpPr>
            <p:nvPr/>
          </p:nvSpPr>
          <p:spPr>
            <a:xfrm>
              <a:off x="415209" y="2090534"/>
              <a:ext cx="7790481" cy="504013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r>
                <a:rPr lang="en-US" sz="2400" dirty="0">
                  <a:solidFill>
                    <a:prstClr val="black"/>
                  </a:solidFill>
                </a:rPr>
                <a:t>Understand </a:t>
              </a:r>
              <a:r>
                <a:rPr lang="en-US" sz="2400" b="1" dirty="0">
                  <a:solidFill>
                    <a:srgbClr val="4472C4">
                      <a:lumMod val="75000"/>
                    </a:srgbClr>
                  </a:solidFill>
                </a:rPr>
                <a:t>exactly</a:t>
              </a:r>
              <a:r>
                <a:rPr lang="en-US" sz="2400" dirty="0">
                  <a:solidFill>
                    <a:prstClr val="black"/>
                  </a:solidFill>
                </a:rPr>
                <a:t> </a:t>
              </a:r>
              <a:r>
                <a:rPr lang="en-US" sz="2400" b="1" dirty="0">
                  <a:solidFill>
                    <a:srgbClr val="4472C4">
                      <a:lumMod val="75000"/>
                    </a:srgbClr>
                  </a:solidFill>
                </a:rPr>
                <a:t>how</a:t>
              </a:r>
              <a:r>
                <a:rPr lang="en-US" sz="2400" dirty="0">
                  <a:solidFill>
                    <a:prstClr val="black"/>
                  </a:solidFill>
                </a:rPr>
                <a:t> on-die ECC obfuscates errors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F8502E6-D02C-457A-BBD3-2EA12CFD2ADA}"/>
                </a:ext>
              </a:extLst>
            </p:cNvPr>
            <p:cNvSpPr/>
            <p:nvPr/>
          </p:nvSpPr>
          <p:spPr>
            <a:xfrm>
              <a:off x="415209" y="1640390"/>
              <a:ext cx="110479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GOAL</a:t>
              </a:r>
              <a:endParaRPr lang="en-US" sz="2000" b="1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  <p:sp>
        <p:nvSpPr>
          <p:cNvPr id="67" name="Content Placeholder 25">
            <a:extLst>
              <a:ext uri="{FF2B5EF4-FFF2-40B4-BE49-F238E27FC236}">
                <a16:creationId xmlns:a16="http://schemas.microsoft.com/office/drawing/2014/main" id="{CFEE157E-A7D1-4185-BD8D-62E1689634B9}"/>
              </a:ext>
            </a:extLst>
          </p:cNvPr>
          <p:cNvSpPr txBox="1">
            <a:spLocks/>
          </p:cNvSpPr>
          <p:nvPr/>
        </p:nvSpPr>
        <p:spPr>
          <a:xfrm>
            <a:off x="425989" y="5254479"/>
            <a:ext cx="8611874" cy="8902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/>
              <a:t>Experiment:</a:t>
            </a:r>
            <a:r>
              <a:rPr lang="en-US" sz="2400" dirty="0"/>
              <a:t> Demonstration using</a:t>
            </a:r>
            <a:r>
              <a:rPr lang="en-US" sz="2400" dirty="0">
                <a:solidFill>
                  <a:prstClr val="black"/>
                </a:solidFill>
              </a:rPr>
              <a:t> 80 LPDDR4 DRAM chips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/>
              <a:t>Simulation:</a:t>
            </a:r>
            <a:r>
              <a:rPr lang="en-US" sz="2400" dirty="0"/>
              <a:t> Correctness and practicality </a:t>
            </a:r>
            <a:r>
              <a:rPr lang="en-US" sz="2400" dirty="0">
                <a:solidFill>
                  <a:prstClr val="black"/>
                </a:solidFill>
              </a:rPr>
              <a:t>for &gt;100,000 representative on-die ECC codes (4-247b ECC words)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DEFB220-6B55-41E1-A304-E886EEA702C0}"/>
              </a:ext>
            </a:extLst>
          </p:cNvPr>
          <p:cNvSpPr/>
          <p:nvPr/>
        </p:nvSpPr>
        <p:spPr>
          <a:xfrm>
            <a:off x="425990" y="4804335"/>
            <a:ext cx="2445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rPr>
              <a:t>EVALUATIONS</a:t>
            </a:r>
            <a:endParaRPr lang="en-US" sz="2000" b="1" dirty="0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2DE2D5BA-58E3-4D1F-89EA-43D561FE52C6}"/>
              </a:ext>
            </a:extLst>
          </p:cNvPr>
          <p:cNvCxnSpPr>
            <a:cxnSpLocks/>
          </p:cNvCxnSpPr>
          <p:nvPr/>
        </p:nvCxnSpPr>
        <p:spPr>
          <a:xfrm>
            <a:off x="341406" y="4914900"/>
            <a:ext cx="0" cy="1400175"/>
          </a:xfrm>
          <a:prstGeom prst="lin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2" name="Content Placeholder 25">
            <a:extLst>
              <a:ext uri="{FF2B5EF4-FFF2-40B4-BE49-F238E27FC236}">
                <a16:creationId xmlns:a16="http://schemas.microsoft.com/office/drawing/2014/main" id="{A4263A07-7E76-4357-B24D-1E9338F4F776}"/>
              </a:ext>
            </a:extLst>
          </p:cNvPr>
          <p:cNvSpPr txBox="1">
            <a:spLocks/>
          </p:cNvSpPr>
          <p:nvPr/>
        </p:nvSpPr>
        <p:spPr>
          <a:xfrm>
            <a:off x="425989" y="3164918"/>
            <a:ext cx="8376597" cy="1453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BEER: </a:t>
            </a:r>
            <a:r>
              <a:rPr lang="en-US" sz="2400" dirty="0">
                <a:solidFill>
                  <a:prstClr val="black"/>
                </a:solidFill>
              </a:rPr>
              <a:t>Determines a DRAM chip’s </a:t>
            </a:r>
            <a:r>
              <a:rPr lang="en-US" sz="2400" dirty="0"/>
              <a:t>unique </a:t>
            </a:r>
            <a:br>
              <a:rPr lang="en-US" sz="2400" dirty="0"/>
            </a:b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on-die ECC function </a:t>
            </a:r>
            <a:r>
              <a:rPr lang="en-US" sz="2400" dirty="0">
                <a:solidFill>
                  <a:prstClr val="black"/>
                </a:solidFill>
              </a:rPr>
              <a:t>(i.e., its parity-check matrix)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BEEP: </a:t>
            </a:r>
            <a:r>
              <a:rPr lang="en-US" sz="2400" dirty="0">
                <a:solidFill>
                  <a:prstClr val="black"/>
                </a:solidFill>
              </a:rPr>
              <a:t>Infers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raw bit error </a:t>
            </a:r>
            <a:r>
              <a:rPr lang="en-US" sz="2400" dirty="0">
                <a:solidFill>
                  <a:prstClr val="black"/>
                </a:solidFill>
              </a:rPr>
              <a:t>locations of error-prone cells using only the observed uncorrectable errors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prstClr val="black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D5F66B5-C11B-41AC-9A7B-61672A7E89DE}"/>
              </a:ext>
            </a:extLst>
          </p:cNvPr>
          <p:cNvGrpSpPr/>
          <p:nvPr/>
        </p:nvGrpSpPr>
        <p:grpSpPr>
          <a:xfrm>
            <a:off x="341406" y="2701497"/>
            <a:ext cx="2975119" cy="1868884"/>
            <a:chOff x="341406" y="2701497"/>
            <a:chExt cx="2975119" cy="1868884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4EF025B1-9FC8-4A3A-BF89-4C9EF585FE2E}"/>
                </a:ext>
              </a:extLst>
            </p:cNvPr>
            <p:cNvSpPr/>
            <p:nvPr/>
          </p:nvSpPr>
          <p:spPr>
            <a:xfrm>
              <a:off x="425990" y="2701497"/>
              <a:ext cx="2890535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CONTRIBUTIONS</a:t>
              </a:r>
              <a:endParaRPr lang="en-US" sz="2000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222C914C-CD23-44D0-BF9C-431CA0B5CD99}"/>
                </a:ext>
              </a:extLst>
            </p:cNvPr>
            <p:cNvCxnSpPr>
              <a:cxnSpLocks/>
            </p:cNvCxnSpPr>
            <p:nvPr/>
          </p:nvCxnSpPr>
          <p:spPr>
            <a:xfrm>
              <a:off x="341406" y="2822196"/>
              <a:ext cx="0" cy="1748185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109356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505"/>
    </mc:Choice>
    <mc:Fallback xmlns="">
      <p:transition spd="slow" advTm="1165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  <p:bldP spid="30" grpId="0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32A8D-4B35-40BF-B9AA-39226724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7BDD0C-3F03-4BC4-9A5C-79DF5DCE3867}"/>
              </a:ext>
            </a:extLst>
          </p:cNvPr>
          <p:cNvGrpSpPr/>
          <p:nvPr/>
        </p:nvGrpSpPr>
        <p:grpSpPr>
          <a:xfrm>
            <a:off x="1173119" y="2773176"/>
            <a:ext cx="6780252" cy="1596165"/>
            <a:chOff x="1173119" y="2773176"/>
            <a:chExt cx="6780252" cy="1596165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FCE09B31-E4E8-473E-BB46-C6C2510D6A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04364" y="2780986"/>
              <a:ext cx="1" cy="52593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9F12FEB-3C5B-4AA7-995D-9FD7F41D5620}"/>
                </a:ext>
              </a:extLst>
            </p:cNvPr>
            <p:cNvCxnSpPr>
              <a:cxnSpLocks/>
              <a:endCxn id="26" idx="0"/>
            </p:cNvCxnSpPr>
            <p:nvPr/>
          </p:nvCxnSpPr>
          <p:spPr>
            <a:xfrm>
              <a:off x="4563245" y="2773176"/>
              <a:ext cx="0" cy="53374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043F1D6A-B8D6-44E3-88FD-C6ACE1B85197}"/>
                </a:ext>
              </a:extLst>
            </p:cNvPr>
            <p:cNvSpPr/>
            <p:nvPr/>
          </p:nvSpPr>
          <p:spPr>
            <a:xfrm>
              <a:off x="1173119" y="3306924"/>
              <a:ext cx="6780252" cy="1062417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Need to understand </a:t>
              </a:r>
            </a:p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a DRAM chip’s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reliability characteristics</a:t>
              </a:r>
            </a:p>
          </p:txBody>
        </p:sp>
        <p:cxnSp>
          <p:nvCxnSpPr>
            <p:cNvPr id="132" name="Straight Arrow Connector 131">
              <a:extLst>
                <a:ext uri="{FF2B5EF4-FFF2-40B4-BE49-F238E27FC236}">
                  <a16:creationId xmlns:a16="http://schemas.microsoft.com/office/drawing/2014/main" id="{32D39B12-421E-44BF-B60C-095311D9BAB6}"/>
                </a:ext>
              </a:extLst>
            </p:cNvPr>
            <p:cNvCxnSpPr>
              <a:cxnSpLocks/>
            </p:cNvCxnSpPr>
            <p:nvPr/>
          </p:nvCxnSpPr>
          <p:spPr>
            <a:xfrm>
              <a:off x="1773953" y="2773176"/>
              <a:ext cx="0" cy="533748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0C4FC20F-03A3-4428-BF21-59859CA39E45}"/>
              </a:ext>
            </a:extLst>
          </p:cNvPr>
          <p:cNvGrpSpPr/>
          <p:nvPr/>
        </p:nvGrpSpPr>
        <p:grpSpPr>
          <a:xfrm>
            <a:off x="976832" y="4369341"/>
            <a:ext cx="8163892" cy="1630362"/>
            <a:chOff x="976832" y="4369341"/>
            <a:chExt cx="8163892" cy="1630362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F0C355F7-592A-401A-BE45-2955880B73CF}"/>
                </a:ext>
              </a:extLst>
            </p:cNvPr>
            <p:cNvSpPr/>
            <p:nvPr/>
          </p:nvSpPr>
          <p:spPr>
            <a:xfrm>
              <a:off x="4918815" y="5599593"/>
              <a:ext cx="422190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Minimum operating timings?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B13E54FA-BE96-412B-9E49-2A8E6D890A1D}"/>
                </a:ext>
              </a:extLst>
            </p:cNvPr>
            <p:cNvSpPr/>
            <p:nvPr/>
          </p:nvSpPr>
          <p:spPr>
            <a:xfrm>
              <a:off x="1138667" y="5595373"/>
              <a:ext cx="303542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Aggregate failure rates?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7A08E13-F29C-4927-805D-648A481AB434}"/>
                </a:ext>
              </a:extLst>
            </p:cNvPr>
            <p:cNvSpPr/>
            <p:nvPr/>
          </p:nvSpPr>
          <p:spPr>
            <a:xfrm>
              <a:off x="1292180" y="5195263"/>
              <a:ext cx="288191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‘Weak’ cell locations?</a:t>
              </a:r>
              <a:endParaRPr lang="en-US" sz="2000" i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B0604020202020204" pitchFamily="18" charset="-78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8771CE02-3C8E-4BB5-B952-5700FAE34F17}"/>
                </a:ext>
              </a:extLst>
            </p:cNvPr>
            <p:cNvSpPr/>
            <p:nvPr/>
          </p:nvSpPr>
          <p:spPr>
            <a:xfrm>
              <a:off x="976832" y="4795153"/>
              <a:ext cx="3197262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Inter-chip variation?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215DCD2-6C4C-4CB5-BF2E-AA829F258461}"/>
                </a:ext>
              </a:extLst>
            </p:cNvPr>
            <p:cNvSpPr/>
            <p:nvPr/>
          </p:nvSpPr>
          <p:spPr>
            <a:xfrm>
              <a:off x="4918814" y="5197373"/>
              <a:ext cx="3973641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Statistical error properties?</a:t>
              </a:r>
              <a:endParaRPr lang="en-US" sz="2000" i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B0604020202020204" pitchFamily="18" charset="-78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735A7674-5842-43FC-B91E-69D1F8B6BEC1}"/>
                </a:ext>
              </a:extLst>
            </p:cNvPr>
            <p:cNvSpPr/>
            <p:nvPr/>
          </p:nvSpPr>
          <p:spPr>
            <a:xfrm>
              <a:off x="4918814" y="4795153"/>
              <a:ext cx="319384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ctr"/>
              <a:r>
                <a:rPr lang="en-US" sz="2000" i="1" dirty="0">
                  <a:latin typeface="Trebuchet MS" panose="020B0603020202020204" pitchFamily="34" charset="0"/>
                  <a:cs typeface="Traditional Arabic" panose="020B0604020202020204" pitchFamily="18" charset="-78"/>
                </a:rPr>
                <a:t>Temperature dependence?</a:t>
              </a:r>
            </a:p>
          </p:txBody>
        </p: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3F8C5A3A-BF84-4201-B030-B2B5C8504C6F}"/>
                </a:ext>
              </a:extLst>
            </p:cNvPr>
            <p:cNvCxnSpPr>
              <a:cxnSpLocks/>
            </p:cNvCxnSpPr>
            <p:nvPr/>
          </p:nvCxnSpPr>
          <p:spPr>
            <a:xfrm>
              <a:off x="4560596" y="4369341"/>
              <a:ext cx="0" cy="12885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Arc 190">
              <a:extLst>
                <a:ext uri="{FF2B5EF4-FFF2-40B4-BE49-F238E27FC236}">
                  <a16:creationId xmlns:a16="http://schemas.microsoft.com/office/drawing/2014/main" id="{AD9B764A-AE0E-47A9-80F0-EE091D4A1CFB}"/>
                </a:ext>
              </a:extLst>
            </p:cNvPr>
            <p:cNvSpPr/>
            <p:nvPr/>
          </p:nvSpPr>
          <p:spPr>
            <a:xfrm>
              <a:off x="4562724" y="4715422"/>
              <a:ext cx="510747" cy="286835"/>
            </a:xfrm>
            <a:prstGeom prst="arc">
              <a:avLst>
                <a:gd name="adj1" fmla="val 4079938"/>
                <a:gd name="adj2" fmla="val 10918925"/>
              </a:avLst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Arc 191">
              <a:extLst>
                <a:ext uri="{FF2B5EF4-FFF2-40B4-BE49-F238E27FC236}">
                  <a16:creationId xmlns:a16="http://schemas.microsoft.com/office/drawing/2014/main" id="{612897AE-0AE3-4513-B42A-55A00D9642A2}"/>
                </a:ext>
              </a:extLst>
            </p:cNvPr>
            <p:cNvSpPr/>
            <p:nvPr/>
          </p:nvSpPr>
          <p:spPr>
            <a:xfrm>
              <a:off x="4562724" y="5112814"/>
              <a:ext cx="510747" cy="286835"/>
            </a:xfrm>
            <a:prstGeom prst="arc">
              <a:avLst>
                <a:gd name="adj1" fmla="val 4079938"/>
                <a:gd name="adj2" fmla="val 10918925"/>
              </a:avLst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Arc 192">
              <a:extLst>
                <a:ext uri="{FF2B5EF4-FFF2-40B4-BE49-F238E27FC236}">
                  <a16:creationId xmlns:a16="http://schemas.microsoft.com/office/drawing/2014/main" id="{92A3F0CF-928A-461C-AE2F-3513400FC533}"/>
                </a:ext>
              </a:extLst>
            </p:cNvPr>
            <p:cNvSpPr/>
            <p:nvPr/>
          </p:nvSpPr>
          <p:spPr>
            <a:xfrm>
              <a:off x="4562724" y="5510568"/>
              <a:ext cx="510747" cy="286835"/>
            </a:xfrm>
            <a:prstGeom prst="arc">
              <a:avLst>
                <a:gd name="adj1" fmla="val 4079938"/>
                <a:gd name="adj2" fmla="val 10918925"/>
              </a:avLst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Arc 195">
              <a:extLst>
                <a:ext uri="{FF2B5EF4-FFF2-40B4-BE49-F238E27FC236}">
                  <a16:creationId xmlns:a16="http://schemas.microsoft.com/office/drawing/2014/main" id="{230AFDEE-E30C-4F03-B58E-13CDCF0D3B10}"/>
                </a:ext>
              </a:extLst>
            </p:cNvPr>
            <p:cNvSpPr/>
            <p:nvPr/>
          </p:nvSpPr>
          <p:spPr>
            <a:xfrm flipH="1">
              <a:off x="4049597" y="5508781"/>
              <a:ext cx="512064" cy="286835"/>
            </a:xfrm>
            <a:prstGeom prst="arc">
              <a:avLst>
                <a:gd name="adj1" fmla="val 4079938"/>
                <a:gd name="adj2" fmla="val 10918925"/>
              </a:avLst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7" name="Arc 196">
              <a:extLst>
                <a:ext uri="{FF2B5EF4-FFF2-40B4-BE49-F238E27FC236}">
                  <a16:creationId xmlns:a16="http://schemas.microsoft.com/office/drawing/2014/main" id="{7018A635-0D5A-4BE8-A841-8030DE87454E}"/>
                </a:ext>
              </a:extLst>
            </p:cNvPr>
            <p:cNvSpPr/>
            <p:nvPr/>
          </p:nvSpPr>
          <p:spPr>
            <a:xfrm flipH="1">
              <a:off x="4049597" y="5112814"/>
              <a:ext cx="512064" cy="286835"/>
            </a:xfrm>
            <a:prstGeom prst="arc">
              <a:avLst>
                <a:gd name="adj1" fmla="val 4079938"/>
                <a:gd name="adj2" fmla="val 10918925"/>
              </a:avLst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Arc 197">
              <a:extLst>
                <a:ext uri="{FF2B5EF4-FFF2-40B4-BE49-F238E27FC236}">
                  <a16:creationId xmlns:a16="http://schemas.microsoft.com/office/drawing/2014/main" id="{F2B7A8AC-B4C2-45EC-A2A4-78E626197CB7}"/>
                </a:ext>
              </a:extLst>
            </p:cNvPr>
            <p:cNvSpPr/>
            <p:nvPr/>
          </p:nvSpPr>
          <p:spPr>
            <a:xfrm flipH="1">
              <a:off x="4049597" y="4715060"/>
              <a:ext cx="512064" cy="286835"/>
            </a:xfrm>
            <a:prstGeom prst="arc">
              <a:avLst>
                <a:gd name="adj1" fmla="val 4079938"/>
                <a:gd name="adj2" fmla="val 10918925"/>
              </a:avLst>
            </a:pr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68989D1-2652-4886-BAA1-605E04889E2F}"/>
              </a:ext>
            </a:extLst>
          </p:cNvPr>
          <p:cNvGrpSpPr/>
          <p:nvPr/>
        </p:nvGrpSpPr>
        <p:grpSpPr>
          <a:xfrm>
            <a:off x="155488" y="108627"/>
            <a:ext cx="3236930" cy="2542501"/>
            <a:chOff x="155488" y="108627"/>
            <a:chExt cx="3236930" cy="2542501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27EEBD12-55A3-4EA2-A701-7F6D55DF6212}"/>
                </a:ext>
              </a:extLst>
            </p:cNvPr>
            <p:cNvSpPr/>
            <p:nvPr/>
          </p:nvSpPr>
          <p:spPr>
            <a:xfrm>
              <a:off x="155488" y="1912464"/>
              <a:ext cx="323693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400" b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System Architects</a:t>
              </a:r>
            </a:p>
            <a:p>
              <a:pPr lvl="0" algn="ctr"/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Design Error Mitigations</a:t>
              </a:r>
            </a:p>
          </p:txBody>
        </p: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id="{04446217-DBC4-404A-B4DD-805F938931A4}"/>
                </a:ext>
              </a:extLst>
            </p:cNvPr>
            <p:cNvGrpSpPr/>
            <p:nvPr/>
          </p:nvGrpSpPr>
          <p:grpSpPr>
            <a:xfrm>
              <a:off x="1149678" y="580080"/>
              <a:ext cx="894330" cy="894324"/>
              <a:chOff x="4744601" y="1915922"/>
              <a:chExt cx="1394889" cy="1394884"/>
            </a:xfrm>
          </p:grpSpPr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ED2978C9-29B6-4B49-88AB-1E3668656545}"/>
                  </a:ext>
                </a:extLst>
              </p:cNvPr>
              <p:cNvGrpSpPr/>
              <p:nvPr/>
            </p:nvGrpSpPr>
            <p:grpSpPr>
              <a:xfrm>
                <a:off x="4744601" y="2195542"/>
                <a:ext cx="1394889" cy="835641"/>
                <a:chOff x="1734013" y="5365288"/>
                <a:chExt cx="1029496" cy="616745"/>
              </a:xfrm>
              <a:solidFill>
                <a:schemeClr val="bg1">
                  <a:lumMod val="65000"/>
                </a:schemeClr>
              </a:solidFill>
            </p:grpSpPr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83757283-20D4-4823-8AF5-F131965EF0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4953332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id="{56B8AF6B-BCBC-4930-B4DA-B4FA088019C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056123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3FE2B845-3039-4D84-A17B-3B332CF00D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158914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>
                  <a:extLst>
                    <a:ext uri="{FF2B5EF4-FFF2-40B4-BE49-F238E27FC236}">
                      <a16:creationId xmlns:a16="http://schemas.microsoft.com/office/drawing/2014/main" id="{9C70006B-C29D-47FC-AF75-47AFB3F7AF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261705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>
                  <a:extLst>
                    <a:ext uri="{FF2B5EF4-FFF2-40B4-BE49-F238E27FC236}">
                      <a16:creationId xmlns:a16="http://schemas.microsoft.com/office/drawing/2014/main" id="{23600B7D-5CAE-4719-A2F7-84EFB767AC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364496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>
                  <a:extLst>
                    <a:ext uri="{FF2B5EF4-FFF2-40B4-BE49-F238E27FC236}">
                      <a16:creationId xmlns:a16="http://schemas.microsoft.com/office/drawing/2014/main" id="{1202A2F2-A144-4025-A212-B2FFA6920F7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4850541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>
                  <a:extLst>
                    <a:ext uri="{FF2B5EF4-FFF2-40B4-BE49-F238E27FC236}">
                      <a16:creationId xmlns:a16="http://schemas.microsoft.com/office/drawing/2014/main" id="{CBB278CB-7B7D-45F3-BA75-DF1E82757E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467286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D64431EE-53B0-4C5A-81FE-8BE509CB48E5}"/>
                  </a:ext>
                </a:extLst>
              </p:cNvPr>
              <p:cNvGrpSpPr/>
              <p:nvPr/>
            </p:nvGrpSpPr>
            <p:grpSpPr>
              <a:xfrm rot="16200000">
                <a:off x="4744606" y="2195542"/>
                <a:ext cx="1394884" cy="835643"/>
                <a:chOff x="1734013" y="5365288"/>
                <a:chExt cx="1029494" cy="616745"/>
              </a:xfrm>
              <a:solidFill>
                <a:schemeClr val="bg1">
                  <a:lumMod val="65000"/>
                </a:schemeClr>
              </a:solidFill>
            </p:grpSpPr>
            <p:cxnSp>
              <p:nvCxnSpPr>
                <p:cNvPr id="158" name="Straight Connector 157">
                  <a:extLst>
                    <a:ext uri="{FF2B5EF4-FFF2-40B4-BE49-F238E27FC236}">
                      <a16:creationId xmlns:a16="http://schemas.microsoft.com/office/drawing/2014/main" id="{566F4AD9-EA7D-40FD-93C1-BB67C3244E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4953332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75C3E1C6-1488-48E7-BD34-DEC6D3E2C1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056123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C95A99ED-AEAD-4A79-AEF3-28DC99A747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158914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>
                  <a:extLst>
                    <a:ext uri="{FF2B5EF4-FFF2-40B4-BE49-F238E27FC236}">
                      <a16:creationId xmlns:a16="http://schemas.microsoft.com/office/drawing/2014/main" id="{ACFFA0E6-717E-4C30-BDBA-28E755E092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261705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7D2B2CC4-DA27-454E-B32F-401D42B31A5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364496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4E283E99-9ADE-4EF0-A424-8B133E73CC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4850541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>
                  <a:extLst>
                    <a:ext uri="{FF2B5EF4-FFF2-40B4-BE49-F238E27FC236}">
                      <a16:creationId xmlns:a16="http://schemas.microsoft.com/office/drawing/2014/main" id="{82B6E173-C4D6-4C98-B494-CB04CA8F64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467286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7" name="Rectangle: Rounded Corners 156">
                <a:extLst>
                  <a:ext uri="{FF2B5EF4-FFF2-40B4-BE49-F238E27FC236}">
                    <a16:creationId xmlns:a16="http://schemas.microsoft.com/office/drawing/2014/main" id="{A30B3092-B0C8-4C61-B7CB-DA1892F972CB}"/>
                  </a:ext>
                </a:extLst>
              </p:cNvPr>
              <p:cNvSpPr/>
              <p:nvPr/>
            </p:nvSpPr>
            <p:spPr>
              <a:xfrm>
                <a:off x="4924037" y="2097679"/>
                <a:ext cx="1042652" cy="1036882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 w="381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26" name="Arrow: Circular 225">
              <a:extLst>
                <a:ext uri="{FF2B5EF4-FFF2-40B4-BE49-F238E27FC236}">
                  <a16:creationId xmlns:a16="http://schemas.microsoft.com/office/drawing/2014/main" id="{07924238-9952-4264-8177-146EEAF49CEA}"/>
                </a:ext>
              </a:extLst>
            </p:cNvPr>
            <p:cNvSpPr/>
            <p:nvPr/>
          </p:nvSpPr>
          <p:spPr>
            <a:xfrm>
              <a:off x="669114" y="108627"/>
              <a:ext cx="1810482" cy="1810482"/>
            </a:xfrm>
            <a:prstGeom prst="circularArrow">
              <a:avLst>
                <a:gd name="adj1" fmla="val 8825"/>
                <a:gd name="adj2" fmla="val 1142319"/>
                <a:gd name="adj3" fmla="val 17045135"/>
                <a:gd name="adj4" fmla="val 10800000"/>
                <a:gd name="adj5" fmla="val 10077"/>
              </a:avLst>
            </a:prstGeom>
            <a:solidFill>
              <a:schemeClr val="accent6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8" name="Arrow: Circular 227">
              <a:extLst>
                <a:ext uri="{FF2B5EF4-FFF2-40B4-BE49-F238E27FC236}">
                  <a16:creationId xmlns:a16="http://schemas.microsoft.com/office/drawing/2014/main" id="{05F2C343-0955-41C5-AB8F-7B51E1BCB973}"/>
                </a:ext>
              </a:extLst>
            </p:cNvPr>
            <p:cNvSpPr/>
            <p:nvPr/>
          </p:nvSpPr>
          <p:spPr>
            <a:xfrm rot="7200000">
              <a:off x="739263" y="122002"/>
              <a:ext cx="1810482" cy="1810482"/>
            </a:xfrm>
            <a:prstGeom prst="circularArrow">
              <a:avLst>
                <a:gd name="adj1" fmla="val 9291"/>
                <a:gd name="adj2" fmla="val 1142319"/>
                <a:gd name="adj3" fmla="val 17004917"/>
                <a:gd name="adj4" fmla="val 10800000"/>
                <a:gd name="adj5" fmla="val 10077"/>
              </a:avLst>
            </a:prstGeom>
            <a:solidFill>
              <a:schemeClr val="tx2">
                <a:lumMod val="75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9" name="Arrow: Circular 228">
              <a:extLst>
                <a:ext uri="{FF2B5EF4-FFF2-40B4-BE49-F238E27FC236}">
                  <a16:creationId xmlns:a16="http://schemas.microsoft.com/office/drawing/2014/main" id="{2D3A4576-F587-466A-96BA-C6D3D0B442B7}"/>
                </a:ext>
              </a:extLst>
            </p:cNvPr>
            <p:cNvSpPr/>
            <p:nvPr/>
          </p:nvSpPr>
          <p:spPr>
            <a:xfrm rot="14400000">
              <a:off x="677708" y="142293"/>
              <a:ext cx="1810482" cy="1810482"/>
            </a:xfrm>
            <a:prstGeom prst="circularArrow">
              <a:avLst>
                <a:gd name="adj1" fmla="val 9281"/>
                <a:gd name="adj2" fmla="val 1142319"/>
                <a:gd name="adj3" fmla="val 16885213"/>
                <a:gd name="adj4" fmla="val 10800000"/>
                <a:gd name="adj5" fmla="val 10077"/>
              </a:avLst>
            </a:prstGeom>
            <a:solidFill>
              <a:schemeClr val="bg1">
                <a:lumMod val="50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4D333BB-A61D-4D19-B3F6-0C30B123DC57}"/>
              </a:ext>
            </a:extLst>
          </p:cNvPr>
          <p:cNvGrpSpPr/>
          <p:nvPr/>
        </p:nvGrpSpPr>
        <p:grpSpPr>
          <a:xfrm>
            <a:off x="5892921" y="504324"/>
            <a:ext cx="3103362" cy="2140699"/>
            <a:chOff x="5892921" y="504324"/>
            <a:chExt cx="3103362" cy="2140699"/>
          </a:xfrm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343A6B4-0F96-4A28-897E-B4CB4475AF81}"/>
                </a:ext>
              </a:extLst>
            </p:cNvPr>
            <p:cNvSpPr/>
            <p:nvPr/>
          </p:nvSpPr>
          <p:spPr>
            <a:xfrm>
              <a:off x="5892921" y="1906359"/>
              <a:ext cx="3103362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400" b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Research Scientists</a:t>
              </a:r>
              <a:endParaRPr lang="en-US" sz="2400" dirty="0">
                <a:solidFill>
                  <a:prstClr val="black"/>
                </a:solidFill>
                <a:latin typeface="Trebuchet MS" panose="020B0603020202020204" pitchFamily="34" charset="0"/>
              </a:endParaRPr>
            </a:p>
            <a:p>
              <a:pPr lvl="0" algn="ctr"/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Error-Characterization</a:t>
              </a:r>
            </a:p>
          </p:txBody>
        </p:sp>
        <p:grpSp>
          <p:nvGrpSpPr>
            <p:cNvPr id="206" name="Group 205">
              <a:extLst>
                <a:ext uri="{FF2B5EF4-FFF2-40B4-BE49-F238E27FC236}">
                  <a16:creationId xmlns:a16="http://schemas.microsoft.com/office/drawing/2014/main" id="{4A9B90F2-3764-4958-8418-CAAC89E3284B}"/>
                </a:ext>
              </a:extLst>
            </p:cNvPr>
            <p:cNvGrpSpPr/>
            <p:nvPr/>
          </p:nvGrpSpPr>
          <p:grpSpPr>
            <a:xfrm>
              <a:off x="6301894" y="646159"/>
              <a:ext cx="2056295" cy="606967"/>
              <a:chOff x="3986045" y="1800320"/>
              <a:chExt cx="1876760" cy="488513"/>
            </a:xfrm>
          </p:grpSpPr>
          <p:sp>
            <p:nvSpPr>
              <p:cNvPr id="207" name="Rectangle 206">
                <a:extLst>
                  <a:ext uri="{FF2B5EF4-FFF2-40B4-BE49-F238E27FC236}">
                    <a16:creationId xmlns:a16="http://schemas.microsoft.com/office/drawing/2014/main" id="{12021898-A083-45CF-A749-7D0CE3C01806}"/>
                  </a:ext>
                </a:extLst>
              </p:cNvPr>
              <p:cNvSpPr/>
              <p:nvPr/>
            </p:nvSpPr>
            <p:spPr>
              <a:xfrm>
                <a:off x="4013200" y="1800320"/>
                <a:ext cx="1822450" cy="488513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208" name="Oval 207">
                <a:extLst>
                  <a:ext uri="{FF2B5EF4-FFF2-40B4-BE49-F238E27FC236}">
                    <a16:creationId xmlns:a16="http://schemas.microsoft.com/office/drawing/2014/main" id="{580D3BD3-7131-42E9-982E-05EEE447AA3F}"/>
                  </a:ext>
                </a:extLst>
              </p:cNvPr>
              <p:cNvSpPr/>
              <p:nvPr/>
            </p:nvSpPr>
            <p:spPr>
              <a:xfrm flipH="1">
                <a:off x="3986045" y="1966912"/>
                <a:ext cx="57149" cy="5715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209" name="Oval 208">
                <a:extLst>
                  <a:ext uri="{FF2B5EF4-FFF2-40B4-BE49-F238E27FC236}">
                    <a16:creationId xmlns:a16="http://schemas.microsoft.com/office/drawing/2014/main" id="{4540CA11-3FF1-4EBC-BA0C-C75F2AB0FC9A}"/>
                  </a:ext>
                </a:extLst>
              </p:cNvPr>
              <p:cNvSpPr/>
              <p:nvPr/>
            </p:nvSpPr>
            <p:spPr>
              <a:xfrm flipH="1">
                <a:off x="3986045" y="2119366"/>
                <a:ext cx="57149" cy="5715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210" name="Oval 209">
                <a:extLst>
                  <a:ext uri="{FF2B5EF4-FFF2-40B4-BE49-F238E27FC236}">
                    <a16:creationId xmlns:a16="http://schemas.microsoft.com/office/drawing/2014/main" id="{4DB393D1-5986-4C28-BDB0-21FEBA0786A0}"/>
                  </a:ext>
                </a:extLst>
              </p:cNvPr>
              <p:cNvSpPr/>
              <p:nvPr/>
            </p:nvSpPr>
            <p:spPr>
              <a:xfrm flipH="1">
                <a:off x="4040825" y="2238374"/>
                <a:ext cx="18288" cy="1828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211" name="Oval 210">
                <a:extLst>
                  <a:ext uri="{FF2B5EF4-FFF2-40B4-BE49-F238E27FC236}">
                    <a16:creationId xmlns:a16="http://schemas.microsoft.com/office/drawing/2014/main" id="{8C8C789D-9B9E-4F46-9024-16518E9C010C}"/>
                  </a:ext>
                </a:extLst>
              </p:cNvPr>
              <p:cNvSpPr/>
              <p:nvPr/>
            </p:nvSpPr>
            <p:spPr>
              <a:xfrm flipH="1">
                <a:off x="5805656" y="1966912"/>
                <a:ext cx="57149" cy="5715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212" name="Oval 211">
                <a:extLst>
                  <a:ext uri="{FF2B5EF4-FFF2-40B4-BE49-F238E27FC236}">
                    <a16:creationId xmlns:a16="http://schemas.microsoft.com/office/drawing/2014/main" id="{19CA014A-68C2-4531-87E7-26F6743336B0}"/>
                  </a:ext>
                </a:extLst>
              </p:cNvPr>
              <p:cNvSpPr/>
              <p:nvPr/>
            </p:nvSpPr>
            <p:spPr>
              <a:xfrm flipH="1">
                <a:off x="5805656" y="2119366"/>
                <a:ext cx="57149" cy="5715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213" name="Oval 212">
                <a:extLst>
                  <a:ext uri="{FF2B5EF4-FFF2-40B4-BE49-F238E27FC236}">
                    <a16:creationId xmlns:a16="http://schemas.microsoft.com/office/drawing/2014/main" id="{BF0FBF45-B9B1-41A7-8D45-25554CA0826B}"/>
                  </a:ext>
                </a:extLst>
              </p:cNvPr>
              <p:cNvSpPr/>
              <p:nvPr/>
            </p:nvSpPr>
            <p:spPr>
              <a:xfrm flipH="1">
                <a:off x="5791379" y="2238374"/>
                <a:ext cx="18288" cy="1828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grpSp>
            <p:nvGrpSpPr>
              <p:cNvPr id="214" name="Group 213">
                <a:extLst>
                  <a:ext uri="{FF2B5EF4-FFF2-40B4-BE49-F238E27FC236}">
                    <a16:creationId xmlns:a16="http://schemas.microsoft.com/office/drawing/2014/main" id="{D71A1C01-2BD3-47DC-B560-E271EC94A551}"/>
                  </a:ext>
                </a:extLst>
              </p:cNvPr>
              <p:cNvGrpSpPr/>
              <p:nvPr/>
            </p:nvGrpSpPr>
            <p:grpSpPr>
              <a:xfrm>
                <a:off x="4133465" y="1849946"/>
                <a:ext cx="1581920" cy="327642"/>
                <a:chOff x="4133465" y="1781198"/>
                <a:chExt cx="1581920" cy="352330"/>
              </a:xfrm>
            </p:grpSpPr>
            <p:sp>
              <p:nvSpPr>
                <p:cNvPr id="216" name="Rectangle 215">
                  <a:extLst>
                    <a:ext uri="{FF2B5EF4-FFF2-40B4-BE49-F238E27FC236}">
                      <a16:creationId xmlns:a16="http://schemas.microsoft.com/office/drawing/2014/main" id="{4FB68AA4-98F5-47A8-B2E4-3BC9A3D99A79}"/>
                    </a:ext>
                  </a:extLst>
                </p:cNvPr>
                <p:cNvSpPr/>
                <p:nvPr/>
              </p:nvSpPr>
              <p:spPr>
                <a:xfrm>
                  <a:off x="4133465" y="1781198"/>
                  <a:ext cx="179314" cy="3523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Segoe UI" panose="020B0502040204020203" pitchFamily="34" charset="0"/>
                  </a:endParaRPr>
                </a:p>
              </p:txBody>
            </p:sp>
            <p:sp>
              <p:nvSpPr>
                <p:cNvPr id="217" name="Rectangle 216">
                  <a:extLst>
                    <a:ext uri="{FF2B5EF4-FFF2-40B4-BE49-F238E27FC236}">
                      <a16:creationId xmlns:a16="http://schemas.microsoft.com/office/drawing/2014/main" id="{A2E80C36-9988-42FA-9AB2-19DCD0AB10AF}"/>
                    </a:ext>
                  </a:extLst>
                </p:cNvPr>
                <p:cNvSpPr/>
                <p:nvPr/>
              </p:nvSpPr>
              <p:spPr>
                <a:xfrm>
                  <a:off x="4333837" y="1781198"/>
                  <a:ext cx="179314" cy="3523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Segoe UI" panose="020B0502040204020203" pitchFamily="34" charset="0"/>
                  </a:endParaRPr>
                </a:p>
              </p:txBody>
            </p:sp>
            <p:sp>
              <p:nvSpPr>
                <p:cNvPr id="218" name="Rectangle 217">
                  <a:extLst>
                    <a:ext uri="{FF2B5EF4-FFF2-40B4-BE49-F238E27FC236}">
                      <a16:creationId xmlns:a16="http://schemas.microsoft.com/office/drawing/2014/main" id="{8C086500-E301-4AB6-92DE-4C6F89FE6F00}"/>
                    </a:ext>
                  </a:extLst>
                </p:cNvPr>
                <p:cNvSpPr/>
                <p:nvPr/>
              </p:nvSpPr>
              <p:spPr>
                <a:xfrm>
                  <a:off x="4534210" y="1781198"/>
                  <a:ext cx="179314" cy="3523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Segoe UI" panose="020B0502040204020203" pitchFamily="34" charset="0"/>
                  </a:endParaRPr>
                </a:p>
              </p:txBody>
            </p:sp>
            <p:sp>
              <p:nvSpPr>
                <p:cNvPr id="219" name="Rectangle 218">
                  <a:extLst>
                    <a:ext uri="{FF2B5EF4-FFF2-40B4-BE49-F238E27FC236}">
                      <a16:creationId xmlns:a16="http://schemas.microsoft.com/office/drawing/2014/main" id="{9CEFC0B4-DD0D-4FB2-8771-133B0BCCFD1F}"/>
                    </a:ext>
                  </a:extLst>
                </p:cNvPr>
                <p:cNvSpPr/>
                <p:nvPr/>
              </p:nvSpPr>
              <p:spPr>
                <a:xfrm>
                  <a:off x="4934955" y="1781198"/>
                  <a:ext cx="179314" cy="3523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Segoe UI" panose="020B0502040204020203" pitchFamily="34" charset="0"/>
                  </a:endParaRPr>
                </a:p>
              </p:txBody>
            </p:sp>
            <p:sp>
              <p:nvSpPr>
                <p:cNvPr id="220" name="Rectangle 219">
                  <a:extLst>
                    <a:ext uri="{FF2B5EF4-FFF2-40B4-BE49-F238E27FC236}">
                      <a16:creationId xmlns:a16="http://schemas.microsoft.com/office/drawing/2014/main" id="{A7429910-9F8D-45D8-A428-3D2A513C0F25}"/>
                    </a:ext>
                  </a:extLst>
                </p:cNvPr>
                <p:cNvSpPr/>
                <p:nvPr/>
              </p:nvSpPr>
              <p:spPr>
                <a:xfrm>
                  <a:off x="5135327" y="1781198"/>
                  <a:ext cx="179314" cy="3523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Segoe UI" panose="020B0502040204020203" pitchFamily="34" charset="0"/>
                  </a:endParaRPr>
                </a:p>
              </p:txBody>
            </p:sp>
            <p:sp>
              <p:nvSpPr>
                <p:cNvPr id="221" name="Rectangle 220">
                  <a:extLst>
                    <a:ext uri="{FF2B5EF4-FFF2-40B4-BE49-F238E27FC236}">
                      <a16:creationId xmlns:a16="http://schemas.microsoft.com/office/drawing/2014/main" id="{ACCFBFE7-2730-48AA-A0E6-81B42E0E946E}"/>
                    </a:ext>
                  </a:extLst>
                </p:cNvPr>
                <p:cNvSpPr/>
                <p:nvPr/>
              </p:nvSpPr>
              <p:spPr>
                <a:xfrm>
                  <a:off x="5335700" y="1781198"/>
                  <a:ext cx="179314" cy="3523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Segoe UI" panose="020B0502040204020203" pitchFamily="34" charset="0"/>
                  </a:endParaRPr>
                </a:p>
              </p:txBody>
            </p:sp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4DEE71CA-CE65-410F-94B8-0BA8A3A6895E}"/>
                    </a:ext>
                  </a:extLst>
                </p:cNvPr>
                <p:cNvSpPr/>
                <p:nvPr/>
              </p:nvSpPr>
              <p:spPr>
                <a:xfrm>
                  <a:off x="5536071" y="1781198"/>
                  <a:ext cx="179314" cy="3523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Segoe UI" panose="020B0502040204020203" pitchFamily="34" charset="0"/>
                  </a:endParaRPr>
                </a:p>
              </p:txBody>
            </p:sp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F6893C46-3DF0-42AE-839F-AF3E0BAE895C}"/>
                    </a:ext>
                  </a:extLst>
                </p:cNvPr>
                <p:cNvSpPr/>
                <p:nvPr/>
              </p:nvSpPr>
              <p:spPr>
                <a:xfrm>
                  <a:off x="4734582" y="1781198"/>
                  <a:ext cx="179314" cy="352330"/>
                </a:xfrm>
                <a:prstGeom prst="rect">
                  <a:avLst/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Segoe UI" panose="020B0502040204020203" pitchFamily="34" charset="0"/>
                  </a:endParaRPr>
                </a:p>
              </p:txBody>
            </p:sp>
          </p:grpSp>
          <p:sp>
            <p:nvSpPr>
              <p:cNvPr id="215" name="Rectangle 214">
                <a:extLst>
                  <a:ext uri="{FF2B5EF4-FFF2-40B4-BE49-F238E27FC236}">
                    <a16:creationId xmlns:a16="http://schemas.microsoft.com/office/drawing/2014/main" id="{07CF9ABC-6BD6-4490-8875-35B8C5CFC10F}"/>
                  </a:ext>
                </a:extLst>
              </p:cNvPr>
              <p:cNvSpPr/>
              <p:nvPr/>
            </p:nvSpPr>
            <p:spPr>
              <a:xfrm>
                <a:off x="4129527" y="2243114"/>
                <a:ext cx="1591437" cy="45719"/>
              </a:xfrm>
              <a:prstGeom prst="rect">
                <a:avLst/>
              </a:prstGeom>
              <a:pattFill prst="dkVert">
                <a:fgClr>
                  <a:schemeClr val="accent4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796A2500-CABC-4BE2-8125-167C42AE87A7}"/>
                </a:ext>
              </a:extLst>
            </p:cNvPr>
            <p:cNvGrpSpPr/>
            <p:nvPr/>
          </p:nvGrpSpPr>
          <p:grpSpPr>
            <a:xfrm>
              <a:off x="6518072" y="504324"/>
              <a:ext cx="1441431" cy="1151613"/>
              <a:chOff x="6780604" y="477918"/>
              <a:chExt cx="1441431" cy="1151613"/>
            </a:xfrm>
          </p:grpSpPr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622EC084-4EA9-4038-9F13-594E35E920DF}"/>
                  </a:ext>
                </a:extLst>
              </p:cNvPr>
              <p:cNvGrpSpPr/>
              <p:nvPr/>
            </p:nvGrpSpPr>
            <p:grpSpPr>
              <a:xfrm>
                <a:off x="7470713" y="537200"/>
                <a:ext cx="686941" cy="687129"/>
                <a:chOff x="7470713" y="537200"/>
                <a:chExt cx="686941" cy="687129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BCF6D215-5827-43B9-9C35-1CCD13FF43DC}"/>
                    </a:ext>
                  </a:extLst>
                </p:cNvPr>
                <p:cNvSpPr/>
                <p:nvPr/>
              </p:nvSpPr>
              <p:spPr>
                <a:xfrm>
                  <a:off x="7723279" y="537200"/>
                  <a:ext cx="196428" cy="665343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latin typeface="Segoe UI" panose="020B0502040204020203" pitchFamily="34" charset="0"/>
                  </a:endParaRPr>
                </a:p>
              </p:txBody>
            </p:sp>
            <p:sp>
              <p:nvSpPr>
                <p:cNvPr id="230" name="Chord 229">
                  <a:extLst>
                    <a:ext uri="{FF2B5EF4-FFF2-40B4-BE49-F238E27FC236}">
                      <a16:creationId xmlns:a16="http://schemas.microsoft.com/office/drawing/2014/main" id="{2BDF81F3-FA7D-4317-AB4D-83C2E29F8AF7}"/>
                    </a:ext>
                  </a:extLst>
                </p:cNvPr>
                <p:cNvSpPr/>
                <p:nvPr/>
              </p:nvSpPr>
              <p:spPr>
                <a:xfrm>
                  <a:off x="7492311" y="553674"/>
                  <a:ext cx="665343" cy="665343"/>
                </a:xfrm>
                <a:prstGeom prst="chord">
                  <a:avLst>
                    <a:gd name="adj1" fmla="val 6571150"/>
                    <a:gd name="adj2" fmla="val 15133974"/>
                  </a:avLst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Segoe UI" panose="020B0502040204020203" pitchFamily="34" charset="0"/>
                  </a:endParaRPr>
                </a:p>
              </p:txBody>
            </p:sp>
            <p:sp>
              <p:nvSpPr>
                <p:cNvPr id="235" name="Chord 234">
                  <a:extLst>
                    <a:ext uri="{FF2B5EF4-FFF2-40B4-BE49-F238E27FC236}">
                      <a16:creationId xmlns:a16="http://schemas.microsoft.com/office/drawing/2014/main" id="{7E182B43-767B-4AAE-9536-A14E3BFD729B}"/>
                    </a:ext>
                  </a:extLst>
                </p:cNvPr>
                <p:cNvSpPr/>
                <p:nvPr/>
              </p:nvSpPr>
              <p:spPr>
                <a:xfrm rot="10800000">
                  <a:off x="7470713" y="558986"/>
                  <a:ext cx="665343" cy="665343"/>
                </a:xfrm>
                <a:prstGeom prst="chord">
                  <a:avLst>
                    <a:gd name="adj1" fmla="val 6571150"/>
                    <a:gd name="adj2" fmla="val 15133974"/>
                  </a:avLst>
                </a:prstGeom>
                <a:solidFill>
                  <a:schemeClr val="tx1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latin typeface="Segoe UI" panose="020B0502040204020203" pitchFamily="34" charset="0"/>
                  </a:endParaRPr>
                </a:p>
              </p:txBody>
            </p:sp>
          </p:grpSp>
          <p:grpSp>
            <p:nvGrpSpPr>
              <p:cNvPr id="234" name="Group 233">
                <a:extLst>
                  <a:ext uri="{FF2B5EF4-FFF2-40B4-BE49-F238E27FC236}">
                    <a16:creationId xmlns:a16="http://schemas.microsoft.com/office/drawing/2014/main" id="{D2336A78-A7B0-4948-B49E-2466495E69F2}"/>
                  </a:ext>
                </a:extLst>
              </p:cNvPr>
              <p:cNvGrpSpPr/>
              <p:nvPr/>
            </p:nvGrpSpPr>
            <p:grpSpPr>
              <a:xfrm>
                <a:off x="6780604" y="477918"/>
                <a:ext cx="1441431" cy="1151613"/>
                <a:chOff x="6780604" y="477918"/>
                <a:chExt cx="1441431" cy="1151613"/>
              </a:xfrm>
            </p:grpSpPr>
            <p:sp>
              <p:nvSpPr>
                <p:cNvPr id="227" name="Circle: Hollow 226">
                  <a:extLst>
                    <a:ext uri="{FF2B5EF4-FFF2-40B4-BE49-F238E27FC236}">
                      <a16:creationId xmlns:a16="http://schemas.microsoft.com/office/drawing/2014/main" id="{5B1C1EF5-CBCD-4852-90C6-46F9F373BA8E}"/>
                    </a:ext>
                  </a:extLst>
                </p:cNvPr>
                <p:cNvSpPr/>
                <p:nvPr/>
              </p:nvSpPr>
              <p:spPr>
                <a:xfrm>
                  <a:off x="7408202" y="477918"/>
                  <a:ext cx="813833" cy="813833"/>
                </a:xfrm>
                <a:prstGeom prst="donut">
                  <a:avLst>
                    <a:gd name="adj" fmla="val 14759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 202">
                  <a:extLst>
                    <a:ext uri="{FF2B5EF4-FFF2-40B4-BE49-F238E27FC236}">
                      <a16:creationId xmlns:a16="http://schemas.microsoft.com/office/drawing/2014/main" id="{79292708-EC13-41F3-BB96-BD48C8A2D40D}"/>
                    </a:ext>
                  </a:extLst>
                </p:cNvPr>
                <p:cNvSpPr/>
                <p:nvPr/>
              </p:nvSpPr>
              <p:spPr>
                <a:xfrm rot="18900000">
                  <a:off x="6780604" y="1459429"/>
                  <a:ext cx="744291" cy="170102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Rectangle 203">
                  <a:extLst>
                    <a:ext uri="{FF2B5EF4-FFF2-40B4-BE49-F238E27FC236}">
                      <a16:creationId xmlns:a16="http://schemas.microsoft.com/office/drawing/2014/main" id="{55858A24-9F07-48CC-9C50-127602165A4F}"/>
                    </a:ext>
                  </a:extLst>
                </p:cNvPr>
                <p:cNvSpPr/>
                <p:nvPr/>
              </p:nvSpPr>
              <p:spPr>
                <a:xfrm rot="18900000">
                  <a:off x="7326734" y="1174494"/>
                  <a:ext cx="301735" cy="85504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679F87FF-6B30-416C-995D-686AAFAEC4A0}"/>
              </a:ext>
            </a:extLst>
          </p:cNvPr>
          <p:cNvGrpSpPr/>
          <p:nvPr/>
        </p:nvGrpSpPr>
        <p:grpSpPr>
          <a:xfrm>
            <a:off x="3307218" y="397591"/>
            <a:ext cx="2506756" cy="2253537"/>
            <a:chOff x="3307218" y="397591"/>
            <a:chExt cx="2506756" cy="2253537"/>
          </a:xfrm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F94F3F26-F3DE-4217-B249-5A3C4DC54F54}"/>
                </a:ext>
              </a:extLst>
            </p:cNvPr>
            <p:cNvSpPr/>
            <p:nvPr/>
          </p:nvSpPr>
          <p:spPr>
            <a:xfrm>
              <a:off x="3307218" y="1912464"/>
              <a:ext cx="2506756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400" b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Test Engineers</a:t>
              </a:r>
            </a:p>
            <a:p>
              <a:pPr lvl="0" algn="ctr"/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Third-Party Testing</a:t>
              </a:r>
              <a:endParaRPr lang="en-US" b="1" dirty="0">
                <a:solidFill>
                  <a:prstClr val="black"/>
                </a:solidFill>
                <a:latin typeface="Trebuchet MS" panose="020B0603020202020204" pitchFamily="34" charset="0"/>
              </a:endParaRPr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id="{A77B99CD-5FCA-4151-9CDF-20D2D6125C0D}"/>
                </a:ext>
              </a:extLst>
            </p:cNvPr>
            <p:cNvGrpSpPr/>
            <p:nvPr/>
          </p:nvGrpSpPr>
          <p:grpSpPr>
            <a:xfrm>
              <a:off x="3668235" y="397591"/>
              <a:ext cx="971884" cy="980814"/>
              <a:chOff x="2714781" y="906525"/>
              <a:chExt cx="934288" cy="942872"/>
            </a:xfrm>
          </p:grpSpPr>
          <p:grpSp>
            <p:nvGrpSpPr>
              <p:cNvPr id="174" name="Group 173">
                <a:extLst>
                  <a:ext uri="{FF2B5EF4-FFF2-40B4-BE49-F238E27FC236}">
                    <a16:creationId xmlns:a16="http://schemas.microsoft.com/office/drawing/2014/main" id="{F145D4E1-89ED-4CF8-B805-8F6A64261DE6}"/>
                  </a:ext>
                </a:extLst>
              </p:cNvPr>
              <p:cNvGrpSpPr/>
              <p:nvPr/>
            </p:nvGrpSpPr>
            <p:grpSpPr>
              <a:xfrm>
                <a:off x="3469541" y="936558"/>
                <a:ext cx="179528" cy="912839"/>
                <a:chOff x="3455255" y="936558"/>
                <a:chExt cx="253334" cy="912839"/>
              </a:xfrm>
            </p:grpSpPr>
            <p:sp>
              <p:nvSpPr>
                <p:cNvPr id="183" name="Freeform: Shape 182">
                  <a:extLst>
                    <a:ext uri="{FF2B5EF4-FFF2-40B4-BE49-F238E27FC236}">
                      <a16:creationId xmlns:a16="http://schemas.microsoft.com/office/drawing/2014/main" id="{E4AAB8E0-583F-4E8B-84DA-6802793DC88C}"/>
                    </a:ext>
                  </a:extLst>
                </p:cNvPr>
                <p:cNvSpPr/>
                <p:nvPr/>
              </p:nvSpPr>
              <p:spPr>
                <a:xfrm>
                  <a:off x="3455255" y="1776976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4" name="Freeform: Shape 183">
                  <a:extLst>
                    <a:ext uri="{FF2B5EF4-FFF2-40B4-BE49-F238E27FC236}">
                      <a16:creationId xmlns:a16="http://schemas.microsoft.com/office/drawing/2014/main" id="{411C57A3-041B-44CE-9509-17B504799D4D}"/>
                    </a:ext>
                  </a:extLst>
                </p:cNvPr>
                <p:cNvSpPr/>
                <p:nvPr/>
              </p:nvSpPr>
              <p:spPr>
                <a:xfrm>
                  <a:off x="3455255" y="1612242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5" name="Freeform: Shape 184">
                  <a:extLst>
                    <a:ext uri="{FF2B5EF4-FFF2-40B4-BE49-F238E27FC236}">
                      <a16:creationId xmlns:a16="http://schemas.microsoft.com/office/drawing/2014/main" id="{33FD906C-E823-4DCE-A815-D3561967305D}"/>
                    </a:ext>
                  </a:extLst>
                </p:cNvPr>
                <p:cNvSpPr/>
                <p:nvPr/>
              </p:nvSpPr>
              <p:spPr>
                <a:xfrm>
                  <a:off x="3455255" y="1441220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6" name="Freeform: Shape 185">
                  <a:extLst>
                    <a:ext uri="{FF2B5EF4-FFF2-40B4-BE49-F238E27FC236}">
                      <a16:creationId xmlns:a16="http://schemas.microsoft.com/office/drawing/2014/main" id="{A4BD61A8-24B6-4F43-8F34-B3A6EBFBCDF9}"/>
                    </a:ext>
                  </a:extLst>
                </p:cNvPr>
                <p:cNvSpPr/>
                <p:nvPr/>
              </p:nvSpPr>
              <p:spPr>
                <a:xfrm>
                  <a:off x="3455255" y="1272314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7" name="Freeform: Shape 186">
                  <a:extLst>
                    <a:ext uri="{FF2B5EF4-FFF2-40B4-BE49-F238E27FC236}">
                      <a16:creationId xmlns:a16="http://schemas.microsoft.com/office/drawing/2014/main" id="{FA80517A-2453-4BA2-94BC-A7E991E53F61}"/>
                    </a:ext>
                  </a:extLst>
                </p:cNvPr>
                <p:cNvSpPr/>
                <p:nvPr/>
              </p:nvSpPr>
              <p:spPr>
                <a:xfrm>
                  <a:off x="3455255" y="1107580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8" name="Freeform: Shape 187">
                  <a:extLst>
                    <a:ext uri="{FF2B5EF4-FFF2-40B4-BE49-F238E27FC236}">
                      <a16:creationId xmlns:a16="http://schemas.microsoft.com/office/drawing/2014/main" id="{8983C465-E763-4E43-AB6C-B1478F9DA2F8}"/>
                    </a:ext>
                  </a:extLst>
                </p:cNvPr>
                <p:cNvSpPr/>
                <p:nvPr/>
              </p:nvSpPr>
              <p:spPr>
                <a:xfrm>
                  <a:off x="3455255" y="936558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75" name="Group 174">
                <a:extLst>
                  <a:ext uri="{FF2B5EF4-FFF2-40B4-BE49-F238E27FC236}">
                    <a16:creationId xmlns:a16="http://schemas.microsoft.com/office/drawing/2014/main" id="{3B94ED18-B4C5-4467-A475-2F5CD582349D}"/>
                  </a:ext>
                </a:extLst>
              </p:cNvPr>
              <p:cNvGrpSpPr/>
              <p:nvPr/>
            </p:nvGrpSpPr>
            <p:grpSpPr>
              <a:xfrm flipH="1">
                <a:off x="2714781" y="936558"/>
                <a:ext cx="203238" cy="912839"/>
                <a:chOff x="3455255" y="936558"/>
                <a:chExt cx="253334" cy="912839"/>
              </a:xfrm>
            </p:grpSpPr>
            <p:sp>
              <p:nvSpPr>
                <p:cNvPr id="177" name="Freeform: Shape 176">
                  <a:extLst>
                    <a:ext uri="{FF2B5EF4-FFF2-40B4-BE49-F238E27FC236}">
                      <a16:creationId xmlns:a16="http://schemas.microsoft.com/office/drawing/2014/main" id="{5BAC35EF-0AB1-4578-AAB3-AF40204F481B}"/>
                    </a:ext>
                  </a:extLst>
                </p:cNvPr>
                <p:cNvSpPr/>
                <p:nvPr/>
              </p:nvSpPr>
              <p:spPr>
                <a:xfrm>
                  <a:off x="3455255" y="1776976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8" name="Freeform: Shape 177">
                  <a:extLst>
                    <a:ext uri="{FF2B5EF4-FFF2-40B4-BE49-F238E27FC236}">
                      <a16:creationId xmlns:a16="http://schemas.microsoft.com/office/drawing/2014/main" id="{0E6DD25A-D236-45C8-8004-088460A3EB4A}"/>
                    </a:ext>
                  </a:extLst>
                </p:cNvPr>
                <p:cNvSpPr/>
                <p:nvPr/>
              </p:nvSpPr>
              <p:spPr>
                <a:xfrm>
                  <a:off x="3455255" y="1612242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9" name="Freeform: Shape 178">
                  <a:extLst>
                    <a:ext uri="{FF2B5EF4-FFF2-40B4-BE49-F238E27FC236}">
                      <a16:creationId xmlns:a16="http://schemas.microsoft.com/office/drawing/2014/main" id="{840A1E36-19BD-4C19-B235-2D791A6729FE}"/>
                    </a:ext>
                  </a:extLst>
                </p:cNvPr>
                <p:cNvSpPr/>
                <p:nvPr/>
              </p:nvSpPr>
              <p:spPr>
                <a:xfrm>
                  <a:off x="3455255" y="1441220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0" name="Freeform: Shape 179">
                  <a:extLst>
                    <a:ext uri="{FF2B5EF4-FFF2-40B4-BE49-F238E27FC236}">
                      <a16:creationId xmlns:a16="http://schemas.microsoft.com/office/drawing/2014/main" id="{D1BE6958-38E4-4C4C-A65F-3ECC4066B62C}"/>
                    </a:ext>
                  </a:extLst>
                </p:cNvPr>
                <p:cNvSpPr/>
                <p:nvPr/>
              </p:nvSpPr>
              <p:spPr>
                <a:xfrm>
                  <a:off x="3455255" y="1272314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1" name="Freeform: Shape 180">
                  <a:extLst>
                    <a:ext uri="{FF2B5EF4-FFF2-40B4-BE49-F238E27FC236}">
                      <a16:creationId xmlns:a16="http://schemas.microsoft.com/office/drawing/2014/main" id="{6476FEF5-7DCF-424B-A061-9A280B4D3C1D}"/>
                    </a:ext>
                  </a:extLst>
                </p:cNvPr>
                <p:cNvSpPr/>
                <p:nvPr/>
              </p:nvSpPr>
              <p:spPr>
                <a:xfrm>
                  <a:off x="3455255" y="1107580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2" name="Freeform: Shape 181">
                  <a:extLst>
                    <a:ext uri="{FF2B5EF4-FFF2-40B4-BE49-F238E27FC236}">
                      <a16:creationId xmlns:a16="http://schemas.microsoft.com/office/drawing/2014/main" id="{16D3CD06-6EFD-4473-8E70-43E07DE59804}"/>
                    </a:ext>
                  </a:extLst>
                </p:cNvPr>
                <p:cNvSpPr/>
                <p:nvPr/>
              </p:nvSpPr>
              <p:spPr>
                <a:xfrm>
                  <a:off x="3455255" y="936558"/>
                  <a:ext cx="253334" cy="72421"/>
                </a:xfrm>
                <a:custGeom>
                  <a:avLst/>
                  <a:gdLst>
                    <a:gd name="connsiteX0" fmla="*/ 0 w 314325"/>
                    <a:gd name="connsiteY0" fmla="*/ 5040 h 62467"/>
                    <a:gd name="connsiteX1" fmla="*/ 107156 w 314325"/>
                    <a:gd name="connsiteY1" fmla="*/ 5040 h 62467"/>
                    <a:gd name="connsiteX2" fmla="*/ 147637 w 314325"/>
                    <a:gd name="connsiteY2" fmla="*/ 57427 h 62467"/>
                    <a:gd name="connsiteX3" fmla="*/ 314325 w 314325"/>
                    <a:gd name="connsiteY3" fmla="*/ 57427 h 62467"/>
                    <a:gd name="connsiteX0" fmla="*/ 0 w 315144"/>
                    <a:gd name="connsiteY0" fmla="*/ 5040 h 64709"/>
                    <a:gd name="connsiteX1" fmla="*/ 107156 w 315144"/>
                    <a:gd name="connsiteY1" fmla="*/ 5040 h 64709"/>
                    <a:gd name="connsiteX2" fmla="*/ 147637 w 315144"/>
                    <a:gd name="connsiteY2" fmla="*/ 57427 h 64709"/>
                    <a:gd name="connsiteX3" fmla="*/ 315144 w 315144"/>
                    <a:gd name="connsiteY3" fmla="*/ 61521 h 64709"/>
                    <a:gd name="connsiteX0" fmla="*/ 0 w 315144"/>
                    <a:gd name="connsiteY0" fmla="*/ 5040 h 63114"/>
                    <a:gd name="connsiteX1" fmla="*/ 107156 w 315144"/>
                    <a:gd name="connsiteY1" fmla="*/ 5040 h 63114"/>
                    <a:gd name="connsiteX2" fmla="*/ 147637 w 315144"/>
                    <a:gd name="connsiteY2" fmla="*/ 57427 h 63114"/>
                    <a:gd name="connsiteX3" fmla="*/ 315144 w 315144"/>
                    <a:gd name="connsiteY3" fmla="*/ 61521 h 63114"/>
                    <a:gd name="connsiteX0" fmla="*/ 0 w 315144"/>
                    <a:gd name="connsiteY0" fmla="*/ 3942 h 62016"/>
                    <a:gd name="connsiteX1" fmla="*/ 107156 w 315144"/>
                    <a:gd name="connsiteY1" fmla="*/ 3942 h 62016"/>
                    <a:gd name="connsiteX2" fmla="*/ 147637 w 315144"/>
                    <a:gd name="connsiteY2" fmla="*/ 56329 h 62016"/>
                    <a:gd name="connsiteX3" fmla="*/ 315144 w 315144"/>
                    <a:gd name="connsiteY3" fmla="*/ 60423 h 62016"/>
                    <a:gd name="connsiteX0" fmla="*/ 0 w 282801"/>
                    <a:gd name="connsiteY0" fmla="*/ 2213 h 63153"/>
                    <a:gd name="connsiteX1" fmla="*/ 74813 w 282801"/>
                    <a:gd name="connsiteY1" fmla="*/ 5079 h 63153"/>
                    <a:gd name="connsiteX2" fmla="*/ 115294 w 282801"/>
                    <a:gd name="connsiteY2" fmla="*/ 57466 h 63153"/>
                    <a:gd name="connsiteX3" fmla="*/ 282801 w 282801"/>
                    <a:gd name="connsiteY3" fmla="*/ 61560 h 63153"/>
                    <a:gd name="connsiteX0" fmla="*/ 0 w 270519"/>
                    <a:gd name="connsiteY0" fmla="*/ 769 h 64984"/>
                    <a:gd name="connsiteX1" fmla="*/ 62531 w 270519"/>
                    <a:gd name="connsiteY1" fmla="*/ 6910 h 64984"/>
                    <a:gd name="connsiteX2" fmla="*/ 103012 w 270519"/>
                    <a:gd name="connsiteY2" fmla="*/ 59297 h 64984"/>
                    <a:gd name="connsiteX3" fmla="*/ 270519 w 270519"/>
                    <a:gd name="connsiteY3" fmla="*/ 63391 h 64984"/>
                    <a:gd name="connsiteX0" fmla="*/ 0 w 270519"/>
                    <a:gd name="connsiteY0" fmla="*/ 1315 h 65530"/>
                    <a:gd name="connsiteX1" fmla="*/ 62531 w 270519"/>
                    <a:gd name="connsiteY1" fmla="*/ 7456 h 65530"/>
                    <a:gd name="connsiteX2" fmla="*/ 103012 w 270519"/>
                    <a:gd name="connsiteY2" fmla="*/ 59843 h 65530"/>
                    <a:gd name="connsiteX3" fmla="*/ 270519 w 270519"/>
                    <a:gd name="connsiteY3" fmla="*/ 63937 h 65530"/>
                    <a:gd name="connsiteX0" fmla="*/ 0 w 270519"/>
                    <a:gd name="connsiteY0" fmla="*/ 1315 h 65691"/>
                    <a:gd name="connsiteX1" fmla="*/ 62531 w 270519"/>
                    <a:gd name="connsiteY1" fmla="*/ 7456 h 65691"/>
                    <a:gd name="connsiteX2" fmla="*/ 103012 w 270519"/>
                    <a:gd name="connsiteY2" fmla="*/ 59843 h 65691"/>
                    <a:gd name="connsiteX3" fmla="*/ 270519 w 270519"/>
                    <a:gd name="connsiteY3" fmla="*/ 63937 h 65691"/>
                    <a:gd name="connsiteX0" fmla="*/ 0 w 270519"/>
                    <a:gd name="connsiteY0" fmla="*/ 770 h 65146"/>
                    <a:gd name="connsiteX1" fmla="*/ 62531 w 270519"/>
                    <a:gd name="connsiteY1" fmla="*/ 6911 h 65146"/>
                    <a:gd name="connsiteX2" fmla="*/ 89502 w 270519"/>
                    <a:gd name="connsiteY2" fmla="*/ 59298 h 65146"/>
                    <a:gd name="connsiteX3" fmla="*/ 270519 w 270519"/>
                    <a:gd name="connsiteY3" fmla="*/ 63392 h 651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70519" h="65146">
                      <a:moveTo>
                        <a:pt x="0" y="770"/>
                      </a:moveTo>
                      <a:cubicBezTo>
                        <a:pt x="47416" y="498"/>
                        <a:pt x="47614" y="-2844"/>
                        <a:pt x="62531" y="6911"/>
                      </a:cubicBezTo>
                      <a:cubicBezTo>
                        <a:pt x="77448" y="16666"/>
                        <a:pt x="69166" y="49475"/>
                        <a:pt x="89502" y="59298"/>
                      </a:cubicBezTo>
                      <a:cubicBezTo>
                        <a:pt x="109838" y="69121"/>
                        <a:pt x="200345" y="63663"/>
                        <a:pt x="270519" y="63392"/>
                      </a:cubicBezTo>
                    </a:path>
                  </a:pathLst>
                </a:custGeom>
                <a:noFill/>
                <a:ln w="28575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76" name="Rectangle 175">
                <a:extLst>
                  <a:ext uri="{FF2B5EF4-FFF2-40B4-BE49-F238E27FC236}">
                    <a16:creationId xmlns:a16="http://schemas.microsoft.com/office/drawing/2014/main" id="{C500EA28-9ACF-44E8-8A22-F1ACB9DCBF3B}"/>
                  </a:ext>
                </a:extLst>
              </p:cNvPr>
              <p:cNvSpPr/>
              <p:nvPr/>
            </p:nvSpPr>
            <p:spPr>
              <a:xfrm>
                <a:off x="2915893" y="906525"/>
                <a:ext cx="546099" cy="901278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"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</p:grpSp>
        <p:grpSp>
          <p:nvGrpSpPr>
            <p:cNvPr id="246" name="Group 245">
              <a:extLst>
                <a:ext uri="{FF2B5EF4-FFF2-40B4-BE49-F238E27FC236}">
                  <a16:creationId xmlns:a16="http://schemas.microsoft.com/office/drawing/2014/main" id="{0F492C62-3F0A-4035-824B-3928D1A56E9B}"/>
                </a:ext>
              </a:extLst>
            </p:cNvPr>
            <p:cNvGrpSpPr/>
            <p:nvPr/>
          </p:nvGrpSpPr>
          <p:grpSpPr>
            <a:xfrm rot="18900000">
              <a:off x="4713432" y="1042726"/>
              <a:ext cx="785696" cy="803344"/>
              <a:chOff x="4962336" y="580080"/>
              <a:chExt cx="927324" cy="948151"/>
            </a:xfrm>
          </p:grpSpPr>
          <p:sp>
            <p:nvSpPr>
              <p:cNvPr id="237" name="Oval 236">
                <a:extLst>
                  <a:ext uri="{FF2B5EF4-FFF2-40B4-BE49-F238E27FC236}">
                    <a16:creationId xmlns:a16="http://schemas.microsoft.com/office/drawing/2014/main" id="{34E7B813-DC84-4EA6-8199-FC99BCC8A366}"/>
                  </a:ext>
                </a:extLst>
              </p:cNvPr>
              <p:cNvSpPr/>
              <p:nvPr/>
            </p:nvSpPr>
            <p:spPr>
              <a:xfrm>
                <a:off x="5196255" y="707818"/>
                <a:ext cx="437298" cy="736581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Arc 237">
                <a:extLst>
                  <a:ext uri="{FF2B5EF4-FFF2-40B4-BE49-F238E27FC236}">
                    <a16:creationId xmlns:a16="http://schemas.microsoft.com/office/drawing/2014/main" id="{4D333BFD-5DC1-4148-8B79-0D04D3BF55B6}"/>
                  </a:ext>
                </a:extLst>
              </p:cNvPr>
              <p:cNvSpPr/>
              <p:nvPr/>
            </p:nvSpPr>
            <p:spPr>
              <a:xfrm>
                <a:off x="5195705" y="710432"/>
                <a:ext cx="437848" cy="207631"/>
              </a:xfrm>
              <a:prstGeom prst="arc">
                <a:avLst>
                  <a:gd name="adj1" fmla="val 705240"/>
                  <a:gd name="adj2" fmla="val 10175681"/>
                </a:avLst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4" name="Freeform: Shape 243">
                <a:extLst>
                  <a:ext uri="{FF2B5EF4-FFF2-40B4-BE49-F238E27FC236}">
                    <a16:creationId xmlns:a16="http://schemas.microsoft.com/office/drawing/2014/main" id="{0D1E4E6D-402A-4EF1-8A1F-1D9020CDFEE8}"/>
                  </a:ext>
                </a:extLst>
              </p:cNvPr>
              <p:cNvSpPr/>
              <p:nvPr/>
            </p:nvSpPr>
            <p:spPr>
              <a:xfrm>
                <a:off x="5571106" y="1325825"/>
                <a:ext cx="190500" cy="202406"/>
              </a:xfrm>
              <a:custGeom>
                <a:avLst/>
                <a:gdLst>
                  <a:gd name="connsiteX0" fmla="*/ 0 w 190500"/>
                  <a:gd name="connsiteY0" fmla="*/ 0 h 202406"/>
                  <a:gd name="connsiteX1" fmla="*/ 138113 w 190500"/>
                  <a:gd name="connsiteY1" fmla="*/ 95250 h 202406"/>
                  <a:gd name="connsiteX2" fmla="*/ 190500 w 190500"/>
                  <a:gd name="connsiteY2" fmla="*/ 202406 h 202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500" h="202406">
                    <a:moveTo>
                      <a:pt x="0" y="0"/>
                    </a:moveTo>
                    <a:lnTo>
                      <a:pt x="138113" y="95250"/>
                    </a:lnTo>
                    <a:lnTo>
                      <a:pt x="190500" y="202406"/>
                    </a:lnTo>
                  </a:path>
                </a:pathLst>
              </a:custGeom>
              <a:noFill/>
              <a:ln w="38100" cap="rnd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Freeform: Shape 250">
                <a:extLst>
                  <a:ext uri="{FF2B5EF4-FFF2-40B4-BE49-F238E27FC236}">
                    <a16:creationId xmlns:a16="http://schemas.microsoft.com/office/drawing/2014/main" id="{EFDFCF3C-5940-4ADE-A6B5-428095C41D39}"/>
                  </a:ext>
                </a:extLst>
              </p:cNvPr>
              <p:cNvSpPr/>
              <p:nvPr/>
            </p:nvSpPr>
            <p:spPr>
              <a:xfrm flipH="1">
                <a:off x="5087488" y="1325825"/>
                <a:ext cx="191808" cy="202406"/>
              </a:xfrm>
              <a:custGeom>
                <a:avLst/>
                <a:gdLst>
                  <a:gd name="connsiteX0" fmla="*/ 0 w 190500"/>
                  <a:gd name="connsiteY0" fmla="*/ 0 h 202406"/>
                  <a:gd name="connsiteX1" fmla="*/ 138113 w 190500"/>
                  <a:gd name="connsiteY1" fmla="*/ 95250 h 202406"/>
                  <a:gd name="connsiteX2" fmla="*/ 190500 w 190500"/>
                  <a:gd name="connsiteY2" fmla="*/ 202406 h 202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500" h="202406">
                    <a:moveTo>
                      <a:pt x="0" y="0"/>
                    </a:moveTo>
                    <a:lnTo>
                      <a:pt x="138113" y="95250"/>
                    </a:lnTo>
                    <a:lnTo>
                      <a:pt x="190500" y="202406"/>
                    </a:lnTo>
                  </a:path>
                </a:pathLst>
              </a:custGeom>
              <a:noFill/>
              <a:ln w="38100" cap="rnd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Freeform: Shape 251">
                <a:extLst>
                  <a:ext uri="{FF2B5EF4-FFF2-40B4-BE49-F238E27FC236}">
                    <a16:creationId xmlns:a16="http://schemas.microsoft.com/office/drawing/2014/main" id="{AF89ABF1-0AF0-4803-AE03-FB6AFE35EF9C}"/>
                  </a:ext>
                </a:extLst>
              </p:cNvPr>
              <p:cNvSpPr/>
              <p:nvPr/>
            </p:nvSpPr>
            <p:spPr>
              <a:xfrm flipV="1">
                <a:off x="5610034" y="797199"/>
                <a:ext cx="190500" cy="207631"/>
              </a:xfrm>
              <a:custGeom>
                <a:avLst/>
                <a:gdLst>
                  <a:gd name="connsiteX0" fmla="*/ 0 w 190500"/>
                  <a:gd name="connsiteY0" fmla="*/ 0 h 202406"/>
                  <a:gd name="connsiteX1" fmla="*/ 138113 w 190500"/>
                  <a:gd name="connsiteY1" fmla="*/ 95250 h 202406"/>
                  <a:gd name="connsiteX2" fmla="*/ 190500 w 190500"/>
                  <a:gd name="connsiteY2" fmla="*/ 202406 h 202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500" h="202406">
                    <a:moveTo>
                      <a:pt x="0" y="0"/>
                    </a:moveTo>
                    <a:lnTo>
                      <a:pt x="138113" y="95250"/>
                    </a:lnTo>
                    <a:lnTo>
                      <a:pt x="190500" y="202406"/>
                    </a:lnTo>
                  </a:path>
                </a:pathLst>
              </a:custGeom>
              <a:noFill/>
              <a:ln w="38100" cap="rnd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Freeform: Shape 252">
                <a:extLst>
                  <a:ext uri="{FF2B5EF4-FFF2-40B4-BE49-F238E27FC236}">
                    <a16:creationId xmlns:a16="http://schemas.microsoft.com/office/drawing/2014/main" id="{AEAC2568-AE5C-45DE-A73D-08D507764830}"/>
                  </a:ext>
                </a:extLst>
              </p:cNvPr>
              <p:cNvSpPr/>
              <p:nvPr/>
            </p:nvSpPr>
            <p:spPr>
              <a:xfrm flipH="1" flipV="1">
                <a:off x="5019485" y="793269"/>
                <a:ext cx="191808" cy="207631"/>
              </a:xfrm>
              <a:custGeom>
                <a:avLst/>
                <a:gdLst>
                  <a:gd name="connsiteX0" fmla="*/ 0 w 190500"/>
                  <a:gd name="connsiteY0" fmla="*/ 0 h 202406"/>
                  <a:gd name="connsiteX1" fmla="*/ 138113 w 190500"/>
                  <a:gd name="connsiteY1" fmla="*/ 95250 h 202406"/>
                  <a:gd name="connsiteX2" fmla="*/ 190500 w 190500"/>
                  <a:gd name="connsiteY2" fmla="*/ 202406 h 202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0500" h="202406">
                    <a:moveTo>
                      <a:pt x="0" y="0"/>
                    </a:moveTo>
                    <a:lnTo>
                      <a:pt x="138113" y="95250"/>
                    </a:lnTo>
                    <a:lnTo>
                      <a:pt x="190500" y="202406"/>
                    </a:lnTo>
                  </a:path>
                </a:pathLst>
              </a:custGeom>
              <a:noFill/>
              <a:ln w="38100" cap="rnd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Freeform: Shape 253">
                <a:extLst>
                  <a:ext uri="{FF2B5EF4-FFF2-40B4-BE49-F238E27FC236}">
                    <a16:creationId xmlns:a16="http://schemas.microsoft.com/office/drawing/2014/main" id="{3E8EB76C-72E3-4AED-A82C-EC6D0E4F6493}"/>
                  </a:ext>
                </a:extLst>
              </p:cNvPr>
              <p:cNvSpPr/>
              <p:nvPr/>
            </p:nvSpPr>
            <p:spPr>
              <a:xfrm flipV="1">
                <a:off x="5610034" y="1063663"/>
                <a:ext cx="261937" cy="124287"/>
              </a:xfrm>
              <a:custGeom>
                <a:avLst/>
                <a:gdLst>
                  <a:gd name="connsiteX0" fmla="*/ 0 w 190500"/>
                  <a:gd name="connsiteY0" fmla="*/ 0 h 202406"/>
                  <a:gd name="connsiteX1" fmla="*/ 138113 w 190500"/>
                  <a:gd name="connsiteY1" fmla="*/ 95250 h 202406"/>
                  <a:gd name="connsiteX2" fmla="*/ 190500 w 190500"/>
                  <a:gd name="connsiteY2" fmla="*/ 202406 h 202406"/>
                  <a:gd name="connsiteX0" fmla="*/ 0 w 190500"/>
                  <a:gd name="connsiteY0" fmla="*/ 0 h 202406"/>
                  <a:gd name="connsiteX1" fmla="*/ 178595 w 190500"/>
                  <a:gd name="connsiteY1" fmla="*/ 62751 h 202406"/>
                  <a:gd name="connsiteX2" fmla="*/ 190500 w 190500"/>
                  <a:gd name="connsiteY2" fmla="*/ 202406 h 202406"/>
                  <a:gd name="connsiteX0" fmla="*/ 0 w 257175"/>
                  <a:gd name="connsiteY0" fmla="*/ 0 h 155979"/>
                  <a:gd name="connsiteX1" fmla="*/ 178595 w 257175"/>
                  <a:gd name="connsiteY1" fmla="*/ 62751 h 155979"/>
                  <a:gd name="connsiteX2" fmla="*/ 257175 w 257175"/>
                  <a:gd name="connsiteY2" fmla="*/ 155979 h 155979"/>
                  <a:gd name="connsiteX0" fmla="*/ 0 w 257175"/>
                  <a:gd name="connsiteY0" fmla="*/ 0 h 155979"/>
                  <a:gd name="connsiteX1" fmla="*/ 219076 w 257175"/>
                  <a:gd name="connsiteY1" fmla="*/ 58108 h 155979"/>
                  <a:gd name="connsiteX2" fmla="*/ 257175 w 257175"/>
                  <a:gd name="connsiteY2" fmla="*/ 155979 h 155979"/>
                  <a:gd name="connsiteX0" fmla="*/ 0 w 257175"/>
                  <a:gd name="connsiteY0" fmla="*/ 0 h 155979"/>
                  <a:gd name="connsiteX1" fmla="*/ 211932 w 257175"/>
                  <a:gd name="connsiteY1" fmla="*/ 51144 h 155979"/>
                  <a:gd name="connsiteX2" fmla="*/ 257175 w 257175"/>
                  <a:gd name="connsiteY2" fmla="*/ 155979 h 155979"/>
                  <a:gd name="connsiteX0" fmla="*/ 0 w 261937"/>
                  <a:gd name="connsiteY0" fmla="*/ 0 h 121159"/>
                  <a:gd name="connsiteX1" fmla="*/ 211932 w 261937"/>
                  <a:gd name="connsiteY1" fmla="*/ 51144 h 121159"/>
                  <a:gd name="connsiteX2" fmla="*/ 261937 w 261937"/>
                  <a:gd name="connsiteY2" fmla="*/ 121159 h 121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1937" h="121159">
                    <a:moveTo>
                      <a:pt x="0" y="0"/>
                    </a:moveTo>
                    <a:lnTo>
                      <a:pt x="211932" y="51144"/>
                    </a:lnTo>
                    <a:lnTo>
                      <a:pt x="261937" y="121159"/>
                    </a:lnTo>
                  </a:path>
                </a:pathLst>
              </a:custGeom>
              <a:noFill/>
              <a:ln w="38100" cap="rnd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Arc 244">
                <a:extLst>
                  <a:ext uri="{FF2B5EF4-FFF2-40B4-BE49-F238E27FC236}">
                    <a16:creationId xmlns:a16="http://schemas.microsoft.com/office/drawing/2014/main" id="{5642B1A4-99AC-4C7D-895F-5C31E6723388}"/>
                  </a:ext>
                </a:extLst>
              </p:cNvPr>
              <p:cNvSpPr/>
              <p:nvPr/>
            </p:nvSpPr>
            <p:spPr>
              <a:xfrm>
                <a:off x="4962336" y="593361"/>
                <a:ext cx="381806" cy="590578"/>
              </a:xfrm>
              <a:prstGeom prst="arc">
                <a:avLst>
                  <a:gd name="adj1" fmla="val 16975039"/>
                  <a:gd name="adj2" fmla="val 19429000"/>
                </a:avLst>
              </a:prstGeom>
              <a:noFill/>
              <a:ln w="38100" cap="rnd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257" name="Arc 256">
                <a:extLst>
                  <a:ext uri="{FF2B5EF4-FFF2-40B4-BE49-F238E27FC236}">
                    <a16:creationId xmlns:a16="http://schemas.microsoft.com/office/drawing/2014/main" id="{ED3A30C6-4BCB-4277-BC07-7743991B5891}"/>
                  </a:ext>
                </a:extLst>
              </p:cNvPr>
              <p:cNvSpPr/>
              <p:nvPr/>
            </p:nvSpPr>
            <p:spPr>
              <a:xfrm flipH="1">
                <a:off x="5505612" y="580080"/>
                <a:ext cx="384048" cy="590578"/>
              </a:xfrm>
              <a:prstGeom prst="arc">
                <a:avLst>
                  <a:gd name="adj1" fmla="val 16975039"/>
                  <a:gd name="adj2" fmla="val 19429000"/>
                </a:avLst>
              </a:prstGeom>
              <a:noFill/>
              <a:ln w="38100" cap="rnd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chemeClr val="lt1"/>
                  </a:solidFill>
                </a:endParaRPr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id="{BFE48F4C-9E1F-40E1-8AA4-96686DCC33DA}"/>
                  </a:ext>
                </a:extLst>
              </p:cNvPr>
              <p:cNvSpPr/>
              <p:nvPr/>
            </p:nvSpPr>
            <p:spPr>
              <a:xfrm flipH="1" flipV="1">
                <a:off x="4976807" y="1083736"/>
                <a:ext cx="256197" cy="124287"/>
              </a:xfrm>
              <a:custGeom>
                <a:avLst/>
                <a:gdLst>
                  <a:gd name="connsiteX0" fmla="*/ 0 w 190500"/>
                  <a:gd name="connsiteY0" fmla="*/ 0 h 202406"/>
                  <a:gd name="connsiteX1" fmla="*/ 138113 w 190500"/>
                  <a:gd name="connsiteY1" fmla="*/ 95250 h 202406"/>
                  <a:gd name="connsiteX2" fmla="*/ 190500 w 190500"/>
                  <a:gd name="connsiteY2" fmla="*/ 202406 h 202406"/>
                  <a:gd name="connsiteX0" fmla="*/ 0 w 190500"/>
                  <a:gd name="connsiteY0" fmla="*/ 0 h 202406"/>
                  <a:gd name="connsiteX1" fmla="*/ 178595 w 190500"/>
                  <a:gd name="connsiteY1" fmla="*/ 62751 h 202406"/>
                  <a:gd name="connsiteX2" fmla="*/ 190500 w 190500"/>
                  <a:gd name="connsiteY2" fmla="*/ 202406 h 202406"/>
                  <a:gd name="connsiteX0" fmla="*/ 0 w 257175"/>
                  <a:gd name="connsiteY0" fmla="*/ 0 h 155979"/>
                  <a:gd name="connsiteX1" fmla="*/ 178595 w 257175"/>
                  <a:gd name="connsiteY1" fmla="*/ 62751 h 155979"/>
                  <a:gd name="connsiteX2" fmla="*/ 257175 w 257175"/>
                  <a:gd name="connsiteY2" fmla="*/ 155979 h 155979"/>
                  <a:gd name="connsiteX0" fmla="*/ 0 w 257175"/>
                  <a:gd name="connsiteY0" fmla="*/ 0 h 155979"/>
                  <a:gd name="connsiteX1" fmla="*/ 219076 w 257175"/>
                  <a:gd name="connsiteY1" fmla="*/ 58108 h 155979"/>
                  <a:gd name="connsiteX2" fmla="*/ 257175 w 257175"/>
                  <a:gd name="connsiteY2" fmla="*/ 155979 h 155979"/>
                  <a:gd name="connsiteX0" fmla="*/ 0 w 257175"/>
                  <a:gd name="connsiteY0" fmla="*/ 0 h 155979"/>
                  <a:gd name="connsiteX1" fmla="*/ 211932 w 257175"/>
                  <a:gd name="connsiteY1" fmla="*/ 51144 h 155979"/>
                  <a:gd name="connsiteX2" fmla="*/ 257175 w 257175"/>
                  <a:gd name="connsiteY2" fmla="*/ 155979 h 155979"/>
                  <a:gd name="connsiteX0" fmla="*/ 0 w 261937"/>
                  <a:gd name="connsiteY0" fmla="*/ 0 h 121159"/>
                  <a:gd name="connsiteX1" fmla="*/ 211932 w 261937"/>
                  <a:gd name="connsiteY1" fmla="*/ 51144 h 121159"/>
                  <a:gd name="connsiteX2" fmla="*/ 261937 w 261937"/>
                  <a:gd name="connsiteY2" fmla="*/ 121159 h 121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1937" h="121159">
                    <a:moveTo>
                      <a:pt x="0" y="0"/>
                    </a:moveTo>
                    <a:lnTo>
                      <a:pt x="211932" y="51144"/>
                    </a:lnTo>
                    <a:lnTo>
                      <a:pt x="261937" y="121159"/>
                    </a:lnTo>
                  </a:path>
                </a:pathLst>
              </a:custGeom>
              <a:noFill/>
              <a:ln w="38100" cap="rnd"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019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C60A969A-1C2B-412E-AD03-DE0C455AB86A}"/>
              </a:ext>
            </a:extLst>
          </p:cNvPr>
          <p:cNvGrpSpPr/>
          <p:nvPr/>
        </p:nvGrpSpPr>
        <p:grpSpPr>
          <a:xfrm>
            <a:off x="1730673" y="1981509"/>
            <a:ext cx="5742242" cy="1694966"/>
            <a:chOff x="3986045" y="1800320"/>
            <a:chExt cx="1876760" cy="48851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4B117F9-BEB9-4E73-8E37-68C48866BA46}"/>
                </a:ext>
              </a:extLst>
            </p:cNvPr>
            <p:cNvSpPr/>
            <p:nvPr/>
          </p:nvSpPr>
          <p:spPr>
            <a:xfrm>
              <a:off x="4013200" y="1800320"/>
              <a:ext cx="1822450" cy="48851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EA59B67-2683-4123-A6EC-4818ED919E5A}"/>
                </a:ext>
              </a:extLst>
            </p:cNvPr>
            <p:cNvSpPr/>
            <p:nvPr/>
          </p:nvSpPr>
          <p:spPr>
            <a:xfrm flipH="1">
              <a:off x="3986045" y="1966912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0917D83-BFAF-4B26-B070-DE85B55C7D6B}"/>
                </a:ext>
              </a:extLst>
            </p:cNvPr>
            <p:cNvSpPr/>
            <p:nvPr/>
          </p:nvSpPr>
          <p:spPr>
            <a:xfrm flipH="1">
              <a:off x="3986045" y="2119366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DD1DDA7-9D2B-4434-9D9A-3F97AF85E0ED}"/>
                </a:ext>
              </a:extLst>
            </p:cNvPr>
            <p:cNvSpPr/>
            <p:nvPr/>
          </p:nvSpPr>
          <p:spPr>
            <a:xfrm flipH="1">
              <a:off x="4040825" y="2238374"/>
              <a:ext cx="18288" cy="1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E80BDEE-2235-4063-8E5A-CDB40B209819}"/>
                </a:ext>
              </a:extLst>
            </p:cNvPr>
            <p:cNvSpPr/>
            <p:nvPr/>
          </p:nvSpPr>
          <p:spPr>
            <a:xfrm flipH="1">
              <a:off x="5805656" y="1966912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4E88CCA-548E-4B37-8910-8A0A29570B91}"/>
                </a:ext>
              </a:extLst>
            </p:cNvPr>
            <p:cNvSpPr/>
            <p:nvPr/>
          </p:nvSpPr>
          <p:spPr>
            <a:xfrm flipH="1">
              <a:off x="5805656" y="2119366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4687C7D-11E0-4EEE-93D3-0FCDC6C65F8F}"/>
                </a:ext>
              </a:extLst>
            </p:cNvPr>
            <p:cNvSpPr/>
            <p:nvPr/>
          </p:nvSpPr>
          <p:spPr>
            <a:xfrm flipH="1">
              <a:off x="5791379" y="2238374"/>
              <a:ext cx="18288" cy="1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6C75184-713A-4B62-9591-0912F19DE034}"/>
                </a:ext>
              </a:extLst>
            </p:cNvPr>
            <p:cNvGrpSpPr/>
            <p:nvPr/>
          </p:nvGrpSpPr>
          <p:grpSpPr>
            <a:xfrm>
              <a:off x="4133465" y="1849946"/>
              <a:ext cx="1581920" cy="327642"/>
              <a:chOff x="4133465" y="1781198"/>
              <a:chExt cx="1581920" cy="352330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85D7C4F0-D235-4264-AEA1-F4D5E0C6E7BA}"/>
                  </a:ext>
                </a:extLst>
              </p:cNvPr>
              <p:cNvSpPr/>
              <p:nvPr/>
            </p:nvSpPr>
            <p:spPr>
              <a:xfrm>
                <a:off x="4133465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22FDCB0-78FC-41AC-BC68-B4849AD2FEF1}"/>
                  </a:ext>
                </a:extLst>
              </p:cNvPr>
              <p:cNvSpPr/>
              <p:nvPr/>
            </p:nvSpPr>
            <p:spPr>
              <a:xfrm>
                <a:off x="4333837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46EE0B9-D712-4D70-B0C4-600329E65389}"/>
                  </a:ext>
                </a:extLst>
              </p:cNvPr>
              <p:cNvSpPr/>
              <p:nvPr/>
            </p:nvSpPr>
            <p:spPr>
              <a:xfrm>
                <a:off x="4534210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21DBFC8-1517-4B91-A5A1-08B04661C06F}"/>
                  </a:ext>
                </a:extLst>
              </p:cNvPr>
              <p:cNvSpPr/>
              <p:nvPr/>
            </p:nvSpPr>
            <p:spPr>
              <a:xfrm>
                <a:off x="4934955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E080EF39-4462-43D0-8D3F-B7FAB0205437}"/>
                  </a:ext>
                </a:extLst>
              </p:cNvPr>
              <p:cNvSpPr/>
              <p:nvPr/>
            </p:nvSpPr>
            <p:spPr>
              <a:xfrm>
                <a:off x="5135327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C7FD64B-C107-4FC7-A873-AC96FB205FA5}"/>
                  </a:ext>
                </a:extLst>
              </p:cNvPr>
              <p:cNvSpPr/>
              <p:nvPr/>
            </p:nvSpPr>
            <p:spPr>
              <a:xfrm>
                <a:off x="5335700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C6FFBEB-5AB0-4E49-AA20-DAC218A5B30E}"/>
                  </a:ext>
                </a:extLst>
              </p:cNvPr>
              <p:cNvSpPr/>
              <p:nvPr/>
            </p:nvSpPr>
            <p:spPr>
              <a:xfrm>
                <a:off x="5536071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936DF8C-09B3-4ECD-A69D-69CFC6F98F9D}"/>
                  </a:ext>
                </a:extLst>
              </p:cNvPr>
              <p:cNvSpPr/>
              <p:nvPr/>
            </p:nvSpPr>
            <p:spPr>
              <a:xfrm>
                <a:off x="4734582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245E5F0-9E98-4A26-8340-A6C756D73B7D}"/>
                </a:ext>
              </a:extLst>
            </p:cNvPr>
            <p:cNvSpPr/>
            <p:nvPr/>
          </p:nvSpPr>
          <p:spPr>
            <a:xfrm>
              <a:off x="4129527" y="2243114"/>
              <a:ext cx="1591437" cy="45719"/>
            </a:xfrm>
            <a:prstGeom prst="rect">
              <a:avLst/>
            </a:prstGeom>
            <a:pattFill prst="dkVert">
              <a:fgClr>
                <a:schemeClr val="accent4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5CB9480-1CD5-48F3-8AC2-793276DD7124}"/>
              </a:ext>
            </a:extLst>
          </p:cNvPr>
          <p:cNvGrpSpPr/>
          <p:nvPr/>
        </p:nvGrpSpPr>
        <p:grpSpPr>
          <a:xfrm>
            <a:off x="1618497" y="3243391"/>
            <a:ext cx="2482879" cy="1565909"/>
            <a:chOff x="1618497" y="3071941"/>
            <a:chExt cx="2482879" cy="1565909"/>
          </a:xfrm>
        </p:grpSpPr>
        <p:sp>
          <p:nvSpPr>
            <p:cNvPr id="44" name="Content Placeholder 2">
              <a:extLst>
                <a:ext uri="{FF2B5EF4-FFF2-40B4-BE49-F238E27FC236}">
                  <a16:creationId xmlns:a16="http://schemas.microsoft.com/office/drawing/2014/main" id="{031C3215-9550-41CB-9710-64387FB212C3}"/>
                </a:ext>
              </a:extLst>
            </p:cNvPr>
            <p:cNvSpPr txBox="1">
              <a:spLocks/>
            </p:cNvSpPr>
            <p:nvPr/>
          </p:nvSpPr>
          <p:spPr>
            <a:xfrm>
              <a:off x="1618497" y="3842320"/>
              <a:ext cx="1887688" cy="795530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Unknown &amp;</a:t>
              </a:r>
            </a:p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Proprietary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34D1834-C7D7-44B4-9498-EC52F20289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26522" y="3071941"/>
              <a:ext cx="674854" cy="730785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497C6F-7966-4BF4-8BC6-99CE2642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663E02E1-E495-42CB-AF35-BA990EECA8B2}"/>
              </a:ext>
            </a:extLst>
          </p:cNvPr>
          <p:cNvGrpSpPr/>
          <p:nvPr/>
        </p:nvGrpSpPr>
        <p:grpSpPr>
          <a:xfrm>
            <a:off x="1167757" y="1128458"/>
            <a:ext cx="3451818" cy="4138867"/>
            <a:chOff x="1167757" y="1128458"/>
            <a:chExt cx="3451818" cy="4138867"/>
          </a:xfrm>
        </p:grpSpPr>
        <p:sp>
          <p:nvSpPr>
            <p:cNvPr id="46" name="Lightning Bolt 45">
              <a:extLst>
                <a:ext uri="{FF2B5EF4-FFF2-40B4-BE49-F238E27FC236}">
                  <a16:creationId xmlns:a16="http://schemas.microsoft.com/office/drawing/2014/main" id="{40356A42-5BD4-4DD9-94AC-9AF3EC4056B7}"/>
                </a:ext>
              </a:extLst>
            </p:cNvPr>
            <p:cNvSpPr/>
            <p:nvPr/>
          </p:nvSpPr>
          <p:spPr>
            <a:xfrm>
              <a:off x="1167757" y="1128458"/>
              <a:ext cx="1292001" cy="1565210"/>
            </a:xfrm>
            <a:prstGeom prst="lightningBolt">
              <a:avLst/>
            </a:prstGeom>
            <a:solidFill>
              <a:srgbClr val="FFFF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anose="020B0603020202020204" pitchFamily="34" charset="0"/>
              </a:endParaRP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156302A8-BA02-4828-B9BC-37646F926C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19575" y="3676476"/>
              <a:ext cx="0" cy="1590849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10784FC9-7D60-466E-8534-1F89A110C883}"/>
              </a:ext>
            </a:extLst>
          </p:cNvPr>
          <p:cNvSpPr txBox="1"/>
          <p:nvPr/>
        </p:nvSpPr>
        <p:spPr>
          <a:xfrm>
            <a:off x="4806679" y="4204283"/>
            <a:ext cx="367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rebuchet MS" panose="020B0603020202020204" pitchFamily="34" charset="0"/>
                <a:cs typeface="Segoe UI" panose="020B0502040204020203" pitchFamily="34" charset="0"/>
              </a:rPr>
              <a:t>Study observed bit flips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FED7DAA-C6A1-47D6-AF35-20641988D179}"/>
              </a:ext>
            </a:extLst>
          </p:cNvPr>
          <p:cNvGrpSpPr/>
          <p:nvPr/>
        </p:nvGrpSpPr>
        <p:grpSpPr>
          <a:xfrm>
            <a:off x="2249086" y="1467801"/>
            <a:ext cx="4708062" cy="1761797"/>
            <a:chOff x="2249086" y="1296351"/>
            <a:chExt cx="4708062" cy="176179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C002693-08A4-4090-B492-C88CE51E1FBC}"/>
                </a:ext>
              </a:extLst>
            </p:cNvPr>
            <p:cNvGrpSpPr/>
            <p:nvPr/>
          </p:nvGrpSpPr>
          <p:grpSpPr>
            <a:xfrm>
              <a:off x="2249086" y="2657869"/>
              <a:ext cx="4708062" cy="400279"/>
              <a:chOff x="2249086" y="2657869"/>
              <a:chExt cx="4708062" cy="400279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96594072-4E11-422D-9D35-1A5392192B85}"/>
                  </a:ext>
                </a:extLst>
              </p:cNvPr>
              <p:cNvSpPr/>
              <p:nvPr/>
            </p:nvSpPr>
            <p:spPr>
              <a:xfrm>
                <a:off x="2249086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EDD44FA7-27E5-4DAE-8B32-DED5B0D640A1}"/>
                  </a:ext>
                </a:extLst>
              </p:cNvPr>
              <p:cNvSpPr/>
              <p:nvPr/>
            </p:nvSpPr>
            <p:spPr>
              <a:xfrm>
                <a:off x="2861997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2EB728A8-5711-4C8B-8F29-2B605DFC987D}"/>
                  </a:ext>
                </a:extLst>
              </p:cNvPr>
              <p:cNvSpPr/>
              <p:nvPr/>
            </p:nvSpPr>
            <p:spPr>
              <a:xfrm>
                <a:off x="3474908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3D2EF1D-B351-45AA-9CCC-3EFDA6ADA66D}"/>
                  </a:ext>
                </a:extLst>
              </p:cNvPr>
              <p:cNvSpPr/>
              <p:nvPr/>
            </p:nvSpPr>
            <p:spPr>
              <a:xfrm>
                <a:off x="4087819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A33B8816-C5A3-4BB0-A1A0-DC02DF33E721}"/>
                  </a:ext>
                </a:extLst>
              </p:cNvPr>
              <p:cNvSpPr/>
              <p:nvPr/>
            </p:nvSpPr>
            <p:spPr>
              <a:xfrm>
                <a:off x="4700730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256BB8E5-C7BE-4D6B-9AA8-2503DC0A0C07}"/>
                  </a:ext>
                </a:extLst>
              </p:cNvPr>
              <p:cNvSpPr/>
              <p:nvPr/>
            </p:nvSpPr>
            <p:spPr>
              <a:xfrm>
                <a:off x="5313641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45503B24-2BD2-417D-8677-649DEDDB6667}"/>
                  </a:ext>
                </a:extLst>
              </p:cNvPr>
              <p:cNvSpPr/>
              <p:nvPr/>
            </p:nvSpPr>
            <p:spPr>
              <a:xfrm>
                <a:off x="5926552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92F70226-BFB4-4CDC-9F63-19D7A09B77F8}"/>
                  </a:ext>
                </a:extLst>
              </p:cNvPr>
              <p:cNvSpPr/>
              <p:nvPr/>
            </p:nvSpPr>
            <p:spPr>
              <a:xfrm>
                <a:off x="6539466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D12D839-CC02-47C6-BD1A-AC9EC438581C}"/>
                </a:ext>
              </a:extLst>
            </p:cNvPr>
            <p:cNvSpPr/>
            <p:nvPr/>
          </p:nvSpPr>
          <p:spPr>
            <a:xfrm>
              <a:off x="3619635" y="1296351"/>
              <a:ext cx="20537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accent2">
                      <a:lumMod val="75000"/>
                    </a:schemeClr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On-die ECC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4EAD87E4-7C4F-46F9-8617-202657BCE69C}"/>
                </a:ext>
              </a:extLst>
            </p:cNvPr>
            <p:cNvCxnSpPr>
              <a:cxnSpLocks/>
            </p:cNvCxnSpPr>
            <p:nvPr/>
          </p:nvCxnSpPr>
          <p:spPr>
            <a:xfrm>
              <a:off x="4825355" y="1754893"/>
              <a:ext cx="139267" cy="831471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B9FF7AB-43CF-4C40-8936-B28696DB88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1601" y="1754893"/>
              <a:ext cx="183893" cy="831471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951AA8EA-6DC8-458A-B9BD-D799095A7F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89296" y="1717987"/>
              <a:ext cx="521842" cy="871018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D18EAFF-E2F5-49FE-8099-9F1904611FF2}"/>
              </a:ext>
            </a:extLst>
          </p:cNvPr>
          <p:cNvGrpSpPr/>
          <p:nvPr/>
        </p:nvGrpSpPr>
        <p:grpSpPr>
          <a:xfrm>
            <a:off x="2246286" y="3243391"/>
            <a:ext cx="4097946" cy="3010840"/>
            <a:chOff x="2246286" y="3071941"/>
            <a:chExt cx="4097946" cy="3010840"/>
          </a:xfrm>
        </p:grpSpPr>
        <p:sp>
          <p:nvSpPr>
            <p:cNvPr id="43" name="Content Placeholder 2">
              <a:extLst>
                <a:ext uri="{FF2B5EF4-FFF2-40B4-BE49-F238E27FC236}">
                  <a16:creationId xmlns:a16="http://schemas.microsoft.com/office/drawing/2014/main" id="{8E92329F-35A4-4D1E-89F3-4CD279DCE11F}"/>
                </a:ext>
              </a:extLst>
            </p:cNvPr>
            <p:cNvSpPr txBox="1">
              <a:spLocks/>
            </p:cNvSpPr>
            <p:nvPr/>
          </p:nvSpPr>
          <p:spPr>
            <a:xfrm>
              <a:off x="2246286" y="5251783"/>
              <a:ext cx="4097946" cy="830998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No feedback to CPU</a:t>
              </a:r>
              <a:b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</a:b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upon error correction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F0A5C57-C6BA-47B5-A3E0-94A20B7B50BD}"/>
                </a:ext>
              </a:extLst>
            </p:cNvPr>
            <p:cNvCxnSpPr>
              <a:cxnSpLocks/>
            </p:cNvCxnSpPr>
            <p:nvPr/>
          </p:nvCxnSpPr>
          <p:spPr>
            <a:xfrm>
              <a:off x="4266044" y="3071941"/>
              <a:ext cx="0" cy="2119184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2214AB07-7C13-4CC9-8D50-24695CD0DCC1}"/>
              </a:ext>
            </a:extLst>
          </p:cNvPr>
          <p:cNvGrpSpPr/>
          <p:nvPr/>
        </p:nvGrpSpPr>
        <p:grpSpPr>
          <a:xfrm>
            <a:off x="4806679" y="3917667"/>
            <a:ext cx="3679273" cy="1140668"/>
            <a:chOff x="4806679" y="3917667"/>
            <a:chExt cx="3679273" cy="1140668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B5068F15-D213-4EE4-9D3C-46C9BB70FAB9}"/>
                </a:ext>
              </a:extLst>
            </p:cNvPr>
            <p:cNvSpPr txBox="1"/>
            <p:nvPr/>
          </p:nvSpPr>
          <p:spPr>
            <a:xfrm>
              <a:off x="4806679" y="3917667"/>
              <a:ext cx="36792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trike="sngStrike" dirty="0">
                  <a:latin typeface="Trebuchet MS" panose="020B0603020202020204" pitchFamily="34" charset="0"/>
                  <a:cs typeface="Segoe UI" panose="020B0502040204020203" pitchFamily="34" charset="0"/>
                </a:rPr>
                <a:t>Study observed bit flips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48C90BD-B12E-40C7-B1C8-18441FDC2E41}"/>
                </a:ext>
              </a:extLst>
            </p:cNvPr>
            <p:cNvSpPr txBox="1"/>
            <p:nvPr/>
          </p:nvSpPr>
          <p:spPr>
            <a:xfrm>
              <a:off x="4806679" y="4227338"/>
              <a:ext cx="325147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>
                  <a:solidFill>
                    <a:srgbClr val="C00000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Bit flips obfuscated by on-die ECC</a:t>
              </a:r>
            </a:p>
          </p:txBody>
        </p:sp>
      </p:grp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068F5980-2A66-4EB3-928D-2ADD0F910089}"/>
              </a:ext>
            </a:extLst>
          </p:cNvPr>
          <p:cNvSpPr txBox="1">
            <a:spLocks/>
          </p:cNvSpPr>
          <p:nvPr/>
        </p:nvSpPr>
        <p:spPr>
          <a:xfrm>
            <a:off x="1813757" y="338210"/>
            <a:ext cx="5733620" cy="120759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dirty="0">
                <a:latin typeface="Trebuchet MS" panose="020B0603020202020204" pitchFamily="34" charset="0"/>
                <a:cs typeface="Traditional Arabic" panose="020B0604020202020204" pitchFamily="18" charset="-78"/>
              </a:rPr>
              <a:t>DRAM Testing and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B0604020202020204" pitchFamily="18" charset="-78"/>
              </a:rPr>
              <a:t> </a:t>
            </a:r>
          </a:p>
          <a:p>
            <a:pPr marL="0" indent="0" algn="ctr" font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dirty="0">
                <a:latin typeface="Trebuchet MS" panose="020B0603020202020204" pitchFamily="34" charset="0"/>
                <a:cs typeface="Traditional Arabic" panose="020B0604020202020204" pitchFamily="18" charset="-78"/>
              </a:rPr>
              <a:t>Error Characterization</a:t>
            </a:r>
          </a:p>
        </p:txBody>
      </p:sp>
    </p:spTree>
    <p:extLst>
      <p:ext uri="{BB962C8B-B14F-4D97-AF65-F5344CB8AC3E}">
        <p14:creationId xmlns:p14="http://schemas.microsoft.com/office/powerpoint/2010/main" val="260785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C60A969A-1C2B-412E-AD03-DE0C455AB86A}"/>
              </a:ext>
            </a:extLst>
          </p:cNvPr>
          <p:cNvGrpSpPr/>
          <p:nvPr/>
        </p:nvGrpSpPr>
        <p:grpSpPr>
          <a:xfrm>
            <a:off x="1730673" y="1981509"/>
            <a:ext cx="5742242" cy="1694966"/>
            <a:chOff x="3986045" y="1800320"/>
            <a:chExt cx="1876760" cy="488513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C4B117F9-BEB9-4E73-8E37-68C48866BA46}"/>
                </a:ext>
              </a:extLst>
            </p:cNvPr>
            <p:cNvSpPr/>
            <p:nvPr/>
          </p:nvSpPr>
          <p:spPr>
            <a:xfrm>
              <a:off x="4013200" y="1800320"/>
              <a:ext cx="1822450" cy="488513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EA59B67-2683-4123-A6EC-4818ED919E5A}"/>
                </a:ext>
              </a:extLst>
            </p:cNvPr>
            <p:cNvSpPr/>
            <p:nvPr/>
          </p:nvSpPr>
          <p:spPr>
            <a:xfrm flipH="1">
              <a:off x="3986045" y="1966912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0917D83-BFAF-4B26-B070-DE85B55C7D6B}"/>
                </a:ext>
              </a:extLst>
            </p:cNvPr>
            <p:cNvSpPr/>
            <p:nvPr/>
          </p:nvSpPr>
          <p:spPr>
            <a:xfrm flipH="1">
              <a:off x="3986045" y="2119366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DD1DDA7-9D2B-4434-9D9A-3F97AF85E0ED}"/>
                </a:ext>
              </a:extLst>
            </p:cNvPr>
            <p:cNvSpPr/>
            <p:nvPr/>
          </p:nvSpPr>
          <p:spPr>
            <a:xfrm flipH="1">
              <a:off x="4040825" y="2238374"/>
              <a:ext cx="18288" cy="1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5E80BDEE-2235-4063-8E5A-CDB40B209819}"/>
                </a:ext>
              </a:extLst>
            </p:cNvPr>
            <p:cNvSpPr/>
            <p:nvPr/>
          </p:nvSpPr>
          <p:spPr>
            <a:xfrm flipH="1">
              <a:off x="5805656" y="1966912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4E88CCA-548E-4B37-8910-8A0A29570B91}"/>
                </a:ext>
              </a:extLst>
            </p:cNvPr>
            <p:cNvSpPr/>
            <p:nvPr/>
          </p:nvSpPr>
          <p:spPr>
            <a:xfrm flipH="1">
              <a:off x="5805656" y="2119366"/>
              <a:ext cx="57149" cy="5715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4687C7D-11E0-4EEE-93D3-0FCDC6C65F8F}"/>
                </a:ext>
              </a:extLst>
            </p:cNvPr>
            <p:cNvSpPr/>
            <p:nvPr/>
          </p:nvSpPr>
          <p:spPr>
            <a:xfrm flipH="1">
              <a:off x="5791379" y="2238374"/>
              <a:ext cx="18288" cy="1828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06C75184-713A-4B62-9591-0912F19DE034}"/>
                </a:ext>
              </a:extLst>
            </p:cNvPr>
            <p:cNvGrpSpPr/>
            <p:nvPr/>
          </p:nvGrpSpPr>
          <p:grpSpPr>
            <a:xfrm>
              <a:off x="4133465" y="1849946"/>
              <a:ext cx="1581920" cy="327642"/>
              <a:chOff x="4133465" y="1781198"/>
              <a:chExt cx="1581920" cy="352330"/>
            </a:xfrm>
          </p:grpSpPr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85D7C4F0-D235-4264-AEA1-F4D5E0C6E7BA}"/>
                  </a:ext>
                </a:extLst>
              </p:cNvPr>
              <p:cNvSpPr/>
              <p:nvPr/>
            </p:nvSpPr>
            <p:spPr>
              <a:xfrm>
                <a:off x="4133465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22FDCB0-78FC-41AC-BC68-B4849AD2FEF1}"/>
                  </a:ext>
                </a:extLst>
              </p:cNvPr>
              <p:cNvSpPr/>
              <p:nvPr/>
            </p:nvSpPr>
            <p:spPr>
              <a:xfrm>
                <a:off x="4333837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246EE0B9-D712-4D70-B0C4-600329E65389}"/>
                  </a:ext>
                </a:extLst>
              </p:cNvPr>
              <p:cNvSpPr/>
              <p:nvPr/>
            </p:nvSpPr>
            <p:spPr>
              <a:xfrm>
                <a:off x="4534210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621DBFC8-1517-4B91-A5A1-08B04661C06F}"/>
                  </a:ext>
                </a:extLst>
              </p:cNvPr>
              <p:cNvSpPr/>
              <p:nvPr/>
            </p:nvSpPr>
            <p:spPr>
              <a:xfrm>
                <a:off x="4934955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E080EF39-4462-43D0-8D3F-B7FAB0205437}"/>
                  </a:ext>
                </a:extLst>
              </p:cNvPr>
              <p:cNvSpPr/>
              <p:nvPr/>
            </p:nvSpPr>
            <p:spPr>
              <a:xfrm>
                <a:off x="5135327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1C7FD64B-C107-4FC7-A873-AC96FB205FA5}"/>
                  </a:ext>
                </a:extLst>
              </p:cNvPr>
              <p:cNvSpPr/>
              <p:nvPr/>
            </p:nvSpPr>
            <p:spPr>
              <a:xfrm>
                <a:off x="5335700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8C6FFBEB-5AB0-4E49-AA20-DAC218A5B30E}"/>
                  </a:ext>
                </a:extLst>
              </p:cNvPr>
              <p:cNvSpPr/>
              <p:nvPr/>
            </p:nvSpPr>
            <p:spPr>
              <a:xfrm>
                <a:off x="5536071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936DF8C-09B3-4ECD-A69D-69CFC6F98F9D}"/>
                  </a:ext>
                </a:extLst>
              </p:cNvPr>
              <p:cNvSpPr/>
              <p:nvPr/>
            </p:nvSpPr>
            <p:spPr>
              <a:xfrm>
                <a:off x="4734582" y="1781198"/>
                <a:ext cx="179314" cy="35233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atin typeface="Segoe UI" panose="020B0502040204020203" pitchFamily="34" charset="0"/>
                </a:endParaRPr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245E5F0-9E98-4A26-8340-A6C756D73B7D}"/>
                </a:ext>
              </a:extLst>
            </p:cNvPr>
            <p:cNvSpPr/>
            <p:nvPr/>
          </p:nvSpPr>
          <p:spPr>
            <a:xfrm>
              <a:off x="4129527" y="2243114"/>
              <a:ext cx="1591437" cy="45719"/>
            </a:xfrm>
            <a:prstGeom prst="rect">
              <a:avLst/>
            </a:prstGeom>
            <a:pattFill prst="dkVert">
              <a:fgClr>
                <a:schemeClr val="accent4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Segoe UI" panose="020B0502040204020203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5CB9480-1CD5-48F3-8AC2-793276DD7124}"/>
              </a:ext>
            </a:extLst>
          </p:cNvPr>
          <p:cNvGrpSpPr/>
          <p:nvPr/>
        </p:nvGrpSpPr>
        <p:grpSpPr>
          <a:xfrm>
            <a:off x="1618497" y="3243391"/>
            <a:ext cx="2482879" cy="1565909"/>
            <a:chOff x="1618497" y="3071941"/>
            <a:chExt cx="2482879" cy="1565909"/>
          </a:xfrm>
        </p:grpSpPr>
        <p:sp>
          <p:nvSpPr>
            <p:cNvPr id="44" name="Content Placeholder 2">
              <a:extLst>
                <a:ext uri="{FF2B5EF4-FFF2-40B4-BE49-F238E27FC236}">
                  <a16:creationId xmlns:a16="http://schemas.microsoft.com/office/drawing/2014/main" id="{031C3215-9550-41CB-9710-64387FB212C3}"/>
                </a:ext>
              </a:extLst>
            </p:cNvPr>
            <p:cNvSpPr txBox="1">
              <a:spLocks/>
            </p:cNvSpPr>
            <p:nvPr/>
          </p:nvSpPr>
          <p:spPr>
            <a:xfrm>
              <a:off x="1618497" y="3842320"/>
              <a:ext cx="1887688" cy="795530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Unknown &amp;</a:t>
              </a:r>
            </a:p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Proprietary</a:t>
              </a: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034D1834-C7D7-44B4-9498-EC52F202894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26522" y="3071941"/>
              <a:ext cx="674854" cy="730785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497C6F-7966-4BF4-8BC6-99CE2642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663E02E1-E495-42CB-AF35-BA990EECA8B2}"/>
              </a:ext>
            </a:extLst>
          </p:cNvPr>
          <p:cNvGrpSpPr/>
          <p:nvPr/>
        </p:nvGrpSpPr>
        <p:grpSpPr>
          <a:xfrm>
            <a:off x="1167757" y="1128458"/>
            <a:ext cx="3451818" cy="4138867"/>
            <a:chOff x="1167757" y="1128458"/>
            <a:chExt cx="3451818" cy="4138867"/>
          </a:xfrm>
        </p:grpSpPr>
        <p:sp>
          <p:nvSpPr>
            <p:cNvPr id="46" name="Lightning Bolt 45">
              <a:extLst>
                <a:ext uri="{FF2B5EF4-FFF2-40B4-BE49-F238E27FC236}">
                  <a16:creationId xmlns:a16="http://schemas.microsoft.com/office/drawing/2014/main" id="{40356A42-5BD4-4DD9-94AC-9AF3EC4056B7}"/>
                </a:ext>
              </a:extLst>
            </p:cNvPr>
            <p:cNvSpPr/>
            <p:nvPr/>
          </p:nvSpPr>
          <p:spPr>
            <a:xfrm>
              <a:off x="1167757" y="1128458"/>
              <a:ext cx="1292001" cy="1565210"/>
            </a:xfrm>
            <a:prstGeom prst="lightningBolt">
              <a:avLst/>
            </a:prstGeom>
            <a:solidFill>
              <a:srgbClr val="FFFF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anose="020B0603020202020204" pitchFamily="34" charset="0"/>
              </a:endParaRPr>
            </a:p>
          </p:txBody>
        </p: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156302A8-BA02-4828-B9BC-37646F926C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19575" y="3676476"/>
              <a:ext cx="0" cy="1590849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10784FC9-7D60-466E-8534-1F89A110C883}"/>
              </a:ext>
            </a:extLst>
          </p:cNvPr>
          <p:cNvSpPr txBox="1"/>
          <p:nvPr/>
        </p:nvSpPr>
        <p:spPr>
          <a:xfrm>
            <a:off x="4806679" y="4204283"/>
            <a:ext cx="3679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rebuchet MS" panose="020B0603020202020204" pitchFamily="34" charset="0"/>
                <a:cs typeface="Segoe UI" panose="020B0502040204020203" pitchFamily="34" charset="0"/>
              </a:rPr>
              <a:t>Study observed bit flips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FED7DAA-C6A1-47D6-AF35-20641988D179}"/>
              </a:ext>
            </a:extLst>
          </p:cNvPr>
          <p:cNvGrpSpPr/>
          <p:nvPr/>
        </p:nvGrpSpPr>
        <p:grpSpPr>
          <a:xfrm>
            <a:off x="2249086" y="1467801"/>
            <a:ext cx="4708062" cy="1761797"/>
            <a:chOff x="2249086" y="1296351"/>
            <a:chExt cx="4708062" cy="1761797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AC002693-08A4-4090-B492-C88CE51E1FBC}"/>
                </a:ext>
              </a:extLst>
            </p:cNvPr>
            <p:cNvGrpSpPr/>
            <p:nvPr/>
          </p:nvGrpSpPr>
          <p:grpSpPr>
            <a:xfrm>
              <a:off x="2249086" y="2657869"/>
              <a:ext cx="4708062" cy="400279"/>
              <a:chOff x="2249086" y="2657869"/>
              <a:chExt cx="4708062" cy="400279"/>
            </a:xfrm>
            <a:solidFill>
              <a:schemeClr val="accent2">
                <a:lumMod val="75000"/>
              </a:schemeClr>
            </a:solidFill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96594072-4E11-422D-9D35-1A5392192B85}"/>
                  </a:ext>
                </a:extLst>
              </p:cNvPr>
              <p:cNvSpPr/>
              <p:nvPr/>
            </p:nvSpPr>
            <p:spPr>
              <a:xfrm>
                <a:off x="2249086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EDD44FA7-27E5-4DAE-8B32-DED5B0D640A1}"/>
                  </a:ext>
                </a:extLst>
              </p:cNvPr>
              <p:cNvSpPr/>
              <p:nvPr/>
            </p:nvSpPr>
            <p:spPr>
              <a:xfrm>
                <a:off x="2861997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2EB728A8-5711-4C8B-8F29-2B605DFC987D}"/>
                  </a:ext>
                </a:extLst>
              </p:cNvPr>
              <p:cNvSpPr/>
              <p:nvPr/>
            </p:nvSpPr>
            <p:spPr>
              <a:xfrm>
                <a:off x="3474908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E3D2EF1D-B351-45AA-9CCC-3EFDA6ADA66D}"/>
                  </a:ext>
                </a:extLst>
              </p:cNvPr>
              <p:cNvSpPr/>
              <p:nvPr/>
            </p:nvSpPr>
            <p:spPr>
              <a:xfrm>
                <a:off x="4087819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A33B8816-C5A3-4BB0-A1A0-DC02DF33E721}"/>
                  </a:ext>
                </a:extLst>
              </p:cNvPr>
              <p:cNvSpPr/>
              <p:nvPr/>
            </p:nvSpPr>
            <p:spPr>
              <a:xfrm>
                <a:off x="4700730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256BB8E5-C7BE-4D6B-9AA8-2503DC0A0C07}"/>
                  </a:ext>
                </a:extLst>
              </p:cNvPr>
              <p:cNvSpPr/>
              <p:nvPr/>
            </p:nvSpPr>
            <p:spPr>
              <a:xfrm>
                <a:off x="5313641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45503B24-2BD2-417D-8677-649DEDDB6667}"/>
                  </a:ext>
                </a:extLst>
              </p:cNvPr>
              <p:cNvSpPr/>
              <p:nvPr/>
            </p:nvSpPr>
            <p:spPr>
              <a:xfrm>
                <a:off x="5926552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87" name="Rectangle 86">
                <a:extLst>
                  <a:ext uri="{FF2B5EF4-FFF2-40B4-BE49-F238E27FC236}">
                    <a16:creationId xmlns:a16="http://schemas.microsoft.com/office/drawing/2014/main" id="{92F70226-BFB4-4CDC-9F63-19D7A09B77F8}"/>
                  </a:ext>
                </a:extLst>
              </p:cNvPr>
              <p:cNvSpPr/>
              <p:nvPr/>
            </p:nvSpPr>
            <p:spPr>
              <a:xfrm>
                <a:off x="6539466" y="2657869"/>
                <a:ext cx="417682" cy="400279"/>
              </a:xfrm>
              <a:prstGeom prst="rect">
                <a:avLst/>
              </a:prstGeom>
              <a:grpFill/>
              <a:ln w="254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D12D839-CC02-47C6-BD1A-AC9EC438581C}"/>
                </a:ext>
              </a:extLst>
            </p:cNvPr>
            <p:cNvSpPr/>
            <p:nvPr/>
          </p:nvSpPr>
          <p:spPr>
            <a:xfrm>
              <a:off x="3619635" y="1296351"/>
              <a:ext cx="205376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chemeClr val="accent2">
                      <a:lumMod val="75000"/>
                    </a:schemeClr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On-die ECC</a:t>
              </a:r>
              <a:endParaRPr lang="en-US" sz="20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4EAD87E4-7C4F-46F9-8617-202657BCE69C}"/>
                </a:ext>
              </a:extLst>
            </p:cNvPr>
            <p:cNvCxnSpPr>
              <a:cxnSpLocks/>
            </p:cNvCxnSpPr>
            <p:nvPr/>
          </p:nvCxnSpPr>
          <p:spPr>
            <a:xfrm>
              <a:off x="4825355" y="1754893"/>
              <a:ext cx="139267" cy="831471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B9FF7AB-43CF-4C40-8936-B28696DB88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321601" y="1754893"/>
              <a:ext cx="183893" cy="831471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951AA8EA-6DC8-458A-B9BD-D799095A7F3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89296" y="1717987"/>
              <a:ext cx="521842" cy="871018"/>
            </a:xfrm>
            <a:prstGeom prst="straightConnector1">
              <a:avLst/>
            </a:prstGeom>
            <a:ln w="57150">
              <a:solidFill>
                <a:schemeClr val="accent2">
                  <a:lumMod val="75000"/>
                </a:schemeClr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D18EAFF-E2F5-49FE-8099-9F1904611FF2}"/>
              </a:ext>
            </a:extLst>
          </p:cNvPr>
          <p:cNvGrpSpPr/>
          <p:nvPr/>
        </p:nvGrpSpPr>
        <p:grpSpPr>
          <a:xfrm>
            <a:off x="2246286" y="3243391"/>
            <a:ext cx="4097946" cy="3010840"/>
            <a:chOff x="2246286" y="3071941"/>
            <a:chExt cx="4097946" cy="3010840"/>
          </a:xfrm>
        </p:grpSpPr>
        <p:sp>
          <p:nvSpPr>
            <p:cNvPr id="43" name="Content Placeholder 2">
              <a:extLst>
                <a:ext uri="{FF2B5EF4-FFF2-40B4-BE49-F238E27FC236}">
                  <a16:creationId xmlns:a16="http://schemas.microsoft.com/office/drawing/2014/main" id="{8E92329F-35A4-4D1E-89F3-4CD279DCE11F}"/>
                </a:ext>
              </a:extLst>
            </p:cNvPr>
            <p:cNvSpPr txBox="1">
              <a:spLocks/>
            </p:cNvSpPr>
            <p:nvPr/>
          </p:nvSpPr>
          <p:spPr>
            <a:xfrm>
              <a:off x="2246286" y="5251783"/>
              <a:ext cx="4097946" cy="830998"/>
            </a:xfrm>
            <a:prstGeom prst="rect">
              <a:avLst/>
            </a:prstGeom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ctr"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No feedback to CPU</a:t>
              </a:r>
              <a:b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</a:br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  <a:cs typeface="Traditional Arabic" panose="020B0604020202020204" pitchFamily="18" charset="-78"/>
                </a:rPr>
                <a:t>upon error correction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F0A5C57-C6BA-47B5-A3E0-94A20B7B50BD}"/>
                </a:ext>
              </a:extLst>
            </p:cNvPr>
            <p:cNvCxnSpPr>
              <a:cxnSpLocks/>
            </p:cNvCxnSpPr>
            <p:nvPr/>
          </p:nvCxnSpPr>
          <p:spPr>
            <a:xfrm>
              <a:off x="4266044" y="3071941"/>
              <a:ext cx="0" cy="2119184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2214AB07-7C13-4CC9-8D50-24695CD0DCC1}"/>
              </a:ext>
            </a:extLst>
          </p:cNvPr>
          <p:cNvGrpSpPr/>
          <p:nvPr/>
        </p:nvGrpSpPr>
        <p:grpSpPr>
          <a:xfrm>
            <a:off x="4806679" y="3917667"/>
            <a:ext cx="3679273" cy="1140668"/>
            <a:chOff x="4806679" y="3917667"/>
            <a:chExt cx="3679273" cy="1140668"/>
          </a:xfrm>
        </p:grpSpPr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B5068F15-D213-4EE4-9D3C-46C9BB70FAB9}"/>
                </a:ext>
              </a:extLst>
            </p:cNvPr>
            <p:cNvSpPr txBox="1"/>
            <p:nvPr/>
          </p:nvSpPr>
          <p:spPr>
            <a:xfrm>
              <a:off x="4806679" y="3917667"/>
              <a:ext cx="36792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strike="sngStrike" dirty="0">
                  <a:latin typeface="Trebuchet MS" panose="020B0603020202020204" pitchFamily="34" charset="0"/>
                  <a:cs typeface="Segoe UI" panose="020B0502040204020203" pitchFamily="34" charset="0"/>
                </a:rPr>
                <a:t>Study observed bit flips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48C90BD-B12E-40C7-B1C8-18441FDC2E41}"/>
                </a:ext>
              </a:extLst>
            </p:cNvPr>
            <p:cNvSpPr txBox="1"/>
            <p:nvPr/>
          </p:nvSpPr>
          <p:spPr>
            <a:xfrm>
              <a:off x="4806679" y="4227338"/>
              <a:ext cx="325147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i="1" dirty="0">
                  <a:solidFill>
                    <a:srgbClr val="C00000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Bit flips obfuscated by on-die ECC</a:t>
              </a:r>
            </a:p>
          </p:txBody>
        </p:sp>
      </p:grpSp>
      <p:sp>
        <p:nvSpPr>
          <p:cNvPr id="65" name="Content Placeholder 2">
            <a:extLst>
              <a:ext uri="{FF2B5EF4-FFF2-40B4-BE49-F238E27FC236}">
                <a16:creationId xmlns:a16="http://schemas.microsoft.com/office/drawing/2014/main" id="{068F5980-2A66-4EB3-928D-2ADD0F910089}"/>
              </a:ext>
            </a:extLst>
          </p:cNvPr>
          <p:cNvSpPr txBox="1">
            <a:spLocks/>
          </p:cNvSpPr>
          <p:nvPr/>
        </p:nvSpPr>
        <p:spPr>
          <a:xfrm>
            <a:off x="1813757" y="338210"/>
            <a:ext cx="5733620" cy="1207592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dirty="0">
                <a:latin typeface="Trebuchet MS" panose="020B0603020202020204" pitchFamily="34" charset="0"/>
                <a:cs typeface="Traditional Arabic" panose="020B0604020202020204" pitchFamily="18" charset="-78"/>
              </a:rPr>
              <a:t>DRAM Testing and</a:t>
            </a:r>
            <a:r>
              <a:rPr lang="en-US" sz="3600" i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  <a:cs typeface="Traditional Arabic" panose="020B0604020202020204" pitchFamily="18" charset="-78"/>
              </a:rPr>
              <a:t> </a:t>
            </a:r>
          </a:p>
          <a:p>
            <a:pPr marL="0" indent="0" algn="ctr" font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3600" dirty="0">
                <a:latin typeface="Trebuchet MS" panose="020B0603020202020204" pitchFamily="34" charset="0"/>
                <a:cs typeface="Traditional Arabic" panose="020B0604020202020204" pitchFamily="18" charset="-78"/>
              </a:rPr>
              <a:t>Error Characterization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C2A977-6632-4A3C-91F7-16420FF979FA}"/>
              </a:ext>
            </a:extLst>
          </p:cNvPr>
          <p:cNvSpPr/>
          <p:nvPr/>
        </p:nvSpPr>
        <p:spPr>
          <a:xfrm>
            <a:off x="95250" y="142875"/>
            <a:ext cx="8972550" cy="61113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Content Placeholder 25">
            <a:extLst>
              <a:ext uri="{FF2B5EF4-FFF2-40B4-BE49-F238E27FC236}">
                <a16:creationId xmlns:a16="http://schemas.microsoft.com/office/drawing/2014/main" id="{F7377D8E-ADBD-49E7-99C8-14E429FFF6E7}"/>
              </a:ext>
            </a:extLst>
          </p:cNvPr>
          <p:cNvSpPr txBox="1">
            <a:spLocks/>
          </p:cNvSpPr>
          <p:nvPr/>
        </p:nvSpPr>
        <p:spPr>
          <a:xfrm>
            <a:off x="283456" y="2433637"/>
            <a:ext cx="8577087" cy="19907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prstClr val="black"/>
                </a:solidFill>
              </a:rPr>
              <a:t>On-die ECC </a:t>
            </a:r>
            <a:r>
              <a:rPr lang="en-US" sz="3200" b="1" dirty="0">
                <a:solidFill>
                  <a:srgbClr val="C00000"/>
                </a:solidFill>
              </a:rPr>
              <a:t>complicates </a:t>
            </a:r>
            <a:r>
              <a:rPr lang="en-US" sz="3200" dirty="0"/>
              <a:t>reliability studies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dirty="0">
                <a:solidFill>
                  <a:prstClr val="black"/>
                </a:solidFill>
              </a:rPr>
              <a:t>by </a:t>
            </a:r>
            <a:r>
              <a:rPr lang="en-US" sz="3200" b="1" dirty="0">
                <a:solidFill>
                  <a:srgbClr val="C00000"/>
                </a:solidFill>
              </a:rPr>
              <a:t>unpredictably obfuscating </a:t>
            </a:r>
            <a:r>
              <a:rPr lang="en-US" sz="3200" dirty="0">
                <a:solidFill>
                  <a:prstClr val="black"/>
                </a:solidFill>
              </a:rPr>
              <a:t>raw bit errors</a:t>
            </a:r>
          </a:p>
        </p:txBody>
      </p:sp>
    </p:spTree>
    <p:extLst>
      <p:ext uri="{BB962C8B-B14F-4D97-AF65-F5344CB8AC3E}">
        <p14:creationId xmlns:p14="http://schemas.microsoft.com/office/powerpoint/2010/main" val="1353784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DDCD1-8DDE-4143-8CA1-DA012CDC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025FC2C7-A95F-4815-84B8-2A556AFB64C2}"/>
              </a:ext>
            </a:extLst>
          </p:cNvPr>
          <p:cNvSpPr txBox="1">
            <a:spLocks/>
          </p:cNvSpPr>
          <p:nvPr/>
        </p:nvSpPr>
        <p:spPr>
          <a:xfrm>
            <a:off x="252662" y="5341583"/>
            <a:ext cx="8891337" cy="1189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Reveals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how</a:t>
            </a:r>
            <a:r>
              <a:rPr lang="en-US" sz="2800" dirty="0"/>
              <a:t> on-die ECC scrambles errors (BEER)</a:t>
            </a:r>
          </a:p>
          <a:p>
            <a:r>
              <a:rPr lang="en-US" sz="2800" dirty="0"/>
              <a:t>Allows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inferring</a:t>
            </a:r>
            <a:r>
              <a:rPr lang="en-US" sz="2800" dirty="0"/>
              <a:t> raw bit error locations (BEEP)</a:t>
            </a:r>
            <a:endParaRPr lang="en-US" sz="25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3B2BB5C-322A-4EE7-94DB-041E2127F455}"/>
              </a:ext>
            </a:extLst>
          </p:cNvPr>
          <p:cNvGrpSpPr/>
          <p:nvPr/>
        </p:nvGrpSpPr>
        <p:grpSpPr>
          <a:xfrm>
            <a:off x="1657701" y="2657500"/>
            <a:ext cx="5828598" cy="1800200"/>
            <a:chOff x="1657701" y="3171850"/>
            <a:chExt cx="5828598" cy="1800200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AB424C5C-B978-4BAB-93A7-4DB8929DC5A0}"/>
                </a:ext>
              </a:extLst>
            </p:cNvPr>
            <p:cNvSpPr/>
            <p:nvPr/>
          </p:nvSpPr>
          <p:spPr>
            <a:xfrm>
              <a:off x="1657701" y="3171850"/>
              <a:ext cx="5828598" cy="18002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Trebuchet MS" panose="020B0603020202020204" pitchFamily="34" charset="0"/>
                <a:cs typeface="Courier New" panose="02070309020205020404" pitchFamily="49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BBA7A42-C187-4837-A2F3-AE76FC9D1E14}"/>
                </a:ext>
              </a:extLst>
            </p:cNvPr>
            <p:cNvGrpSpPr/>
            <p:nvPr/>
          </p:nvGrpSpPr>
          <p:grpSpPr>
            <a:xfrm>
              <a:off x="1944269" y="3429003"/>
              <a:ext cx="5276581" cy="1295401"/>
              <a:chOff x="-1055839" y="4175117"/>
              <a:chExt cx="3284947" cy="1295401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CFDD0B4-0662-4DBE-9DA7-17BEFD5ED980}"/>
                  </a:ext>
                </a:extLst>
              </p:cNvPr>
              <p:cNvSpPr/>
              <p:nvPr/>
            </p:nvSpPr>
            <p:spPr>
              <a:xfrm>
                <a:off x="1693053" y="4175117"/>
                <a:ext cx="536055" cy="129540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Data</a:t>
                </a:r>
              </a:p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Store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827F0C7-8F94-42BE-ABC3-12BA393EDDEE}"/>
                  </a:ext>
                </a:extLst>
              </p:cNvPr>
              <p:cNvSpPr/>
              <p:nvPr/>
            </p:nvSpPr>
            <p:spPr>
              <a:xfrm>
                <a:off x="-1055839" y="4175117"/>
                <a:ext cx="536055" cy="129540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DRAM</a:t>
                </a:r>
              </a:p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Chip</a:t>
                </a:r>
              </a:p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I/O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A23487E-1FA4-426E-AD83-0A44E2551A91}"/>
                  </a:ext>
                </a:extLst>
              </p:cNvPr>
              <p:cNvSpPr/>
              <p:nvPr/>
            </p:nvSpPr>
            <p:spPr>
              <a:xfrm>
                <a:off x="109879" y="4175117"/>
                <a:ext cx="953511" cy="1295397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ECC </a:t>
                </a:r>
              </a:p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Logic</a:t>
                </a:r>
              </a:p>
            </p:txBody>
          </p: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F47439DB-EC13-4398-940B-C0F599A2D8E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63390" y="4439384"/>
                <a:ext cx="629667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30EF044C-D531-4DBB-A421-BDEFDFFF85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63390" y="5206250"/>
                <a:ext cx="629663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1AD4339-FD32-4CB9-915E-E8EE1B5069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519785" y="4439384"/>
                <a:ext cx="626317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ADFA5DAD-366E-456E-8D99-EC06B0B645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519784" y="5204065"/>
                <a:ext cx="626317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03499030-1BC3-475A-BA97-E7A691EFD823}"/>
              </a:ext>
            </a:extLst>
          </p:cNvPr>
          <p:cNvSpPr/>
          <p:nvPr/>
        </p:nvSpPr>
        <p:spPr>
          <a:xfrm>
            <a:off x="3307244" y="2476503"/>
            <a:ext cx="2598255" cy="2171694"/>
          </a:xfrm>
          <a:prstGeom prst="ellipse">
            <a:avLst/>
          </a:prstGeom>
          <a:noFill/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43EBB990-654F-41F4-A761-1C3E71E31E13}"/>
              </a:ext>
            </a:extLst>
          </p:cNvPr>
          <p:cNvSpPr txBox="1">
            <a:spLocks/>
          </p:cNvSpPr>
          <p:nvPr/>
        </p:nvSpPr>
        <p:spPr>
          <a:xfrm>
            <a:off x="252662" y="320718"/>
            <a:ext cx="8891337" cy="1965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Our goal:</a:t>
            </a:r>
            <a:endParaRPr lang="en-US" sz="3600" b="1" dirty="0"/>
          </a:p>
          <a:p>
            <a:pPr marL="0" indent="0" algn="ctr">
              <a:buNone/>
            </a:pPr>
            <a:r>
              <a:rPr lang="en-US" sz="3200" dirty="0"/>
              <a:t>Determine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exactly</a:t>
            </a:r>
            <a:r>
              <a:rPr lang="en-US" sz="3200" dirty="0"/>
              <a:t> </a:t>
            </a:r>
            <a:r>
              <a:rPr lang="en-US" sz="3200" b="1" dirty="0">
                <a:solidFill>
                  <a:schemeClr val="accent5">
                    <a:lumMod val="75000"/>
                  </a:schemeClr>
                </a:solidFill>
              </a:rPr>
              <a:t>how</a:t>
            </a:r>
            <a:r>
              <a:rPr lang="en-US" sz="3200" dirty="0"/>
              <a:t> on-die ECC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200" dirty="0"/>
              <a:t>obfuscates errors (i.e., its parity-check matrix)</a:t>
            </a:r>
          </a:p>
        </p:txBody>
      </p:sp>
    </p:spTree>
    <p:extLst>
      <p:ext uri="{BB962C8B-B14F-4D97-AF65-F5344CB8AC3E}">
        <p14:creationId xmlns:p14="http://schemas.microsoft.com/office/powerpoint/2010/main" val="191244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DDCD1-8DDE-4143-8CA1-DA012CDC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776B557-9F29-43AB-ACD3-9C5258204D18}"/>
              </a:ext>
            </a:extLst>
          </p:cNvPr>
          <p:cNvSpPr/>
          <p:nvPr/>
        </p:nvSpPr>
        <p:spPr>
          <a:xfrm>
            <a:off x="352430" y="360399"/>
            <a:ext cx="846257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Key idea: </a:t>
            </a:r>
            <a:r>
              <a:rPr lang="en-US" sz="3200" dirty="0">
                <a:latin typeface="Trebuchet MS" panose="020B0603020202020204" pitchFamily="34" charset="0"/>
              </a:rPr>
              <a:t>disabling DRAM refresh induces</a:t>
            </a:r>
          </a:p>
          <a:p>
            <a:pPr algn="ctr"/>
            <a:r>
              <a:rPr lang="en-US" sz="3200" dirty="0">
                <a:latin typeface="Trebuchet MS" panose="020B0603020202020204" pitchFamily="34" charset="0"/>
              </a:rPr>
              <a:t>data-retention errors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only</a:t>
            </a:r>
            <a:r>
              <a:rPr lang="en-US" sz="3200" dirty="0">
                <a:latin typeface="Trebuchet MS" panose="020B0603020202020204" pitchFamily="34" charset="0"/>
              </a:rPr>
              <a:t> in CHARGED cells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961AE2-57ED-4440-A2F9-6E6FEBD6BDDC}"/>
              </a:ext>
            </a:extLst>
          </p:cNvPr>
          <p:cNvGrpSpPr/>
          <p:nvPr/>
        </p:nvGrpSpPr>
        <p:grpSpPr>
          <a:xfrm>
            <a:off x="5426819" y="2903463"/>
            <a:ext cx="2912427" cy="2377440"/>
            <a:chOff x="5426819" y="2903463"/>
            <a:chExt cx="2912427" cy="2377440"/>
          </a:xfrm>
        </p:grpSpPr>
        <p:sp>
          <p:nvSpPr>
            <p:cNvPr id="197" name="Rectangle: Rounded Corners 196">
              <a:extLst>
                <a:ext uri="{FF2B5EF4-FFF2-40B4-BE49-F238E27FC236}">
                  <a16:creationId xmlns:a16="http://schemas.microsoft.com/office/drawing/2014/main" id="{39B6C77B-5186-4407-B4D4-8A4F71D5C73D}"/>
                </a:ext>
              </a:extLst>
            </p:cNvPr>
            <p:cNvSpPr/>
            <p:nvPr/>
          </p:nvSpPr>
          <p:spPr>
            <a:xfrm>
              <a:off x="5426819" y="2903463"/>
              <a:ext cx="2912427" cy="237744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73C846B6-7E2C-4A33-A0D1-0F96756E8AB7}"/>
                </a:ext>
              </a:extLst>
            </p:cNvPr>
            <p:cNvGrpSpPr/>
            <p:nvPr/>
          </p:nvGrpSpPr>
          <p:grpSpPr>
            <a:xfrm>
              <a:off x="6008301" y="3531419"/>
              <a:ext cx="922588" cy="1118660"/>
              <a:chOff x="204788" y="2405855"/>
              <a:chExt cx="922588" cy="555810"/>
            </a:xfrm>
          </p:grpSpPr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149BD019-04FE-4C46-A29E-DD3622E9EA76}"/>
                  </a:ext>
                </a:extLst>
              </p:cNvPr>
              <p:cNvCxnSpPr/>
              <p:nvPr/>
            </p:nvCxnSpPr>
            <p:spPr>
              <a:xfrm>
                <a:off x="285750" y="2405855"/>
                <a:ext cx="0" cy="5558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95385A25-6610-4AD5-A252-CD2D018154EE}"/>
                  </a:ext>
                </a:extLst>
              </p:cNvPr>
              <p:cNvCxnSpPr/>
              <p:nvPr/>
            </p:nvCxnSpPr>
            <p:spPr>
              <a:xfrm>
                <a:off x="692309" y="2405855"/>
                <a:ext cx="0" cy="5558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DF368DEF-2EC8-4C59-88C8-A4C4226CEC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5750" y="2957972"/>
                <a:ext cx="40655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CF7A2FE3-44AC-4287-BAEF-69B016D1BB2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2310" y="2406307"/>
                <a:ext cx="8635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F5DE0038-7EAF-44FD-8926-0EC4EA29C43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4788" y="2406307"/>
                <a:ext cx="8096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id="{0829005F-C424-4DB1-AB1E-5679F0643B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025" y="2409453"/>
                <a:ext cx="315351" cy="24223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532455D3-8C7E-465B-B4BB-263CCD9465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2966" y="2774842"/>
                <a:ext cx="374144" cy="1831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88FD3782-A410-4806-B988-E53A1CFFA370}"/>
                </a:ext>
              </a:extLst>
            </p:cNvPr>
            <p:cNvGrpSpPr/>
            <p:nvPr/>
          </p:nvGrpSpPr>
          <p:grpSpPr>
            <a:xfrm>
              <a:off x="6704606" y="3117226"/>
              <a:ext cx="1424278" cy="1549400"/>
              <a:chOff x="3345264" y="2043659"/>
              <a:chExt cx="2136749" cy="2309148"/>
            </a:xfrm>
          </p:grpSpPr>
          <p:cxnSp>
            <p:nvCxnSpPr>
              <p:cNvPr id="97" name="Straight Arrow Connector 96">
                <a:extLst>
                  <a:ext uri="{FF2B5EF4-FFF2-40B4-BE49-F238E27FC236}">
                    <a16:creationId xmlns:a16="http://schemas.microsoft.com/office/drawing/2014/main" id="{087805EC-81ED-4B70-AE16-90D44E4825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45264" y="2195148"/>
                <a:ext cx="2136748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4B014456-0DE1-4EF0-9523-31991AA5745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9521" y="2043659"/>
                <a:ext cx="0" cy="2309148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9E8BE298-1081-4115-A4B6-3509E3141178}"/>
                  </a:ext>
                </a:extLst>
              </p:cNvPr>
              <p:cNvCxnSpPr/>
              <p:nvPr/>
            </p:nvCxnSpPr>
            <p:spPr>
              <a:xfrm flipV="1">
                <a:off x="4662341" y="2492189"/>
                <a:ext cx="0" cy="15557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B722CEE8-2BB6-4DB4-8A5C-91DD5FEF29FF}"/>
                  </a:ext>
                </a:extLst>
              </p:cNvPr>
              <p:cNvCxnSpPr/>
              <p:nvPr/>
            </p:nvCxnSpPr>
            <p:spPr>
              <a:xfrm flipH="1">
                <a:off x="4411958" y="2654972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>
                <a:extLst>
                  <a:ext uri="{FF2B5EF4-FFF2-40B4-BE49-F238E27FC236}">
                    <a16:creationId xmlns:a16="http://schemas.microsoft.com/office/drawing/2014/main" id="{A6DCD75E-C7AD-4526-AC97-157AE678EE3E}"/>
                  </a:ext>
                </a:extLst>
              </p:cNvPr>
              <p:cNvCxnSpPr/>
              <p:nvPr/>
            </p:nvCxnSpPr>
            <p:spPr>
              <a:xfrm flipH="1" flipV="1">
                <a:off x="4910967" y="2766192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AF66C197-9C59-4B10-907D-03F2FF6A4CAA}"/>
                  </a:ext>
                </a:extLst>
              </p:cNvPr>
              <p:cNvCxnSpPr/>
              <p:nvPr/>
            </p:nvCxnSpPr>
            <p:spPr>
              <a:xfrm flipH="1">
                <a:off x="4411958" y="2766192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82B5D875-922E-4CF8-89C6-CCA49D2CC459}"/>
                  </a:ext>
                </a:extLst>
              </p:cNvPr>
              <p:cNvCxnSpPr/>
              <p:nvPr/>
            </p:nvCxnSpPr>
            <p:spPr>
              <a:xfrm>
                <a:off x="4910967" y="3025758"/>
                <a:ext cx="193166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>
                <a:extLst>
                  <a:ext uri="{FF2B5EF4-FFF2-40B4-BE49-F238E27FC236}">
                    <a16:creationId xmlns:a16="http://schemas.microsoft.com/office/drawing/2014/main" id="{08136805-826F-4829-92E5-E63E226434FA}"/>
                  </a:ext>
                </a:extLst>
              </p:cNvPr>
              <p:cNvCxnSpPr/>
              <p:nvPr/>
            </p:nvCxnSpPr>
            <p:spPr>
              <a:xfrm>
                <a:off x="4218791" y="3025758"/>
                <a:ext cx="193167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>
                <a:extLst>
                  <a:ext uri="{FF2B5EF4-FFF2-40B4-BE49-F238E27FC236}">
                    <a16:creationId xmlns:a16="http://schemas.microsoft.com/office/drawing/2014/main" id="{AB0A2DC0-53C6-4FF3-89B4-9EA68EAF7332}"/>
                  </a:ext>
                </a:extLst>
              </p:cNvPr>
              <p:cNvCxnSpPr/>
              <p:nvPr/>
            </p:nvCxnSpPr>
            <p:spPr>
              <a:xfrm flipH="1" flipV="1">
                <a:off x="4411957" y="2766192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1AC7B2B8-9486-4B76-8479-FACC129844BC}"/>
                  </a:ext>
                </a:extLst>
              </p:cNvPr>
              <p:cNvCxnSpPr/>
              <p:nvPr/>
            </p:nvCxnSpPr>
            <p:spPr>
              <a:xfrm>
                <a:off x="4662341" y="2195147"/>
                <a:ext cx="1" cy="321296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C5C362DE-7252-4DE3-8A96-F55D7403437E}"/>
                  </a:ext>
                </a:extLst>
              </p:cNvPr>
              <p:cNvCxnSpPr/>
              <p:nvPr/>
            </p:nvCxnSpPr>
            <p:spPr>
              <a:xfrm flipH="1">
                <a:off x="5104133" y="3025758"/>
                <a:ext cx="377880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Elbow Connector 44">
                <a:extLst>
                  <a:ext uri="{FF2B5EF4-FFF2-40B4-BE49-F238E27FC236}">
                    <a16:creationId xmlns:a16="http://schemas.microsoft.com/office/drawing/2014/main" id="{8A97DCE5-D691-4C59-9983-7FB6057A9ED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004245" y="3070771"/>
                <a:ext cx="256860" cy="172244"/>
              </a:xfrm>
              <a:prstGeom prst="bentConnector3">
                <a:avLst>
                  <a:gd name="adj1" fmla="val 2103"/>
                </a:avLst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>
                <a:extLst>
                  <a:ext uri="{FF2B5EF4-FFF2-40B4-BE49-F238E27FC236}">
                    <a16:creationId xmlns:a16="http://schemas.microsoft.com/office/drawing/2014/main" id="{74257FF1-581B-4826-B5AC-2D79891CD3AE}"/>
                  </a:ext>
                </a:extLst>
              </p:cNvPr>
              <p:cNvCxnSpPr/>
              <p:nvPr/>
            </p:nvCxnSpPr>
            <p:spPr>
              <a:xfrm>
                <a:off x="4041324" y="3851854"/>
                <a:ext cx="0" cy="31818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>
                <a:extLst>
                  <a:ext uri="{FF2B5EF4-FFF2-40B4-BE49-F238E27FC236}">
                    <a16:creationId xmlns:a16="http://schemas.microsoft.com/office/drawing/2014/main" id="{5EA39F9E-B817-4E2B-923A-21E3054D59F0}"/>
                  </a:ext>
                </a:extLst>
              </p:cNvPr>
              <p:cNvCxnSpPr/>
              <p:nvPr/>
            </p:nvCxnSpPr>
            <p:spPr>
              <a:xfrm flipV="1">
                <a:off x="4041324" y="3304820"/>
                <a:ext cx="0" cy="151697"/>
              </a:xfrm>
              <a:prstGeom prst="straightConnector1">
                <a:avLst/>
              </a:prstGeom>
              <a:ln w="50800" cap="rnd">
                <a:solidFill>
                  <a:schemeClr val="accent1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Arrow Connector 110">
                <a:extLst>
                  <a:ext uri="{FF2B5EF4-FFF2-40B4-BE49-F238E27FC236}">
                    <a16:creationId xmlns:a16="http://schemas.microsoft.com/office/drawing/2014/main" id="{D17FC881-B8A5-4055-9785-DD1F1D876510}"/>
                  </a:ext>
                </a:extLst>
              </p:cNvPr>
              <p:cNvCxnSpPr/>
              <p:nvPr/>
            </p:nvCxnSpPr>
            <p:spPr>
              <a:xfrm flipH="1">
                <a:off x="3781761" y="3721673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accent1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>
                <a:extLst>
                  <a:ext uri="{FF2B5EF4-FFF2-40B4-BE49-F238E27FC236}">
                    <a16:creationId xmlns:a16="http://schemas.microsoft.com/office/drawing/2014/main" id="{1572BFD0-9D26-42CA-A58C-FD86FD630EF6}"/>
                  </a:ext>
                </a:extLst>
              </p:cNvPr>
              <p:cNvCxnSpPr/>
              <p:nvPr/>
            </p:nvCxnSpPr>
            <p:spPr>
              <a:xfrm flipH="1">
                <a:off x="3781761" y="3456516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accent1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3074815B-9B95-4A98-B14B-FEB479959344}"/>
                  </a:ext>
                </a:extLst>
              </p:cNvPr>
              <p:cNvCxnSpPr/>
              <p:nvPr/>
            </p:nvCxnSpPr>
            <p:spPr>
              <a:xfrm flipV="1">
                <a:off x="4041324" y="3721675"/>
                <a:ext cx="0" cy="130178"/>
              </a:xfrm>
              <a:prstGeom prst="straightConnector1">
                <a:avLst/>
              </a:prstGeom>
              <a:ln w="50800" cap="rnd">
                <a:solidFill>
                  <a:schemeClr val="accent1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EB5BC869-725C-4193-BEB7-2FD4FC5C0816}"/>
                </a:ext>
              </a:extLst>
            </p:cNvPr>
            <p:cNvSpPr/>
            <p:nvPr/>
          </p:nvSpPr>
          <p:spPr>
            <a:xfrm>
              <a:off x="5502083" y="4808226"/>
              <a:ext cx="171898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DISCHARGED</a:t>
              </a:r>
              <a:endParaRPr lang="en-US" sz="20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24B5297-C0C0-459E-BF08-AE6B8F6DFFAB}"/>
              </a:ext>
            </a:extLst>
          </p:cNvPr>
          <p:cNvGrpSpPr/>
          <p:nvPr/>
        </p:nvGrpSpPr>
        <p:grpSpPr>
          <a:xfrm>
            <a:off x="804754" y="2903463"/>
            <a:ext cx="2912427" cy="2377440"/>
            <a:chOff x="804754" y="2903463"/>
            <a:chExt cx="2912427" cy="2377440"/>
          </a:xfrm>
        </p:grpSpPr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B6A9CEF2-3AAD-44E5-9481-DC80F440CBE6}"/>
                </a:ext>
              </a:extLst>
            </p:cNvPr>
            <p:cNvSpPr/>
            <p:nvPr/>
          </p:nvSpPr>
          <p:spPr>
            <a:xfrm>
              <a:off x="804754" y="2903463"/>
              <a:ext cx="2912427" cy="237744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CA84809-DEED-47DD-BF2A-8F353FF14CF4}"/>
                </a:ext>
              </a:extLst>
            </p:cNvPr>
            <p:cNvSpPr/>
            <p:nvPr/>
          </p:nvSpPr>
          <p:spPr>
            <a:xfrm>
              <a:off x="879389" y="4746202"/>
              <a:ext cx="155010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CHARGED</a:t>
              </a:r>
              <a:endParaRPr lang="en-US" sz="2000" dirty="0">
                <a:latin typeface="Trebuchet MS" panose="020B0603020202020204" pitchFamily="34" charset="0"/>
              </a:endParaRP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5C2BF316-CDA6-42B1-97DC-61FE1F2E825F}"/>
                </a:ext>
              </a:extLst>
            </p:cNvPr>
            <p:cNvGrpSpPr/>
            <p:nvPr/>
          </p:nvGrpSpPr>
          <p:grpSpPr>
            <a:xfrm>
              <a:off x="2028366" y="3095501"/>
              <a:ext cx="1424278" cy="1549400"/>
              <a:chOff x="3345264" y="2043659"/>
              <a:chExt cx="2136749" cy="2309148"/>
            </a:xfrm>
          </p:grpSpPr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898CD2DE-7057-4E1B-8B5C-7E9D54B00A9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45264" y="2195148"/>
                <a:ext cx="2136748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5176952B-7D22-412D-90C6-E5F608DC9D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9521" y="2043659"/>
                <a:ext cx="0" cy="2309148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E01A0AA-D607-4425-9756-D4F716CEE22E}"/>
                  </a:ext>
                </a:extLst>
              </p:cNvPr>
              <p:cNvCxnSpPr/>
              <p:nvPr/>
            </p:nvCxnSpPr>
            <p:spPr>
              <a:xfrm flipV="1">
                <a:off x="4662341" y="2492189"/>
                <a:ext cx="0" cy="15557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B5E07D29-EF98-4083-9F45-78599AA3E23B}"/>
                  </a:ext>
                </a:extLst>
              </p:cNvPr>
              <p:cNvCxnSpPr/>
              <p:nvPr/>
            </p:nvCxnSpPr>
            <p:spPr>
              <a:xfrm flipH="1">
                <a:off x="4411958" y="2654972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AD82663D-5B5B-4E6D-BD17-AF2353A97C84}"/>
                  </a:ext>
                </a:extLst>
              </p:cNvPr>
              <p:cNvCxnSpPr/>
              <p:nvPr/>
            </p:nvCxnSpPr>
            <p:spPr>
              <a:xfrm flipH="1" flipV="1">
                <a:off x="4910967" y="2766192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3DECE868-9FF8-413E-BA9F-4F5D0CF96F94}"/>
                  </a:ext>
                </a:extLst>
              </p:cNvPr>
              <p:cNvCxnSpPr/>
              <p:nvPr/>
            </p:nvCxnSpPr>
            <p:spPr>
              <a:xfrm flipH="1">
                <a:off x="4411958" y="2766192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8EF2F69F-02CC-4FD0-A495-037257DE76F4}"/>
                  </a:ext>
                </a:extLst>
              </p:cNvPr>
              <p:cNvCxnSpPr/>
              <p:nvPr/>
            </p:nvCxnSpPr>
            <p:spPr>
              <a:xfrm>
                <a:off x="4910967" y="3025758"/>
                <a:ext cx="193166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454A139C-A6A9-410C-8C87-91BEF1F8752F}"/>
                  </a:ext>
                </a:extLst>
              </p:cNvPr>
              <p:cNvCxnSpPr/>
              <p:nvPr/>
            </p:nvCxnSpPr>
            <p:spPr>
              <a:xfrm>
                <a:off x="4218791" y="3025758"/>
                <a:ext cx="193167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>
                <a:extLst>
                  <a:ext uri="{FF2B5EF4-FFF2-40B4-BE49-F238E27FC236}">
                    <a16:creationId xmlns:a16="http://schemas.microsoft.com/office/drawing/2014/main" id="{CB83F4D4-1040-4F6A-9072-EA011503482D}"/>
                  </a:ext>
                </a:extLst>
              </p:cNvPr>
              <p:cNvCxnSpPr/>
              <p:nvPr/>
            </p:nvCxnSpPr>
            <p:spPr>
              <a:xfrm flipH="1" flipV="1">
                <a:off x="4411957" y="2766192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6EC67518-CFE1-45B2-8DE3-DE98142287D3}"/>
                  </a:ext>
                </a:extLst>
              </p:cNvPr>
              <p:cNvCxnSpPr/>
              <p:nvPr/>
            </p:nvCxnSpPr>
            <p:spPr>
              <a:xfrm>
                <a:off x="4662341" y="2195147"/>
                <a:ext cx="1" cy="321296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907BECFC-2A2C-4E3D-90B7-BC113CB3484D}"/>
                  </a:ext>
                </a:extLst>
              </p:cNvPr>
              <p:cNvCxnSpPr/>
              <p:nvPr/>
            </p:nvCxnSpPr>
            <p:spPr>
              <a:xfrm flipH="1">
                <a:off x="5104133" y="3025758"/>
                <a:ext cx="377880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lbow Connector 44">
                <a:extLst>
                  <a:ext uri="{FF2B5EF4-FFF2-40B4-BE49-F238E27FC236}">
                    <a16:creationId xmlns:a16="http://schemas.microsoft.com/office/drawing/2014/main" id="{F3B2CACB-1258-40E2-8901-34CAD6645CE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004245" y="3070771"/>
                <a:ext cx="256860" cy="172244"/>
              </a:xfrm>
              <a:prstGeom prst="bentConnector3">
                <a:avLst>
                  <a:gd name="adj1" fmla="val 2103"/>
                </a:avLst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9C6BFA30-623E-4C29-9D62-C158DF89DB07}"/>
                  </a:ext>
                </a:extLst>
              </p:cNvPr>
              <p:cNvCxnSpPr/>
              <p:nvPr/>
            </p:nvCxnSpPr>
            <p:spPr>
              <a:xfrm>
                <a:off x="4041324" y="3851854"/>
                <a:ext cx="0" cy="31818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6B3403F0-4244-40AF-93AE-C7DBD367010F}"/>
                  </a:ext>
                </a:extLst>
              </p:cNvPr>
              <p:cNvCxnSpPr/>
              <p:nvPr/>
            </p:nvCxnSpPr>
            <p:spPr>
              <a:xfrm flipV="1">
                <a:off x="4041324" y="3304820"/>
                <a:ext cx="0" cy="151697"/>
              </a:xfrm>
              <a:prstGeom prst="straightConnector1">
                <a:avLst/>
              </a:prstGeom>
              <a:ln w="50800" cap="rnd">
                <a:solidFill>
                  <a:schemeClr val="accent6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0F81ABDD-90CB-4C28-9C04-107D05BD8D01}"/>
                  </a:ext>
                </a:extLst>
              </p:cNvPr>
              <p:cNvCxnSpPr/>
              <p:nvPr/>
            </p:nvCxnSpPr>
            <p:spPr>
              <a:xfrm flipH="1">
                <a:off x="3781761" y="3721673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accent6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D3E21D50-0535-4BB1-AF13-C4652CB9688F}"/>
                  </a:ext>
                </a:extLst>
              </p:cNvPr>
              <p:cNvCxnSpPr/>
              <p:nvPr/>
            </p:nvCxnSpPr>
            <p:spPr>
              <a:xfrm flipH="1">
                <a:off x="3781761" y="3456516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accent6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F764D535-7DB4-44C2-B246-9F4F7EA94DBE}"/>
                  </a:ext>
                </a:extLst>
              </p:cNvPr>
              <p:cNvCxnSpPr/>
              <p:nvPr/>
            </p:nvCxnSpPr>
            <p:spPr>
              <a:xfrm flipV="1">
                <a:off x="4041324" y="3721675"/>
                <a:ext cx="0" cy="130178"/>
              </a:xfrm>
              <a:prstGeom prst="straightConnector1">
                <a:avLst/>
              </a:prstGeom>
              <a:ln w="50800" cap="rnd">
                <a:solidFill>
                  <a:schemeClr val="accent6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EA1FE11F-E567-4635-9BF9-8305AE1A7EC8}"/>
                </a:ext>
              </a:extLst>
            </p:cNvPr>
            <p:cNvGrpSpPr/>
            <p:nvPr/>
          </p:nvGrpSpPr>
          <p:grpSpPr>
            <a:xfrm>
              <a:off x="1371097" y="3509694"/>
              <a:ext cx="922588" cy="1118660"/>
              <a:chOff x="204788" y="2405855"/>
              <a:chExt cx="922588" cy="555810"/>
            </a:xfrm>
          </p:grpSpPr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8A550BA9-FFE6-4093-83AE-E991F9549913}"/>
                  </a:ext>
                </a:extLst>
              </p:cNvPr>
              <p:cNvSpPr/>
              <p:nvPr/>
            </p:nvSpPr>
            <p:spPr>
              <a:xfrm>
                <a:off x="298148" y="2455073"/>
                <a:ext cx="379969" cy="49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A9F6066-7AF4-46B7-8010-F05E72CE2A52}"/>
                  </a:ext>
                </a:extLst>
              </p:cNvPr>
              <p:cNvCxnSpPr/>
              <p:nvPr/>
            </p:nvCxnSpPr>
            <p:spPr>
              <a:xfrm>
                <a:off x="285750" y="2405855"/>
                <a:ext cx="0" cy="5558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AD0BBC35-5E4B-4703-8ED3-7A1A57CF59E7}"/>
                  </a:ext>
                </a:extLst>
              </p:cNvPr>
              <p:cNvCxnSpPr/>
              <p:nvPr/>
            </p:nvCxnSpPr>
            <p:spPr>
              <a:xfrm>
                <a:off x="692309" y="2405855"/>
                <a:ext cx="0" cy="5558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>
                <a:extLst>
                  <a:ext uri="{FF2B5EF4-FFF2-40B4-BE49-F238E27FC236}">
                    <a16:creationId xmlns:a16="http://schemas.microsoft.com/office/drawing/2014/main" id="{BFCD7FDE-D07E-4390-8CAF-3411D8BE13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5750" y="2957972"/>
                <a:ext cx="40655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27C2D25B-6A6A-4E15-BA33-285F238040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2310" y="2406307"/>
                <a:ext cx="8635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1A04A6F3-6819-4A9E-86F6-9ECA1AD06DF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4788" y="2406307"/>
                <a:ext cx="8096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>
                <a:extLst>
                  <a:ext uri="{FF2B5EF4-FFF2-40B4-BE49-F238E27FC236}">
                    <a16:creationId xmlns:a16="http://schemas.microsoft.com/office/drawing/2014/main" id="{205927AA-C7B9-4ABB-BCFF-FF28035039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025" y="2409453"/>
                <a:ext cx="315351" cy="24223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50DDE9CE-C47D-4E47-9649-895E0D7DA8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2966" y="2774842"/>
                <a:ext cx="374144" cy="1831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0B87465-9576-4CCF-844C-E3CF9E4DF1EB}"/>
              </a:ext>
            </a:extLst>
          </p:cNvPr>
          <p:cNvGrpSpPr/>
          <p:nvPr/>
        </p:nvGrpSpPr>
        <p:grpSpPr>
          <a:xfrm>
            <a:off x="2892837" y="1743409"/>
            <a:ext cx="3492724" cy="3251909"/>
            <a:chOff x="2892837" y="1743409"/>
            <a:chExt cx="3492724" cy="325190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01DBA27-854C-46AA-86A2-2A51E3AF937F}"/>
                </a:ext>
              </a:extLst>
            </p:cNvPr>
            <p:cNvSpPr/>
            <p:nvPr/>
          </p:nvSpPr>
          <p:spPr>
            <a:xfrm>
              <a:off x="2892837" y="1743409"/>
              <a:ext cx="349272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</a:rPr>
                <a:t>Data-Retention Error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198" name="Arc 197">
              <a:extLst>
                <a:ext uri="{FF2B5EF4-FFF2-40B4-BE49-F238E27FC236}">
                  <a16:creationId xmlns:a16="http://schemas.microsoft.com/office/drawing/2014/main" id="{50FFBB3A-A4AA-461E-8E71-61123C1F07FF}"/>
                </a:ext>
              </a:extLst>
            </p:cNvPr>
            <p:cNvSpPr/>
            <p:nvPr/>
          </p:nvSpPr>
          <p:spPr>
            <a:xfrm>
              <a:off x="3359230" y="2546344"/>
              <a:ext cx="2448974" cy="2448974"/>
            </a:xfrm>
            <a:prstGeom prst="arc">
              <a:avLst>
                <a:gd name="adj1" fmla="val 13104530"/>
                <a:gd name="adj2" fmla="val 19253867"/>
              </a:avLst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Lightning Bolt 161">
              <a:extLst>
                <a:ext uri="{FF2B5EF4-FFF2-40B4-BE49-F238E27FC236}">
                  <a16:creationId xmlns:a16="http://schemas.microsoft.com/office/drawing/2014/main" id="{3F2CAD69-4986-4125-81EC-9E2CF9166124}"/>
                </a:ext>
              </a:extLst>
            </p:cNvPr>
            <p:cNvSpPr/>
            <p:nvPr/>
          </p:nvSpPr>
          <p:spPr>
            <a:xfrm>
              <a:off x="4155728" y="2168579"/>
              <a:ext cx="749377" cy="907842"/>
            </a:xfrm>
            <a:prstGeom prst="lightningBolt">
              <a:avLst/>
            </a:prstGeom>
            <a:solidFill>
              <a:srgbClr val="FFFF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E4F8757-C101-4F2E-B537-2473FDE15254}"/>
              </a:ext>
            </a:extLst>
          </p:cNvPr>
          <p:cNvGrpSpPr/>
          <p:nvPr/>
        </p:nvGrpSpPr>
        <p:grpSpPr>
          <a:xfrm>
            <a:off x="3336064" y="3164037"/>
            <a:ext cx="2448974" cy="2997938"/>
            <a:chOff x="3336064" y="3164037"/>
            <a:chExt cx="2448974" cy="2997938"/>
          </a:xfrm>
        </p:grpSpPr>
        <p:sp>
          <p:nvSpPr>
            <p:cNvPr id="199" name="Arc 198">
              <a:extLst>
                <a:ext uri="{FF2B5EF4-FFF2-40B4-BE49-F238E27FC236}">
                  <a16:creationId xmlns:a16="http://schemas.microsoft.com/office/drawing/2014/main" id="{24C05E4A-D30E-411D-B30F-D64BBB071756}"/>
                </a:ext>
              </a:extLst>
            </p:cNvPr>
            <p:cNvSpPr/>
            <p:nvPr/>
          </p:nvSpPr>
          <p:spPr>
            <a:xfrm rot="10800000">
              <a:off x="3336064" y="3164037"/>
              <a:ext cx="2448974" cy="2448974"/>
            </a:xfrm>
            <a:prstGeom prst="arc">
              <a:avLst>
                <a:gd name="adj1" fmla="val 13104530"/>
                <a:gd name="adj2" fmla="val 19253867"/>
              </a:avLst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F5358FEE-89FC-4362-9274-42C9590E1785}"/>
                </a:ext>
              </a:extLst>
            </p:cNvPr>
            <p:cNvSpPr/>
            <p:nvPr/>
          </p:nvSpPr>
          <p:spPr>
            <a:xfrm>
              <a:off x="4336070" y="5146312"/>
              <a:ext cx="58390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C00000"/>
                  </a:solidFill>
                  <a:latin typeface="Trebuchet MS" panose="020B0603020202020204" pitchFamily="34" charset="0"/>
                </a:rPr>
                <a:t>X</a:t>
              </a:r>
              <a:endParaRPr lang="en-US" sz="60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799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DDCD1-8DDE-4143-8CA1-DA012CDC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776B557-9F29-43AB-ACD3-9C5258204D18}"/>
              </a:ext>
            </a:extLst>
          </p:cNvPr>
          <p:cNvSpPr/>
          <p:nvPr/>
        </p:nvSpPr>
        <p:spPr>
          <a:xfrm>
            <a:off x="352430" y="360399"/>
            <a:ext cx="846257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Key idea: </a:t>
            </a:r>
            <a:r>
              <a:rPr lang="en-US" sz="3200" dirty="0">
                <a:latin typeface="Trebuchet MS" panose="020B0603020202020204" pitchFamily="34" charset="0"/>
              </a:rPr>
              <a:t>disabling DRAM refresh induces</a:t>
            </a:r>
          </a:p>
          <a:p>
            <a:pPr algn="ctr"/>
            <a:r>
              <a:rPr lang="en-US" sz="3200" dirty="0">
                <a:latin typeface="Trebuchet MS" panose="020B0603020202020204" pitchFamily="34" charset="0"/>
              </a:rPr>
              <a:t>data-retention errors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only</a:t>
            </a:r>
            <a:r>
              <a:rPr lang="en-US" sz="3200" dirty="0">
                <a:latin typeface="Trebuchet MS" panose="020B0603020202020204" pitchFamily="34" charset="0"/>
              </a:rPr>
              <a:t> in CHARGED cells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D961AE2-57ED-4440-A2F9-6E6FEBD6BDDC}"/>
              </a:ext>
            </a:extLst>
          </p:cNvPr>
          <p:cNvGrpSpPr/>
          <p:nvPr/>
        </p:nvGrpSpPr>
        <p:grpSpPr>
          <a:xfrm>
            <a:off x="5426819" y="2903463"/>
            <a:ext cx="2912427" cy="2377440"/>
            <a:chOff x="5426819" y="2903463"/>
            <a:chExt cx="2912427" cy="2377440"/>
          </a:xfrm>
        </p:grpSpPr>
        <p:sp>
          <p:nvSpPr>
            <p:cNvPr id="197" name="Rectangle: Rounded Corners 196">
              <a:extLst>
                <a:ext uri="{FF2B5EF4-FFF2-40B4-BE49-F238E27FC236}">
                  <a16:creationId xmlns:a16="http://schemas.microsoft.com/office/drawing/2014/main" id="{39B6C77B-5186-4407-B4D4-8A4F71D5C73D}"/>
                </a:ext>
              </a:extLst>
            </p:cNvPr>
            <p:cNvSpPr/>
            <p:nvPr/>
          </p:nvSpPr>
          <p:spPr>
            <a:xfrm>
              <a:off x="5426819" y="2903463"/>
              <a:ext cx="2912427" cy="237744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73C846B6-7E2C-4A33-A0D1-0F96756E8AB7}"/>
                </a:ext>
              </a:extLst>
            </p:cNvPr>
            <p:cNvGrpSpPr/>
            <p:nvPr/>
          </p:nvGrpSpPr>
          <p:grpSpPr>
            <a:xfrm>
              <a:off x="6008301" y="3531419"/>
              <a:ext cx="922588" cy="1118660"/>
              <a:chOff x="204788" y="2405855"/>
              <a:chExt cx="922588" cy="555810"/>
            </a:xfrm>
          </p:grpSpPr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149BD019-04FE-4C46-A29E-DD3622E9EA76}"/>
                  </a:ext>
                </a:extLst>
              </p:cNvPr>
              <p:cNvCxnSpPr/>
              <p:nvPr/>
            </p:nvCxnSpPr>
            <p:spPr>
              <a:xfrm>
                <a:off x="285750" y="2405855"/>
                <a:ext cx="0" cy="5558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95385A25-6610-4AD5-A252-CD2D018154EE}"/>
                  </a:ext>
                </a:extLst>
              </p:cNvPr>
              <p:cNvCxnSpPr/>
              <p:nvPr/>
            </p:nvCxnSpPr>
            <p:spPr>
              <a:xfrm>
                <a:off x="692309" y="2405855"/>
                <a:ext cx="0" cy="5558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DF368DEF-2EC8-4C59-88C8-A4C4226CEC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5750" y="2957972"/>
                <a:ext cx="40655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CF7A2FE3-44AC-4287-BAEF-69B016D1BB2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2310" y="2406307"/>
                <a:ext cx="8635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F5DE0038-7EAF-44FD-8926-0EC4EA29C43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4788" y="2406307"/>
                <a:ext cx="8096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id="{0829005F-C424-4DB1-AB1E-5679F0643B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025" y="2409453"/>
                <a:ext cx="315351" cy="24223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532455D3-8C7E-465B-B4BB-263CCD9465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2966" y="2774842"/>
                <a:ext cx="374144" cy="1831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88FD3782-A410-4806-B988-E53A1CFFA370}"/>
                </a:ext>
              </a:extLst>
            </p:cNvPr>
            <p:cNvGrpSpPr/>
            <p:nvPr/>
          </p:nvGrpSpPr>
          <p:grpSpPr>
            <a:xfrm>
              <a:off x="6704606" y="3117226"/>
              <a:ext cx="1424278" cy="1549400"/>
              <a:chOff x="3345264" y="2043659"/>
              <a:chExt cx="2136749" cy="2309148"/>
            </a:xfrm>
          </p:grpSpPr>
          <p:cxnSp>
            <p:nvCxnSpPr>
              <p:cNvPr id="97" name="Straight Arrow Connector 96">
                <a:extLst>
                  <a:ext uri="{FF2B5EF4-FFF2-40B4-BE49-F238E27FC236}">
                    <a16:creationId xmlns:a16="http://schemas.microsoft.com/office/drawing/2014/main" id="{087805EC-81ED-4B70-AE16-90D44E4825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45264" y="2195148"/>
                <a:ext cx="2136748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4B014456-0DE1-4EF0-9523-31991AA5745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9521" y="2043659"/>
                <a:ext cx="0" cy="2309148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Arrow Connector 98">
                <a:extLst>
                  <a:ext uri="{FF2B5EF4-FFF2-40B4-BE49-F238E27FC236}">
                    <a16:creationId xmlns:a16="http://schemas.microsoft.com/office/drawing/2014/main" id="{9E8BE298-1081-4115-A4B6-3509E3141178}"/>
                  </a:ext>
                </a:extLst>
              </p:cNvPr>
              <p:cNvCxnSpPr/>
              <p:nvPr/>
            </p:nvCxnSpPr>
            <p:spPr>
              <a:xfrm flipV="1">
                <a:off x="4662341" y="2492189"/>
                <a:ext cx="0" cy="15557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Arrow Connector 99">
                <a:extLst>
                  <a:ext uri="{FF2B5EF4-FFF2-40B4-BE49-F238E27FC236}">
                    <a16:creationId xmlns:a16="http://schemas.microsoft.com/office/drawing/2014/main" id="{B722CEE8-2BB6-4DB4-8A5C-91DD5FEF29FF}"/>
                  </a:ext>
                </a:extLst>
              </p:cNvPr>
              <p:cNvCxnSpPr/>
              <p:nvPr/>
            </p:nvCxnSpPr>
            <p:spPr>
              <a:xfrm flipH="1">
                <a:off x="4411958" y="2654972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Arrow Connector 100">
                <a:extLst>
                  <a:ext uri="{FF2B5EF4-FFF2-40B4-BE49-F238E27FC236}">
                    <a16:creationId xmlns:a16="http://schemas.microsoft.com/office/drawing/2014/main" id="{A6DCD75E-C7AD-4526-AC97-157AE678EE3E}"/>
                  </a:ext>
                </a:extLst>
              </p:cNvPr>
              <p:cNvCxnSpPr/>
              <p:nvPr/>
            </p:nvCxnSpPr>
            <p:spPr>
              <a:xfrm flipH="1" flipV="1">
                <a:off x="4910967" y="2766192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AF66C197-9C59-4B10-907D-03F2FF6A4CAA}"/>
                  </a:ext>
                </a:extLst>
              </p:cNvPr>
              <p:cNvCxnSpPr/>
              <p:nvPr/>
            </p:nvCxnSpPr>
            <p:spPr>
              <a:xfrm flipH="1">
                <a:off x="4411958" y="2766192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82B5D875-922E-4CF8-89C6-CCA49D2CC459}"/>
                  </a:ext>
                </a:extLst>
              </p:cNvPr>
              <p:cNvCxnSpPr/>
              <p:nvPr/>
            </p:nvCxnSpPr>
            <p:spPr>
              <a:xfrm>
                <a:off x="4910967" y="3025758"/>
                <a:ext cx="193166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>
                <a:extLst>
                  <a:ext uri="{FF2B5EF4-FFF2-40B4-BE49-F238E27FC236}">
                    <a16:creationId xmlns:a16="http://schemas.microsoft.com/office/drawing/2014/main" id="{08136805-826F-4829-92E5-E63E226434FA}"/>
                  </a:ext>
                </a:extLst>
              </p:cNvPr>
              <p:cNvCxnSpPr/>
              <p:nvPr/>
            </p:nvCxnSpPr>
            <p:spPr>
              <a:xfrm>
                <a:off x="4218791" y="3025758"/>
                <a:ext cx="193167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>
                <a:extLst>
                  <a:ext uri="{FF2B5EF4-FFF2-40B4-BE49-F238E27FC236}">
                    <a16:creationId xmlns:a16="http://schemas.microsoft.com/office/drawing/2014/main" id="{AB0A2DC0-53C6-4FF3-89B4-9EA68EAF7332}"/>
                  </a:ext>
                </a:extLst>
              </p:cNvPr>
              <p:cNvCxnSpPr/>
              <p:nvPr/>
            </p:nvCxnSpPr>
            <p:spPr>
              <a:xfrm flipH="1" flipV="1">
                <a:off x="4411957" y="2766192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1AC7B2B8-9486-4B76-8479-FACC129844BC}"/>
                  </a:ext>
                </a:extLst>
              </p:cNvPr>
              <p:cNvCxnSpPr/>
              <p:nvPr/>
            </p:nvCxnSpPr>
            <p:spPr>
              <a:xfrm>
                <a:off x="4662341" y="2195147"/>
                <a:ext cx="1" cy="321296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C5C362DE-7252-4DE3-8A96-F55D7403437E}"/>
                  </a:ext>
                </a:extLst>
              </p:cNvPr>
              <p:cNvCxnSpPr/>
              <p:nvPr/>
            </p:nvCxnSpPr>
            <p:spPr>
              <a:xfrm flipH="1">
                <a:off x="5104133" y="3025758"/>
                <a:ext cx="377880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Elbow Connector 44">
                <a:extLst>
                  <a:ext uri="{FF2B5EF4-FFF2-40B4-BE49-F238E27FC236}">
                    <a16:creationId xmlns:a16="http://schemas.microsoft.com/office/drawing/2014/main" id="{8A97DCE5-D691-4C59-9983-7FB6057A9ED4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004245" y="3070771"/>
                <a:ext cx="256860" cy="172244"/>
              </a:xfrm>
              <a:prstGeom prst="bentConnector3">
                <a:avLst>
                  <a:gd name="adj1" fmla="val 2103"/>
                </a:avLst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>
                <a:extLst>
                  <a:ext uri="{FF2B5EF4-FFF2-40B4-BE49-F238E27FC236}">
                    <a16:creationId xmlns:a16="http://schemas.microsoft.com/office/drawing/2014/main" id="{74257FF1-581B-4826-B5AC-2D79891CD3AE}"/>
                  </a:ext>
                </a:extLst>
              </p:cNvPr>
              <p:cNvCxnSpPr/>
              <p:nvPr/>
            </p:nvCxnSpPr>
            <p:spPr>
              <a:xfrm>
                <a:off x="4041324" y="3851854"/>
                <a:ext cx="0" cy="31818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Arrow Connector 109">
                <a:extLst>
                  <a:ext uri="{FF2B5EF4-FFF2-40B4-BE49-F238E27FC236}">
                    <a16:creationId xmlns:a16="http://schemas.microsoft.com/office/drawing/2014/main" id="{5EA39F9E-B817-4E2B-923A-21E3054D59F0}"/>
                  </a:ext>
                </a:extLst>
              </p:cNvPr>
              <p:cNvCxnSpPr/>
              <p:nvPr/>
            </p:nvCxnSpPr>
            <p:spPr>
              <a:xfrm flipV="1">
                <a:off x="4041324" y="3304820"/>
                <a:ext cx="0" cy="151697"/>
              </a:xfrm>
              <a:prstGeom prst="straightConnector1">
                <a:avLst/>
              </a:prstGeom>
              <a:ln w="50800" cap="rnd">
                <a:solidFill>
                  <a:schemeClr val="accent1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Arrow Connector 110">
                <a:extLst>
                  <a:ext uri="{FF2B5EF4-FFF2-40B4-BE49-F238E27FC236}">
                    <a16:creationId xmlns:a16="http://schemas.microsoft.com/office/drawing/2014/main" id="{D17FC881-B8A5-4055-9785-DD1F1D876510}"/>
                  </a:ext>
                </a:extLst>
              </p:cNvPr>
              <p:cNvCxnSpPr/>
              <p:nvPr/>
            </p:nvCxnSpPr>
            <p:spPr>
              <a:xfrm flipH="1">
                <a:off x="3781761" y="3721673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accent1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>
                <a:extLst>
                  <a:ext uri="{FF2B5EF4-FFF2-40B4-BE49-F238E27FC236}">
                    <a16:creationId xmlns:a16="http://schemas.microsoft.com/office/drawing/2014/main" id="{1572BFD0-9D26-42CA-A58C-FD86FD630EF6}"/>
                  </a:ext>
                </a:extLst>
              </p:cNvPr>
              <p:cNvCxnSpPr/>
              <p:nvPr/>
            </p:nvCxnSpPr>
            <p:spPr>
              <a:xfrm flipH="1">
                <a:off x="3781761" y="3456516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accent1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3074815B-9B95-4A98-B14B-FEB479959344}"/>
                  </a:ext>
                </a:extLst>
              </p:cNvPr>
              <p:cNvCxnSpPr/>
              <p:nvPr/>
            </p:nvCxnSpPr>
            <p:spPr>
              <a:xfrm flipV="1">
                <a:off x="4041324" y="3721675"/>
                <a:ext cx="0" cy="130178"/>
              </a:xfrm>
              <a:prstGeom prst="straightConnector1">
                <a:avLst/>
              </a:prstGeom>
              <a:ln w="50800" cap="rnd">
                <a:solidFill>
                  <a:schemeClr val="accent1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EB5BC869-725C-4193-BEB7-2FD4FC5C0816}"/>
                </a:ext>
              </a:extLst>
            </p:cNvPr>
            <p:cNvSpPr/>
            <p:nvPr/>
          </p:nvSpPr>
          <p:spPr>
            <a:xfrm>
              <a:off x="5502083" y="4808226"/>
              <a:ext cx="171898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DISCHARGED</a:t>
              </a:r>
              <a:endParaRPr lang="en-US" sz="2000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24B5297-C0C0-459E-BF08-AE6B8F6DFFAB}"/>
              </a:ext>
            </a:extLst>
          </p:cNvPr>
          <p:cNvGrpSpPr/>
          <p:nvPr/>
        </p:nvGrpSpPr>
        <p:grpSpPr>
          <a:xfrm>
            <a:off x="804754" y="2903463"/>
            <a:ext cx="2912427" cy="2377440"/>
            <a:chOff x="804754" y="2903463"/>
            <a:chExt cx="2912427" cy="2377440"/>
          </a:xfrm>
        </p:grpSpPr>
        <p:sp>
          <p:nvSpPr>
            <p:cNvPr id="196" name="Rectangle: Rounded Corners 195">
              <a:extLst>
                <a:ext uri="{FF2B5EF4-FFF2-40B4-BE49-F238E27FC236}">
                  <a16:creationId xmlns:a16="http://schemas.microsoft.com/office/drawing/2014/main" id="{B6A9CEF2-3AAD-44E5-9481-DC80F440CBE6}"/>
                </a:ext>
              </a:extLst>
            </p:cNvPr>
            <p:cNvSpPr/>
            <p:nvPr/>
          </p:nvSpPr>
          <p:spPr>
            <a:xfrm>
              <a:off x="804754" y="2903463"/>
              <a:ext cx="2912427" cy="237744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CA84809-DEED-47DD-BF2A-8F353FF14CF4}"/>
                </a:ext>
              </a:extLst>
            </p:cNvPr>
            <p:cNvSpPr/>
            <p:nvPr/>
          </p:nvSpPr>
          <p:spPr>
            <a:xfrm>
              <a:off x="879389" y="4746202"/>
              <a:ext cx="155010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CHARGED</a:t>
              </a:r>
              <a:endParaRPr lang="en-US" sz="2000" dirty="0">
                <a:latin typeface="Trebuchet MS" panose="020B0603020202020204" pitchFamily="34" charset="0"/>
              </a:endParaRP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5C2BF316-CDA6-42B1-97DC-61FE1F2E825F}"/>
                </a:ext>
              </a:extLst>
            </p:cNvPr>
            <p:cNvGrpSpPr/>
            <p:nvPr/>
          </p:nvGrpSpPr>
          <p:grpSpPr>
            <a:xfrm>
              <a:off x="2028366" y="3095501"/>
              <a:ext cx="1424278" cy="1549400"/>
              <a:chOff x="3345264" y="2043659"/>
              <a:chExt cx="2136749" cy="2309148"/>
            </a:xfrm>
          </p:grpSpPr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898CD2DE-7057-4E1B-8B5C-7E9D54B00A9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45264" y="2195148"/>
                <a:ext cx="2136748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5176952B-7D22-412D-90C6-E5F608DC9D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349521" y="2043659"/>
                <a:ext cx="0" cy="2309148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0E01A0AA-D607-4425-9756-D4F716CEE22E}"/>
                  </a:ext>
                </a:extLst>
              </p:cNvPr>
              <p:cNvCxnSpPr/>
              <p:nvPr/>
            </p:nvCxnSpPr>
            <p:spPr>
              <a:xfrm flipV="1">
                <a:off x="4662341" y="2492189"/>
                <a:ext cx="0" cy="15557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B5E07D29-EF98-4083-9F45-78599AA3E23B}"/>
                  </a:ext>
                </a:extLst>
              </p:cNvPr>
              <p:cNvCxnSpPr/>
              <p:nvPr/>
            </p:nvCxnSpPr>
            <p:spPr>
              <a:xfrm flipH="1">
                <a:off x="4411958" y="2654972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AD82663D-5B5B-4E6D-BD17-AF2353A97C84}"/>
                  </a:ext>
                </a:extLst>
              </p:cNvPr>
              <p:cNvCxnSpPr/>
              <p:nvPr/>
            </p:nvCxnSpPr>
            <p:spPr>
              <a:xfrm flipH="1" flipV="1">
                <a:off x="4910967" y="2766192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3DECE868-9FF8-413E-BA9F-4F5D0CF96F94}"/>
                  </a:ext>
                </a:extLst>
              </p:cNvPr>
              <p:cNvCxnSpPr/>
              <p:nvPr/>
            </p:nvCxnSpPr>
            <p:spPr>
              <a:xfrm flipH="1">
                <a:off x="4411958" y="2766192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8EF2F69F-02CC-4FD0-A495-037257DE76F4}"/>
                  </a:ext>
                </a:extLst>
              </p:cNvPr>
              <p:cNvCxnSpPr/>
              <p:nvPr/>
            </p:nvCxnSpPr>
            <p:spPr>
              <a:xfrm>
                <a:off x="4910967" y="3025758"/>
                <a:ext cx="193166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454A139C-A6A9-410C-8C87-91BEF1F8752F}"/>
                  </a:ext>
                </a:extLst>
              </p:cNvPr>
              <p:cNvCxnSpPr/>
              <p:nvPr/>
            </p:nvCxnSpPr>
            <p:spPr>
              <a:xfrm>
                <a:off x="4218791" y="3025758"/>
                <a:ext cx="193167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Arrow Connector 86">
                <a:extLst>
                  <a:ext uri="{FF2B5EF4-FFF2-40B4-BE49-F238E27FC236}">
                    <a16:creationId xmlns:a16="http://schemas.microsoft.com/office/drawing/2014/main" id="{CB83F4D4-1040-4F6A-9072-EA011503482D}"/>
                  </a:ext>
                </a:extLst>
              </p:cNvPr>
              <p:cNvCxnSpPr/>
              <p:nvPr/>
            </p:nvCxnSpPr>
            <p:spPr>
              <a:xfrm flipH="1" flipV="1">
                <a:off x="4411957" y="2766192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Arrow Connector 87">
                <a:extLst>
                  <a:ext uri="{FF2B5EF4-FFF2-40B4-BE49-F238E27FC236}">
                    <a16:creationId xmlns:a16="http://schemas.microsoft.com/office/drawing/2014/main" id="{6EC67518-CFE1-45B2-8DE3-DE98142287D3}"/>
                  </a:ext>
                </a:extLst>
              </p:cNvPr>
              <p:cNvCxnSpPr/>
              <p:nvPr/>
            </p:nvCxnSpPr>
            <p:spPr>
              <a:xfrm>
                <a:off x="4662341" y="2195147"/>
                <a:ext cx="1" cy="321296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907BECFC-2A2C-4E3D-90B7-BC113CB3484D}"/>
                  </a:ext>
                </a:extLst>
              </p:cNvPr>
              <p:cNvCxnSpPr/>
              <p:nvPr/>
            </p:nvCxnSpPr>
            <p:spPr>
              <a:xfrm flipH="1">
                <a:off x="5104133" y="3025758"/>
                <a:ext cx="377880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Elbow Connector 44">
                <a:extLst>
                  <a:ext uri="{FF2B5EF4-FFF2-40B4-BE49-F238E27FC236}">
                    <a16:creationId xmlns:a16="http://schemas.microsoft.com/office/drawing/2014/main" id="{F3B2CACB-1258-40E2-8901-34CAD6645CE6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4004245" y="3070771"/>
                <a:ext cx="256860" cy="172244"/>
              </a:xfrm>
              <a:prstGeom prst="bentConnector3">
                <a:avLst>
                  <a:gd name="adj1" fmla="val 2103"/>
                </a:avLst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Arrow Connector 90">
                <a:extLst>
                  <a:ext uri="{FF2B5EF4-FFF2-40B4-BE49-F238E27FC236}">
                    <a16:creationId xmlns:a16="http://schemas.microsoft.com/office/drawing/2014/main" id="{9C6BFA30-623E-4C29-9D62-C158DF89DB07}"/>
                  </a:ext>
                </a:extLst>
              </p:cNvPr>
              <p:cNvCxnSpPr/>
              <p:nvPr/>
            </p:nvCxnSpPr>
            <p:spPr>
              <a:xfrm>
                <a:off x="4041324" y="3851854"/>
                <a:ext cx="0" cy="31818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>
                <a:extLst>
                  <a:ext uri="{FF2B5EF4-FFF2-40B4-BE49-F238E27FC236}">
                    <a16:creationId xmlns:a16="http://schemas.microsoft.com/office/drawing/2014/main" id="{6B3403F0-4244-40AF-93AE-C7DBD367010F}"/>
                  </a:ext>
                </a:extLst>
              </p:cNvPr>
              <p:cNvCxnSpPr/>
              <p:nvPr/>
            </p:nvCxnSpPr>
            <p:spPr>
              <a:xfrm flipV="1">
                <a:off x="4041324" y="3304820"/>
                <a:ext cx="0" cy="151697"/>
              </a:xfrm>
              <a:prstGeom prst="straightConnector1">
                <a:avLst/>
              </a:prstGeom>
              <a:ln w="50800" cap="rnd">
                <a:solidFill>
                  <a:schemeClr val="accent6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0F81ABDD-90CB-4C28-9C04-107D05BD8D01}"/>
                  </a:ext>
                </a:extLst>
              </p:cNvPr>
              <p:cNvCxnSpPr/>
              <p:nvPr/>
            </p:nvCxnSpPr>
            <p:spPr>
              <a:xfrm flipH="1">
                <a:off x="3781761" y="3721673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accent6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D3E21D50-0535-4BB1-AF13-C4652CB9688F}"/>
                  </a:ext>
                </a:extLst>
              </p:cNvPr>
              <p:cNvCxnSpPr/>
              <p:nvPr/>
            </p:nvCxnSpPr>
            <p:spPr>
              <a:xfrm flipH="1">
                <a:off x="3781761" y="3456516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accent6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F764D535-7DB4-44C2-B246-9F4F7EA94DBE}"/>
                  </a:ext>
                </a:extLst>
              </p:cNvPr>
              <p:cNvCxnSpPr/>
              <p:nvPr/>
            </p:nvCxnSpPr>
            <p:spPr>
              <a:xfrm flipV="1">
                <a:off x="4041324" y="3721675"/>
                <a:ext cx="0" cy="130178"/>
              </a:xfrm>
              <a:prstGeom prst="straightConnector1">
                <a:avLst/>
              </a:prstGeom>
              <a:ln w="50800" cap="rnd">
                <a:solidFill>
                  <a:schemeClr val="accent6">
                    <a:lumMod val="75000"/>
                  </a:schemeClr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EA1FE11F-E567-4635-9BF9-8305AE1A7EC8}"/>
                </a:ext>
              </a:extLst>
            </p:cNvPr>
            <p:cNvGrpSpPr/>
            <p:nvPr/>
          </p:nvGrpSpPr>
          <p:grpSpPr>
            <a:xfrm>
              <a:off x="1371097" y="3509694"/>
              <a:ext cx="922588" cy="1118660"/>
              <a:chOff x="204788" y="2405855"/>
              <a:chExt cx="922588" cy="555810"/>
            </a:xfrm>
          </p:grpSpPr>
          <p:sp>
            <p:nvSpPr>
              <p:cNvPr id="167" name="Rectangle 166">
                <a:extLst>
                  <a:ext uri="{FF2B5EF4-FFF2-40B4-BE49-F238E27FC236}">
                    <a16:creationId xmlns:a16="http://schemas.microsoft.com/office/drawing/2014/main" id="{8A550BA9-FFE6-4093-83AE-E991F9549913}"/>
                  </a:ext>
                </a:extLst>
              </p:cNvPr>
              <p:cNvSpPr/>
              <p:nvPr/>
            </p:nvSpPr>
            <p:spPr>
              <a:xfrm>
                <a:off x="298148" y="2455073"/>
                <a:ext cx="379969" cy="499206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A9F6066-7AF4-46B7-8010-F05E72CE2A52}"/>
                  </a:ext>
                </a:extLst>
              </p:cNvPr>
              <p:cNvCxnSpPr/>
              <p:nvPr/>
            </p:nvCxnSpPr>
            <p:spPr>
              <a:xfrm>
                <a:off x="285750" y="2405855"/>
                <a:ext cx="0" cy="5558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AD0BBC35-5E4B-4703-8ED3-7A1A57CF59E7}"/>
                  </a:ext>
                </a:extLst>
              </p:cNvPr>
              <p:cNvCxnSpPr/>
              <p:nvPr/>
            </p:nvCxnSpPr>
            <p:spPr>
              <a:xfrm>
                <a:off x="692309" y="2405855"/>
                <a:ext cx="0" cy="5558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>
                <a:extLst>
                  <a:ext uri="{FF2B5EF4-FFF2-40B4-BE49-F238E27FC236}">
                    <a16:creationId xmlns:a16="http://schemas.microsoft.com/office/drawing/2014/main" id="{BFCD7FDE-D07E-4390-8CAF-3411D8BE139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85750" y="2957972"/>
                <a:ext cx="40655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27C2D25B-6A6A-4E15-BA33-285F238040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2310" y="2406307"/>
                <a:ext cx="86359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>
                <a:extLst>
                  <a:ext uri="{FF2B5EF4-FFF2-40B4-BE49-F238E27FC236}">
                    <a16:creationId xmlns:a16="http://schemas.microsoft.com/office/drawing/2014/main" id="{1A04A6F3-6819-4A9E-86F6-9ECA1AD06DF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04788" y="2406307"/>
                <a:ext cx="80963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>
                <a:extLst>
                  <a:ext uri="{FF2B5EF4-FFF2-40B4-BE49-F238E27FC236}">
                    <a16:creationId xmlns:a16="http://schemas.microsoft.com/office/drawing/2014/main" id="{205927AA-C7B9-4ABB-BCFF-FF28035039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12025" y="2409453"/>
                <a:ext cx="315351" cy="24223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50DDE9CE-C47D-4E47-9649-895E0D7DA8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42966" y="2774842"/>
                <a:ext cx="374144" cy="18312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0B87465-9576-4CCF-844C-E3CF9E4DF1EB}"/>
              </a:ext>
            </a:extLst>
          </p:cNvPr>
          <p:cNvGrpSpPr/>
          <p:nvPr/>
        </p:nvGrpSpPr>
        <p:grpSpPr>
          <a:xfrm>
            <a:off x="2892837" y="1743409"/>
            <a:ext cx="3492724" cy="3251909"/>
            <a:chOff x="2892837" y="1743409"/>
            <a:chExt cx="3492724" cy="325190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01DBA27-854C-46AA-86A2-2A51E3AF937F}"/>
                </a:ext>
              </a:extLst>
            </p:cNvPr>
            <p:cNvSpPr/>
            <p:nvPr/>
          </p:nvSpPr>
          <p:spPr>
            <a:xfrm>
              <a:off x="2892837" y="1743409"/>
              <a:ext cx="349272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  <a:latin typeface="Trebuchet MS" panose="020B0603020202020204" pitchFamily="34" charset="0"/>
                </a:rPr>
                <a:t>Data-Retention Error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198" name="Arc 197">
              <a:extLst>
                <a:ext uri="{FF2B5EF4-FFF2-40B4-BE49-F238E27FC236}">
                  <a16:creationId xmlns:a16="http://schemas.microsoft.com/office/drawing/2014/main" id="{50FFBB3A-A4AA-461E-8E71-61123C1F07FF}"/>
                </a:ext>
              </a:extLst>
            </p:cNvPr>
            <p:cNvSpPr/>
            <p:nvPr/>
          </p:nvSpPr>
          <p:spPr>
            <a:xfrm>
              <a:off x="3359230" y="2546344"/>
              <a:ext cx="2448974" cy="2448974"/>
            </a:xfrm>
            <a:prstGeom prst="arc">
              <a:avLst>
                <a:gd name="adj1" fmla="val 13104530"/>
                <a:gd name="adj2" fmla="val 19253867"/>
              </a:avLst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Lightning Bolt 161">
              <a:extLst>
                <a:ext uri="{FF2B5EF4-FFF2-40B4-BE49-F238E27FC236}">
                  <a16:creationId xmlns:a16="http://schemas.microsoft.com/office/drawing/2014/main" id="{3F2CAD69-4986-4125-81EC-9E2CF9166124}"/>
                </a:ext>
              </a:extLst>
            </p:cNvPr>
            <p:cNvSpPr/>
            <p:nvPr/>
          </p:nvSpPr>
          <p:spPr>
            <a:xfrm>
              <a:off x="4155728" y="2168579"/>
              <a:ext cx="749377" cy="907842"/>
            </a:xfrm>
            <a:prstGeom prst="lightningBolt">
              <a:avLst/>
            </a:prstGeom>
            <a:solidFill>
              <a:srgbClr val="FFFF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E4F8757-C101-4F2E-B537-2473FDE15254}"/>
              </a:ext>
            </a:extLst>
          </p:cNvPr>
          <p:cNvGrpSpPr/>
          <p:nvPr/>
        </p:nvGrpSpPr>
        <p:grpSpPr>
          <a:xfrm>
            <a:off x="3336064" y="3164037"/>
            <a:ext cx="2448974" cy="2997938"/>
            <a:chOff x="3336064" y="3164037"/>
            <a:chExt cx="2448974" cy="2997938"/>
          </a:xfrm>
        </p:grpSpPr>
        <p:sp>
          <p:nvSpPr>
            <p:cNvPr id="199" name="Arc 198">
              <a:extLst>
                <a:ext uri="{FF2B5EF4-FFF2-40B4-BE49-F238E27FC236}">
                  <a16:creationId xmlns:a16="http://schemas.microsoft.com/office/drawing/2014/main" id="{24C05E4A-D30E-411D-B30F-D64BBB071756}"/>
                </a:ext>
              </a:extLst>
            </p:cNvPr>
            <p:cNvSpPr/>
            <p:nvPr/>
          </p:nvSpPr>
          <p:spPr>
            <a:xfrm rot="10800000">
              <a:off x="3336064" y="3164037"/>
              <a:ext cx="2448974" cy="2448974"/>
            </a:xfrm>
            <a:prstGeom prst="arc">
              <a:avLst>
                <a:gd name="adj1" fmla="val 13104530"/>
                <a:gd name="adj2" fmla="val 19253867"/>
              </a:avLst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F5358FEE-89FC-4362-9274-42C9590E1785}"/>
                </a:ext>
              </a:extLst>
            </p:cNvPr>
            <p:cNvSpPr/>
            <p:nvPr/>
          </p:nvSpPr>
          <p:spPr>
            <a:xfrm>
              <a:off x="4336070" y="5146312"/>
              <a:ext cx="58390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C00000"/>
                  </a:solidFill>
                  <a:latin typeface="Trebuchet MS" panose="020B0603020202020204" pitchFamily="34" charset="0"/>
                </a:rPr>
                <a:t>X</a:t>
              </a:r>
              <a:endParaRPr lang="en-US" sz="6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70" name="Rectangle 69">
            <a:extLst>
              <a:ext uri="{FF2B5EF4-FFF2-40B4-BE49-F238E27FC236}">
                <a16:creationId xmlns:a16="http://schemas.microsoft.com/office/drawing/2014/main" id="{27CEF627-EEB3-4CDA-831C-CCB3D03048CA}"/>
              </a:ext>
            </a:extLst>
          </p:cNvPr>
          <p:cNvSpPr/>
          <p:nvPr/>
        </p:nvSpPr>
        <p:spPr>
          <a:xfrm>
            <a:off x="95250" y="142875"/>
            <a:ext cx="8972550" cy="6111356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Content Placeholder 25">
            <a:extLst>
              <a:ext uri="{FF2B5EF4-FFF2-40B4-BE49-F238E27FC236}">
                <a16:creationId xmlns:a16="http://schemas.microsoft.com/office/drawing/2014/main" id="{3ACE575B-3031-4B3E-B62B-61F0DB5FED70}"/>
              </a:ext>
            </a:extLst>
          </p:cNvPr>
          <p:cNvSpPr txBox="1">
            <a:spLocks/>
          </p:cNvSpPr>
          <p:nvPr/>
        </p:nvSpPr>
        <p:spPr>
          <a:xfrm>
            <a:off x="283456" y="2433637"/>
            <a:ext cx="8577087" cy="19907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4400" dirty="0">
                <a:solidFill>
                  <a:prstClr val="black"/>
                </a:solidFill>
              </a:rPr>
              <a:t>We can 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selectively</a:t>
            </a:r>
            <a:r>
              <a:rPr lang="en-US" sz="4400" dirty="0">
                <a:solidFill>
                  <a:prstClr val="black"/>
                </a:solidFill>
              </a:rPr>
              <a:t> induce errors 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4400" dirty="0">
                <a:solidFill>
                  <a:prstClr val="black"/>
                </a:solidFill>
              </a:rPr>
              <a:t>by </a:t>
            </a:r>
            <a:r>
              <a:rPr lang="en-US" sz="4400" b="1" dirty="0">
                <a:solidFill>
                  <a:schemeClr val="accent6">
                    <a:lumMod val="75000"/>
                  </a:schemeClr>
                </a:solidFill>
              </a:rPr>
              <a:t>controlling</a:t>
            </a:r>
            <a:r>
              <a:rPr lang="en-US" sz="4400" dirty="0">
                <a:solidFill>
                  <a:prstClr val="black"/>
                </a:solidFill>
              </a:rPr>
              <a:t> bit-flip directions</a:t>
            </a:r>
          </a:p>
        </p:txBody>
      </p:sp>
    </p:spTree>
    <p:extLst>
      <p:ext uri="{BB962C8B-B14F-4D97-AF65-F5344CB8AC3E}">
        <p14:creationId xmlns:p14="http://schemas.microsoft.com/office/powerpoint/2010/main" val="2288210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EEF5167-F018-4841-8718-7189F3D46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BEER Testing Methodology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332BFCF-450F-4D3C-9B9F-580F7A610816}"/>
              </a:ext>
            </a:extLst>
          </p:cNvPr>
          <p:cNvGrpSpPr/>
          <p:nvPr/>
        </p:nvGrpSpPr>
        <p:grpSpPr>
          <a:xfrm>
            <a:off x="373200" y="1376334"/>
            <a:ext cx="8397601" cy="1030610"/>
            <a:chOff x="373200" y="1376334"/>
            <a:chExt cx="8397601" cy="1030610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696BC9BD-3136-44A1-A54F-85F1F913A5A6}"/>
                </a:ext>
              </a:extLst>
            </p:cNvPr>
            <p:cNvSpPr/>
            <p:nvPr/>
          </p:nvSpPr>
          <p:spPr>
            <a:xfrm>
              <a:off x="1296037" y="1376334"/>
              <a:ext cx="7474764" cy="103061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Induce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uncorrectable data-retention</a:t>
              </a:r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 errors by disabling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DRAM refresh </a:t>
              </a:r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operations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7E77326F-68AA-4076-97CD-DDB0ED55D797}"/>
                </a:ext>
              </a:extLst>
            </p:cNvPr>
            <p:cNvSpPr/>
            <p:nvPr/>
          </p:nvSpPr>
          <p:spPr>
            <a:xfrm>
              <a:off x="373200" y="1514733"/>
              <a:ext cx="753812" cy="75381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6EF522B-3A9F-4E2A-BE2C-98CB43FC30E3}"/>
              </a:ext>
            </a:extLst>
          </p:cNvPr>
          <p:cNvGrpSpPr/>
          <p:nvPr/>
        </p:nvGrpSpPr>
        <p:grpSpPr>
          <a:xfrm>
            <a:off x="373200" y="2406944"/>
            <a:ext cx="8397600" cy="1733541"/>
            <a:chOff x="373200" y="2406944"/>
            <a:chExt cx="8397600" cy="1733541"/>
          </a:xfrm>
        </p:grpSpPr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6DB8555E-42E3-4D1B-A3CA-56F983867E7F}"/>
                </a:ext>
              </a:extLst>
            </p:cNvPr>
            <p:cNvSpPr/>
            <p:nvPr/>
          </p:nvSpPr>
          <p:spPr>
            <a:xfrm>
              <a:off x="1296036" y="3109876"/>
              <a:ext cx="7474764" cy="103060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Identify which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uncorrectable errors</a:t>
              </a:r>
            </a:p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are and are not possible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842AB18-C344-4CBD-A4C2-E3425E4ABB62}"/>
                </a:ext>
              </a:extLst>
            </p:cNvPr>
            <p:cNvSpPr/>
            <p:nvPr/>
          </p:nvSpPr>
          <p:spPr>
            <a:xfrm>
              <a:off x="373200" y="3248274"/>
              <a:ext cx="753812" cy="75381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9AFEED6A-CB4F-42D5-8672-B7BC7C7F3E09}"/>
                </a:ext>
              </a:extLst>
            </p:cNvPr>
            <p:cNvCxnSpPr>
              <a:cxnSpLocks/>
              <a:stCxn id="9" idx="2"/>
              <a:endCxn id="37" idx="0"/>
            </p:cNvCxnSpPr>
            <p:nvPr/>
          </p:nvCxnSpPr>
          <p:spPr>
            <a:xfrm flipH="1">
              <a:off x="5033418" y="2406944"/>
              <a:ext cx="1" cy="7029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64E6CD5A-AD58-4CA5-A5C8-206154C7800E}"/>
              </a:ext>
            </a:extLst>
          </p:cNvPr>
          <p:cNvGrpSpPr/>
          <p:nvPr/>
        </p:nvGrpSpPr>
        <p:grpSpPr>
          <a:xfrm>
            <a:off x="373200" y="4140485"/>
            <a:ext cx="8397601" cy="1783609"/>
            <a:chOff x="373200" y="4140485"/>
            <a:chExt cx="8397601" cy="1783609"/>
          </a:xfrm>
        </p:grpSpPr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EC6140B0-3921-4964-9E2C-5B429E7909B5}"/>
                </a:ext>
              </a:extLst>
            </p:cNvPr>
            <p:cNvSpPr/>
            <p:nvPr/>
          </p:nvSpPr>
          <p:spPr>
            <a:xfrm>
              <a:off x="1296037" y="4893486"/>
              <a:ext cx="7474764" cy="103060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Solve for the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parity-check matrix</a:t>
              </a:r>
            </a:p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using a </a:t>
              </a:r>
              <a:r>
                <a:rPr lang="en-US" sz="28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SAT solver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015B67C-1DCE-4D8D-B542-4D5B9F79342C}"/>
                </a:ext>
              </a:extLst>
            </p:cNvPr>
            <p:cNvSpPr/>
            <p:nvPr/>
          </p:nvSpPr>
          <p:spPr>
            <a:xfrm>
              <a:off x="373200" y="5031884"/>
              <a:ext cx="753812" cy="75381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7221B61-1E41-4254-B5A2-54251CD1CC10}"/>
                </a:ext>
              </a:extLst>
            </p:cNvPr>
            <p:cNvCxnSpPr>
              <a:cxnSpLocks/>
              <a:stCxn id="37" idx="2"/>
              <a:endCxn id="38" idx="0"/>
            </p:cNvCxnSpPr>
            <p:nvPr/>
          </p:nvCxnSpPr>
          <p:spPr>
            <a:xfrm>
              <a:off x="5033418" y="4140485"/>
              <a:ext cx="1" cy="75300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044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er" id="{8BF39661-A2EB-4A57-959D-1412D4B6AA4D}" vid="{29ACB7AB-B96D-4826-A0CC-9CFCC9A450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beer</Template>
  <TotalTime>66044</TotalTime>
  <Words>1821</Words>
  <Application>Microsoft Macintosh PowerPoint</Application>
  <PresentationFormat>On-screen Show (4:3)</PresentationFormat>
  <Paragraphs>440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Bahnschrift</vt:lpstr>
      <vt:lpstr>Calibri</vt:lpstr>
      <vt:lpstr>Cambria Math</vt:lpstr>
      <vt:lpstr>Courier New</vt:lpstr>
      <vt:lpstr>Segoe UI</vt:lpstr>
      <vt:lpstr>Traditional Arabic</vt:lpstr>
      <vt:lpstr>Trebuchet MS</vt:lpstr>
      <vt:lpstr>Verdana</vt:lpstr>
      <vt:lpstr>BEER</vt:lpstr>
      <vt:lpstr>Bit-Exact ECC Recovery (BEER):  Determining DRAM On-Die ECC Functions  by Exploiting DRAM Data Retention Characteristics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BEER Testing Methodology</vt:lpstr>
      <vt:lpstr>PowerPoint Presentation</vt:lpstr>
      <vt:lpstr>PowerPoint Presentation</vt:lpstr>
      <vt:lpstr>PowerPoint Presentation</vt:lpstr>
      <vt:lpstr>BEER Summary</vt:lpstr>
      <vt:lpstr>PowerPoint Presentation</vt:lpstr>
      <vt:lpstr>PowerPoint Presentation</vt:lpstr>
      <vt:lpstr>PowerPoint Presentation</vt:lpstr>
      <vt:lpstr>Bit-Exact ECC Recovery (BEER):  Determining DRAM On-Die ECC Functions  by Exploiting DRAM Data Retention Characteristics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Ahead FS’18</dc:title>
  <dc:creator>Minesh Patel</dc:creator>
  <cp:lastModifiedBy>Onur Mutlu</cp:lastModifiedBy>
  <cp:revision>1218</cp:revision>
  <dcterms:created xsi:type="dcterms:W3CDTF">2018-09-22T12:36:22Z</dcterms:created>
  <dcterms:modified xsi:type="dcterms:W3CDTF">2020-10-18T16:04:10Z</dcterms:modified>
</cp:coreProperties>
</file>