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2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3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4.xml" ContentType="application/vnd.openxmlformats-officedocument.drawingml.chartshapes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5.xml" ContentType="application/vnd.openxmlformats-officedocument.drawingml.chartshapes+xml"/>
  <Override PartName="/ppt/charts/chart24.xml" ContentType="application/vnd.openxmlformats-officedocument.drawingml.chart+xml"/>
  <Override PartName="/ppt/drawings/drawing6.xml" ContentType="application/vnd.openxmlformats-officedocument.drawingml.chartshapes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7.xml" ContentType="application/vnd.openxmlformats-officedocument.drawingml.chartshapes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8.xml" ContentType="application/vnd.openxmlformats-officedocument.drawingml.chartshape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3" r:id="rId2"/>
    <p:sldMasterId id="2147483676" r:id="rId3"/>
    <p:sldMasterId id="2147483688" r:id="rId4"/>
    <p:sldMasterId id="2147483700" r:id="rId5"/>
    <p:sldMasterId id="2147483712" r:id="rId6"/>
    <p:sldMasterId id="2147483724" r:id="rId7"/>
  </p:sldMasterIdLst>
  <p:notesMasterIdLst>
    <p:notesMasterId r:id="rId81"/>
  </p:notesMasterIdLst>
  <p:handoutMasterIdLst>
    <p:handoutMasterId r:id="rId82"/>
  </p:handoutMasterIdLst>
  <p:sldIdLst>
    <p:sldId id="6035" r:id="rId8"/>
    <p:sldId id="282" r:id="rId9"/>
    <p:sldId id="3497" r:id="rId10"/>
    <p:sldId id="5947" r:id="rId11"/>
    <p:sldId id="6015" r:id="rId12"/>
    <p:sldId id="6041" r:id="rId13"/>
    <p:sldId id="6044" r:id="rId14"/>
    <p:sldId id="6016" r:id="rId15"/>
    <p:sldId id="5913" r:id="rId16"/>
    <p:sldId id="274" r:id="rId17"/>
    <p:sldId id="264" r:id="rId18"/>
    <p:sldId id="5898" r:id="rId19"/>
    <p:sldId id="5899" r:id="rId20"/>
    <p:sldId id="296" r:id="rId21"/>
    <p:sldId id="5900" r:id="rId22"/>
    <p:sldId id="5903" r:id="rId23"/>
    <p:sldId id="6017" r:id="rId24"/>
    <p:sldId id="275" r:id="rId25"/>
    <p:sldId id="5906" r:id="rId26"/>
    <p:sldId id="5975" r:id="rId27"/>
    <p:sldId id="5910" r:id="rId28"/>
    <p:sldId id="5908" r:id="rId29"/>
    <p:sldId id="5909" r:id="rId30"/>
    <p:sldId id="6018" r:id="rId31"/>
    <p:sldId id="5914" r:id="rId32"/>
    <p:sldId id="272" r:id="rId33"/>
    <p:sldId id="279" r:id="rId34"/>
    <p:sldId id="5915" r:id="rId35"/>
    <p:sldId id="5920" r:id="rId36"/>
    <p:sldId id="5921" r:id="rId37"/>
    <p:sldId id="5922" r:id="rId38"/>
    <p:sldId id="281" r:id="rId39"/>
    <p:sldId id="5927" r:id="rId40"/>
    <p:sldId id="5928" r:id="rId41"/>
    <p:sldId id="5964" r:id="rId42"/>
    <p:sldId id="6036" r:id="rId43"/>
    <p:sldId id="5965" r:id="rId44"/>
    <p:sldId id="5940" r:id="rId45"/>
    <p:sldId id="334" r:id="rId46"/>
    <p:sldId id="5943" r:id="rId47"/>
    <p:sldId id="5944" r:id="rId48"/>
    <p:sldId id="6019" r:id="rId49"/>
    <p:sldId id="273" r:id="rId50"/>
    <p:sldId id="5968" r:id="rId51"/>
    <p:sldId id="5969" r:id="rId52"/>
    <p:sldId id="5967" r:id="rId53"/>
    <p:sldId id="6020" r:id="rId54"/>
    <p:sldId id="5973" r:id="rId55"/>
    <p:sldId id="5990" r:id="rId56"/>
    <p:sldId id="5977" r:id="rId57"/>
    <p:sldId id="5987" r:id="rId58"/>
    <p:sldId id="5992" r:id="rId59"/>
    <p:sldId id="5988" r:id="rId60"/>
    <p:sldId id="5994" r:id="rId61"/>
    <p:sldId id="5998" r:id="rId62"/>
    <p:sldId id="6002" r:id="rId63"/>
    <p:sldId id="6003" r:id="rId64"/>
    <p:sldId id="292" r:id="rId65"/>
    <p:sldId id="6004" r:id="rId66"/>
    <p:sldId id="6005" r:id="rId67"/>
    <p:sldId id="6006" r:id="rId68"/>
    <p:sldId id="6021" r:id="rId69"/>
    <p:sldId id="5877" r:id="rId70"/>
    <p:sldId id="6008" r:id="rId71"/>
    <p:sldId id="6011" r:id="rId72"/>
    <p:sldId id="6010" r:id="rId73"/>
    <p:sldId id="6040" r:id="rId74"/>
    <p:sldId id="6045" r:id="rId75"/>
    <p:sldId id="6014" r:id="rId76"/>
    <p:sldId id="6046" r:id="rId77"/>
    <p:sldId id="6047" r:id="rId78"/>
    <p:sldId id="6574" r:id="rId79"/>
    <p:sldId id="6043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D458A"/>
    <a:srgbClr val="F5F6FB"/>
    <a:srgbClr val="000000"/>
    <a:srgbClr val="B9B9B9"/>
    <a:srgbClr val="FBE5D6"/>
    <a:srgbClr val="0070C0"/>
    <a:srgbClr val="009193"/>
    <a:srgbClr val="006600"/>
    <a:srgbClr val="F2F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176"/>
    <p:restoredTop sz="88748"/>
  </p:normalViewPr>
  <p:slideViewPr>
    <p:cSldViewPr snapToGrid="0" snapToObjects="1">
      <p:cViewPr varScale="1">
        <p:scale>
          <a:sx n="115" d="100"/>
          <a:sy n="115" d="100"/>
        </p:scale>
        <p:origin x="1352" y="208"/>
      </p:cViewPr>
      <p:guideLst/>
    </p:cSldViewPr>
  </p:slideViewPr>
  <p:outlineViewPr>
    <p:cViewPr>
      <p:scale>
        <a:sx n="33" d="100"/>
        <a:sy n="33" d="100"/>
      </p:scale>
      <p:origin x="0" y="-289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345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viewProps" Target="viewProps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61" Type="http://schemas.openxmlformats.org/officeDocument/2006/relationships/slide" Target="slides/slide54.xml"/><Relationship Id="rId8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CPU-DPU/cpudpu_output-2021-0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MRAM-latency/mram_output-2021-0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MRAM-latency/mram_output-2021-0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MRAM-latency/mram_output-2021-03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MRAM-latency/mram_output-2021-03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STREAM/stream_output-2021-0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/Users/el1goluj/Documents/ZURICH/PROJECTS/UPMEM/upmem-workloads/Microbenchmarks/AI/ai_output-2021-03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rooflin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Benchmark-results-speedup-2021-06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Benchmark-results-speedup-2021-06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CPU-DPU/cpudpu_output-2021-0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Comparison-results-2021-06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Comparison-results-2021-06.xlsx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3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Comparison-results-2021-06.xlsx" TargetMode="Externa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4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Comparison-results-2021-06.xlsx" TargetMode="Externa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5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/Users/el1goluj/Documents/ZURICH/PROJECTS/UPMEM/upmem-workloads/Microbenchmarks/AI/ai_output-2021-03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Comparison-results-2021-06.xlsx" TargetMode="Externa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7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Comparison-results-2021-06.xlsx" TargetMode="Externa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46132772790708"/>
          <c:y val="5.207888888888889E-2"/>
          <c:w val="0.75915418942435275"/>
          <c:h val="0.65173373015873015"/>
        </c:manualLayout>
      </c:layout>
      <c:lineChart>
        <c:grouping val="standard"/>
        <c:varyColors val="0"/>
        <c:ser>
          <c:idx val="1"/>
          <c:order val="0"/>
          <c:tx>
            <c:strRef>
              <c:f>'cpudpu_output (6)'!$V$13</c:f>
              <c:strCache>
                <c:ptCount val="1"/>
                <c:pt idx="0">
                  <c:v>CPU-DPU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cat>
            <c:strRef>
              <c:f>'cpudpu_output (6)'!$U$14:$U$25</c:f>
              <c:strCache>
                <c:ptCount val="12"/>
                <c:pt idx="0">
                  <c:v>8</c:v>
                </c:pt>
                <c:pt idx="1">
                  <c:v>32</c:v>
                </c:pt>
                <c:pt idx="2">
                  <c:v>128</c:v>
                </c:pt>
                <c:pt idx="3">
                  <c:v>512</c:v>
                </c:pt>
                <c:pt idx="4">
                  <c:v>2K</c:v>
                </c:pt>
                <c:pt idx="5">
                  <c:v>8K</c:v>
                </c:pt>
                <c:pt idx="6">
                  <c:v>32K</c:v>
                </c:pt>
                <c:pt idx="7">
                  <c:v>128K</c:v>
                </c:pt>
                <c:pt idx="8">
                  <c:v>512K</c:v>
                </c:pt>
                <c:pt idx="9">
                  <c:v>2M</c:v>
                </c:pt>
                <c:pt idx="10">
                  <c:v>8M</c:v>
                </c:pt>
                <c:pt idx="11">
                  <c:v>32M</c:v>
                </c:pt>
              </c:strCache>
            </c:strRef>
          </c:cat>
          <c:val>
            <c:numRef>
              <c:f>'cpudpu_output (6)'!$V$14:$V$25</c:f>
              <c:numCache>
                <c:formatCode>General</c:formatCode>
                <c:ptCount val="12"/>
                <c:pt idx="0">
                  <c:v>1.55E-4</c:v>
                </c:pt>
                <c:pt idx="1">
                  <c:v>6.5200000000000002E-4</c:v>
                </c:pt>
                <c:pt idx="2">
                  <c:v>2.771E-3</c:v>
                </c:pt>
                <c:pt idx="3">
                  <c:v>1.0059E-2</c:v>
                </c:pt>
                <c:pt idx="4">
                  <c:v>3.6637000000000003E-2</c:v>
                </c:pt>
                <c:pt idx="5">
                  <c:v>0.104891</c:v>
                </c:pt>
                <c:pt idx="6">
                  <c:v>0.20327500000000001</c:v>
                </c:pt>
                <c:pt idx="7">
                  <c:v>0.29401500000000003</c:v>
                </c:pt>
                <c:pt idx="8">
                  <c:v>0.60928300000000002</c:v>
                </c:pt>
                <c:pt idx="9">
                  <c:v>0.66016699999999995</c:v>
                </c:pt>
                <c:pt idx="10">
                  <c:v>0.38165100000000002</c:v>
                </c:pt>
                <c:pt idx="11">
                  <c:v>0.33247700000000002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26-7641-B7BE-D6491285D7AA}"/>
            </c:ext>
          </c:extLst>
        </c:ser>
        <c:ser>
          <c:idx val="2"/>
          <c:order val="1"/>
          <c:tx>
            <c:strRef>
              <c:f>'cpudpu_output (6)'!$W$13</c:f>
              <c:strCache>
                <c:ptCount val="1"/>
                <c:pt idx="0">
                  <c:v>DPU-CPU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Pt>
            <c:idx val="34"/>
            <c:marker>
              <c:symbol val="circle"/>
              <c:size val="10"/>
              <c:spPr>
                <a:solidFill>
                  <a:srgbClr val="002060"/>
                </a:solidFill>
                <a:ln w="25400">
                  <a:solidFill>
                    <a:srgbClr val="00206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DA26-7641-B7BE-D6491285D7AA}"/>
              </c:ext>
            </c:extLst>
          </c:dPt>
          <c:cat>
            <c:strRef>
              <c:f>'cpudpu_output (6)'!$U$14:$U$25</c:f>
              <c:strCache>
                <c:ptCount val="12"/>
                <c:pt idx="0">
                  <c:v>8</c:v>
                </c:pt>
                <c:pt idx="1">
                  <c:v>32</c:v>
                </c:pt>
                <c:pt idx="2">
                  <c:v>128</c:v>
                </c:pt>
                <c:pt idx="3">
                  <c:v>512</c:v>
                </c:pt>
                <c:pt idx="4">
                  <c:v>2K</c:v>
                </c:pt>
                <c:pt idx="5">
                  <c:v>8K</c:v>
                </c:pt>
                <c:pt idx="6">
                  <c:v>32K</c:v>
                </c:pt>
                <c:pt idx="7">
                  <c:v>128K</c:v>
                </c:pt>
                <c:pt idx="8">
                  <c:v>512K</c:v>
                </c:pt>
                <c:pt idx="9">
                  <c:v>2M</c:v>
                </c:pt>
                <c:pt idx="10">
                  <c:v>8M</c:v>
                </c:pt>
                <c:pt idx="11">
                  <c:v>32M</c:v>
                </c:pt>
              </c:strCache>
            </c:strRef>
          </c:cat>
          <c:val>
            <c:numRef>
              <c:f>'cpudpu_output (6)'!$W$14:$W$25</c:f>
              <c:numCache>
                <c:formatCode>General</c:formatCode>
                <c:ptCount val="12"/>
                <c:pt idx="0">
                  <c:v>1.55E-4</c:v>
                </c:pt>
                <c:pt idx="1">
                  <c:v>6.6799999999999997E-4</c:v>
                </c:pt>
                <c:pt idx="2">
                  <c:v>2.7950000000000002E-3</c:v>
                </c:pt>
                <c:pt idx="3">
                  <c:v>9.0939999999999997E-3</c:v>
                </c:pt>
                <c:pt idx="4">
                  <c:v>2.7453000000000002E-2</c:v>
                </c:pt>
                <c:pt idx="5">
                  <c:v>5.2311999999999997E-2</c:v>
                </c:pt>
                <c:pt idx="6">
                  <c:v>7.2383000000000003E-2</c:v>
                </c:pt>
                <c:pt idx="7">
                  <c:v>8.8080000000000006E-2</c:v>
                </c:pt>
                <c:pt idx="8">
                  <c:v>0.11748500000000001</c:v>
                </c:pt>
                <c:pt idx="9">
                  <c:v>0.12198000000000001</c:v>
                </c:pt>
                <c:pt idx="10">
                  <c:v>0.122519</c:v>
                </c:pt>
                <c:pt idx="11">
                  <c:v>0.122087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A26-7641-B7BE-D6491285D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8528383"/>
        <c:axId val="1598601583"/>
      </c:lineChart>
      <c:catAx>
        <c:axId val="15985283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Data transfer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601583"/>
        <c:crossesAt val="1.0000000000000003E-4"/>
        <c:auto val="1"/>
        <c:lblAlgn val="ctr"/>
        <c:lblOffset val="100"/>
        <c:noMultiLvlLbl val="0"/>
      </c:catAx>
      <c:valAx>
        <c:axId val="1598601583"/>
        <c:scaling>
          <c:logBase val="10"/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Sustained CPU-DPU Bandwidth</a:t>
                </a:r>
              </a:p>
              <a:p>
                <a:pPr>
                  <a:defRPr sz="1400"/>
                </a:pPr>
                <a:r>
                  <a:rPr lang="en-US" sz="1400"/>
                  <a:t>(GB/s, 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528383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2319462775030583"/>
          <c:y val="6.2702777777777774E-2"/>
          <c:w val="0.2181661330795189"/>
          <c:h val="0.2258620370370370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baseline="0"/>
              <a:t>(a)</a:t>
            </a:r>
            <a:r>
              <a:rPr lang="en-US" sz="1400" baseline="0"/>
              <a:t> </a:t>
            </a:r>
            <a:r>
              <a:rPr lang="en-US" sz="1400" b="1" baseline="0"/>
              <a:t>INT32</a:t>
            </a:r>
            <a:r>
              <a:rPr lang="en-US" sz="1400" baseline="0"/>
              <a:t> (1 DPU)</a:t>
            </a:r>
            <a:endParaRPr lang="en-US" sz="1400"/>
          </a:p>
        </c:rich>
      </c:tx>
      <c:layout>
        <c:manualLayout>
          <c:xMode val="edge"/>
          <c:yMode val="edge"/>
          <c:x val="0.17827555555555558"/>
          <c:y val="5.644444444444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16055555555556"/>
          <c:y val="4.2501111111111094E-2"/>
          <c:w val="0.7920338888888889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(2)'!$R$2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(2)'!$R$3:$R$26</c:f>
              <c:numCache>
                <c:formatCode>General</c:formatCode>
                <c:ptCount val="24"/>
                <c:pt idx="0">
                  <c:v>5.2846742235738597</c:v>
                </c:pt>
                <c:pt idx="1">
                  <c:v>10.5723322981903</c:v>
                </c:pt>
                <c:pt idx="2">
                  <c:v>15.8562830787842</c:v>
                </c:pt>
                <c:pt idx="3">
                  <c:v>21.142715588508</c:v>
                </c:pt>
                <c:pt idx="4">
                  <c:v>26.421240569026001</c:v>
                </c:pt>
                <c:pt idx="5">
                  <c:v>31.694353766170899</c:v>
                </c:pt>
                <c:pt idx="6">
                  <c:v>36.9717545086203</c:v>
                </c:pt>
                <c:pt idx="7">
                  <c:v>42.273984910441698</c:v>
                </c:pt>
                <c:pt idx="8">
                  <c:v>47.514571503292302</c:v>
                </c:pt>
                <c:pt idx="9">
                  <c:v>52.787604891534102</c:v>
                </c:pt>
                <c:pt idx="10">
                  <c:v>58.093588838481502</c:v>
                </c:pt>
                <c:pt idx="11">
                  <c:v>58.154528744374701</c:v>
                </c:pt>
                <c:pt idx="12">
                  <c:v>58.163929645724501</c:v>
                </c:pt>
                <c:pt idx="13">
                  <c:v>58.209594866158099</c:v>
                </c:pt>
                <c:pt idx="14">
                  <c:v>58.276885455454902</c:v>
                </c:pt>
                <c:pt idx="15">
                  <c:v>58.3888873863052</c:v>
                </c:pt>
                <c:pt idx="16">
                  <c:v>58.422069755965502</c:v>
                </c:pt>
                <c:pt idx="17">
                  <c:v>58.3891660727013</c:v>
                </c:pt>
                <c:pt idx="18">
                  <c:v>58.366136973752802</c:v>
                </c:pt>
                <c:pt idx="19">
                  <c:v>58.512979620990599</c:v>
                </c:pt>
                <c:pt idx="20">
                  <c:v>58.488174921909803</c:v>
                </c:pt>
                <c:pt idx="21">
                  <c:v>58.508781858849296</c:v>
                </c:pt>
                <c:pt idx="22">
                  <c:v>58.523523323993999</c:v>
                </c:pt>
                <c:pt idx="23">
                  <c:v>58.558166993761198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26-C54F-AD34-E6D519FE23B3}"/>
            </c:ext>
          </c:extLst>
        </c:ser>
        <c:ser>
          <c:idx val="3"/>
          <c:order val="1"/>
          <c:tx>
            <c:strRef>
              <c:f>'pipeline_output (2)'!$U$2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2225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(2)'!$U$3:$U$26</c:f>
              <c:numCache>
                <c:formatCode>General</c:formatCode>
                <c:ptCount val="24"/>
                <c:pt idx="0">
                  <c:v>5.2860595550511098</c:v>
                </c:pt>
                <c:pt idx="1">
                  <c:v>10.5721495650169</c:v>
                </c:pt>
                <c:pt idx="2">
                  <c:v>15.8553925380614</c:v>
                </c:pt>
                <c:pt idx="3">
                  <c:v>21.141741219302801</c:v>
                </c:pt>
                <c:pt idx="4">
                  <c:v>26.416676263964</c:v>
                </c:pt>
                <c:pt idx="5">
                  <c:v>31.696269874856402</c:v>
                </c:pt>
                <c:pt idx="6">
                  <c:v>36.970786154651996</c:v>
                </c:pt>
                <c:pt idx="7">
                  <c:v>42.2762249684369</c:v>
                </c:pt>
                <c:pt idx="8">
                  <c:v>47.511126876163502</c:v>
                </c:pt>
                <c:pt idx="9">
                  <c:v>52.778495229822703</c:v>
                </c:pt>
                <c:pt idx="10">
                  <c:v>58.102970046228798</c:v>
                </c:pt>
                <c:pt idx="11">
                  <c:v>58.166326440046099</c:v>
                </c:pt>
                <c:pt idx="12">
                  <c:v>58.173979066969501</c:v>
                </c:pt>
                <c:pt idx="13">
                  <c:v>58.224370679794298</c:v>
                </c:pt>
                <c:pt idx="14">
                  <c:v>58.263100408951203</c:v>
                </c:pt>
                <c:pt idx="15">
                  <c:v>58.367065214971099</c:v>
                </c:pt>
                <c:pt idx="16">
                  <c:v>58.421697755788799</c:v>
                </c:pt>
                <c:pt idx="17">
                  <c:v>58.376813530636497</c:v>
                </c:pt>
                <c:pt idx="18">
                  <c:v>58.368643292804101</c:v>
                </c:pt>
                <c:pt idx="19">
                  <c:v>58.4811849160631</c:v>
                </c:pt>
                <c:pt idx="20">
                  <c:v>58.481930437082802</c:v>
                </c:pt>
                <c:pt idx="21">
                  <c:v>58.519977229928202</c:v>
                </c:pt>
                <c:pt idx="22">
                  <c:v>58.511113874566703</c:v>
                </c:pt>
                <c:pt idx="23">
                  <c:v>58.516524867022902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26-C54F-AD34-E6D519FE23B3}"/>
            </c:ext>
          </c:extLst>
        </c:ser>
        <c:ser>
          <c:idx val="2"/>
          <c:order val="2"/>
          <c:tx>
            <c:strRef>
              <c:f>'pipeline_output (2)'!$T$2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(2)'!$T$3:$T$26</c:f>
              <c:numCache>
                <c:formatCode>General</c:formatCode>
                <c:ptCount val="24"/>
                <c:pt idx="0">
                  <c:v>0.93379403697502905</c:v>
                </c:pt>
                <c:pt idx="1">
                  <c:v>1.8677781679568</c:v>
                </c:pt>
                <c:pt idx="2">
                  <c:v>2.8014106224142399</c:v>
                </c:pt>
                <c:pt idx="3">
                  <c:v>3.7353966475215699</c:v>
                </c:pt>
                <c:pt idx="4">
                  <c:v>4.6671829794810096</c:v>
                </c:pt>
                <c:pt idx="5">
                  <c:v>5.6002734508520904</c:v>
                </c:pt>
                <c:pt idx="6">
                  <c:v>6.5320326279836696</c:v>
                </c:pt>
                <c:pt idx="7">
                  <c:v>7.4704207233045503</c:v>
                </c:pt>
                <c:pt idx="8">
                  <c:v>8.3964382784402307</c:v>
                </c:pt>
                <c:pt idx="9">
                  <c:v>9.3291102558757792</c:v>
                </c:pt>
                <c:pt idx="10">
                  <c:v>10.2673011663267</c:v>
                </c:pt>
                <c:pt idx="11">
                  <c:v>10.268852495712</c:v>
                </c:pt>
                <c:pt idx="12">
                  <c:v>10.2622195378386</c:v>
                </c:pt>
                <c:pt idx="13">
                  <c:v>10.263051776451</c:v>
                </c:pt>
                <c:pt idx="14">
                  <c:v>10.262678687277599</c:v>
                </c:pt>
                <c:pt idx="15">
                  <c:v>10.2795809758556</c:v>
                </c:pt>
                <c:pt idx="16">
                  <c:v>10.2798689112349</c:v>
                </c:pt>
                <c:pt idx="17">
                  <c:v>10.2635971094256</c:v>
                </c:pt>
                <c:pt idx="18">
                  <c:v>10.2660949008221</c:v>
                </c:pt>
                <c:pt idx="19">
                  <c:v>10.275206343162299</c:v>
                </c:pt>
                <c:pt idx="20">
                  <c:v>10.2639128550053</c:v>
                </c:pt>
                <c:pt idx="21">
                  <c:v>10.273307990751199</c:v>
                </c:pt>
                <c:pt idx="22">
                  <c:v>10.265319594088</c:v>
                </c:pt>
                <c:pt idx="23">
                  <c:v>10.268680102630301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26-C54F-AD34-E6D519FE23B3}"/>
            </c:ext>
          </c:extLst>
        </c:ser>
        <c:ser>
          <c:idx val="1"/>
          <c:order val="3"/>
          <c:tx>
            <c:strRef>
              <c:f>'pipeline_output (2)'!$S$2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 cap="flat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(2)'!$S$3:$S$26</c:f>
              <c:numCache>
                <c:formatCode>General</c:formatCode>
                <c:ptCount val="24"/>
                <c:pt idx="0">
                  <c:v>1.0240142859135799</c:v>
                </c:pt>
                <c:pt idx="1">
                  <c:v>2.0482857541509598</c:v>
                </c:pt>
                <c:pt idx="2">
                  <c:v>3.07186286326503</c:v>
                </c:pt>
                <c:pt idx="3">
                  <c:v>4.0959588575561101</c:v>
                </c:pt>
                <c:pt idx="4">
                  <c:v>5.11938578797744</c:v>
                </c:pt>
                <c:pt idx="5">
                  <c:v>6.1409192598132902</c:v>
                </c:pt>
                <c:pt idx="6">
                  <c:v>7.1632291774423598</c:v>
                </c:pt>
                <c:pt idx="7">
                  <c:v>8.1916891546526092</c:v>
                </c:pt>
                <c:pt idx="8">
                  <c:v>9.2088133228615892</c:v>
                </c:pt>
                <c:pt idx="9">
                  <c:v>10.231635409667801</c:v>
                </c:pt>
                <c:pt idx="10">
                  <c:v>11.258719333928401</c:v>
                </c:pt>
                <c:pt idx="11">
                  <c:v>11.261966938446101</c:v>
                </c:pt>
                <c:pt idx="12">
                  <c:v>11.2568545356951</c:v>
                </c:pt>
                <c:pt idx="13">
                  <c:v>11.2597901454255</c:v>
                </c:pt>
                <c:pt idx="14">
                  <c:v>11.261517690018101</c:v>
                </c:pt>
                <c:pt idx="15">
                  <c:v>11.2770548271422</c:v>
                </c:pt>
                <c:pt idx="16">
                  <c:v>11.278649026567701</c:v>
                </c:pt>
                <c:pt idx="17">
                  <c:v>11.2635223059736</c:v>
                </c:pt>
                <c:pt idx="18">
                  <c:v>11.2657351243829</c:v>
                </c:pt>
                <c:pt idx="19">
                  <c:v>11.274040942714599</c:v>
                </c:pt>
                <c:pt idx="20">
                  <c:v>11.2633840336856</c:v>
                </c:pt>
                <c:pt idx="21">
                  <c:v>11.2705786971636</c:v>
                </c:pt>
                <c:pt idx="22">
                  <c:v>11.2688829730069</c:v>
                </c:pt>
                <c:pt idx="23">
                  <c:v>11.2754610783226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26-C54F-AD34-E6D519FE2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22222222219"/>
          <c:y val="0.36161500000000002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MRAM Read</a:t>
            </a:r>
          </a:p>
        </c:rich>
      </c:tx>
      <c:layout>
        <c:manualLayout>
          <c:xMode val="edge"/>
          <c:yMode val="edge"/>
          <c:x val="0.19185740740740742"/>
          <c:y val="8.23148148148148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35333333333335"/>
          <c:y val="7.7787499999999996E-2"/>
          <c:w val="0.63399236111111112"/>
          <c:h val="0.62914523809523815"/>
        </c:manualLayout>
      </c:layout>
      <c:lineChart>
        <c:grouping val="standard"/>
        <c:varyColors val="0"/>
        <c:ser>
          <c:idx val="0"/>
          <c:order val="1"/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0.1605138888888889"/>
                  <c:y val="-7.257142857142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3B-9945-A671-3A26BFA4B71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mram_output!$H$2:$H$10</c:f>
              <c:numCache>
                <c:formatCode>General</c:formatCode>
                <c:ptCount val="9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</c:numCache>
            </c:numRef>
          </c:cat>
          <c:val>
            <c:numRef>
              <c:f>mram_output!$I$2:$I$10</c:f>
              <c:numCache>
                <c:formatCode>General</c:formatCode>
                <c:ptCount val="9"/>
                <c:pt idx="0">
                  <c:v>34.3749120434601</c:v>
                </c:pt>
                <c:pt idx="1">
                  <c:v>63.742045576666499</c:v>
                </c:pt>
                <c:pt idx="2">
                  <c:v>113.018548279996</c:v>
                </c:pt>
                <c:pt idx="3">
                  <c:v>201.26563726414199</c:v>
                </c:pt>
                <c:pt idx="4">
                  <c:v>308.83454387671901</c:v>
                </c:pt>
                <c:pt idx="5">
                  <c:v>419.13999586001103</c:v>
                </c:pt>
                <c:pt idx="6">
                  <c:v>534.23818621831595</c:v>
                </c:pt>
                <c:pt idx="7">
                  <c:v>605.03038533425899</c:v>
                </c:pt>
                <c:pt idx="8">
                  <c:v>628.22637020046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3B-9945-A671-3A26BFA4B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28800"/>
        <c:axId val="69330480"/>
      </c:lineChart>
      <c:lineChart>
        <c:grouping val="standard"/>
        <c:varyColors val="0"/>
        <c:ser>
          <c:idx val="1"/>
          <c:order val="0"/>
          <c:tx>
            <c:v>Latency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val>
            <c:numRef>
              <c:f>mram_output!$G$2:$G$10</c:f>
              <c:numCache>
                <c:formatCode>General</c:formatCode>
                <c:ptCount val="9"/>
                <c:pt idx="0">
                  <c:v>81.454753875732422</c:v>
                </c:pt>
                <c:pt idx="1">
                  <c:v>87.854099273681641</c:v>
                </c:pt>
                <c:pt idx="2">
                  <c:v>99.098777770996094</c:v>
                </c:pt>
                <c:pt idx="3">
                  <c:v>111.29570007324219</c:v>
                </c:pt>
                <c:pt idx="4">
                  <c:v>145.06149291992188</c:v>
                </c:pt>
                <c:pt idx="5">
                  <c:v>213.77105712890625</c:v>
                </c:pt>
                <c:pt idx="6">
                  <c:v>335.430908203125</c:v>
                </c:pt>
                <c:pt idx="7">
                  <c:v>592.366943359375</c:v>
                </c:pt>
                <c:pt idx="8">
                  <c:v>1140.989990234375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3B-9945-A671-3A26BFA4B71B}"/>
            </c:ext>
          </c:extLst>
        </c:ser>
        <c:ser>
          <c:idx val="2"/>
          <c:order val="2"/>
          <c:spPr>
            <a:ln w="158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x"/>
            <c:size val="12"/>
            <c:spPr>
              <a:noFill/>
              <a:ln w="12700">
                <a:solidFill>
                  <a:schemeClr val="tx1"/>
                </a:solidFill>
              </a:ln>
              <a:effectLst/>
            </c:spPr>
          </c:marker>
          <c:val>
            <c:numRef>
              <c:f>mram_output!$J$2:$J$10</c:f>
              <c:numCache>
                <c:formatCode>General</c:formatCode>
                <c:ptCount val="9"/>
                <c:pt idx="0">
                  <c:v>81.454753875732422</c:v>
                </c:pt>
                <c:pt idx="1">
                  <c:v>85.454753875732422</c:v>
                </c:pt>
                <c:pt idx="2">
                  <c:v>93.454753875732422</c:v>
                </c:pt>
                <c:pt idx="3">
                  <c:v>109.45475387573242</c:v>
                </c:pt>
                <c:pt idx="4">
                  <c:v>141.45475387573242</c:v>
                </c:pt>
                <c:pt idx="5">
                  <c:v>205.45475387573242</c:v>
                </c:pt>
                <c:pt idx="6">
                  <c:v>333.45475387573242</c:v>
                </c:pt>
                <c:pt idx="7">
                  <c:v>589.45475387573242</c:v>
                </c:pt>
                <c:pt idx="8">
                  <c:v>1101.4547538757324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3B-9945-A671-3A26BFA4B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78560"/>
        <c:axId val="81347600"/>
      </c:lineChart>
      <c:catAx>
        <c:axId val="6932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Data transfer size (bytes)</a:t>
                </a:r>
              </a:p>
            </c:rich>
          </c:tx>
          <c:layout>
            <c:manualLayout>
              <c:xMode val="edge"/>
              <c:yMode val="edge"/>
              <c:x val="0.25914490740740742"/>
              <c:y val="0.882651190476190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30480"/>
        <c:crosses val="autoZero"/>
        <c:auto val="1"/>
        <c:lblAlgn val="ctr"/>
        <c:lblOffset val="100"/>
        <c:noMultiLvlLbl val="0"/>
      </c:catAx>
      <c:valAx>
        <c:axId val="693304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</a:rPr>
                  <a:t>Bandwidth (MB/s</a:t>
                </a:r>
                <a:r>
                  <a:rPr lang="en-US" sz="1600" baseline="0">
                    <a:solidFill>
                      <a:srgbClr val="002060"/>
                    </a:solidFill>
                  </a:rPr>
                  <a:t>)</a:t>
                </a:r>
                <a:endParaRPr lang="en-US" sz="1600">
                  <a:solidFill>
                    <a:srgbClr val="00206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28800"/>
        <c:crosses val="autoZero"/>
        <c:crossBetween val="between"/>
      </c:valAx>
      <c:valAx>
        <c:axId val="81347600"/>
        <c:scaling>
          <c:logBase val="2"/>
          <c:orientation val="minMax"/>
          <c:max val="3200"/>
          <c:min val="3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B0F0"/>
                    </a:solidFill>
                  </a:rPr>
                  <a:t>Latency (cycles)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8560"/>
        <c:crosses val="max"/>
        <c:crossBetween val="between"/>
      </c:valAx>
      <c:catAx>
        <c:axId val="827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4760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MRAM Write</a:t>
            </a:r>
          </a:p>
        </c:rich>
      </c:tx>
      <c:layout>
        <c:manualLayout>
          <c:xMode val="edge"/>
          <c:yMode val="edge"/>
          <c:x val="0.19185740740740742"/>
          <c:y val="7.9375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35333333333335"/>
          <c:y val="7.7787499999999996E-2"/>
          <c:w val="0.6428118055555555"/>
          <c:h val="0.62704484126984128"/>
        </c:manualLayout>
      </c:layout>
      <c:lineChart>
        <c:grouping val="standard"/>
        <c:varyColors val="0"/>
        <c:ser>
          <c:idx val="0"/>
          <c:order val="1"/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0.16639351851851852"/>
                  <c:y val="-7.7611111111111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65-7B46-9E1B-BF8C4A524AC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mram_output!$H$2:$H$10</c:f>
              <c:numCache>
                <c:formatCode>General</c:formatCode>
                <c:ptCount val="9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</c:numCache>
            </c:numRef>
          </c:cat>
          <c:val>
            <c:numRef>
              <c:f>mram_output!$I$12:$I$20</c:f>
              <c:numCache>
                <c:formatCode>General</c:formatCode>
                <c:ptCount val="9"/>
                <c:pt idx="0">
                  <c:v>42.613595361292298</c:v>
                </c:pt>
                <c:pt idx="1">
                  <c:v>79.395901501917194</c:v>
                </c:pt>
                <c:pt idx="2">
                  <c:v>142.78620582327801</c:v>
                </c:pt>
                <c:pt idx="3">
                  <c:v>239.42629274140199</c:v>
                </c:pt>
                <c:pt idx="4">
                  <c:v>355.32904100304899</c:v>
                </c:pt>
                <c:pt idx="5">
                  <c:v>467.00485135758402</c:v>
                </c:pt>
                <c:pt idx="6">
                  <c:v>555.58425977613899</c:v>
                </c:pt>
                <c:pt idx="7">
                  <c:v>616.74851432736602</c:v>
                </c:pt>
                <c:pt idx="8">
                  <c:v>633.21991787156196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65-7B46-9E1B-BF8C4A52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28800"/>
        <c:axId val="69330480"/>
      </c:lineChart>
      <c:lineChart>
        <c:grouping val="standard"/>
        <c:varyColors val="0"/>
        <c:ser>
          <c:idx val="1"/>
          <c:order val="0"/>
          <c:tx>
            <c:v>Latency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val>
            <c:numRef>
              <c:f>mram_output!$G$12:$G$20</c:f>
              <c:numCache>
                <c:formatCode>General</c:formatCode>
                <c:ptCount val="9"/>
                <c:pt idx="0">
                  <c:v>65.706729888916016</c:v>
                </c:pt>
                <c:pt idx="1">
                  <c:v>70.532608032226562</c:v>
                </c:pt>
                <c:pt idx="2">
                  <c:v>78.438949584960938</c:v>
                </c:pt>
                <c:pt idx="3">
                  <c:v>93.556976318359375</c:v>
                </c:pt>
                <c:pt idx="4">
                  <c:v>126.080322265625</c:v>
                </c:pt>
                <c:pt idx="5">
                  <c:v>191.8609619140625</c:v>
                </c:pt>
                <c:pt idx="6">
                  <c:v>322.5433349609375</c:v>
                </c:pt>
                <c:pt idx="7">
                  <c:v>581.112060546875</c:v>
                </c:pt>
                <c:pt idx="8">
                  <c:v>1131.9921875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65-7B46-9E1B-BF8C4A524AC9}"/>
            </c:ext>
          </c:extLst>
        </c:ser>
        <c:ser>
          <c:idx val="2"/>
          <c:order val="2"/>
          <c:spPr>
            <a:ln w="158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x"/>
            <c:size val="12"/>
            <c:spPr>
              <a:noFill/>
              <a:ln w="12700">
                <a:solidFill>
                  <a:schemeClr val="tx1"/>
                </a:solidFill>
                <a:prstDash val="solid"/>
              </a:ln>
              <a:effectLst/>
            </c:spPr>
          </c:marker>
          <c:val>
            <c:numRef>
              <c:f>mram_output!$J$12:$J$20</c:f>
              <c:numCache>
                <c:formatCode>General</c:formatCode>
                <c:ptCount val="9"/>
                <c:pt idx="0">
                  <c:v>65.706729888916016</c:v>
                </c:pt>
                <c:pt idx="1">
                  <c:v>69.706729888916016</c:v>
                </c:pt>
                <c:pt idx="2">
                  <c:v>77.706729888916016</c:v>
                </c:pt>
                <c:pt idx="3">
                  <c:v>93.706729888916016</c:v>
                </c:pt>
                <c:pt idx="4">
                  <c:v>125.70672988891602</c:v>
                </c:pt>
                <c:pt idx="5">
                  <c:v>189.70672988891602</c:v>
                </c:pt>
                <c:pt idx="6">
                  <c:v>317.70672988891602</c:v>
                </c:pt>
                <c:pt idx="7">
                  <c:v>573.70672988891602</c:v>
                </c:pt>
                <c:pt idx="8">
                  <c:v>1085.706729888916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65-7B46-9E1B-BF8C4A52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78560"/>
        <c:axId val="81347600"/>
      </c:lineChart>
      <c:catAx>
        <c:axId val="6932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baseline="0">
                    <a:effectLst/>
                  </a:rPr>
                  <a:t>Data transfer </a:t>
                </a:r>
                <a:r>
                  <a:rPr lang="en-US" sz="1600"/>
                  <a:t>size (bytes)</a:t>
                </a:r>
              </a:p>
            </c:rich>
          </c:tx>
          <c:layout>
            <c:manualLayout>
              <c:xMode val="edge"/>
              <c:yMode val="edge"/>
              <c:x val="0.27031620370370368"/>
              <c:y val="0.88300992063492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30480"/>
        <c:crosses val="autoZero"/>
        <c:auto val="1"/>
        <c:lblAlgn val="ctr"/>
        <c:lblOffset val="100"/>
        <c:noMultiLvlLbl val="0"/>
      </c:catAx>
      <c:valAx>
        <c:axId val="693304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</a:rPr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28800"/>
        <c:crosses val="autoZero"/>
        <c:crossBetween val="between"/>
      </c:valAx>
      <c:valAx>
        <c:axId val="81347600"/>
        <c:scaling>
          <c:logBase val="2"/>
          <c:orientation val="minMax"/>
          <c:max val="3200"/>
          <c:min val="3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B0F0"/>
                    </a:solidFill>
                  </a:rPr>
                  <a:t>Latency (cycles)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8560"/>
        <c:crosses val="max"/>
        <c:crossBetween val="between"/>
      </c:valAx>
      <c:catAx>
        <c:axId val="827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4760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MRAM Read</a:t>
            </a:r>
          </a:p>
        </c:rich>
      </c:tx>
      <c:layout>
        <c:manualLayout>
          <c:xMode val="edge"/>
          <c:yMode val="edge"/>
          <c:x val="0.19185740740740742"/>
          <c:y val="8.23148148148148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35333333333335"/>
          <c:y val="7.7787499999999996E-2"/>
          <c:w val="0.63399236111111112"/>
          <c:h val="0.62914523809523815"/>
        </c:manualLayout>
      </c:layout>
      <c:lineChart>
        <c:grouping val="standard"/>
        <c:varyColors val="0"/>
        <c:ser>
          <c:idx val="0"/>
          <c:order val="1"/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0.1605138888888889"/>
                  <c:y val="-7.257142857142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3B-9945-A671-3A26BFA4B71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mram_output!$H$2:$H$10</c:f>
              <c:numCache>
                <c:formatCode>General</c:formatCode>
                <c:ptCount val="9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</c:numCache>
            </c:numRef>
          </c:cat>
          <c:val>
            <c:numRef>
              <c:f>mram_output!$I$2:$I$10</c:f>
              <c:numCache>
                <c:formatCode>General</c:formatCode>
                <c:ptCount val="9"/>
                <c:pt idx="0">
                  <c:v>34.3749120434601</c:v>
                </c:pt>
                <c:pt idx="1">
                  <c:v>63.742045576666499</c:v>
                </c:pt>
                <c:pt idx="2">
                  <c:v>113.018548279996</c:v>
                </c:pt>
                <c:pt idx="3">
                  <c:v>201.26563726414199</c:v>
                </c:pt>
                <c:pt idx="4">
                  <c:v>308.83454387671901</c:v>
                </c:pt>
                <c:pt idx="5">
                  <c:v>419.13999586001103</c:v>
                </c:pt>
                <c:pt idx="6">
                  <c:v>534.23818621831595</c:v>
                </c:pt>
                <c:pt idx="7">
                  <c:v>605.03038533425899</c:v>
                </c:pt>
                <c:pt idx="8">
                  <c:v>628.22637020046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3B-9945-A671-3A26BFA4B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28800"/>
        <c:axId val="69330480"/>
      </c:lineChart>
      <c:lineChart>
        <c:grouping val="standard"/>
        <c:varyColors val="0"/>
        <c:ser>
          <c:idx val="1"/>
          <c:order val="0"/>
          <c:tx>
            <c:v>Latency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val>
            <c:numRef>
              <c:f>mram_output!$G$2:$G$10</c:f>
              <c:numCache>
                <c:formatCode>General</c:formatCode>
                <c:ptCount val="9"/>
                <c:pt idx="0">
                  <c:v>81.454753875732422</c:v>
                </c:pt>
                <c:pt idx="1">
                  <c:v>87.854099273681641</c:v>
                </c:pt>
                <c:pt idx="2">
                  <c:v>99.098777770996094</c:v>
                </c:pt>
                <c:pt idx="3">
                  <c:v>111.29570007324219</c:v>
                </c:pt>
                <c:pt idx="4">
                  <c:v>145.06149291992188</c:v>
                </c:pt>
                <c:pt idx="5">
                  <c:v>213.77105712890625</c:v>
                </c:pt>
                <c:pt idx="6">
                  <c:v>335.430908203125</c:v>
                </c:pt>
                <c:pt idx="7">
                  <c:v>592.366943359375</c:v>
                </c:pt>
                <c:pt idx="8">
                  <c:v>1140.989990234375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3B-9945-A671-3A26BFA4B71B}"/>
            </c:ext>
          </c:extLst>
        </c:ser>
        <c:ser>
          <c:idx val="2"/>
          <c:order val="2"/>
          <c:spPr>
            <a:ln w="158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x"/>
            <c:size val="12"/>
            <c:spPr>
              <a:noFill/>
              <a:ln w="12700">
                <a:solidFill>
                  <a:schemeClr val="tx1"/>
                </a:solidFill>
              </a:ln>
              <a:effectLst/>
            </c:spPr>
          </c:marker>
          <c:val>
            <c:numRef>
              <c:f>mram_output!$J$2:$J$10</c:f>
              <c:numCache>
                <c:formatCode>General</c:formatCode>
                <c:ptCount val="9"/>
                <c:pt idx="0">
                  <c:v>81.454753875732422</c:v>
                </c:pt>
                <c:pt idx="1">
                  <c:v>85.454753875732422</c:v>
                </c:pt>
                <c:pt idx="2">
                  <c:v>93.454753875732422</c:v>
                </c:pt>
                <c:pt idx="3">
                  <c:v>109.45475387573242</c:v>
                </c:pt>
                <c:pt idx="4">
                  <c:v>141.45475387573242</c:v>
                </c:pt>
                <c:pt idx="5">
                  <c:v>205.45475387573242</c:v>
                </c:pt>
                <c:pt idx="6">
                  <c:v>333.45475387573242</c:v>
                </c:pt>
                <c:pt idx="7">
                  <c:v>589.45475387573242</c:v>
                </c:pt>
                <c:pt idx="8">
                  <c:v>1101.4547538757324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3B-9945-A671-3A26BFA4B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78560"/>
        <c:axId val="81347600"/>
      </c:lineChart>
      <c:catAx>
        <c:axId val="6932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Data transfer size (bytes)</a:t>
                </a:r>
              </a:p>
            </c:rich>
          </c:tx>
          <c:layout>
            <c:manualLayout>
              <c:xMode val="edge"/>
              <c:yMode val="edge"/>
              <c:x val="0.25914490740740742"/>
              <c:y val="0.882651190476190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30480"/>
        <c:crosses val="autoZero"/>
        <c:auto val="1"/>
        <c:lblAlgn val="ctr"/>
        <c:lblOffset val="100"/>
        <c:noMultiLvlLbl val="0"/>
      </c:catAx>
      <c:valAx>
        <c:axId val="693304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</a:rPr>
                  <a:t>Bandwidth (MB/s</a:t>
                </a:r>
                <a:r>
                  <a:rPr lang="en-US" sz="1600" baseline="0">
                    <a:solidFill>
                      <a:srgbClr val="002060"/>
                    </a:solidFill>
                  </a:rPr>
                  <a:t>)</a:t>
                </a:r>
                <a:endParaRPr lang="en-US" sz="1600">
                  <a:solidFill>
                    <a:srgbClr val="00206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28800"/>
        <c:crosses val="autoZero"/>
        <c:crossBetween val="between"/>
      </c:valAx>
      <c:valAx>
        <c:axId val="81347600"/>
        <c:scaling>
          <c:logBase val="2"/>
          <c:orientation val="minMax"/>
          <c:max val="3200"/>
          <c:min val="3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B0F0"/>
                    </a:solidFill>
                  </a:rPr>
                  <a:t>Latency (cycles)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8560"/>
        <c:crosses val="max"/>
        <c:crossBetween val="between"/>
      </c:valAx>
      <c:catAx>
        <c:axId val="827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4760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MRAM Write</a:t>
            </a:r>
          </a:p>
        </c:rich>
      </c:tx>
      <c:layout>
        <c:manualLayout>
          <c:xMode val="edge"/>
          <c:yMode val="edge"/>
          <c:x val="0.19185740740740742"/>
          <c:y val="7.9375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35333333333335"/>
          <c:y val="7.7787499999999996E-2"/>
          <c:w val="0.6428118055555555"/>
          <c:h val="0.62704484126984128"/>
        </c:manualLayout>
      </c:layout>
      <c:lineChart>
        <c:grouping val="standard"/>
        <c:varyColors val="0"/>
        <c:ser>
          <c:idx val="0"/>
          <c:order val="1"/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0.16639351851851852"/>
                  <c:y val="-7.7611111111111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65-7B46-9E1B-BF8C4A524AC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mram_output!$H$2:$H$10</c:f>
              <c:numCache>
                <c:formatCode>General</c:formatCode>
                <c:ptCount val="9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</c:numCache>
            </c:numRef>
          </c:cat>
          <c:val>
            <c:numRef>
              <c:f>mram_output!$I$12:$I$20</c:f>
              <c:numCache>
                <c:formatCode>General</c:formatCode>
                <c:ptCount val="9"/>
                <c:pt idx="0">
                  <c:v>42.613595361292298</c:v>
                </c:pt>
                <c:pt idx="1">
                  <c:v>79.395901501917194</c:v>
                </c:pt>
                <c:pt idx="2">
                  <c:v>142.78620582327801</c:v>
                </c:pt>
                <c:pt idx="3">
                  <c:v>239.42629274140199</c:v>
                </c:pt>
                <c:pt idx="4">
                  <c:v>355.32904100304899</c:v>
                </c:pt>
                <c:pt idx="5">
                  <c:v>467.00485135758402</c:v>
                </c:pt>
                <c:pt idx="6">
                  <c:v>555.58425977613899</c:v>
                </c:pt>
                <c:pt idx="7">
                  <c:v>616.74851432736602</c:v>
                </c:pt>
                <c:pt idx="8">
                  <c:v>633.21991787156196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65-7B46-9E1B-BF8C4A52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28800"/>
        <c:axId val="69330480"/>
      </c:lineChart>
      <c:lineChart>
        <c:grouping val="standard"/>
        <c:varyColors val="0"/>
        <c:ser>
          <c:idx val="1"/>
          <c:order val="0"/>
          <c:tx>
            <c:v>Latency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val>
            <c:numRef>
              <c:f>mram_output!$G$12:$G$20</c:f>
              <c:numCache>
                <c:formatCode>General</c:formatCode>
                <c:ptCount val="9"/>
                <c:pt idx="0">
                  <c:v>65.706729888916016</c:v>
                </c:pt>
                <c:pt idx="1">
                  <c:v>70.532608032226562</c:v>
                </c:pt>
                <c:pt idx="2">
                  <c:v>78.438949584960938</c:v>
                </c:pt>
                <c:pt idx="3">
                  <c:v>93.556976318359375</c:v>
                </c:pt>
                <c:pt idx="4">
                  <c:v>126.080322265625</c:v>
                </c:pt>
                <c:pt idx="5">
                  <c:v>191.8609619140625</c:v>
                </c:pt>
                <c:pt idx="6">
                  <c:v>322.5433349609375</c:v>
                </c:pt>
                <c:pt idx="7">
                  <c:v>581.112060546875</c:v>
                </c:pt>
                <c:pt idx="8">
                  <c:v>1131.9921875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65-7B46-9E1B-BF8C4A524AC9}"/>
            </c:ext>
          </c:extLst>
        </c:ser>
        <c:ser>
          <c:idx val="2"/>
          <c:order val="2"/>
          <c:spPr>
            <a:ln w="158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x"/>
            <c:size val="12"/>
            <c:spPr>
              <a:noFill/>
              <a:ln w="12700">
                <a:solidFill>
                  <a:schemeClr val="tx1"/>
                </a:solidFill>
                <a:prstDash val="solid"/>
              </a:ln>
              <a:effectLst/>
            </c:spPr>
          </c:marker>
          <c:val>
            <c:numRef>
              <c:f>mram_output!$J$12:$J$20</c:f>
              <c:numCache>
                <c:formatCode>General</c:formatCode>
                <c:ptCount val="9"/>
                <c:pt idx="0">
                  <c:v>65.706729888916016</c:v>
                </c:pt>
                <c:pt idx="1">
                  <c:v>69.706729888916016</c:v>
                </c:pt>
                <c:pt idx="2">
                  <c:v>77.706729888916016</c:v>
                </c:pt>
                <c:pt idx="3">
                  <c:v>93.706729888916016</c:v>
                </c:pt>
                <c:pt idx="4">
                  <c:v>125.70672988891602</c:v>
                </c:pt>
                <c:pt idx="5">
                  <c:v>189.70672988891602</c:v>
                </c:pt>
                <c:pt idx="6">
                  <c:v>317.70672988891602</c:v>
                </c:pt>
                <c:pt idx="7">
                  <c:v>573.70672988891602</c:v>
                </c:pt>
                <c:pt idx="8">
                  <c:v>1085.706729888916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65-7B46-9E1B-BF8C4A52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78560"/>
        <c:axId val="81347600"/>
      </c:lineChart>
      <c:catAx>
        <c:axId val="6932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baseline="0">
                    <a:effectLst/>
                  </a:rPr>
                  <a:t>Data transfer </a:t>
                </a:r>
                <a:r>
                  <a:rPr lang="en-US" sz="1600"/>
                  <a:t>size (bytes)</a:t>
                </a:r>
              </a:p>
            </c:rich>
          </c:tx>
          <c:layout>
            <c:manualLayout>
              <c:xMode val="edge"/>
              <c:yMode val="edge"/>
              <c:x val="0.27031620370370368"/>
              <c:y val="0.88300992063492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30480"/>
        <c:crosses val="autoZero"/>
        <c:auto val="1"/>
        <c:lblAlgn val="ctr"/>
        <c:lblOffset val="100"/>
        <c:noMultiLvlLbl val="0"/>
      </c:catAx>
      <c:valAx>
        <c:axId val="693304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</a:rPr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28800"/>
        <c:crosses val="autoZero"/>
        <c:crossBetween val="between"/>
      </c:valAx>
      <c:valAx>
        <c:axId val="81347600"/>
        <c:scaling>
          <c:logBase val="2"/>
          <c:orientation val="minMax"/>
          <c:max val="3200"/>
          <c:min val="3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B0F0"/>
                    </a:solidFill>
                  </a:rPr>
                  <a:t>Latency (cycles)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8560"/>
        <c:crosses val="max"/>
        <c:crossBetween val="between"/>
      </c:valAx>
      <c:catAx>
        <c:axId val="827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4760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STREAM</a:t>
            </a:r>
            <a:r>
              <a:rPr lang="en-US"/>
              <a:t> (MRAM,</a:t>
            </a:r>
            <a:r>
              <a:rPr lang="en-US" baseline="0"/>
              <a:t> INT64, 1DPU)</a:t>
            </a:r>
            <a:endParaRPr lang="en-US"/>
          </a:p>
        </c:rich>
      </c:tx>
      <c:layout>
        <c:manualLayout>
          <c:xMode val="edge"/>
          <c:yMode val="edge"/>
          <c:x val="0.13590611111111112"/>
          <c:y val="3.52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57180555555556"/>
          <c:y val="3.7680902777777775E-2"/>
          <c:w val="0.86314250000000003"/>
          <c:h val="0.73750416666666652"/>
        </c:manualLayout>
      </c:layout>
      <c:lineChart>
        <c:grouping val="standard"/>
        <c:varyColors val="0"/>
        <c:ser>
          <c:idx val="1"/>
          <c:order val="0"/>
          <c:tx>
            <c:strRef>
              <c:f>'stream_output-camera-ready'!$K$2</c:f>
              <c:strCache>
                <c:ptCount val="1"/>
                <c:pt idx="0">
                  <c:v>COPY-DMA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2.7719583333333332E-2"/>
                  <c:y val="7.860347222222222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F4-1943-A807-64B585CD3B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'stream_output-camera-ready'!$K$3:$K$18</c:f>
              <c:numCache>
                <c:formatCode>General</c:formatCode>
                <c:ptCount val="16"/>
                <c:pt idx="0">
                  <c:v>596.04186079559804</c:v>
                </c:pt>
                <c:pt idx="1">
                  <c:v>624.20877736615205</c:v>
                </c:pt>
                <c:pt idx="2">
                  <c:v>624.38798653828701</c:v>
                </c:pt>
                <c:pt idx="3">
                  <c:v>624.45438642200395</c:v>
                </c:pt>
                <c:pt idx="4">
                  <c:v>624.63041443281395</c:v>
                </c:pt>
                <c:pt idx="5">
                  <c:v>623.82084351428796</c:v>
                </c:pt>
                <c:pt idx="6">
                  <c:v>624.22536648630205</c:v>
                </c:pt>
                <c:pt idx="7">
                  <c:v>624.34483418570699</c:v>
                </c:pt>
                <c:pt idx="8">
                  <c:v>624.03961869135003</c:v>
                </c:pt>
                <c:pt idx="9">
                  <c:v>624.04956666365501</c:v>
                </c:pt>
                <c:pt idx="10">
                  <c:v>623.91363848867297</c:v>
                </c:pt>
                <c:pt idx="11">
                  <c:v>623.89706593283995</c:v>
                </c:pt>
                <c:pt idx="12">
                  <c:v>623.93352671788102</c:v>
                </c:pt>
                <c:pt idx="13">
                  <c:v>623.52938178265697</c:v>
                </c:pt>
                <c:pt idx="14">
                  <c:v>623.65189500347799</c:v>
                </c:pt>
                <c:pt idx="15">
                  <c:v>624.02303944229197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F4-1943-A807-64B585CD3BE8}"/>
            </c:ext>
          </c:extLst>
        </c:ser>
        <c:ser>
          <c:idx val="2"/>
          <c:order val="1"/>
          <c:tx>
            <c:strRef>
              <c:f>'stream_output-camera-ready'!$L$2</c:f>
              <c:strCache>
                <c:ptCount val="1"/>
                <c:pt idx="0">
                  <c:v>COPY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F0"/>
                </a:solidFill>
              </a:ln>
              <a:effectLst/>
            </c:spPr>
          </c:marker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'stream_output-camera-ready'!$L$3:$L$18</c:f>
              <c:numCache>
                <c:formatCode>General</c:formatCode>
                <c:ptCount val="16"/>
                <c:pt idx="0">
                  <c:v>178.436005506209</c:v>
                </c:pt>
                <c:pt idx="1">
                  <c:v>356.56212940501302</c:v>
                </c:pt>
                <c:pt idx="2">
                  <c:v>534.17743674182202</c:v>
                </c:pt>
                <c:pt idx="3">
                  <c:v>622.45531687098799</c:v>
                </c:pt>
                <c:pt idx="4">
                  <c:v>623.31758062119104</c:v>
                </c:pt>
                <c:pt idx="5">
                  <c:v>623.29442359846905</c:v>
                </c:pt>
                <c:pt idx="6">
                  <c:v>622.85146351423703</c:v>
                </c:pt>
                <c:pt idx="7">
                  <c:v>623.31758062119104</c:v>
                </c:pt>
                <c:pt idx="8">
                  <c:v>623.436701065953</c:v>
                </c:pt>
                <c:pt idx="9">
                  <c:v>623.03319929123904</c:v>
                </c:pt>
                <c:pt idx="10">
                  <c:v>623.07286482815698</c:v>
                </c:pt>
                <c:pt idx="11">
                  <c:v>623.06294797043802</c:v>
                </c:pt>
                <c:pt idx="12">
                  <c:v>623.19519870097395</c:v>
                </c:pt>
                <c:pt idx="13">
                  <c:v>622.96710128475797</c:v>
                </c:pt>
                <c:pt idx="14">
                  <c:v>622.90432116772797</c:v>
                </c:pt>
                <c:pt idx="15">
                  <c:v>623.29773163922698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F4-1943-A807-64B585CD3BE8}"/>
            </c:ext>
          </c:extLst>
        </c:ser>
        <c:ser>
          <c:idx val="0"/>
          <c:order val="2"/>
          <c:tx>
            <c:strRef>
              <c:f>'stream_output-camera-ready'!$J$2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'stream_output-camera-ready'!$J$3:$J$18</c:f>
              <c:numCache>
                <c:formatCode>General</c:formatCode>
                <c:ptCount val="16"/>
                <c:pt idx="0">
                  <c:v>121.60172295968</c:v>
                </c:pt>
                <c:pt idx="1">
                  <c:v>243.10980466841599</c:v>
                </c:pt>
                <c:pt idx="2">
                  <c:v>364.46703549069099</c:v>
                </c:pt>
                <c:pt idx="3">
                  <c:v>485.81733943360098</c:v>
                </c:pt>
                <c:pt idx="4">
                  <c:v>604.09714344501197</c:v>
                </c:pt>
                <c:pt idx="5">
                  <c:v>622.00146884356798</c:v>
                </c:pt>
                <c:pt idx="6">
                  <c:v>622.14205797592797</c:v>
                </c:pt>
                <c:pt idx="7">
                  <c:v>622.17282032083199</c:v>
                </c:pt>
                <c:pt idx="8">
                  <c:v>622.10470778934098</c:v>
                </c:pt>
                <c:pt idx="9">
                  <c:v>622.07614890776904</c:v>
                </c:pt>
                <c:pt idx="10">
                  <c:v>621.91363289744902</c:v>
                </c:pt>
                <c:pt idx="11">
                  <c:v>621.94876429882697</c:v>
                </c:pt>
                <c:pt idx="12">
                  <c:v>622.00586129216697</c:v>
                </c:pt>
                <c:pt idx="13">
                  <c:v>622.18380760985099</c:v>
                </c:pt>
                <c:pt idx="14">
                  <c:v>622.21677180539496</c:v>
                </c:pt>
                <c:pt idx="15">
                  <c:v>622.38604301143596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9F4-1943-A807-64B585CD3BE8}"/>
            </c:ext>
          </c:extLst>
        </c:ser>
        <c:ser>
          <c:idx val="3"/>
          <c:order val="3"/>
          <c:tx>
            <c:strRef>
              <c:f>'stream_output-camera-ready'!$M$2</c:f>
              <c:strCache>
                <c:ptCount val="1"/>
                <c:pt idx="0">
                  <c:v>SCALE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000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5.4680555555555559E-2"/>
                  <c:y val="-7.9375000000000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F4-1943-A807-64B585CD3BE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'stream_output-camera-ready'!$M$3:$M$18</c:f>
              <c:numCache>
                <c:formatCode>General</c:formatCode>
                <c:ptCount val="16"/>
                <c:pt idx="0">
                  <c:v>3.79648645503329</c:v>
                </c:pt>
                <c:pt idx="1">
                  <c:v>7.5928747284576303</c:v>
                </c:pt>
                <c:pt idx="2">
                  <c:v>11.387839578000101</c:v>
                </c:pt>
                <c:pt idx="3">
                  <c:v>15.185081859957499</c:v>
                </c:pt>
                <c:pt idx="4">
                  <c:v>18.9799166723231</c:v>
                </c:pt>
                <c:pt idx="5">
                  <c:v>22.774839962067901</c:v>
                </c:pt>
                <c:pt idx="6">
                  <c:v>26.568027563303499</c:v>
                </c:pt>
                <c:pt idx="7">
                  <c:v>30.369221300771301</c:v>
                </c:pt>
                <c:pt idx="8">
                  <c:v>34.1542787179405</c:v>
                </c:pt>
                <c:pt idx="9">
                  <c:v>37.946096357591202</c:v>
                </c:pt>
                <c:pt idx="10">
                  <c:v>41.740004691465003</c:v>
                </c:pt>
                <c:pt idx="11">
                  <c:v>41.984424647152103</c:v>
                </c:pt>
                <c:pt idx="12">
                  <c:v>41.982323459808804</c:v>
                </c:pt>
                <c:pt idx="13">
                  <c:v>41.977971669281899</c:v>
                </c:pt>
                <c:pt idx="14">
                  <c:v>41.978421812670597</c:v>
                </c:pt>
                <c:pt idx="15">
                  <c:v>42.006650070106097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9F4-1943-A807-64B585CD3BE8}"/>
            </c:ext>
          </c:extLst>
        </c:ser>
        <c:ser>
          <c:idx val="4"/>
          <c:order val="4"/>
          <c:tx>
            <c:strRef>
              <c:f>'stream_output-camera-ready'!$N$2</c:f>
              <c:strCache>
                <c:ptCount val="1"/>
                <c:pt idx="0">
                  <c:v>TRIAD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1.4111111111111111E-2"/>
                  <c:y val="-0.1278819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F4-1943-A807-64B585CD3BE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'stream_output-camera-ready'!$N$3:$N$18</c:f>
              <c:numCache>
                <c:formatCode>General</c:formatCode>
                <c:ptCount val="16"/>
                <c:pt idx="0">
                  <c:v>5.5522703505138997</c:v>
                </c:pt>
                <c:pt idx="1">
                  <c:v>11.104435703479499</c:v>
                </c:pt>
                <c:pt idx="2">
                  <c:v>16.653976573357099</c:v>
                </c:pt>
                <c:pt idx="3">
                  <c:v>22.2081154574919</c:v>
                </c:pt>
                <c:pt idx="4">
                  <c:v>27.758508333346398</c:v>
                </c:pt>
                <c:pt idx="5">
                  <c:v>33.3075123087511</c:v>
                </c:pt>
                <c:pt idx="6">
                  <c:v>38.855678780339296</c:v>
                </c:pt>
                <c:pt idx="7">
                  <c:v>44.413263412666304</c:v>
                </c:pt>
                <c:pt idx="8">
                  <c:v>49.9480469990473</c:v>
                </c:pt>
                <c:pt idx="9">
                  <c:v>55.4920958129103</c:v>
                </c:pt>
                <c:pt idx="10">
                  <c:v>61.0389211514739</c:v>
                </c:pt>
                <c:pt idx="11">
                  <c:v>61.563677029747197</c:v>
                </c:pt>
                <c:pt idx="12">
                  <c:v>61.560665087119702</c:v>
                </c:pt>
                <c:pt idx="13">
                  <c:v>61.549265402098399</c:v>
                </c:pt>
                <c:pt idx="14">
                  <c:v>61.552491299668702</c:v>
                </c:pt>
                <c:pt idx="15">
                  <c:v>61.5946741258741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9F4-1943-A807-64B585CD3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7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Sustained</a:t>
                </a:r>
                <a:r>
                  <a:rPr lang="en-US" sz="1600" baseline="0"/>
                  <a:t> MRAM </a:t>
                </a:r>
                <a:r>
                  <a:rPr lang="en-US" sz="1600"/>
                  <a:t>Bandwidth</a:t>
                </a:r>
                <a:r>
                  <a:rPr lang="en-US" sz="1600" baseline="0"/>
                  <a:t> (MB/s)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  <c:majorUnit val="100"/>
        <c:minorUnit val="50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6776402777777778"/>
          <c:y val="0.25617569444444444"/>
          <c:w val="0.16537361111111112"/>
          <c:h val="0.3686302083333334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05042735042736"/>
          <c:y val="3.4725185185185185E-2"/>
          <c:w val="0.80509358974358969"/>
          <c:h val="0.68869192724792083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tx>
                <c:strRef>
                  <c:f>'/Users/el1goluj/Documents/ZURICH/PROJECTS/UPMEM/upmem-workloads/Microbenchmarks/AI/[ai_output.xlsx]ai_output (4)'!$J$2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{93922D23-6C68-8542-AC56-7219F1814A01}</c15:txfldGUID>
                      <c15:f>'/Users/el1goluj/Documents/ZURICH/PROJECTS/UPMEM/upmem-workloads/Microbenchmarks/AI/[ai_output.xlsx]ai_output (4)'!$J$2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051A-7C4B-8DA7-A6CA2798094A}"/>
                </c:ext>
              </c:extLst>
            </c:dLbl>
            <c:dLbl>
              <c:idx val="1"/>
              <c:tx>
                <c:strRef>
                  <c:f>'/Users/el1goluj/Documents/ZURICH/PROJECTS/UPMEM/upmem-workloads/Microbenchmarks/AI/[ai_output.xlsx]ai_output (4)'!$J$3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{C2D1039F-612F-D445-AD21-5C3F715872A7}</c15:txfldGUID>
                      <c15:f>'/Users/el1goluj/Documents/ZURICH/PROJECTS/UPMEM/upmem-workloads/Microbenchmarks/AI/[ai_output.xlsx]ai_output (4)'!$J$3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051A-7C4B-8DA7-A6CA2798094A}"/>
                </c:ext>
              </c:extLst>
            </c:dLbl>
            <c:dLbl>
              <c:idx val="2"/>
              <c:tx>
                <c:strRef>
                  <c:f>'/Users/el1goluj/Documents/ZURICH/PROJECTS/UPMEM/upmem-workloads/Microbenchmarks/AI/[ai_output.xlsx]ai_output (4)'!$J$4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{E3FC46A5-3749-D942-A10B-DF46602B2A6F}</c15:txfldGUID>
                      <c15:f>'/Users/el1goluj/Documents/ZURICH/PROJECTS/UPMEM/upmem-workloads/Microbenchmarks/AI/[ai_output.xlsx]ai_output (4)'!$J$4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051A-7C4B-8DA7-A6CA2798094A}"/>
                </c:ext>
              </c:extLst>
            </c:dLbl>
            <c:dLbl>
              <c:idx val="3"/>
              <c:tx>
                <c:strRef>
                  <c:f>'/Users/el1goluj/Documents/ZURICH/PROJECTS/UPMEM/upmem-workloads/Microbenchmarks/AI/[ai_output.xlsx]ai_output (4)'!$J$5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{614BFEF1-1B6C-7C43-B163-651949422593}</c15:txfldGUID>
                      <c15:f>'/Users/el1goluj/Documents/ZURICH/PROJECTS/UPMEM/upmem-workloads/Microbenchmarks/AI/[ai_output.xlsx]ai_output (4)'!$J$5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051A-7C4B-8DA7-A6CA2798094A}"/>
                </c:ext>
              </c:extLst>
            </c:dLbl>
            <c:dLbl>
              <c:idx val="4"/>
              <c:tx>
                <c:strRef>
                  <c:f>'/Users/el1goluj/Documents/ZURICH/PROJECTS/UPMEM/upmem-workloads/Microbenchmarks/AI/[ai_output.xlsx]ai_output (4)'!$J$6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{114BEE86-A58A-0B48-85B7-2F8EAD13816B}</c15:txfldGUID>
                      <c15:f>'/Users/el1goluj/Documents/ZURICH/PROJECTS/UPMEM/upmem-workloads/Microbenchmarks/AI/[ai_output.xlsx]ai_output (4)'!$J$6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051A-7C4B-8DA7-A6CA2798094A}"/>
                </c:ext>
              </c:extLst>
            </c:dLbl>
            <c:dLbl>
              <c:idx val="5"/>
              <c:tx>
                <c:strRef>
                  <c:f>'/Users/el1goluj/Documents/ZURICH/PROJECTS/UPMEM/upmem-workloads/Microbenchmarks/AI/[ai_output.xlsx]ai_output (4)'!$J$7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{E4949C67-C9F5-9845-9B44-96B10B423E0B}</c15:txfldGUID>
                      <c15:f>'/Users/el1goluj/Documents/ZURICH/PROJECTS/UPMEM/upmem-workloads/Microbenchmarks/AI/[ai_output.xlsx]ai_output (4)'!$J$7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051A-7C4B-8DA7-A6CA2798094A}"/>
                </c:ext>
              </c:extLst>
            </c:dLbl>
            <c:dLbl>
              <c:idx val="6"/>
              <c:tx>
                <c:strRef>
                  <c:f>'/Users/el1goluj/Documents/ZURICH/PROJECTS/UPMEM/upmem-workloads/Microbenchmarks/AI/[ai_output.xlsx]ai_output (4)'!$J$8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{68A2CB09-ECD7-B941-8C6F-6A7592E15E95}</c15:txfldGUID>
                      <c15:f>'/Users/el1goluj/Documents/ZURICH/PROJECTS/UPMEM/upmem-workloads/Microbenchmarks/AI/[ai_output.xlsx]ai_output (4)'!$J$8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051A-7C4B-8DA7-A6CA2798094A}"/>
                </c:ext>
              </c:extLst>
            </c:dLbl>
            <c:dLbl>
              <c:idx val="7"/>
              <c:tx>
                <c:strRef>
                  <c:f>'/Users/el1goluj/Documents/ZURICH/PROJECTS/UPMEM/upmem-workloads/Microbenchmarks/AI/[ai_output.xlsx]ai_output (4)'!$J$9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{7ED3A13F-EA39-4643-A139-D00937D2C5FB}</c15:txfldGUID>
                      <c15:f>'/Users/el1goluj/Documents/ZURICH/PROJECTS/UPMEM/upmem-workloads/Microbenchmarks/AI/[ai_output.xlsx]ai_output (4)'!$J$9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051A-7C4B-8DA7-A6CA2798094A}"/>
                </c:ext>
              </c:extLst>
            </c:dLbl>
            <c:dLbl>
              <c:idx val="8"/>
              <c:tx>
                <c:strRef>
                  <c:f>'/Users/el1goluj/Documents/ZURICH/PROJECTS/UPMEM/upmem-workloads/Microbenchmarks/AI/[ai_output.xlsx]ai_output (4)'!$J$10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{D72764DF-4749-4F4E-9E59-E81EC50B6F0E}</c15:txfldGUID>
                      <c15:f>'/Users/el1goluj/Documents/ZURICH/PROJECTS/UPMEM/upmem-workloads/Microbenchmarks/AI/[ai_output.xlsx]ai_output (4)'!$J$10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051A-7C4B-8DA7-A6CA2798094A}"/>
                </c:ext>
              </c:extLst>
            </c:dLbl>
            <c:dLbl>
              <c:idx val="9"/>
              <c:tx>
                <c:strRef>
                  <c:f>'/Users/el1goluj/Documents/ZURICH/PROJECTS/UPMEM/upmem-workloads/Microbenchmarks/AI/[ai_output.xlsx]ai_output (4)'!$J$11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{9A281B8B-27B5-FE49-A58E-8506F33CB738}</c15:txfldGUID>
                      <c15:f>'/Users/el1goluj/Documents/ZURICH/PROJECTS/UPMEM/upmem-workloads/Microbenchmarks/AI/[ai_output.xlsx]ai_output (4)'!$J$11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051A-7C4B-8DA7-A6CA2798094A}"/>
                </c:ext>
              </c:extLst>
            </c:dLbl>
            <c:dLbl>
              <c:idx val="10"/>
              <c:tx>
                <c:strRef>
                  <c:f>'/Users/el1goluj/Documents/ZURICH/PROJECTS/UPMEM/upmem-workloads/Microbenchmarks/AI/[ai_output.xlsx]ai_output (4)'!$J$12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{0D263A12-2AD6-014C-9AF6-0AEFEA84D2FE}</c15:txfldGUID>
                      <c15:f>'/Users/el1goluj/Documents/ZURICH/PROJECTS/UPMEM/upmem-workloads/Microbenchmarks/AI/[ai_output.xlsx]ai_output (4)'!$J$12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051A-7C4B-8DA7-A6CA2798094A}"/>
                </c:ext>
              </c:extLst>
            </c:dLbl>
            <c:dLbl>
              <c:idx val="11"/>
              <c:tx>
                <c:strRef>
                  <c:f>'/Users/el1goluj/Documents/ZURICH/PROJECTS/UPMEM/upmem-workloads/Microbenchmarks/AI/[ai_output.xlsx]ai_output (4)'!$J$13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{245FFF01-C92D-7D4F-AA22-452D3F19621D}</c15:txfldGUID>
                      <c15:f>'/Users/el1goluj/Documents/ZURICH/PROJECTS/UPMEM/upmem-workloads/Microbenchmarks/AI/[ai_output.xlsx]ai_output (4)'!$J$13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051A-7C4B-8DA7-A6CA2798094A}"/>
                </c:ext>
              </c:extLst>
            </c:dLbl>
            <c:dLbl>
              <c:idx val="12"/>
              <c:tx>
                <c:strRef>
                  <c:f>'/Users/el1goluj/Documents/ZURICH/PROJECTS/UPMEM/upmem-workloads/Microbenchmarks/AI/[ai_output.xlsx]ai_output (4)'!$J$14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{81C90879-BFCF-D94D-8ADE-DFED6CA98579}</c15:txfldGUID>
                      <c15:f>'/Users/el1goluj/Documents/ZURICH/PROJECTS/UPMEM/upmem-workloads/Microbenchmarks/AI/[ai_output.xlsx]ai_output (4)'!$J$14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051A-7C4B-8DA7-A6CA2798094A}"/>
                </c:ext>
              </c:extLst>
            </c:dLbl>
            <c:dLbl>
              <c:idx val="13"/>
              <c:tx>
                <c:strRef>
                  <c:f>'/Users/el1goluj/Documents/ZURICH/PROJECTS/UPMEM/upmem-workloads/Microbenchmarks/AI/[ai_output.xlsx]ai_output (4)'!$J$15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{FF6021D2-1CC4-2C47-ABFC-1EE86EF382A1}</c15:txfldGUID>
                      <c15:f>'/Users/el1goluj/Documents/ZURICH/PROJECTS/UPMEM/upmem-workloads/Microbenchmarks/AI/[ai_output.xlsx]ai_output (4)'!$J$15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051A-7C4B-8DA7-A6CA2798094A}"/>
                </c:ext>
              </c:extLst>
            </c:dLbl>
            <c:dLbl>
              <c:idx val="14"/>
              <c:tx>
                <c:strRef>
                  <c:f>'/Users/el1goluj/Documents/ZURICH/PROJECTS/UPMEM/upmem-workloads/Microbenchmarks/AI/[ai_output.xlsx]ai_output (4)'!$J$16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{018D03B6-E7F3-4F4D-85F4-B6D1C9FEE32D}</c15:txfldGUID>
                      <c15:f>'/Users/el1goluj/Documents/ZURICH/PROJECTS/UPMEM/upmem-workloads/Microbenchmarks/AI/[ai_output.xlsx]ai_output (4)'!$J$16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E-051A-7C4B-8DA7-A6CA2798094A}"/>
                </c:ext>
              </c:extLst>
            </c:dLbl>
            <c:dLbl>
              <c:idx val="15"/>
              <c:tx>
                <c:strRef>
                  <c:f>'/Users/el1goluj/Documents/ZURICH/PROJECTS/UPMEM/upmem-workloads/Microbenchmarks/AI/[ai_output.xlsx]ai_output (4)'!$J$17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{F3154868-DD30-EE47-A355-6A344164756F}</c15:txfldGUID>
                      <c15:f>'/Users/el1goluj/Documents/ZURICH/PROJECTS/UPMEM/upmem-workloads/Microbenchmarks/AI/[ai_output.xlsx]ai_output (4)'!$J$17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F-051A-7C4B-8DA7-A6CA2798094A}"/>
                </c:ext>
              </c:extLst>
            </c:dLbl>
            <c:dLbl>
              <c:idx val="16"/>
              <c:tx>
                <c:strRef>
                  <c:f>'/Users/el1goluj/Documents/ZURICH/PROJECTS/UPMEM/upmem-workloads/Microbenchmarks/AI/[ai_output.xlsx]ai_output (4)'!$J$18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{98D85222-9055-FB44-A9EF-19EFEFE4550D}</c15:txfldGUID>
                      <c15:f>'/Users/el1goluj/Documents/ZURICH/PROJECTS/UPMEM/upmem-workloads/Microbenchmarks/AI/[ai_output.xlsx]ai_output (4)'!$J$18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0-051A-7C4B-8DA7-A6CA2798094A}"/>
                </c:ext>
              </c:extLst>
            </c:dLbl>
            <c:dLbl>
              <c:idx val="17"/>
              <c:tx>
                <c:strRef>
                  <c:f>'/Users/el1goluj/Documents/ZURICH/PROJECTS/UPMEM/upmem-workloads/Microbenchmarks/AI/[ai_output.xlsx]ai_output (4)'!$J$19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{919A3A38-FE92-6E4B-A439-8FDDADE3985E}</c15:txfldGUID>
                      <c15:f>'/Users/el1goluj/Documents/ZURICH/PROJECTS/UPMEM/upmem-workloads/Microbenchmarks/AI/[ai_output.xlsx]ai_output (4)'!$J$19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1-051A-7C4B-8DA7-A6CA2798094A}"/>
                </c:ext>
              </c:extLst>
            </c:dLbl>
            <c:dLbl>
              <c:idx val="18"/>
              <c:tx>
                <c:strRef>
                  <c:f>'/Users/el1goluj/Documents/ZURICH/PROJECTS/UPMEM/upmem-workloads/Microbenchmarks/AI/[ai_output.xlsx]ai_output (4)'!$J$20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{F35E5B3A-3BD6-1F46-A05F-F12B8CC11C65}</c15:txfldGUID>
                      <c15:f>'/Users/el1goluj/Documents/ZURICH/PROJECTS/UPMEM/upmem-workloads/Microbenchmarks/AI/[ai_output.xlsx]ai_output (4)'!$J$20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2-051A-7C4B-8DA7-A6CA2798094A}"/>
                </c:ext>
              </c:extLst>
            </c:dLbl>
            <c:dLbl>
              <c:idx val="19"/>
              <c:tx>
                <c:strRef>
                  <c:f>'/Users/el1goluj/Documents/ZURICH/PROJECTS/UPMEM/upmem-workloads/Microbenchmarks/AI/[ai_output.xlsx]ai_output (4)'!$J$21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{C7212E8F-E5CD-0944-9F61-5CD77F9F02FB}</c15:txfldGUID>
                      <c15:f>'/Users/el1goluj/Documents/ZURICH/PROJECTS/UPMEM/upmem-workloads/Microbenchmarks/AI/[ai_output.xlsx]ai_output (4)'!$J$21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3-051A-7C4B-8DA7-A6CA2798094A}"/>
                </c:ext>
              </c:extLst>
            </c:dLbl>
            <c:dLbl>
              <c:idx val="20"/>
              <c:tx>
                <c:strRef>
                  <c:f>'/Users/el1goluj/Documents/ZURICH/PROJECTS/UPMEM/upmem-workloads/Microbenchmarks/AI/[ai_output.xlsx]ai_output (4)'!$J$22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{D4EA81E5-760E-6F48-A853-50839DF9BD97}</c15:txfldGUID>
                      <c15:f>'/Users/el1goluj/Documents/ZURICH/PROJECTS/UPMEM/upmem-workloads/Microbenchmarks/AI/[ai_output.xlsx]ai_output (4)'!$J$22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4-051A-7C4B-8DA7-A6CA2798094A}"/>
                </c:ext>
              </c:extLst>
            </c:dLbl>
            <c:dLbl>
              <c:idx val="21"/>
              <c:tx>
                <c:strRef>
                  <c:f>'/Users/el1goluj/Documents/ZURICH/PROJECTS/UPMEM/upmem-workloads/Microbenchmarks/AI/[ai_output.xlsx]ai_output (4)'!$J$23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{3C313D20-CE16-634D-99D8-A162D12717AE}</c15:txfldGUID>
                      <c15:f>'/Users/el1goluj/Documents/ZURICH/PROJECTS/UPMEM/upmem-workloads/Microbenchmarks/AI/[ai_output.xlsx]ai_output (4)'!$J$23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5-051A-7C4B-8DA7-A6CA2798094A}"/>
                </c:ext>
              </c:extLst>
            </c:dLbl>
            <c:dLbl>
              <c:idx val="22"/>
              <c:tx>
                <c:strRef>
                  <c:f>'/Users/el1goluj/Documents/ZURICH/PROJECTS/UPMEM/upmem-workloads/Microbenchmarks/AI/[ai_output.xlsx]ai_output (4)'!$J$24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{D9733818-3A31-8549-976F-C98D2A8F966D}</c15:txfldGUID>
                      <c15:f>'/Users/el1goluj/Documents/ZURICH/PROJECTS/UPMEM/upmem-workloads/Microbenchmarks/AI/[ai_output.xlsx]ai_output (4)'!$J$24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6-051A-7C4B-8DA7-A6CA2798094A}"/>
                </c:ext>
              </c:extLst>
            </c:dLbl>
            <c:dLbl>
              <c:idx val="23"/>
              <c:tx>
                <c:strRef>
                  <c:f>'/Users/el1goluj/Documents/ZURICH/PROJECTS/UPMEM/upmem-workloads/Microbenchmarks/AI/[ai_output.xlsx]ai_output (4)'!$J$25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{8E5ECE55-8A72-6644-99CA-54552F2B4D71}</c15:txfldGUID>
                      <c15:f>'/Users/el1goluj/Documents/ZURICH/PROJECTS/UPMEM/upmem-workloads/Microbenchmarks/AI/[ai_output.xlsx]ai_output (4)'!$J$25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7-051A-7C4B-8DA7-A6CA2798094A}"/>
                </c:ext>
              </c:extLst>
            </c:dLbl>
            <c:dLbl>
              <c:idx val="24"/>
              <c:tx>
                <c:strRef>
                  <c:f>'/Users/el1goluj/Documents/ZURICH/PROJECTS/UPMEM/upmem-workloads/Microbenchmarks/AI/[ai_output.xlsx]ai_output (4)'!$J$26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{4EF79A01-7C06-1D47-92A0-5A6559DB833B}</c15:txfldGUID>
                      <c15:f>'/Users/el1goluj/Documents/ZURICH/PROJECTS/UPMEM/upmem-workloads/Microbenchmarks/AI/[ai_output.xlsx]ai_output (4)'!$J$26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8-051A-7C4B-8DA7-A6CA2798094A}"/>
                </c:ext>
              </c:extLst>
            </c:dLbl>
            <c:dLbl>
              <c:idx val="25"/>
              <c:tx>
                <c:strRef>
                  <c:f>'/Users/el1goluj/Documents/ZURICH/PROJECTS/UPMEM/upmem-workloads/Microbenchmarks/AI/[ai_output.xlsx]ai_output (4)'!$J$27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{19EC4ADB-8847-5B4B-99EF-B805607A0106}</c15:txfldGUID>
                      <c15:f>'/Users/el1goluj/Documents/ZURICH/PROJECTS/UPMEM/upmem-workloads/Microbenchmarks/AI/[ai_output.xlsx]ai_output (4)'!$J$27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9-051A-7C4B-8DA7-A6CA2798094A}"/>
                </c:ext>
              </c:extLst>
            </c:dLbl>
            <c:dLbl>
              <c:idx val="26"/>
              <c:tx>
                <c:strRef>
                  <c:f>'/Users/el1goluj/Documents/ZURICH/PROJECTS/UPMEM/upmem-workloads/Microbenchmarks/AI/[ai_output.xlsx]ai_output (4)'!$J$28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{C805CFFD-9E1B-FD4F-9260-622C29E9682D}</c15:txfldGUID>
                      <c15:f>'/Users/el1goluj/Documents/ZURICH/PROJECTS/UPMEM/upmem-workloads/Microbenchmarks/AI/[ai_output.xlsx]ai_output (4)'!$J$28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A-051A-7C4B-8DA7-A6CA2798094A}"/>
                </c:ext>
              </c:extLst>
            </c:dLbl>
            <c:dLbl>
              <c:idx val="27"/>
              <c:tx>
                <c:strRef>
                  <c:f>'/Users/el1goluj/Documents/ZURICH/PROJECTS/UPMEM/upmem-workloads/Microbenchmarks/AI/[ai_output.xlsx]ai_output (4)'!$J$29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{0A2ECD31-3CDD-0248-916C-F93D38E5F64C}</c15:txfldGUID>
                      <c15:f>'/Users/el1goluj/Documents/ZURICH/PROJECTS/UPMEM/upmem-workloads/Microbenchmarks/AI/[ai_output.xlsx]ai_output (4)'!$J$29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B-051A-7C4B-8DA7-A6CA2798094A}"/>
                </c:ext>
              </c:extLst>
            </c:dLbl>
            <c:dLbl>
              <c:idx val="28"/>
              <c:tx>
                <c:strRef>
                  <c:f>'/Users/el1goluj/Documents/ZURICH/PROJECTS/UPMEM/upmem-workloads/Microbenchmarks/AI/[ai_output.xlsx]ai_output (4)'!$J$30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{A2AAC6F3-B7FB-954A-B292-ED7331632B97}</c15:txfldGUID>
                      <c15:f>'/Users/el1goluj/Documents/ZURICH/PROJECTS/UPMEM/upmem-workloads/Microbenchmarks/AI/[ai_output.xlsx]ai_output (4)'!$J$30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C-051A-7C4B-8DA7-A6CA2798094A}"/>
                </c:ext>
              </c:extLst>
            </c:dLbl>
            <c:dLbl>
              <c:idx val="29"/>
              <c:tx>
                <c:strRef>
                  <c:f>'/Users/el1goluj/Documents/ZURICH/PROJECTS/UPMEM/upmem-workloads/Microbenchmarks/AI/[ai_output.xlsx]ai_output (4)'!$J$31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{5AAD5529-D781-0948-8FEE-A24D2874482D}</c15:txfldGUID>
                      <c15:f>'/Users/el1goluj/Documents/ZURICH/PROJECTS/UPMEM/upmem-workloads/Microbenchmarks/AI/[ai_output.xlsx]ai_output (4)'!$J$31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D-051A-7C4B-8DA7-A6CA2798094A}"/>
                </c:ext>
              </c:extLst>
            </c:dLbl>
            <c:dLbl>
              <c:idx val="30"/>
              <c:tx>
                <c:strRef>
                  <c:f>'/Users/el1goluj/Documents/ZURICH/PROJECTS/UPMEM/upmem-workloads/Microbenchmarks/AI/[ai_output.xlsx]ai_output (4)'!$J$32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{04897B8A-A3A5-BB48-A8B1-0004D1FC660F}</c15:txfldGUID>
                      <c15:f>'/Users/el1goluj/Documents/ZURICH/PROJECTS/UPMEM/upmem-workloads/Microbenchmarks/AI/[ai_output.xlsx]ai_output (4)'!$J$32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E-051A-7C4B-8DA7-A6CA2798094A}"/>
                </c:ext>
              </c:extLst>
            </c:dLbl>
            <c:dLbl>
              <c:idx val="31"/>
              <c:tx>
                <c:strRef>
                  <c:f>'/Users/el1goluj/Documents/ZURICH/PROJECTS/UPMEM/upmem-workloads/Microbenchmarks/AI/[ai_output.xlsx]ai_output (4)'!$J$33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{D6AAEFA5-4C5C-CF47-9241-07C9D4E32EF3}</c15:txfldGUID>
                      <c15:f>'/Users/el1goluj/Documents/ZURICH/PROJECTS/UPMEM/upmem-workloads/Microbenchmarks/AI/[ai_output.xlsx]ai_output (4)'!$J$33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F-051A-7C4B-8DA7-A6CA2798094A}"/>
                </c:ext>
              </c:extLst>
            </c:dLbl>
            <c:dLbl>
              <c:idx val="32"/>
              <c:tx>
                <c:strRef>
                  <c:f>'/Users/el1goluj/Documents/ZURICH/PROJECTS/UPMEM/upmem-workloads/Microbenchmarks/AI/[ai_output.xlsx]ai_output (4)'!$J$34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{0274E5BD-51B6-BA4E-972B-3CF3DAAA7B83}</c15:txfldGUID>
                      <c15:f>'/Users/el1goluj/Documents/ZURICH/PROJECTS/UPMEM/upmem-workloads/Microbenchmarks/AI/[ai_output.xlsx]ai_output (4)'!$J$34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0-051A-7C4B-8DA7-A6CA2798094A}"/>
                </c:ext>
              </c:extLst>
            </c:dLbl>
            <c:dLbl>
              <c:idx val="33"/>
              <c:tx>
                <c:strRef>
                  <c:f>'/Users/el1goluj/Documents/ZURICH/PROJECTS/UPMEM/upmem-workloads/Microbenchmarks/AI/[ai_output.xlsx]ai_output (4)'!$J$35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{8CE57DBD-5DD3-5241-8AAA-73C0DE5EC108}</c15:txfldGUID>
                      <c15:f>'/Users/el1goluj/Documents/ZURICH/PROJECTS/UPMEM/upmem-workloads/Microbenchmarks/AI/[ai_output.xlsx]ai_output (4)'!$J$35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1-051A-7C4B-8DA7-A6CA2798094A}"/>
                </c:ext>
              </c:extLst>
            </c:dLbl>
            <c:dLbl>
              <c:idx val="34"/>
              <c:tx>
                <c:strRef>
                  <c:f>'/Users/el1goluj/Documents/ZURICH/PROJECTS/UPMEM/upmem-workloads/Microbenchmarks/AI/[ai_output.xlsx]ai_output (4)'!$J$36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{CE27B690-8EB7-0C4A-A26F-FB9A191F1F4B}</c15:txfldGUID>
                      <c15:f>'/Users/el1goluj/Documents/ZURICH/PROJECTS/UPMEM/upmem-workloads/Microbenchmarks/AI/[ai_output.xlsx]ai_output (4)'!$J$36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2-051A-7C4B-8DA7-A6CA2798094A}"/>
                </c:ext>
              </c:extLst>
            </c:dLbl>
            <c:dLbl>
              <c:idx val="35"/>
              <c:tx>
                <c:strRef>
                  <c:f>'/Users/el1goluj/Documents/ZURICH/PROJECTS/UPMEM/upmem-workloads/Microbenchmarks/AI/[ai_output.xlsx]ai_output (4)'!$J$37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{DD025107-3A70-CC47-977B-CECA2320F430}</c15:txfldGUID>
                      <c15:f>'/Users/el1goluj/Documents/ZURICH/PROJECTS/UPMEM/upmem-workloads/Microbenchmarks/AI/[ai_output.xlsx]ai_output (4)'!$J$37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3-051A-7C4B-8DA7-A6CA2798094A}"/>
                </c:ext>
              </c:extLst>
            </c:dLbl>
            <c:dLbl>
              <c:idx val="36"/>
              <c:tx>
                <c:strRef>
                  <c:f>'/Users/el1goluj/Documents/ZURICH/PROJECTS/UPMEM/upmem-workloads/Microbenchmarks/AI/[ai_output.xlsx]ai_output (4)'!$J$38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{29E0B424-9CEF-FC4C-A44F-525F9BA28659}</c15:txfldGUID>
                      <c15:f>'/Users/el1goluj/Documents/ZURICH/PROJECTS/UPMEM/upmem-workloads/Microbenchmarks/AI/[ai_output.xlsx]ai_output (4)'!$J$38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4-051A-7C4B-8DA7-A6CA2798094A}"/>
                </c:ext>
              </c:extLst>
            </c:dLbl>
            <c:dLbl>
              <c:idx val="37"/>
              <c:tx>
                <c:strRef>
                  <c:f>'/Users/el1goluj/Documents/ZURICH/PROJECTS/UPMEM/upmem-workloads/Microbenchmarks/AI/[ai_output.xlsx]ai_output (4)'!$J$39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{9298AC01-F08A-6040-8F30-21F337DB9C74}</c15:txfldGUID>
                      <c15:f>'/Users/el1goluj/Documents/ZURICH/PROJECTS/UPMEM/upmem-workloads/Microbenchmarks/AI/[ai_output.xlsx]ai_output (4)'!$J$39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5-051A-7C4B-8DA7-A6CA2798094A}"/>
                </c:ext>
              </c:extLst>
            </c:dLbl>
            <c:dLbl>
              <c:idx val="38"/>
              <c:tx>
                <c:strRef>
                  <c:f>'/Users/el1goluj/Documents/ZURICH/PROJECTS/UPMEM/upmem-workloads/Microbenchmarks/AI/[ai_output.xlsx]ai_output (4)'!$J$40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{3C81BBB4-345F-A34D-813A-D2A99AF55671}</c15:txfldGUID>
                      <c15:f>'/Users/el1goluj/Documents/ZURICH/PROJECTS/UPMEM/upmem-workloads/Microbenchmarks/AI/[ai_output.xlsx]ai_output (4)'!$J$40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6-051A-7C4B-8DA7-A6CA2798094A}"/>
                </c:ext>
              </c:extLst>
            </c:dLbl>
            <c:dLbl>
              <c:idx val="39"/>
              <c:tx>
                <c:strRef>
                  <c:f>'/Users/el1goluj/Documents/ZURICH/PROJECTS/UPMEM/upmem-workloads/Microbenchmarks/AI/[ai_output.xlsx]ai_output (4)'!$J$41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{CAEFBA27-110F-3C40-A013-FC618E2E213E}</c15:txfldGUID>
                      <c15:f>'/Users/el1goluj/Documents/ZURICH/PROJECTS/UPMEM/upmem-workloads/Microbenchmarks/AI/[ai_output.xlsx]ai_output (4)'!$J$41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7-051A-7C4B-8DA7-A6CA2798094A}"/>
                </c:ext>
              </c:extLst>
            </c:dLbl>
            <c:dLbl>
              <c:idx val="40"/>
              <c:tx>
                <c:strRef>
                  <c:f>'/Users/el1goluj/Documents/ZURICH/PROJECTS/UPMEM/upmem-workloads/Microbenchmarks/AI/[ai_output.xlsx]ai_output (4)'!$J$42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{4672D95B-A5EC-1746-918F-D668056C0D61}</c15:txfldGUID>
                      <c15:f>'/Users/el1goluj/Documents/ZURICH/PROJECTS/UPMEM/upmem-workloads/Microbenchmarks/AI/[ai_output.xlsx]ai_output (4)'!$J$42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8-051A-7C4B-8DA7-A6CA2798094A}"/>
                </c:ext>
              </c:extLst>
            </c:dLbl>
            <c:dLbl>
              <c:idx val="41"/>
              <c:tx>
                <c:strRef>
                  <c:f>'/Users/el1goluj/Documents/ZURICH/PROJECTS/UPMEM/upmem-workloads/Microbenchmarks/AI/[ai_output.xlsx]ai_output (4)'!$J$43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{3C65B436-CB25-9C43-8CA6-C509C17E1B11}</c15:txfldGUID>
                      <c15:f>'/Users/el1goluj/Documents/ZURICH/PROJECTS/UPMEM/upmem-workloads/Microbenchmarks/AI/[ai_output.xlsx]ai_output (4)'!$J$43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9-051A-7C4B-8DA7-A6CA2798094A}"/>
                </c:ext>
              </c:extLst>
            </c:dLbl>
            <c:dLbl>
              <c:idx val="42"/>
              <c:tx>
                <c:strRef>
                  <c:f>'/Users/el1goluj/Documents/ZURICH/PROJECTS/UPMEM/upmem-workloads/Microbenchmarks/AI/[ai_output.xlsx]ai_output (4)'!$J$44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{1460FD2A-B2F4-DE47-AE86-66380C2BCD86}</c15:txfldGUID>
                      <c15:f>'/Users/el1goluj/Documents/ZURICH/PROJECTS/UPMEM/upmem-workloads/Microbenchmarks/AI/[ai_output.xlsx]ai_output (4)'!$J$44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A-051A-7C4B-8DA7-A6CA2798094A}"/>
                </c:ext>
              </c:extLst>
            </c:dLbl>
            <c:dLbl>
              <c:idx val="43"/>
              <c:tx>
                <c:strRef>
                  <c:f>'/Users/el1goluj/Documents/ZURICH/PROJECTS/UPMEM/upmem-workloads/Microbenchmarks/AI/[ai_output.xlsx]ai_output (4)'!$J$45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{7CDCA8E8-CF4A-EE40-8875-B3E025301CEE}</c15:txfldGUID>
                      <c15:f>'/Users/el1goluj/Documents/ZURICH/PROJECTS/UPMEM/upmem-workloads/Microbenchmarks/AI/[ai_output.xlsx]ai_output (4)'!$J$45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B-051A-7C4B-8DA7-A6CA2798094A}"/>
                </c:ext>
              </c:extLst>
            </c:dLbl>
            <c:dLbl>
              <c:idx val="44"/>
              <c:tx>
                <c:strRef>
                  <c:f>'/Users/el1goluj/Documents/ZURICH/PROJECTS/UPMEM/upmem-workloads/Microbenchmarks/AI/[ai_output.xlsx]ai_output (4)'!$J$46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{27089B39-12FF-B74E-A852-4DD1A1279730}</c15:txfldGUID>
                      <c15:f>'/Users/el1goluj/Documents/ZURICH/PROJECTS/UPMEM/upmem-workloads/Microbenchmarks/AI/[ai_output.xlsx]ai_output (4)'!$J$46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C-051A-7C4B-8DA7-A6CA2798094A}"/>
                </c:ext>
              </c:extLst>
            </c:dLbl>
            <c:dLbl>
              <c:idx val="45"/>
              <c:tx>
                <c:strRef>
                  <c:f>'/Users/el1goluj/Documents/ZURICH/PROJECTS/UPMEM/upmem-workloads/Microbenchmarks/AI/[ai_output.xlsx]ai_output (4)'!$J$47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{49C93580-4D60-3846-8980-4E97BB2712E4}</c15:txfldGUID>
                      <c15:f>'/Users/el1goluj/Documents/ZURICH/PROJECTS/UPMEM/upmem-workloads/Microbenchmarks/AI/[ai_output.xlsx]ai_output (4)'!$J$47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D-051A-7C4B-8DA7-A6CA2798094A}"/>
                </c:ext>
              </c:extLst>
            </c:dLbl>
            <c:dLbl>
              <c:idx val="46"/>
              <c:tx>
                <c:strRef>
                  <c:f>'/Users/el1goluj/Documents/ZURICH/PROJECTS/UPMEM/upmem-workloads/Microbenchmarks/AI/[ai_output.xlsx]ai_output (4)'!$J$48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{B5359DE7-37A5-5940-A217-27436C49DC6E}</c15:txfldGUID>
                      <c15:f>'/Users/el1goluj/Documents/ZURICH/PROJECTS/UPMEM/upmem-workloads/Microbenchmarks/AI/[ai_output.xlsx]ai_output (4)'!$J$48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E-051A-7C4B-8DA7-A6CA2798094A}"/>
                </c:ext>
              </c:extLst>
            </c:dLbl>
            <c:dLbl>
              <c:idx val="47"/>
              <c:tx>
                <c:strRef>
                  <c:f>'/Users/el1goluj/Documents/ZURICH/PROJECTS/UPMEM/upmem-workloads/Microbenchmarks/AI/[ai_output.xlsx]ai_output (4)'!$J$49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{B4B7EC07-85C0-D841-9F2F-8DAA698B7046}</c15:txfldGUID>
                      <c15:f>'/Users/el1goluj/Documents/ZURICH/PROJECTS/UPMEM/upmem-workloads/Microbenchmarks/AI/[ai_output.xlsx]ai_output (4)'!$J$49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F-051A-7C4B-8DA7-A6CA2798094A}"/>
                </c:ext>
              </c:extLst>
            </c:dLbl>
            <c:dLbl>
              <c:idx val="48"/>
              <c:tx>
                <c:strRef>
                  <c:f>'/Users/el1goluj/Documents/ZURICH/PROJECTS/UPMEM/upmem-workloads/Microbenchmarks/AI/[ai_output.xlsx]ai_output (4)'!$J$50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{C02AF4BD-5D9B-0149-9E93-54EBEBBF1CF9}</c15:txfldGUID>
                      <c15:f>'/Users/el1goluj/Documents/ZURICH/PROJECTS/UPMEM/upmem-workloads/Microbenchmarks/AI/[ai_output.xlsx]ai_output (4)'!$J$50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0-051A-7C4B-8DA7-A6CA2798094A}"/>
                </c:ext>
              </c:extLst>
            </c:dLbl>
            <c:dLbl>
              <c:idx val="49"/>
              <c:tx>
                <c:strRef>
                  <c:f>'/Users/el1goluj/Documents/ZURICH/PROJECTS/UPMEM/upmem-workloads/Microbenchmarks/AI/[ai_output.xlsx]ai_output (4)'!$J$51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{EF5A0C3F-6E7C-0B4D-83CF-1B9E953A0D79}</c15:txfldGUID>
                      <c15:f>'/Users/el1goluj/Documents/ZURICH/PROJECTS/UPMEM/upmem-workloads/Microbenchmarks/AI/[ai_output.xlsx]ai_output (4)'!$J$51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1-051A-7C4B-8DA7-A6CA2798094A}"/>
                </c:ext>
              </c:extLst>
            </c:dLbl>
            <c:dLbl>
              <c:idx val="50"/>
              <c:tx>
                <c:strRef>
                  <c:f>'/Users/el1goluj/Documents/ZURICH/PROJECTS/UPMEM/upmem-workloads/Microbenchmarks/AI/[ai_output.xlsx]ai_output (4)'!$J$52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{4C128705-CAB2-F448-ACA9-66D967067CE6}</c15:txfldGUID>
                      <c15:f>'/Users/el1goluj/Documents/ZURICH/PROJECTS/UPMEM/upmem-workloads/Microbenchmarks/AI/[ai_output.xlsx]ai_output (4)'!$J$52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2-051A-7C4B-8DA7-A6CA2798094A}"/>
                </c:ext>
              </c:extLst>
            </c:dLbl>
            <c:dLbl>
              <c:idx val="51"/>
              <c:tx>
                <c:strRef>
                  <c:f>'/Users/el1goluj/Documents/ZURICH/PROJECTS/UPMEM/upmem-workloads/Microbenchmarks/AI/[ai_output.xlsx]ai_output (4)'!$J$53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{47E38B69-8614-944A-895B-673C3EEFD398}</c15:txfldGUID>
                      <c15:f>'/Users/el1goluj/Documents/ZURICH/PROJECTS/UPMEM/upmem-workloads/Microbenchmarks/AI/[ai_output.xlsx]ai_output (4)'!$J$53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3-051A-7C4B-8DA7-A6CA2798094A}"/>
                </c:ext>
              </c:extLst>
            </c:dLbl>
            <c:dLbl>
              <c:idx val="52"/>
              <c:tx>
                <c:strRef>
                  <c:f>'/Users/el1goluj/Documents/ZURICH/PROJECTS/UPMEM/upmem-workloads/Microbenchmarks/AI/[ai_output.xlsx]ai_output (4)'!$J$54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{0F3DBCF3-5353-5A4A-85A0-E675548F49F8}</c15:txfldGUID>
                      <c15:f>'/Users/el1goluj/Documents/ZURICH/PROJECTS/UPMEM/upmem-workloads/Microbenchmarks/AI/[ai_output.xlsx]ai_output (4)'!$J$54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4-051A-7C4B-8DA7-A6CA2798094A}"/>
                </c:ext>
              </c:extLst>
            </c:dLbl>
            <c:dLbl>
              <c:idx val="53"/>
              <c:tx>
                <c:strRef>
                  <c:f>'/Users/el1goluj/Documents/ZURICH/PROJECTS/UPMEM/upmem-workloads/Microbenchmarks/AI/[ai_output.xlsx]ai_output (4)'!$J$55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{A0DBC9E9-C628-9040-8B78-089B2ABE439A}</c15:txfldGUID>
                      <c15:f>'/Users/el1goluj/Documents/ZURICH/PROJECTS/UPMEM/upmem-workloads/Microbenchmarks/AI/[ai_output.xlsx]ai_output (4)'!$J$55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5-051A-7C4B-8DA7-A6CA2798094A}"/>
                </c:ext>
              </c:extLst>
            </c:dLbl>
            <c:dLbl>
              <c:idx val="54"/>
              <c:tx>
                <c:strRef>
                  <c:f>'/Users/el1goluj/Documents/ZURICH/PROJECTS/UPMEM/upmem-workloads/Microbenchmarks/AI/[ai_output.xlsx]ai_output (4)'!$J$56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{3C69D527-13C6-E342-B65F-5A6798197CD7}</c15:txfldGUID>
                      <c15:f>'/Users/el1goluj/Documents/ZURICH/PROJECTS/UPMEM/upmem-workloads/Microbenchmarks/AI/[ai_output.xlsx]ai_output (4)'!$J$56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6-051A-7C4B-8DA7-A6CA2798094A}"/>
                </c:ext>
              </c:extLst>
            </c:dLbl>
            <c:dLbl>
              <c:idx val="55"/>
              <c:tx>
                <c:strRef>
                  <c:f>'/Users/el1goluj/Documents/ZURICH/PROJECTS/UPMEM/upmem-workloads/Microbenchmarks/AI/[ai_output.xlsx]ai_output (4)'!$J$57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{8EB93019-B813-764A-9B27-64A606C497F3}</c15:txfldGUID>
                      <c15:f>'/Users/el1goluj/Documents/ZURICH/PROJECTS/UPMEM/upmem-workloads/Microbenchmarks/AI/[ai_output.xlsx]ai_output (4)'!$J$57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7-051A-7C4B-8DA7-A6CA2798094A}"/>
                </c:ext>
              </c:extLst>
            </c:dLbl>
            <c:dLbl>
              <c:idx val="56"/>
              <c:tx>
                <c:strRef>
                  <c:f>'/Users/el1goluj/Documents/ZURICH/PROJECTS/UPMEM/upmem-workloads/Microbenchmarks/AI/[ai_output.xlsx]ai_output (4)'!$J$58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{CD918B97-B6C4-944B-9CBD-1AB470404621}</c15:txfldGUID>
                      <c15:f>'/Users/el1goluj/Documents/ZURICH/PROJECTS/UPMEM/upmem-workloads/Microbenchmarks/AI/[ai_output.xlsx]ai_output (4)'!$J$58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8-051A-7C4B-8DA7-A6CA2798094A}"/>
                </c:ext>
              </c:extLst>
            </c:dLbl>
            <c:dLbl>
              <c:idx val="57"/>
              <c:tx>
                <c:strRef>
                  <c:f>'/Users/el1goluj/Documents/ZURICH/PROJECTS/UPMEM/upmem-workloads/Microbenchmarks/AI/[ai_output.xlsx]ai_output (4)'!$J$59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{7746378D-D75C-C04C-A58A-3720AD8262B6}</c15:txfldGUID>
                      <c15:f>'/Users/el1goluj/Documents/ZURICH/PROJECTS/UPMEM/upmem-workloads/Microbenchmarks/AI/[ai_output.xlsx]ai_output (4)'!$J$59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9-051A-7C4B-8DA7-A6CA2798094A}"/>
                </c:ext>
              </c:extLst>
            </c:dLbl>
            <c:dLbl>
              <c:idx val="58"/>
              <c:tx>
                <c:strRef>
                  <c:f>'/Users/el1goluj/Documents/ZURICH/PROJECTS/UPMEM/upmem-workloads/Microbenchmarks/AI/[ai_output.xlsx]ai_output (4)'!$J$60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{C444D0A8-4D4E-8D45-8D83-67D04C86D8AA}</c15:txfldGUID>
                      <c15:f>'/Users/el1goluj/Documents/ZURICH/PROJECTS/UPMEM/upmem-workloads/Microbenchmarks/AI/[ai_output.xlsx]ai_output (4)'!$J$60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A-051A-7C4B-8DA7-A6CA2798094A}"/>
                </c:ext>
              </c:extLst>
            </c:dLbl>
            <c:dLbl>
              <c:idx val="59"/>
              <c:tx>
                <c:strRef>
                  <c:f>'/Users/el1goluj/Documents/ZURICH/PROJECTS/UPMEM/upmem-workloads/Microbenchmarks/AI/[ai_output.xlsx]ai_output (4)'!$J$61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{AB2C5AE4-BCE1-834D-B632-4B25F0CF3A54}</c15:txfldGUID>
                      <c15:f>'/Users/el1goluj/Documents/ZURICH/PROJECTS/UPMEM/upmem-workloads/Microbenchmarks/AI/[ai_output.xlsx]ai_output (4)'!$J$61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B-051A-7C4B-8DA7-A6CA2798094A}"/>
                </c:ext>
              </c:extLst>
            </c:dLbl>
            <c:dLbl>
              <c:idx val="60"/>
              <c:tx>
                <c:strRef>
                  <c:f>'/Users/el1goluj/Documents/ZURICH/PROJECTS/UPMEM/upmem-workloads/Microbenchmarks/AI/[ai_output.xlsx]ai_output (4)'!$J$62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{B6EC6054-8A96-E948-9391-8C8DAC71C7BE}</c15:txfldGUID>
                      <c15:f>'/Users/el1goluj/Documents/ZURICH/PROJECTS/UPMEM/upmem-workloads/Microbenchmarks/AI/[ai_output.xlsx]ai_output (4)'!$J$62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C-051A-7C4B-8DA7-A6CA2798094A}"/>
                </c:ext>
              </c:extLst>
            </c:dLbl>
            <c:dLbl>
              <c:idx val="61"/>
              <c:tx>
                <c:strRef>
                  <c:f>'/Users/el1goluj/Documents/ZURICH/PROJECTS/UPMEM/upmem-workloads/Microbenchmarks/AI/[ai_output.xlsx]ai_output (4)'!$J$63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{3DF83B3B-11BF-DE4E-A174-7389E5EB07C5}</c15:txfldGUID>
                      <c15:f>'/Users/el1goluj/Documents/ZURICH/PROJECTS/UPMEM/upmem-workloads/Microbenchmarks/AI/[ai_output.xlsx]ai_output (4)'!$J$63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D-051A-7C4B-8DA7-A6CA2798094A}"/>
                </c:ext>
              </c:extLst>
            </c:dLbl>
            <c:dLbl>
              <c:idx val="62"/>
              <c:tx>
                <c:strRef>
                  <c:f>'/Users/el1goluj/Documents/ZURICH/PROJECTS/UPMEM/upmem-workloads/Microbenchmarks/AI/[ai_output.xlsx]ai_output (4)'!$J$64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{B12BCFC3-92D1-B74C-977D-F2921427A361}</c15:txfldGUID>
                      <c15:f>'/Users/el1goluj/Documents/ZURICH/PROJECTS/UPMEM/upmem-workloads/Microbenchmarks/AI/[ai_output.xlsx]ai_output (4)'!$J$64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E-051A-7C4B-8DA7-A6CA2798094A}"/>
                </c:ext>
              </c:extLst>
            </c:dLbl>
            <c:dLbl>
              <c:idx val="63"/>
              <c:tx>
                <c:strRef>
                  <c:f>'/Users/el1goluj/Documents/ZURICH/PROJECTS/UPMEM/upmem-workloads/Microbenchmarks/AI/[ai_output.xlsx]ai_output (4)'!$J$65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{88BEA594-EBA8-B343-9CF0-2E0C72D02A6F}</c15:txfldGUID>
                      <c15:f>'/Users/el1goluj/Documents/ZURICH/PROJECTS/UPMEM/upmem-workloads/Microbenchmarks/AI/[ai_output.xlsx]ai_output (4)'!$J$65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F-051A-7C4B-8DA7-A6CA2798094A}"/>
                </c:ext>
              </c:extLst>
            </c:dLbl>
            <c:dLbl>
              <c:idx val="64"/>
              <c:tx>
                <c:strRef>
                  <c:f>'/Users/el1goluj/Documents/ZURICH/PROJECTS/UPMEM/upmem-workloads/Microbenchmarks/AI/[ai_output.xlsx]ai_output (4)'!$J$66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{754CCF12-7E09-9041-A0DF-7715CEBF46A3}</c15:txfldGUID>
                      <c15:f>'/Users/el1goluj/Documents/ZURICH/PROJECTS/UPMEM/upmem-workloads/Microbenchmarks/AI/[ai_output.xlsx]ai_output (4)'!$J$66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0-051A-7C4B-8DA7-A6CA2798094A}"/>
                </c:ext>
              </c:extLst>
            </c:dLbl>
            <c:dLbl>
              <c:idx val="65"/>
              <c:tx>
                <c:strRef>
                  <c:f>'/Users/el1goluj/Documents/ZURICH/PROJECTS/UPMEM/upmem-workloads/Microbenchmarks/AI/[ai_output.xlsx]ai_output (4)'!$J$67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{869C4F7C-C735-D445-B480-BB389B4E8349}</c15:txfldGUID>
                      <c15:f>'/Users/el1goluj/Documents/ZURICH/PROJECTS/UPMEM/upmem-workloads/Microbenchmarks/AI/[ai_output.xlsx]ai_output (4)'!$J$67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1-051A-7C4B-8DA7-A6CA2798094A}"/>
                </c:ext>
              </c:extLst>
            </c:dLbl>
            <c:dLbl>
              <c:idx val="66"/>
              <c:tx>
                <c:strRef>
                  <c:f>'/Users/el1goluj/Documents/ZURICH/PROJECTS/UPMEM/upmem-workloads/Microbenchmarks/AI/[ai_output.xlsx]ai_output (4)'!$J$68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{8EAAAB2C-8B78-5B49-800A-02815388F791}</c15:txfldGUID>
                      <c15:f>'/Users/el1goluj/Documents/ZURICH/PROJECTS/UPMEM/upmem-workloads/Microbenchmarks/AI/[ai_output.xlsx]ai_output (4)'!$J$68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2-051A-7C4B-8DA7-A6CA2798094A}"/>
                </c:ext>
              </c:extLst>
            </c:dLbl>
            <c:dLbl>
              <c:idx val="67"/>
              <c:tx>
                <c:strRef>
                  <c:f>'/Users/el1goluj/Documents/ZURICH/PROJECTS/UPMEM/upmem-workloads/Microbenchmarks/AI/[ai_output.xlsx]ai_output (4)'!$J$69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{F40FDAB3-A893-9B48-BE9F-40F37972C55A}</c15:txfldGUID>
                      <c15:f>'/Users/el1goluj/Documents/ZURICH/PROJECTS/UPMEM/upmem-workloads/Microbenchmarks/AI/[ai_output.xlsx]ai_output (4)'!$J$69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3-051A-7C4B-8DA7-A6CA2798094A}"/>
                </c:ext>
              </c:extLst>
            </c:dLbl>
            <c:dLbl>
              <c:idx val="68"/>
              <c:tx>
                <c:strRef>
                  <c:f>'/Users/el1goluj/Documents/ZURICH/PROJECTS/UPMEM/upmem-workloads/Microbenchmarks/AI/[ai_output.xlsx]ai_output (4)'!$J$70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{9D6562FF-C4AF-7345-80B7-8AAE8194FEB4}</c15:txfldGUID>
                      <c15:f>'/Users/el1goluj/Documents/ZURICH/PROJECTS/UPMEM/upmem-workloads/Microbenchmarks/AI/[ai_output.xlsx]ai_output (4)'!$J$70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4-051A-7C4B-8DA7-A6CA2798094A}"/>
                </c:ext>
              </c:extLst>
            </c:dLbl>
            <c:dLbl>
              <c:idx val="69"/>
              <c:tx>
                <c:strRef>
                  <c:f>'/Users/el1goluj/Documents/ZURICH/PROJECTS/UPMEM/upmem-workloads/Microbenchmarks/AI/[ai_output.xlsx]ai_output (4)'!$J$71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{817878FD-E735-6947-84D6-DE9E5C38E005}</c15:txfldGUID>
                      <c15:f>'/Users/el1goluj/Documents/ZURICH/PROJECTS/UPMEM/upmem-workloads/Microbenchmarks/AI/[ai_output.xlsx]ai_output (4)'!$J$71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5-051A-7C4B-8DA7-A6CA2798094A}"/>
                </c:ext>
              </c:extLst>
            </c:dLbl>
            <c:dLbl>
              <c:idx val="70"/>
              <c:tx>
                <c:strRef>
                  <c:f>'/Users/el1goluj/Documents/ZURICH/PROJECTS/UPMEM/upmem-workloads/Microbenchmarks/AI/[ai_output.xlsx]ai_output (4)'!$J$72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{2CBC7529-F49E-4C4E-9BE0-CB48152C268F}</c15:txfldGUID>
                      <c15:f>'/Users/el1goluj/Documents/ZURICH/PROJECTS/UPMEM/upmem-workloads/Microbenchmarks/AI/[ai_output.xlsx]ai_output (4)'!$J$72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6-051A-7C4B-8DA7-A6CA2798094A}"/>
                </c:ext>
              </c:extLst>
            </c:dLbl>
            <c:dLbl>
              <c:idx val="71"/>
              <c:tx>
                <c:strRef>
                  <c:f>'/Users/el1goluj/Documents/ZURICH/PROJECTS/UPMEM/upmem-workloads/Microbenchmarks/AI/[ai_output.xlsx]ai_output (4)'!$J$73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{5F792AD5-760D-C548-9B6A-729D9DB3ED19}</c15:txfldGUID>
                      <c15:f>'/Users/el1goluj/Documents/ZURICH/PROJECTS/UPMEM/upmem-workloads/Microbenchmarks/AI/[ai_output.xlsx]ai_output (4)'!$J$73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7-051A-7C4B-8DA7-A6CA2798094A}"/>
                </c:ext>
              </c:extLst>
            </c:dLbl>
            <c:dLbl>
              <c:idx val="72"/>
              <c:tx>
                <c:strRef>
                  <c:f>'/Users/el1goluj/Documents/ZURICH/PROJECTS/UPMEM/upmem-workloads/Microbenchmarks/AI/[ai_output.xlsx]ai_output (4)'!$J$74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{5C86DFEB-21FA-024E-948A-047B797FD86D}</c15:txfldGUID>
                      <c15:f>'/Users/el1goluj/Documents/ZURICH/PROJECTS/UPMEM/upmem-workloads/Microbenchmarks/AI/[ai_output.xlsx]ai_output (4)'!$J$74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8-051A-7C4B-8DA7-A6CA2798094A}"/>
                </c:ext>
              </c:extLst>
            </c:dLbl>
            <c:dLbl>
              <c:idx val="73"/>
              <c:tx>
                <c:strRef>
                  <c:f>'/Users/el1goluj/Documents/ZURICH/PROJECTS/UPMEM/upmem-workloads/Microbenchmarks/AI/[ai_output.xlsx]ai_output (4)'!$J$75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{C735D5E6-4485-A94F-9470-41B407C16AE8}</c15:txfldGUID>
                      <c15:f>'/Users/el1goluj/Documents/ZURICH/PROJECTS/UPMEM/upmem-workloads/Microbenchmarks/AI/[ai_output.xlsx]ai_output (4)'!$J$75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9-051A-7C4B-8DA7-A6CA2798094A}"/>
                </c:ext>
              </c:extLst>
            </c:dLbl>
            <c:dLbl>
              <c:idx val="74"/>
              <c:tx>
                <c:strRef>
                  <c:f>'/Users/el1goluj/Documents/ZURICH/PROJECTS/UPMEM/upmem-workloads/Microbenchmarks/AI/[ai_output.xlsx]ai_output (4)'!$J$76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{182F8421-4011-A140-8580-A24A61A043DD}</c15:txfldGUID>
                      <c15:f>'/Users/el1goluj/Documents/ZURICH/PROJECTS/UPMEM/upmem-workloads/Microbenchmarks/AI/[ai_output.xlsx]ai_output (4)'!$J$76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A-051A-7C4B-8DA7-A6CA2798094A}"/>
                </c:ext>
              </c:extLst>
            </c:dLbl>
            <c:dLbl>
              <c:idx val="75"/>
              <c:tx>
                <c:strRef>
                  <c:f>'/Users/el1goluj/Documents/ZURICH/PROJECTS/UPMEM/upmem-workloads/Microbenchmarks/AI/[ai_output.xlsx]ai_output (4)'!$J$77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{845B5511-DB8B-3247-B1D8-D97AB70907E6}</c15:txfldGUID>
                      <c15:f>'/Users/el1goluj/Documents/ZURICH/PROJECTS/UPMEM/upmem-workloads/Microbenchmarks/AI/[ai_output.xlsx]ai_output (4)'!$J$77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B-051A-7C4B-8DA7-A6CA2798094A}"/>
                </c:ext>
              </c:extLst>
            </c:dLbl>
            <c:dLbl>
              <c:idx val="76"/>
              <c:tx>
                <c:strRef>
                  <c:f>'/Users/el1goluj/Documents/ZURICH/PROJECTS/UPMEM/upmem-workloads/Microbenchmarks/AI/[ai_output.xlsx]ai_output (4)'!$J$78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{2D4714B3-D38E-3C4E-BC4F-82D9F60C05D8}</c15:txfldGUID>
                      <c15:f>'/Users/el1goluj/Documents/ZURICH/PROJECTS/UPMEM/upmem-workloads/Microbenchmarks/AI/[ai_output.xlsx]ai_output (4)'!$J$78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C-051A-7C4B-8DA7-A6CA2798094A}"/>
                </c:ext>
              </c:extLst>
            </c:dLbl>
            <c:dLbl>
              <c:idx val="77"/>
              <c:tx>
                <c:strRef>
                  <c:f>'/Users/el1goluj/Documents/ZURICH/PROJECTS/UPMEM/upmem-workloads/Microbenchmarks/AI/[ai_output.xlsx]ai_output (4)'!$J$79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{13516924-CC2B-6A4A-AD4D-DE261107791E}</c15:txfldGUID>
                      <c15:f>'/Users/el1goluj/Documents/ZURICH/PROJECTS/UPMEM/upmem-workloads/Microbenchmarks/AI/[ai_output.xlsx]ai_output (4)'!$J$79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D-051A-7C4B-8DA7-A6CA2798094A}"/>
                </c:ext>
              </c:extLst>
            </c:dLbl>
            <c:dLbl>
              <c:idx val="78"/>
              <c:tx>
                <c:strRef>
                  <c:f>'/Users/el1goluj/Documents/ZURICH/PROJECTS/UPMEM/upmem-workloads/Microbenchmarks/AI/[ai_output.xlsx]ai_output (4)'!$J$80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{6FEAF594-D2AF-754E-8F86-13CA02422299}</c15:txfldGUID>
                      <c15:f>'/Users/el1goluj/Documents/ZURICH/PROJECTS/UPMEM/upmem-workloads/Microbenchmarks/AI/[ai_output.xlsx]ai_output (4)'!$J$80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E-051A-7C4B-8DA7-A6CA2798094A}"/>
                </c:ext>
              </c:extLst>
            </c:dLbl>
            <c:dLbl>
              <c:idx val="79"/>
              <c:tx>
                <c:strRef>
                  <c:f>'/Users/el1goluj/Documents/ZURICH/PROJECTS/UPMEM/upmem-workloads/Microbenchmarks/AI/[ai_output.xlsx]ai_output (4)'!$J$81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{C1039529-5991-D94F-B14F-9D1653F9E9DE}</c15:txfldGUID>
                      <c15:f>'/Users/el1goluj/Documents/ZURICH/PROJECTS/UPMEM/upmem-workloads/Microbenchmarks/AI/[ai_output.xlsx]ai_output (4)'!$J$81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F-051A-7C4B-8DA7-A6CA2798094A}"/>
                </c:ext>
              </c:extLst>
            </c:dLbl>
            <c:dLbl>
              <c:idx val="80"/>
              <c:tx>
                <c:strRef>
                  <c:f>'/Users/el1goluj/Documents/ZURICH/PROJECTS/UPMEM/upmem-workloads/Microbenchmarks/AI/[ai_output.xlsx]ai_output (4)'!$J$82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{C4863D14-B86A-7543-89DC-6F3D13B515F8}</c15:txfldGUID>
                      <c15:f>'/Users/el1goluj/Documents/ZURICH/PROJECTS/UPMEM/upmem-workloads/Microbenchmarks/AI/[ai_output.xlsx]ai_output (4)'!$J$82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0-051A-7C4B-8DA7-A6CA2798094A}"/>
                </c:ext>
              </c:extLst>
            </c:dLbl>
            <c:dLbl>
              <c:idx val="81"/>
              <c:tx>
                <c:strRef>
                  <c:f>'/Users/el1goluj/Documents/ZURICH/PROJECTS/UPMEM/upmem-workloads/Microbenchmarks/AI/[ai_output.xlsx]ai_output (4)'!$J$83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{C66097AB-1B63-2A4F-B49C-F0F84C231E38}</c15:txfldGUID>
                      <c15:f>'/Users/el1goluj/Documents/ZURICH/PROJECTS/UPMEM/upmem-workloads/Microbenchmarks/AI/[ai_output.xlsx]ai_output (4)'!$J$83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1-051A-7C4B-8DA7-A6CA2798094A}"/>
                </c:ext>
              </c:extLst>
            </c:dLbl>
            <c:dLbl>
              <c:idx val="82"/>
              <c:tx>
                <c:strRef>
                  <c:f>'/Users/el1goluj/Documents/ZURICH/PROJECTS/UPMEM/upmem-workloads/Microbenchmarks/AI/[ai_output.xlsx]ai_output (4)'!$J$84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{C058AFB7-61C0-BC4B-93DE-7DBB03F9AC29}</c15:txfldGUID>
                      <c15:f>'/Users/el1goluj/Documents/ZURICH/PROJECTS/UPMEM/upmem-workloads/Microbenchmarks/AI/[ai_output.xlsx]ai_output (4)'!$J$84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2-051A-7C4B-8DA7-A6CA2798094A}"/>
                </c:ext>
              </c:extLst>
            </c:dLbl>
            <c:dLbl>
              <c:idx val="83"/>
              <c:tx>
                <c:strRef>
                  <c:f>'/Users/el1goluj/Documents/ZURICH/PROJECTS/UPMEM/upmem-workloads/Microbenchmarks/AI/[ai_output.xlsx]ai_output (4)'!$J$85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{EE5BBF5E-0EAB-5A43-BFD5-30C06D09D052}</c15:txfldGUID>
                      <c15:f>'/Users/el1goluj/Documents/ZURICH/PROJECTS/UPMEM/upmem-workloads/Microbenchmarks/AI/[ai_output.xlsx]ai_output (4)'!$J$85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3-051A-7C4B-8DA7-A6CA2798094A}"/>
                </c:ext>
              </c:extLst>
            </c:dLbl>
            <c:dLbl>
              <c:idx val="84"/>
              <c:tx>
                <c:strRef>
                  <c:f>'/Users/el1goluj/Documents/ZURICH/PROJECTS/UPMEM/upmem-workloads/Microbenchmarks/AI/[ai_output.xlsx]ai_output (4)'!$J$86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{FCEAABAB-3474-7948-ADCB-25F872F12853}</c15:txfldGUID>
                      <c15:f>'/Users/el1goluj/Documents/ZURICH/PROJECTS/UPMEM/upmem-workloads/Microbenchmarks/AI/[ai_output.xlsx]ai_output (4)'!$J$86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4-051A-7C4B-8DA7-A6CA2798094A}"/>
                </c:ext>
              </c:extLst>
            </c:dLbl>
            <c:dLbl>
              <c:idx val="85"/>
              <c:tx>
                <c:strRef>
                  <c:f>'/Users/el1goluj/Documents/ZURICH/PROJECTS/UPMEM/upmem-workloads/Microbenchmarks/AI/[ai_output.xlsx]ai_output (4)'!$J$87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{6EFC37EE-2A2B-CD45-BD31-1CCE157360D4}</c15:txfldGUID>
                      <c15:f>'/Users/el1goluj/Documents/ZURICH/PROJECTS/UPMEM/upmem-workloads/Microbenchmarks/AI/[ai_output.xlsx]ai_output (4)'!$J$87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5-051A-7C4B-8DA7-A6CA2798094A}"/>
                </c:ext>
              </c:extLst>
            </c:dLbl>
            <c:dLbl>
              <c:idx val="86"/>
              <c:tx>
                <c:strRef>
                  <c:f>'/Users/el1goluj/Documents/ZURICH/PROJECTS/UPMEM/upmem-workloads/Microbenchmarks/AI/[ai_output.xlsx]ai_output (4)'!$J$88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{AF5CAAA0-A35C-6B46-8F9F-07C2B1BEDA8B}</c15:txfldGUID>
                      <c15:f>'/Users/el1goluj/Documents/ZURICH/PROJECTS/UPMEM/upmem-workloads/Microbenchmarks/AI/[ai_output.xlsx]ai_output (4)'!$J$88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6-051A-7C4B-8DA7-A6CA2798094A}"/>
                </c:ext>
              </c:extLst>
            </c:dLbl>
            <c:dLbl>
              <c:idx val="87"/>
              <c:tx>
                <c:strRef>
                  <c:f>'/Users/el1goluj/Documents/ZURICH/PROJECTS/UPMEM/upmem-workloads/Microbenchmarks/AI/[ai_output.xlsx]ai_output (4)'!$J$89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{E310EB8F-3A9C-D94A-8FC2-A81D1DC16032}</c15:txfldGUID>
                      <c15:f>'/Users/el1goluj/Documents/ZURICH/PROJECTS/UPMEM/upmem-workloads/Microbenchmarks/AI/[ai_output.xlsx]ai_output (4)'!$J$89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7-051A-7C4B-8DA7-A6CA2798094A}"/>
                </c:ext>
              </c:extLst>
            </c:dLbl>
            <c:dLbl>
              <c:idx val="88"/>
              <c:tx>
                <c:strRef>
                  <c:f>'/Users/el1goluj/Documents/ZURICH/PROJECTS/UPMEM/upmem-workloads/Microbenchmarks/AI/[ai_output.xlsx]ai_output (4)'!$J$90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{8D06D29C-8FA8-FD4B-BE48-ED883F549759}</c15:txfldGUID>
                      <c15:f>'/Users/el1goluj/Documents/ZURICH/PROJECTS/UPMEM/upmem-workloads/Microbenchmarks/AI/[ai_output.xlsx]ai_output (4)'!$J$90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8-051A-7C4B-8DA7-A6CA2798094A}"/>
                </c:ext>
              </c:extLst>
            </c:dLbl>
            <c:dLbl>
              <c:idx val="89"/>
              <c:tx>
                <c:strRef>
                  <c:f>'/Users/el1goluj/Documents/ZURICH/PROJECTS/UPMEM/upmem-workloads/Microbenchmarks/AI/[ai_output.xlsx]ai_output (4)'!$J$91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{71E57938-C922-104A-AA45-6FD10E9572DB}</c15:txfldGUID>
                      <c15:f>'/Users/el1goluj/Documents/ZURICH/PROJECTS/UPMEM/upmem-workloads/Microbenchmarks/AI/[ai_output.xlsx]ai_output (4)'!$J$91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9-051A-7C4B-8DA7-A6CA2798094A}"/>
                </c:ext>
              </c:extLst>
            </c:dLbl>
            <c:dLbl>
              <c:idx val="90"/>
              <c:tx>
                <c:strRef>
                  <c:f>'/Users/el1goluj/Documents/ZURICH/PROJECTS/UPMEM/upmem-workloads/Microbenchmarks/AI/[ai_output.xlsx]ai_output (4)'!$J$92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{01EF0F69-4325-6A44-A44F-A16E654CD7F4}</c15:txfldGUID>
                      <c15:f>'/Users/el1goluj/Documents/ZURICH/PROJECTS/UPMEM/upmem-workloads/Microbenchmarks/AI/[ai_output.xlsx]ai_output (4)'!$J$92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A-051A-7C4B-8DA7-A6CA2798094A}"/>
                </c:ext>
              </c:extLst>
            </c:dLbl>
            <c:dLbl>
              <c:idx val="91"/>
              <c:tx>
                <c:strRef>
                  <c:f>'/Users/el1goluj/Documents/ZURICH/PROJECTS/UPMEM/upmem-workloads/Microbenchmarks/AI/[ai_output.xlsx]ai_output (4)'!$J$93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{2A6463B2-D0F6-4248-A1DD-769AE38E714B}</c15:txfldGUID>
                      <c15:f>'/Users/el1goluj/Documents/ZURICH/PROJECTS/UPMEM/upmem-workloads/Microbenchmarks/AI/[ai_output.xlsx]ai_output (4)'!$J$93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B-051A-7C4B-8DA7-A6CA2798094A}"/>
                </c:ext>
              </c:extLst>
            </c:dLbl>
            <c:dLbl>
              <c:idx val="92"/>
              <c:tx>
                <c:strRef>
                  <c:f>'/Users/el1goluj/Documents/ZURICH/PROJECTS/UPMEM/upmem-workloads/Microbenchmarks/AI/[ai_output.xlsx]ai_output (4)'!$J$94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{47F232B8-4A98-2B49-B0C6-E5CF4FFA265A}</c15:txfldGUID>
                      <c15:f>'/Users/el1goluj/Documents/ZURICH/PROJECTS/UPMEM/upmem-workloads/Microbenchmarks/AI/[ai_output.xlsx]ai_output (4)'!$J$94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C-051A-7C4B-8DA7-A6CA2798094A}"/>
                </c:ext>
              </c:extLst>
            </c:dLbl>
            <c:dLbl>
              <c:idx val="93"/>
              <c:tx>
                <c:strRef>
                  <c:f>'/Users/el1goluj/Documents/ZURICH/PROJECTS/UPMEM/upmem-workloads/Microbenchmarks/AI/[ai_output.xlsx]ai_output (4)'!$J$95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{206F2A12-015A-1946-946A-C52976185709}</c15:txfldGUID>
                      <c15:f>'/Users/el1goluj/Documents/ZURICH/PROJECTS/UPMEM/upmem-workloads/Microbenchmarks/AI/[ai_output.xlsx]ai_output (4)'!$J$95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D-051A-7C4B-8DA7-A6CA2798094A}"/>
                </c:ext>
              </c:extLst>
            </c:dLbl>
            <c:dLbl>
              <c:idx val="94"/>
              <c:tx>
                <c:strRef>
                  <c:f>'/Users/el1goluj/Documents/ZURICH/PROJECTS/UPMEM/upmem-workloads/Microbenchmarks/AI/[ai_output.xlsx]ai_output (4)'!$J$96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{94C3E2D0-5AAF-B144-BD64-512F073CDE66}</c15:txfldGUID>
                      <c15:f>'/Users/el1goluj/Documents/ZURICH/PROJECTS/UPMEM/upmem-workloads/Microbenchmarks/AI/[ai_output.xlsx]ai_output (4)'!$J$96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E-051A-7C4B-8DA7-A6CA2798094A}"/>
                </c:ext>
              </c:extLst>
            </c:dLbl>
            <c:dLbl>
              <c:idx val="95"/>
              <c:tx>
                <c:strRef>
                  <c:f>'/Users/el1goluj/Documents/ZURICH/PROJECTS/UPMEM/upmem-workloads/Microbenchmarks/AI/[ai_output.xlsx]ai_output (4)'!$J$97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{7C9B289E-44C3-984F-A520-95DAB7916A41}</c15:txfldGUID>
                      <c15:f>'/Users/el1goluj/Documents/ZURICH/PROJECTS/UPMEM/upmem-workloads/Microbenchmarks/AI/[ai_output.xlsx]ai_output (4)'!$J$97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F-051A-7C4B-8DA7-A6CA2798094A}"/>
                </c:ext>
              </c:extLst>
            </c:dLbl>
            <c:dLbl>
              <c:idx val="96"/>
              <c:tx>
                <c:strRef>
                  <c:f>'/Users/el1goluj/Documents/ZURICH/PROJECTS/UPMEM/upmem-workloads/Microbenchmarks/AI/[ai_output.xlsx]ai_output (4)'!$J$98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{19C5F1A7-793A-F14A-AC5D-B2DA020752BD}</c15:txfldGUID>
                      <c15:f>'/Users/el1goluj/Documents/ZURICH/PROJECTS/UPMEM/upmem-workloads/Microbenchmarks/AI/[ai_output.xlsx]ai_output (4)'!$J$98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0-051A-7C4B-8DA7-A6CA2798094A}"/>
                </c:ext>
              </c:extLst>
            </c:dLbl>
            <c:dLbl>
              <c:idx val="97"/>
              <c:tx>
                <c:strRef>
                  <c:f>'/Users/el1goluj/Documents/ZURICH/PROJECTS/UPMEM/upmem-workloads/Microbenchmarks/AI/[ai_output.xlsx]ai_output (4)'!$J$99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{01474AAE-BD28-5F45-9FFF-58A8A439D82A}</c15:txfldGUID>
                      <c15:f>'/Users/el1goluj/Documents/ZURICH/PROJECTS/UPMEM/upmem-workloads/Microbenchmarks/AI/[ai_output.xlsx]ai_output (4)'!$J$99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1-051A-7C4B-8DA7-A6CA2798094A}"/>
                </c:ext>
              </c:extLst>
            </c:dLbl>
            <c:dLbl>
              <c:idx val="98"/>
              <c:tx>
                <c:strRef>
                  <c:f>'/Users/el1goluj/Documents/ZURICH/PROJECTS/UPMEM/upmem-workloads/Microbenchmarks/AI/[ai_output.xlsx]ai_output (4)'!$J$100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{17923640-5642-6041-AFF4-4E0BCBDF1FE7}</c15:txfldGUID>
                      <c15:f>'/Users/el1goluj/Documents/ZURICH/PROJECTS/UPMEM/upmem-workloads/Microbenchmarks/AI/[ai_output.xlsx]ai_output (4)'!$J$100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2-051A-7C4B-8DA7-A6CA2798094A}"/>
                </c:ext>
              </c:extLst>
            </c:dLbl>
            <c:dLbl>
              <c:idx val="99"/>
              <c:tx>
                <c:strRef>
                  <c:f>'/Users/el1goluj/Documents/ZURICH/PROJECTS/UPMEM/upmem-workloads/Microbenchmarks/AI/[ai_output.xlsx]ai_output (4)'!$J$101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{524B45C0-F577-A34E-B24D-14747E0EFE1E}</c15:txfldGUID>
                      <c15:f>'/Users/el1goluj/Documents/ZURICH/PROJECTS/UPMEM/upmem-workloads/Microbenchmarks/AI/[ai_output.xlsx]ai_output (4)'!$J$101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3-051A-7C4B-8DA7-A6CA2798094A}"/>
                </c:ext>
              </c:extLst>
            </c:dLbl>
            <c:dLbl>
              <c:idx val="100"/>
              <c:tx>
                <c:strRef>
                  <c:f>'/Users/el1goluj/Documents/ZURICH/PROJECTS/UPMEM/upmem-workloads/Microbenchmarks/AI/[ai_output.xlsx]ai_output (4)'!$J$102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{D1DF139E-6495-CE4B-B6DF-2A5051D7E450}</c15:txfldGUID>
                      <c15:f>'/Users/el1goluj/Documents/ZURICH/PROJECTS/UPMEM/upmem-workloads/Microbenchmarks/AI/[ai_output.xlsx]ai_output (4)'!$J$102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4-051A-7C4B-8DA7-A6CA2798094A}"/>
                </c:ext>
              </c:extLst>
            </c:dLbl>
            <c:dLbl>
              <c:idx val="101"/>
              <c:tx>
                <c:strRef>
                  <c:f>'/Users/el1goluj/Documents/ZURICH/PROJECTS/UPMEM/upmem-workloads/Microbenchmarks/AI/[ai_output.xlsx]ai_output (4)'!$J$103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{F56451A2-DE8B-6B4C-9571-1E723F40C15B}</c15:txfldGUID>
                      <c15:f>'/Users/el1goluj/Documents/ZURICH/PROJECTS/UPMEM/upmem-workloads/Microbenchmarks/AI/[ai_output.xlsx]ai_output (4)'!$J$103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5-051A-7C4B-8DA7-A6CA2798094A}"/>
                </c:ext>
              </c:extLst>
            </c:dLbl>
            <c:dLbl>
              <c:idx val="102"/>
              <c:tx>
                <c:strRef>
                  <c:f>'/Users/el1goluj/Documents/ZURICH/PROJECTS/UPMEM/upmem-workloads/Microbenchmarks/AI/[ai_output.xlsx]ai_output (4)'!$J$104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{E86B2162-4C98-8449-81ED-BC6DCD427FA5}</c15:txfldGUID>
                      <c15:f>'/Users/el1goluj/Documents/ZURICH/PROJECTS/UPMEM/upmem-workloads/Microbenchmarks/AI/[ai_output.xlsx]ai_output (4)'!$J$104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6-051A-7C4B-8DA7-A6CA2798094A}"/>
                </c:ext>
              </c:extLst>
            </c:dLbl>
            <c:dLbl>
              <c:idx val="103"/>
              <c:tx>
                <c:strRef>
                  <c:f>'/Users/el1goluj/Documents/ZURICH/PROJECTS/UPMEM/upmem-workloads/Microbenchmarks/AI/[ai_output.xlsx]ai_output (4)'!$J$105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{9EAE8538-1762-424D-93CD-D1664F3DD11B}</c15:txfldGUID>
                      <c15:f>'/Users/el1goluj/Documents/ZURICH/PROJECTS/UPMEM/upmem-workloads/Microbenchmarks/AI/[ai_output.xlsx]ai_output (4)'!$J$105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7-051A-7C4B-8DA7-A6CA2798094A}"/>
                </c:ext>
              </c:extLst>
            </c:dLbl>
            <c:dLbl>
              <c:idx val="104"/>
              <c:tx>
                <c:strRef>
                  <c:f>'/Users/el1goluj/Documents/ZURICH/PROJECTS/UPMEM/upmem-workloads/Microbenchmarks/AI/[ai_output.xlsx]ai_output (4)'!$J$106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{28329FD0-E8DB-7345-8F4A-586AA5B6ACE5}</c15:txfldGUID>
                      <c15:f>'/Users/el1goluj/Documents/ZURICH/PROJECTS/UPMEM/upmem-workloads/Microbenchmarks/AI/[ai_output.xlsx]ai_output (4)'!$J$106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8-051A-7C4B-8DA7-A6CA2798094A}"/>
                </c:ext>
              </c:extLst>
            </c:dLbl>
            <c:dLbl>
              <c:idx val="105"/>
              <c:tx>
                <c:strRef>
                  <c:f>'/Users/el1goluj/Documents/ZURICH/PROJECTS/UPMEM/upmem-workloads/Microbenchmarks/AI/[ai_output.xlsx]ai_output (4)'!$J$107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{0CA3C953-0F61-D64F-A68D-9822E6CBA190}</c15:txfldGUID>
                      <c15:f>'/Users/el1goluj/Documents/ZURICH/PROJECTS/UPMEM/upmem-workloads/Microbenchmarks/AI/[ai_output.xlsx]ai_output (4)'!$J$107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9-051A-7C4B-8DA7-A6CA2798094A}"/>
                </c:ext>
              </c:extLst>
            </c:dLbl>
            <c:dLbl>
              <c:idx val="106"/>
              <c:tx>
                <c:strRef>
                  <c:f>'/Users/el1goluj/Documents/ZURICH/PROJECTS/UPMEM/upmem-workloads/Microbenchmarks/AI/[ai_output.xlsx]ai_output (4)'!$J$108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{743E97FD-33BA-7B4C-B338-752FF6C5F462}</c15:txfldGUID>
                      <c15:f>'/Users/el1goluj/Documents/ZURICH/PROJECTS/UPMEM/upmem-workloads/Microbenchmarks/AI/[ai_output.xlsx]ai_output (4)'!$J$108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A-051A-7C4B-8DA7-A6CA2798094A}"/>
                </c:ext>
              </c:extLst>
            </c:dLbl>
            <c:dLbl>
              <c:idx val="107"/>
              <c:tx>
                <c:strRef>
                  <c:f>'/Users/el1goluj/Documents/ZURICH/PROJECTS/UPMEM/upmem-workloads/Microbenchmarks/AI/[ai_output.xlsx]ai_output (4)'!$J$109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{16722A1A-034E-0642-92F9-F5B37FE44ACB}</c15:txfldGUID>
                      <c15:f>'/Users/el1goluj/Documents/ZURICH/PROJECTS/UPMEM/upmem-workloads/Microbenchmarks/AI/[ai_output.xlsx]ai_output (4)'!$J$109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B-051A-7C4B-8DA7-A6CA2798094A}"/>
                </c:ext>
              </c:extLst>
            </c:dLbl>
            <c:dLbl>
              <c:idx val="108"/>
              <c:tx>
                <c:strRef>
                  <c:f>'/Users/el1goluj/Documents/ZURICH/PROJECTS/UPMEM/upmem-workloads/Microbenchmarks/AI/[ai_output.xlsx]ai_output (4)'!$J$110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{C6558BC9-2C23-154F-97EB-CD5034AEE9B9}</c15:txfldGUID>
                      <c15:f>'/Users/el1goluj/Documents/ZURICH/PROJECTS/UPMEM/upmem-workloads/Microbenchmarks/AI/[ai_output.xlsx]ai_output (4)'!$J$110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C-051A-7C4B-8DA7-A6CA2798094A}"/>
                </c:ext>
              </c:extLst>
            </c:dLbl>
            <c:dLbl>
              <c:idx val="109"/>
              <c:tx>
                <c:strRef>
                  <c:f>'/Users/el1goluj/Documents/ZURICH/PROJECTS/UPMEM/upmem-workloads/Microbenchmarks/AI/[ai_output.xlsx]ai_output (4)'!$J$111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{4477D255-7516-4545-AAD4-79C0D27CD5D2}</c15:txfldGUID>
                      <c15:f>'/Users/el1goluj/Documents/ZURICH/PROJECTS/UPMEM/upmem-workloads/Microbenchmarks/AI/[ai_output.xlsx]ai_output (4)'!$J$111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D-051A-7C4B-8DA7-A6CA2798094A}"/>
                </c:ext>
              </c:extLst>
            </c:dLbl>
            <c:dLbl>
              <c:idx val="110"/>
              <c:tx>
                <c:strRef>
                  <c:f>'/Users/el1goluj/Documents/ZURICH/PROJECTS/UPMEM/upmem-workloads/Microbenchmarks/AI/[ai_output.xlsx]ai_output (4)'!$J$112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{30151145-A948-6C44-9C84-D339E5A2A6FE}</c15:txfldGUID>
                      <c15:f>'/Users/el1goluj/Documents/ZURICH/PROJECTS/UPMEM/upmem-workloads/Microbenchmarks/AI/[ai_output.xlsx]ai_output (4)'!$J$112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E-051A-7C4B-8DA7-A6CA2798094A}"/>
                </c:ext>
              </c:extLst>
            </c:dLbl>
            <c:dLbl>
              <c:idx val="111"/>
              <c:tx>
                <c:strRef>
                  <c:f>'/Users/el1goluj/Documents/ZURICH/PROJECTS/UPMEM/upmem-workloads/Microbenchmarks/AI/[ai_output.xlsx]ai_output (4)'!$J$113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{A41E0887-83FE-6D49-B549-9161FEDB7F5D}</c15:txfldGUID>
                      <c15:f>'/Users/el1goluj/Documents/ZURICH/PROJECTS/UPMEM/upmem-workloads/Microbenchmarks/AI/[ai_output.xlsx]ai_output (4)'!$J$113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F-051A-7C4B-8DA7-A6CA2798094A}"/>
                </c:ext>
              </c:extLst>
            </c:dLbl>
            <c:dLbl>
              <c:idx val="112"/>
              <c:tx>
                <c:strRef>
                  <c:f>'/Users/el1goluj/Documents/ZURICH/PROJECTS/UPMEM/upmem-workloads/Microbenchmarks/AI/[ai_output.xlsx]ai_output (4)'!$J$114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{877E83C8-85B4-104E-B464-27E39B9A96C7}</c15:txfldGUID>
                      <c15:f>'/Users/el1goluj/Documents/ZURICH/PROJECTS/UPMEM/upmem-workloads/Microbenchmarks/AI/[ai_output.xlsx]ai_output (4)'!$J$114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0-051A-7C4B-8DA7-A6CA2798094A}"/>
                </c:ext>
              </c:extLst>
            </c:dLbl>
            <c:dLbl>
              <c:idx val="113"/>
              <c:tx>
                <c:strRef>
                  <c:f>'/Users/el1goluj/Documents/ZURICH/PROJECTS/UPMEM/upmem-workloads/Microbenchmarks/AI/[ai_output.xlsx]ai_output (4)'!$J$115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{120FED76-F681-584C-B001-25240466958B}</c15:txfldGUID>
                      <c15:f>'/Users/el1goluj/Documents/ZURICH/PROJECTS/UPMEM/upmem-workloads/Microbenchmarks/AI/[ai_output.xlsx]ai_output (4)'!$J$115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1-051A-7C4B-8DA7-A6CA2798094A}"/>
                </c:ext>
              </c:extLst>
            </c:dLbl>
            <c:dLbl>
              <c:idx val="114"/>
              <c:tx>
                <c:strRef>
                  <c:f>'/Users/el1goluj/Documents/ZURICH/PROJECTS/UPMEM/upmem-workloads/Microbenchmarks/AI/[ai_output.xlsx]ai_output (4)'!$J$116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{2B7877B8-C9A1-9440-B773-4AEE82AA4592}</c15:txfldGUID>
                      <c15:f>'/Users/el1goluj/Documents/ZURICH/PROJECTS/UPMEM/upmem-workloads/Microbenchmarks/AI/[ai_output.xlsx]ai_output (4)'!$J$116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2-051A-7C4B-8DA7-A6CA2798094A}"/>
                </c:ext>
              </c:extLst>
            </c:dLbl>
            <c:dLbl>
              <c:idx val="115"/>
              <c:tx>
                <c:strRef>
                  <c:f>'/Users/el1goluj/Documents/ZURICH/PROJECTS/UPMEM/upmem-workloads/Microbenchmarks/AI/[ai_output.xlsx]ai_output (4)'!$J$117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{B7638767-C736-EE43-B11C-5D12E2ADBEE2}</c15:txfldGUID>
                      <c15:f>'/Users/el1goluj/Documents/ZURICH/PROJECTS/UPMEM/upmem-workloads/Microbenchmarks/AI/[ai_output.xlsx]ai_output (4)'!$J$117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3-051A-7C4B-8DA7-A6CA2798094A}"/>
                </c:ext>
              </c:extLst>
            </c:dLbl>
            <c:dLbl>
              <c:idx val="116"/>
              <c:tx>
                <c:strRef>
                  <c:f>'/Users/el1goluj/Documents/ZURICH/PROJECTS/UPMEM/upmem-workloads/Microbenchmarks/AI/[ai_output.xlsx]ai_output (4)'!$J$118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{6758FFC4-EB37-8E40-A334-8A75B4AF824F}</c15:txfldGUID>
                      <c15:f>'/Users/el1goluj/Documents/ZURICH/PROJECTS/UPMEM/upmem-workloads/Microbenchmarks/AI/[ai_output.xlsx]ai_output (4)'!$J$118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4-051A-7C4B-8DA7-A6CA2798094A}"/>
                </c:ext>
              </c:extLst>
            </c:dLbl>
            <c:dLbl>
              <c:idx val="117"/>
              <c:tx>
                <c:strRef>
                  <c:f>'/Users/el1goluj/Documents/ZURICH/PROJECTS/UPMEM/upmem-workloads/Microbenchmarks/AI/[ai_output.xlsx]ai_output (4)'!$J$119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{A4894C5D-72EC-5941-AB52-F1B2A44E5D00}</c15:txfldGUID>
                      <c15:f>'/Users/el1goluj/Documents/ZURICH/PROJECTS/UPMEM/upmem-workloads/Microbenchmarks/AI/[ai_output.xlsx]ai_output (4)'!$J$119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5-051A-7C4B-8DA7-A6CA2798094A}"/>
                </c:ext>
              </c:extLst>
            </c:dLbl>
            <c:dLbl>
              <c:idx val="118"/>
              <c:tx>
                <c:strRef>
                  <c:f>'/Users/el1goluj/Documents/ZURICH/PROJECTS/UPMEM/upmem-workloads/Microbenchmarks/AI/[ai_output.xlsx]ai_output (4)'!$J$120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{7D725963-90C2-1D4D-B903-0E497AA31F94}</c15:txfldGUID>
                      <c15:f>'/Users/el1goluj/Documents/ZURICH/PROJECTS/UPMEM/upmem-workloads/Microbenchmarks/AI/[ai_output.xlsx]ai_output (4)'!$J$120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6-051A-7C4B-8DA7-A6CA2798094A}"/>
                </c:ext>
              </c:extLst>
            </c:dLbl>
            <c:dLbl>
              <c:idx val="119"/>
              <c:tx>
                <c:strRef>
                  <c:f>'/Users/el1goluj/Documents/ZURICH/PROJECTS/UPMEM/upmem-workloads/Microbenchmarks/AI/[ai_output.xlsx]ai_output (4)'!$J$121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{0C67CA76-C443-E54C-BA6F-5F081E69AE59}</c15:txfldGUID>
                      <c15:f>'/Users/el1goluj/Documents/ZURICH/PROJECTS/UPMEM/upmem-workloads/Microbenchmarks/AI/[ai_output.xlsx]ai_output (4)'!$J$121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7-051A-7C4B-8DA7-A6CA2798094A}"/>
                </c:ext>
              </c:extLst>
            </c:dLbl>
            <c:dLbl>
              <c:idx val="120"/>
              <c:tx>
                <c:strRef>
                  <c:f>'/Users/el1goluj/Documents/ZURICH/PROJECTS/UPMEM/upmem-workloads/Microbenchmarks/AI/[ai_output.xlsx]ai_output (4)'!$J$122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{22F74F38-52BD-AF4B-9457-C7097A62A198}</c15:txfldGUID>
                      <c15:f>'/Users/el1goluj/Documents/ZURICH/PROJECTS/UPMEM/upmem-workloads/Microbenchmarks/AI/[ai_output.xlsx]ai_output (4)'!$J$122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8-051A-7C4B-8DA7-A6CA2798094A}"/>
                </c:ext>
              </c:extLst>
            </c:dLbl>
            <c:dLbl>
              <c:idx val="121"/>
              <c:tx>
                <c:strRef>
                  <c:f>'/Users/el1goluj/Documents/ZURICH/PROJECTS/UPMEM/upmem-workloads/Microbenchmarks/AI/[ai_output.xlsx]ai_output (4)'!$J$123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{38E79043-7133-8645-A68F-FBD684AB0914}</c15:txfldGUID>
                      <c15:f>'/Users/el1goluj/Documents/ZURICH/PROJECTS/UPMEM/upmem-workloads/Microbenchmarks/AI/[ai_output.xlsx]ai_output (4)'!$J$123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9-051A-7C4B-8DA7-A6CA2798094A}"/>
                </c:ext>
              </c:extLst>
            </c:dLbl>
            <c:dLbl>
              <c:idx val="122"/>
              <c:tx>
                <c:strRef>
                  <c:f>'/Users/el1goluj/Documents/ZURICH/PROJECTS/UPMEM/upmem-workloads/Microbenchmarks/AI/[ai_output.xlsx]ai_output (4)'!$J$124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{5067AF2B-352B-4B42-B4B8-F53C44191D45}</c15:txfldGUID>
                      <c15:f>'/Users/el1goluj/Documents/ZURICH/PROJECTS/UPMEM/upmem-workloads/Microbenchmarks/AI/[ai_output.xlsx]ai_output (4)'!$J$124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A-051A-7C4B-8DA7-A6CA2798094A}"/>
                </c:ext>
              </c:extLst>
            </c:dLbl>
            <c:dLbl>
              <c:idx val="123"/>
              <c:tx>
                <c:strRef>
                  <c:f>'/Users/el1goluj/Documents/ZURICH/PROJECTS/UPMEM/upmem-workloads/Microbenchmarks/AI/[ai_output.xlsx]ai_output (4)'!$J$125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{4A7AEDF6-E13D-CC41-AFCB-FF90F6C2D43B}</c15:txfldGUID>
                      <c15:f>'/Users/el1goluj/Documents/ZURICH/PROJECTS/UPMEM/upmem-workloads/Microbenchmarks/AI/[ai_output.xlsx]ai_output (4)'!$J$125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B-051A-7C4B-8DA7-A6CA2798094A}"/>
                </c:ext>
              </c:extLst>
            </c:dLbl>
            <c:dLbl>
              <c:idx val="124"/>
              <c:tx>
                <c:strRef>
                  <c:f>'/Users/el1goluj/Documents/ZURICH/PROJECTS/UPMEM/upmem-workloads/Microbenchmarks/AI/[ai_output.xlsx]ai_output (4)'!$J$126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{DEC761A6-187E-9645-8CA2-B8B8FE1B2EAD}</c15:txfldGUID>
                      <c15:f>'/Users/el1goluj/Documents/ZURICH/PROJECTS/UPMEM/upmem-workloads/Microbenchmarks/AI/[ai_output.xlsx]ai_output (4)'!$J$126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C-051A-7C4B-8DA7-A6CA2798094A}"/>
                </c:ext>
              </c:extLst>
            </c:dLbl>
            <c:dLbl>
              <c:idx val="125"/>
              <c:tx>
                <c:strRef>
                  <c:f>'/Users/el1goluj/Documents/ZURICH/PROJECTS/UPMEM/upmem-workloads/Microbenchmarks/AI/[ai_output.xlsx]ai_output (4)'!$J$127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{A8800A40-60C5-7147-A0B8-09E0E9A0B125}</c15:txfldGUID>
                      <c15:f>'/Users/el1goluj/Documents/ZURICH/PROJECTS/UPMEM/upmem-workloads/Microbenchmarks/AI/[ai_output.xlsx]ai_output (4)'!$J$127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D-051A-7C4B-8DA7-A6CA2798094A}"/>
                </c:ext>
              </c:extLst>
            </c:dLbl>
            <c:dLbl>
              <c:idx val="126"/>
              <c:tx>
                <c:strRef>
                  <c:f>'/Users/el1goluj/Documents/ZURICH/PROJECTS/UPMEM/upmem-workloads/Microbenchmarks/AI/[ai_output.xlsx]ai_output (4)'!$J$128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{4635D9C8-028B-F342-A399-24B0EAE814D1}</c15:txfldGUID>
                      <c15:f>'/Users/el1goluj/Documents/ZURICH/PROJECTS/UPMEM/upmem-workloads/Microbenchmarks/AI/[ai_output.xlsx]ai_output (4)'!$J$128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E-051A-7C4B-8DA7-A6CA2798094A}"/>
                </c:ext>
              </c:extLst>
            </c:dLbl>
            <c:dLbl>
              <c:idx val="127"/>
              <c:tx>
                <c:strRef>
                  <c:f>'/Users/el1goluj/Documents/ZURICH/PROJECTS/UPMEM/upmem-workloads/Microbenchmarks/AI/[ai_output.xlsx]ai_output (4)'!$J$129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{764E782F-ECC0-AB41-8DD7-84BC6D5E8863}</c15:txfldGUID>
                      <c15:f>'/Users/el1goluj/Documents/ZURICH/PROJECTS/UPMEM/upmem-workloads/Microbenchmarks/AI/[ai_output.xlsx]ai_output (4)'!$J$129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F-051A-7C4B-8DA7-A6CA2798094A}"/>
                </c:ext>
              </c:extLst>
            </c:dLbl>
            <c:dLbl>
              <c:idx val="128"/>
              <c:tx>
                <c:strRef>
                  <c:f>'/Users/el1goluj/Documents/ZURICH/PROJECTS/UPMEM/upmem-workloads/Microbenchmarks/AI/[ai_output.xlsx]ai_output (4)'!$J$130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{C43C4796-5B48-8648-9DC1-5883416E4A8A}</c15:txfldGUID>
                      <c15:f>'/Users/el1goluj/Documents/ZURICH/PROJECTS/UPMEM/upmem-workloads/Microbenchmarks/AI/[ai_output.xlsx]ai_output (4)'!$J$130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0-051A-7C4B-8DA7-A6CA2798094A}"/>
                </c:ext>
              </c:extLst>
            </c:dLbl>
            <c:dLbl>
              <c:idx val="129"/>
              <c:tx>
                <c:strRef>
                  <c:f>'/Users/el1goluj/Documents/ZURICH/PROJECTS/UPMEM/upmem-workloads/Microbenchmarks/AI/[ai_output.xlsx]ai_output (4)'!$J$131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{A2A5E7B4-6034-4546-AC65-673B6FA285D1}</c15:txfldGUID>
                      <c15:f>'/Users/el1goluj/Documents/ZURICH/PROJECTS/UPMEM/upmem-workloads/Microbenchmarks/AI/[ai_output.xlsx]ai_output (4)'!$J$131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1-051A-7C4B-8DA7-A6CA2798094A}"/>
                </c:ext>
              </c:extLst>
            </c:dLbl>
            <c:dLbl>
              <c:idx val="130"/>
              <c:tx>
                <c:strRef>
                  <c:f>'/Users/el1goluj/Documents/ZURICH/PROJECTS/UPMEM/upmem-workloads/Microbenchmarks/AI/[ai_output.xlsx]ai_output (4)'!$J$132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{297CE293-6D0B-0944-A3C3-B9239A5CE236}</c15:txfldGUID>
                      <c15:f>'/Users/el1goluj/Documents/ZURICH/PROJECTS/UPMEM/upmem-workloads/Microbenchmarks/AI/[ai_output.xlsx]ai_output (4)'!$J$132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2-051A-7C4B-8DA7-A6CA2798094A}"/>
                </c:ext>
              </c:extLst>
            </c:dLbl>
            <c:dLbl>
              <c:idx val="131"/>
              <c:tx>
                <c:strRef>
                  <c:f>'/Users/el1goluj/Documents/ZURICH/PROJECTS/UPMEM/upmem-workloads/Microbenchmarks/AI/[ai_output.xlsx]ai_output (4)'!$J$133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{5A2D84FF-A01F-E24B-9DAC-13934D1DA48A}</c15:txfldGUID>
                      <c15:f>'/Users/el1goluj/Documents/ZURICH/PROJECTS/UPMEM/upmem-workloads/Microbenchmarks/AI/[ai_output.xlsx]ai_output (4)'!$J$133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3-051A-7C4B-8DA7-A6CA2798094A}"/>
                </c:ext>
              </c:extLst>
            </c:dLbl>
            <c:dLbl>
              <c:idx val="132"/>
              <c:tx>
                <c:strRef>
                  <c:f>'/Users/el1goluj/Documents/ZURICH/PROJECTS/UPMEM/upmem-workloads/Microbenchmarks/AI/[ai_output.xlsx]ai_output (4)'!$J$134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{2656546F-FC48-A34E-92E7-2CF3B85DF611}</c15:txfldGUID>
                      <c15:f>'/Users/el1goluj/Documents/ZURICH/PROJECTS/UPMEM/upmem-workloads/Microbenchmarks/AI/[ai_output.xlsx]ai_output (4)'!$J$134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4-051A-7C4B-8DA7-A6CA2798094A}"/>
                </c:ext>
              </c:extLst>
            </c:dLbl>
            <c:dLbl>
              <c:idx val="133"/>
              <c:tx>
                <c:strRef>
                  <c:f>'/Users/el1goluj/Documents/ZURICH/PROJECTS/UPMEM/upmem-workloads/Microbenchmarks/AI/[ai_output.xlsx]ai_output (4)'!$J$135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{B7BA244E-4E43-944E-AC4C-32CC255FCE06}</c15:txfldGUID>
                      <c15:f>'/Users/el1goluj/Documents/ZURICH/PROJECTS/UPMEM/upmem-workloads/Microbenchmarks/AI/[ai_output.xlsx]ai_output (4)'!$J$135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5-051A-7C4B-8DA7-A6CA2798094A}"/>
                </c:ext>
              </c:extLst>
            </c:dLbl>
            <c:dLbl>
              <c:idx val="134"/>
              <c:tx>
                <c:strRef>
                  <c:f>'/Users/el1goluj/Documents/ZURICH/PROJECTS/UPMEM/upmem-workloads/Microbenchmarks/AI/[ai_output.xlsx]ai_output (4)'!$J$136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{A72211D9-2F37-8346-8C12-BFDA09D2B9B3}</c15:txfldGUID>
                      <c15:f>'/Users/el1goluj/Documents/ZURICH/PROJECTS/UPMEM/upmem-workloads/Microbenchmarks/AI/[ai_output.xlsx]ai_output (4)'!$J$136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6-051A-7C4B-8DA7-A6CA2798094A}"/>
                </c:ext>
              </c:extLst>
            </c:dLbl>
            <c:dLbl>
              <c:idx val="135"/>
              <c:tx>
                <c:strRef>
                  <c:f>'/Users/el1goluj/Documents/ZURICH/PROJECTS/UPMEM/upmem-workloads/Microbenchmarks/AI/[ai_output.xlsx]ai_output (4)'!$J$137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{1BE86D28-CB73-3245-8438-92E5FEECA5E2}</c15:txfldGUID>
                      <c15:f>'/Users/el1goluj/Documents/ZURICH/PROJECTS/UPMEM/upmem-workloads/Microbenchmarks/AI/[ai_output.xlsx]ai_output (4)'!$J$137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7-051A-7C4B-8DA7-A6CA2798094A}"/>
                </c:ext>
              </c:extLst>
            </c:dLbl>
            <c:dLbl>
              <c:idx val="136"/>
              <c:tx>
                <c:strRef>
                  <c:f>'/Users/el1goluj/Documents/ZURICH/PROJECTS/UPMEM/upmem-workloads/Microbenchmarks/AI/[ai_output.xlsx]ai_output (4)'!$J$138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{59FE0328-F85D-E04B-9AE7-C53660F1E608}</c15:txfldGUID>
                      <c15:f>'/Users/el1goluj/Documents/ZURICH/PROJECTS/UPMEM/upmem-workloads/Microbenchmarks/AI/[ai_output.xlsx]ai_output (4)'!$J$138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8-051A-7C4B-8DA7-A6CA2798094A}"/>
                </c:ext>
              </c:extLst>
            </c:dLbl>
            <c:dLbl>
              <c:idx val="137"/>
              <c:tx>
                <c:strRef>
                  <c:f>'/Users/el1goluj/Documents/ZURICH/PROJECTS/UPMEM/upmem-workloads/Microbenchmarks/AI/[ai_output.xlsx]ai_output (4)'!$J$139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{768A1536-8CFE-C349-9625-F8085BB45134}</c15:txfldGUID>
                      <c15:f>'/Users/el1goluj/Documents/ZURICH/PROJECTS/UPMEM/upmem-workloads/Microbenchmarks/AI/[ai_output.xlsx]ai_output (4)'!$J$139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9-051A-7C4B-8DA7-A6CA2798094A}"/>
                </c:ext>
              </c:extLst>
            </c:dLbl>
            <c:dLbl>
              <c:idx val="138"/>
              <c:tx>
                <c:strRef>
                  <c:f>'/Users/el1goluj/Documents/ZURICH/PROJECTS/UPMEM/upmem-workloads/Microbenchmarks/AI/[ai_output.xlsx]ai_output (4)'!$J$140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{CEA213B9-2FB8-5F47-A7F6-C377420AD6FC}</c15:txfldGUID>
                      <c15:f>'/Users/el1goluj/Documents/ZURICH/PROJECTS/UPMEM/upmem-workloads/Microbenchmarks/AI/[ai_output.xlsx]ai_output (4)'!$J$140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A-051A-7C4B-8DA7-A6CA2798094A}"/>
                </c:ext>
              </c:extLst>
            </c:dLbl>
            <c:dLbl>
              <c:idx val="139"/>
              <c:tx>
                <c:strRef>
                  <c:f>'/Users/el1goluj/Documents/ZURICH/PROJECTS/UPMEM/upmem-workloads/Microbenchmarks/AI/[ai_output.xlsx]ai_output (4)'!$J$141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{7326C4E0-7F7D-984F-A95C-94A0751576F8}</c15:txfldGUID>
                      <c15:f>'/Users/el1goluj/Documents/ZURICH/PROJECTS/UPMEM/upmem-workloads/Microbenchmarks/AI/[ai_output.xlsx]ai_output (4)'!$J$141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B-051A-7C4B-8DA7-A6CA2798094A}"/>
                </c:ext>
              </c:extLst>
            </c:dLbl>
            <c:dLbl>
              <c:idx val="140"/>
              <c:tx>
                <c:strRef>
                  <c:f>'/Users/el1goluj/Documents/ZURICH/PROJECTS/UPMEM/upmem-workloads/Microbenchmarks/AI/[ai_output.xlsx]ai_output (4)'!$J$142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{96A45FA0-1140-024F-BB6F-B8A864F6BF89}</c15:txfldGUID>
                      <c15:f>'/Users/el1goluj/Documents/ZURICH/PROJECTS/UPMEM/upmem-workloads/Microbenchmarks/AI/[ai_output.xlsx]ai_output (4)'!$J$142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C-051A-7C4B-8DA7-A6CA2798094A}"/>
                </c:ext>
              </c:extLst>
            </c:dLbl>
            <c:dLbl>
              <c:idx val="141"/>
              <c:tx>
                <c:strRef>
                  <c:f>'/Users/el1goluj/Documents/ZURICH/PROJECTS/UPMEM/upmem-workloads/Microbenchmarks/AI/[ai_output.xlsx]ai_output (4)'!$J$143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{95B7B1E7-3596-0B49-ACC4-3EF22BC027CE}</c15:txfldGUID>
                      <c15:f>'/Users/el1goluj/Documents/ZURICH/PROJECTS/UPMEM/upmem-workloads/Microbenchmarks/AI/[ai_output.xlsx]ai_output (4)'!$J$143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D-051A-7C4B-8DA7-A6CA2798094A}"/>
                </c:ext>
              </c:extLst>
            </c:dLbl>
            <c:dLbl>
              <c:idx val="142"/>
              <c:tx>
                <c:strRef>
                  <c:f>'/Users/el1goluj/Documents/ZURICH/PROJECTS/UPMEM/upmem-workloads/Microbenchmarks/AI/[ai_output.xlsx]ai_output (4)'!$J$144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{62A0D3FE-A3B2-E54A-A9C3-4B388EBD7074}</c15:txfldGUID>
                      <c15:f>'/Users/el1goluj/Documents/ZURICH/PROJECTS/UPMEM/upmem-workloads/Microbenchmarks/AI/[ai_output.xlsx]ai_output (4)'!$J$144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E-051A-7C4B-8DA7-A6CA2798094A}"/>
                </c:ext>
              </c:extLst>
            </c:dLbl>
            <c:dLbl>
              <c:idx val="143"/>
              <c:tx>
                <c:strRef>
                  <c:f>'/Users/el1goluj/Documents/ZURICH/PROJECTS/UPMEM/upmem-workloads/Microbenchmarks/AI/[ai_output.xlsx]ai_output (4)'!$J$145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{E64CD636-2DE3-4646-A630-43125C09D8F6}</c15:txfldGUID>
                      <c15:f>'/Users/el1goluj/Documents/ZURICH/PROJECTS/UPMEM/upmem-workloads/Microbenchmarks/AI/[ai_output.xlsx]ai_output (4)'!$J$145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F-051A-7C4B-8DA7-A6CA2798094A}"/>
                </c:ext>
              </c:extLst>
            </c:dLbl>
            <c:dLbl>
              <c:idx val="144"/>
              <c:tx>
                <c:strRef>
                  <c:f>'/Users/el1goluj/Documents/ZURICH/PROJECTS/UPMEM/upmem-workloads/Microbenchmarks/AI/[ai_output.xlsx]ai_output (4)'!$J$146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{DD750A4F-3FE7-2E47-8B92-FEC398426A85}</c15:txfldGUID>
                      <c15:f>'/Users/el1goluj/Documents/ZURICH/PROJECTS/UPMEM/upmem-workloads/Microbenchmarks/AI/[ai_output.xlsx]ai_output (4)'!$J$146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0-051A-7C4B-8DA7-A6CA2798094A}"/>
                </c:ext>
              </c:extLst>
            </c:dLbl>
            <c:dLbl>
              <c:idx val="145"/>
              <c:tx>
                <c:strRef>
                  <c:f>'/Users/el1goluj/Documents/ZURICH/PROJECTS/UPMEM/upmem-workloads/Microbenchmarks/AI/[ai_output.xlsx]ai_output (4)'!$J$147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{328F15D4-536B-2A45-9734-4AFCF258F237}</c15:txfldGUID>
                      <c15:f>'/Users/el1goluj/Documents/ZURICH/PROJECTS/UPMEM/upmem-workloads/Microbenchmarks/AI/[ai_output.xlsx]ai_output (4)'!$J$147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1-051A-7C4B-8DA7-A6CA2798094A}"/>
                </c:ext>
              </c:extLst>
            </c:dLbl>
            <c:dLbl>
              <c:idx val="146"/>
              <c:tx>
                <c:strRef>
                  <c:f>'/Users/el1goluj/Documents/ZURICH/PROJECTS/UPMEM/upmem-workloads/Microbenchmarks/AI/[ai_output.xlsx]ai_output (4)'!$J$148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{E7B12EE9-4C3B-054E-909E-D68388383D10}</c15:txfldGUID>
                      <c15:f>'/Users/el1goluj/Documents/ZURICH/PROJECTS/UPMEM/upmem-workloads/Microbenchmarks/AI/[ai_output.xlsx]ai_output (4)'!$J$148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2-051A-7C4B-8DA7-A6CA2798094A}"/>
                </c:ext>
              </c:extLst>
            </c:dLbl>
            <c:dLbl>
              <c:idx val="147"/>
              <c:tx>
                <c:strRef>
                  <c:f>'/Users/el1goluj/Documents/ZURICH/PROJECTS/UPMEM/upmem-workloads/Microbenchmarks/AI/[ai_output.xlsx]ai_output (4)'!$J$149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{B2963AAF-8569-E840-A476-E827998C0CBE}</c15:txfldGUID>
                      <c15:f>'/Users/el1goluj/Documents/ZURICH/PROJECTS/UPMEM/upmem-workloads/Microbenchmarks/AI/[ai_output.xlsx]ai_output (4)'!$J$149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3-051A-7C4B-8DA7-A6CA2798094A}"/>
                </c:ext>
              </c:extLst>
            </c:dLbl>
            <c:dLbl>
              <c:idx val="148"/>
              <c:tx>
                <c:strRef>
                  <c:f>'/Users/el1goluj/Documents/ZURICH/PROJECTS/UPMEM/upmem-workloads/Microbenchmarks/AI/[ai_output.xlsx]ai_output (4)'!$J$150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{B92E2FC0-0274-604F-8435-E1D1847B90EB}</c15:txfldGUID>
                      <c15:f>'/Users/el1goluj/Documents/ZURICH/PROJECTS/UPMEM/upmem-workloads/Microbenchmarks/AI/[ai_output.xlsx]ai_output (4)'!$J$150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4-051A-7C4B-8DA7-A6CA2798094A}"/>
                </c:ext>
              </c:extLst>
            </c:dLbl>
            <c:dLbl>
              <c:idx val="149"/>
              <c:tx>
                <c:strRef>
                  <c:f>'/Users/el1goluj/Documents/ZURICH/PROJECTS/UPMEM/upmem-workloads/Microbenchmarks/AI/[ai_output.xlsx]ai_output (4)'!$J$151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{5FABB09B-1685-B442-815C-AAC2833E713B}</c15:txfldGUID>
                      <c15:f>'/Users/el1goluj/Documents/ZURICH/PROJECTS/UPMEM/upmem-workloads/Microbenchmarks/AI/[ai_output.xlsx]ai_output (4)'!$J$151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5-051A-7C4B-8DA7-A6CA2798094A}"/>
                </c:ext>
              </c:extLst>
            </c:dLbl>
            <c:dLbl>
              <c:idx val="150"/>
              <c:tx>
                <c:strRef>
                  <c:f>'/Users/el1goluj/Documents/ZURICH/PROJECTS/UPMEM/upmem-workloads/Microbenchmarks/AI/[ai_output.xlsx]ai_output (4)'!$J$152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{C9913B45-2596-BC4F-8471-CA81E0451624}</c15:txfldGUID>
                      <c15:f>'/Users/el1goluj/Documents/ZURICH/PROJECTS/UPMEM/upmem-workloads/Microbenchmarks/AI/[ai_output.xlsx]ai_output (4)'!$J$152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6-051A-7C4B-8DA7-A6CA2798094A}"/>
                </c:ext>
              </c:extLst>
            </c:dLbl>
            <c:dLbl>
              <c:idx val="151"/>
              <c:tx>
                <c:strRef>
                  <c:f>'/Users/el1goluj/Documents/ZURICH/PROJECTS/UPMEM/upmem-workloads/Microbenchmarks/AI/[ai_output.xlsx]ai_output (4)'!$J$153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{7C301FF6-C98C-7B47-AF0D-573532771987}</c15:txfldGUID>
                      <c15:f>'/Users/el1goluj/Documents/ZURICH/PROJECTS/UPMEM/upmem-workloads/Microbenchmarks/AI/[ai_output.xlsx]ai_output (4)'!$J$153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7-051A-7C4B-8DA7-A6CA2798094A}"/>
                </c:ext>
              </c:extLst>
            </c:dLbl>
            <c:dLbl>
              <c:idx val="152"/>
              <c:tx>
                <c:strRef>
                  <c:f>'/Users/el1goluj/Documents/ZURICH/PROJECTS/UPMEM/upmem-workloads/Microbenchmarks/AI/[ai_output.xlsx]ai_output (4)'!$J$154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{8F430DB1-5AA5-2044-8B62-B4898D4DF842}</c15:txfldGUID>
                      <c15:f>'/Users/el1goluj/Documents/ZURICH/PROJECTS/UPMEM/upmem-workloads/Microbenchmarks/AI/[ai_output.xlsx]ai_output (4)'!$J$154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8-051A-7C4B-8DA7-A6CA2798094A}"/>
                </c:ext>
              </c:extLst>
            </c:dLbl>
            <c:dLbl>
              <c:idx val="153"/>
              <c:tx>
                <c:strRef>
                  <c:f>'/Users/el1goluj/Documents/ZURICH/PROJECTS/UPMEM/upmem-workloads/Microbenchmarks/AI/[ai_output.xlsx]ai_output (4)'!$J$155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{6F9D96A0-B6E3-5F4E-ADB6-551C2F01C742}</c15:txfldGUID>
                      <c15:f>'/Users/el1goluj/Documents/ZURICH/PROJECTS/UPMEM/upmem-workloads/Microbenchmarks/AI/[ai_output.xlsx]ai_output (4)'!$J$155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9-051A-7C4B-8DA7-A6CA2798094A}"/>
                </c:ext>
              </c:extLst>
            </c:dLbl>
            <c:dLbl>
              <c:idx val="154"/>
              <c:tx>
                <c:strRef>
                  <c:f>'/Users/el1goluj/Documents/ZURICH/PROJECTS/UPMEM/upmem-workloads/Microbenchmarks/AI/[ai_output.xlsx]ai_output (4)'!$J$156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{094FD673-89F8-0A45-A536-537DDAACD03E}</c15:txfldGUID>
                      <c15:f>'/Users/el1goluj/Documents/ZURICH/PROJECTS/UPMEM/upmem-workloads/Microbenchmarks/AI/[ai_output.xlsx]ai_output (4)'!$J$156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A-051A-7C4B-8DA7-A6CA2798094A}"/>
                </c:ext>
              </c:extLst>
            </c:dLbl>
            <c:dLbl>
              <c:idx val="155"/>
              <c:tx>
                <c:strRef>
                  <c:f>'/Users/el1goluj/Documents/ZURICH/PROJECTS/UPMEM/upmem-workloads/Microbenchmarks/AI/[ai_output.xlsx]ai_output (4)'!$J$157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{B2C7B8DA-999F-E34E-A42A-E55CB5264897}</c15:txfldGUID>
                      <c15:f>'/Users/el1goluj/Documents/ZURICH/PROJECTS/UPMEM/upmem-workloads/Microbenchmarks/AI/[ai_output.xlsx]ai_output (4)'!$J$157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B-051A-7C4B-8DA7-A6CA2798094A}"/>
                </c:ext>
              </c:extLst>
            </c:dLbl>
            <c:dLbl>
              <c:idx val="156"/>
              <c:tx>
                <c:strRef>
                  <c:f>'/Users/el1goluj/Documents/ZURICH/PROJECTS/UPMEM/upmem-workloads/Microbenchmarks/AI/[ai_output.xlsx]ai_output (4)'!$J$158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{AA3AF996-CFC9-8F44-880D-87BB17E26772}</c15:txfldGUID>
                      <c15:f>'/Users/el1goluj/Documents/ZURICH/PROJECTS/UPMEM/upmem-workloads/Microbenchmarks/AI/[ai_output.xlsx]ai_output (4)'!$J$158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C-051A-7C4B-8DA7-A6CA2798094A}"/>
                </c:ext>
              </c:extLst>
            </c:dLbl>
            <c:dLbl>
              <c:idx val="157"/>
              <c:tx>
                <c:strRef>
                  <c:f>'/Users/el1goluj/Documents/ZURICH/PROJECTS/UPMEM/upmem-workloads/Microbenchmarks/AI/[ai_output.xlsx]ai_output (4)'!$J$159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{FB78A380-9C31-C346-B404-3F6168506EFC}</c15:txfldGUID>
                      <c15:f>'/Users/el1goluj/Documents/ZURICH/PROJECTS/UPMEM/upmem-workloads/Microbenchmarks/AI/[ai_output.xlsx]ai_output (4)'!$J$159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D-051A-7C4B-8DA7-A6CA2798094A}"/>
                </c:ext>
              </c:extLst>
            </c:dLbl>
            <c:dLbl>
              <c:idx val="158"/>
              <c:tx>
                <c:strRef>
                  <c:f>'/Users/el1goluj/Documents/ZURICH/PROJECTS/UPMEM/upmem-workloads/Microbenchmarks/AI/[ai_output.xlsx]ai_output (4)'!$J$160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{9EE662B1-AC08-3742-A503-953DAB6B1733}</c15:txfldGUID>
                      <c15:f>'/Users/el1goluj/Documents/ZURICH/PROJECTS/UPMEM/upmem-workloads/Microbenchmarks/AI/[ai_output.xlsx]ai_output (4)'!$J$160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E-051A-7C4B-8DA7-A6CA2798094A}"/>
                </c:ext>
              </c:extLst>
            </c:dLbl>
            <c:dLbl>
              <c:idx val="159"/>
              <c:tx>
                <c:strRef>
                  <c:f>'/Users/el1goluj/Documents/ZURICH/PROJECTS/UPMEM/upmem-workloads/Microbenchmarks/AI/[ai_output.xlsx]ai_output (4)'!$J$161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{2384FE2C-32C1-804A-B350-5F147620A9C5}</c15:txfldGUID>
                      <c15:f>'/Users/el1goluj/Documents/ZURICH/PROJECTS/UPMEM/upmem-workloads/Microbenchmarks/AI/[ai_output.xlsx]ai_output (4)'!$J$161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F-051A-7C4B-8DA7-A6CA2798094A}"/>
                </c:ext>
              </c:extLst>
            </c:dLbl>
            <c:dLbl>
              <c:idx val="160"/>
              <c:tx>
                <c:strRef>
                  <c:f>'/Users/el1goluj/Documents/ZURICH/PROJECTS/UPMEM/upmem-workloads/Microbenchmarks/AI/[ai_output.xlsx]ai_output (4)'!$J$162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{CA419DB3-14A5-E946-8275-8A0AF646F9A3}</c15:txfldGUID>
                      <c15:f>'/Users/el1goluj/Documents/ZURICH/PROJECTS/UPMEM/upmem-workloads/Microbenchmarks/AI/[ai_output.xlsx]ai_output (4)'!$J$162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0-051A-7C4B-8DA7-A6CA2798094A}"/>
                </c:ext>
              </c:extLst>
            </c:dLbl>
            <c:dLbl>
              <c:idx val="161"/>
              <c:tx>
                <c:strRef>
                  <c:f>'/Users/el1goluj/Documents/ZURICH/PROJECTS/UPMEM/upmem-workloads/Microbenchmarks/AI/[ai_output.xlsx]ai_output (4)'!$J$163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{6096724C-0E4F-4640-A433-362FA1F285F7}</c15:txfldGUID>
                      <c15:f>'/Users/el1goluj/Documents/ZURICH/PROJECTS/UPMEM/upmem-workloads/Microbenchmarks/AI/[ai_output.xlsx]ai_output (4)'!$J$163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1-051A-7C4B-8DA7-A6CA2798094A}"/>
                </c:ext>
              </c:extLst>
            </c:dLbl>
            <c:dLbl>
              <c:idx val="162"/>
              <c:tx>
                <c:strRef>
                  <c:f>'/Users/el1goluj/Documents/ZURICH/PROJECTS/UPMEM/upmem-workloads/Microbenchmarks/AI/[ai_output.xlsx]ai_output (4)'!$J$164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{F4CE3D2B-83C6-C14E-B2B5-E2F0119DF8B2}</c15:txfldGUID>
                      <c15:f>'/Users/el1goluj/Documents/ZURICH/PROJECTS/UPMEM/upmem-workloads/Microbenchmarks/AI/[ai_output.xlsx]ai_output (4)'!$J$164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2-051A-7C4B-8DA7-A6CA2798094A}"/>
                </c:ext>
              </c:extLst>
            </c:dLbl>
            <c:dLbl>
              <c:idx val="163"/>
              <c:tx>
                <c:strRef>
                  <c:f>'/Users/el1goluj/Documents/ZURICH/PROJECTS/UPMEM/upmem-workloads/Microbenchmarks/AI/[ai_output.xlsx]ai_output (4)'!$J$165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{0CD44531-B21E-8644-8A58-A8CF774CF135}</c15:txfldGUID>
                      <c15:f>'/Users/el1goluj/Documents/ZURICH/PROJECTS/UPMEM/upmem-workloads/Microbenchmarks/AI/[ai_output.xlsx]ai_output (4)'!$J$165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3-051A-7C4B-8DA7-A6CA2798094A}"/>
                </c:ext>
              </c:extLst>
            </c:dLbl>
            <c:dLbl>
              <c:idx val="164"/>
              <c:tx>
                <c:strRef>
                  <c:f>'/Users/el1goluj/Documents/ZURICH/PROJECTS/UPMEM/upmem-workloads/Microbenchmarks/AI/[ai_output.xlsx]ai_output (4)'!$J$166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{8B0EF0AF-C692-3042-816C-0B246A6FC28C}</c15:txfldGUID>
                      <c15:f>'/Users/el1goluj/Documents/ZURICH/PROJECTS/UPMEM/upmem-workloads/Microbenchmarks/AI/[ai_output.xlsx]ai_output (4)'!$J$166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4-051A-7C4B-8DA7-A6CA2798094A}"/>
                </c:ext>
              </c:extLst>
            </c:dLbl>
            <c:dLbl>
              <c:idx val="165"/>
              <c:tx>
                <c:strRef>
                  <c:f>'/Users/el1goluj/Documents/ZURICH/PROJECTS/UPMEM/upmem-workloads/Microbenchmarks/AI/[ai_output.xlsx]ai_output (4)'!$J$167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{E9FAA1BE-213C-E54D-A2CF-8A0128FF056E}</c15:txfldGUID>
                      <c15:f>'/Users/el1goluj/Documents/ZURICH/PROJECTS/UPMEM/upmem-workloads/Microbenchmarks/AI/[ai_output.xlsx]ai_output (4)'!$J$167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5-051A-7C4B-8DA7-A6CA2798094A}"/>
                </c:ext>
              </c:extLst>
            </c:dLbl>
            <c:dLbl>
              <c:idx val="166"/>
              <c:tx>
                <c:strRef>
                  <c:f>'/Users/el1goluj/Documents/ZURICH/PROJECTS/UPMEM/upmem-workloads/Microbenchmarks/AI/[ai_output.xlsx]ai_output (4)'!$J$168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{6388017A-5D7C-0C47-88A5-794AFDB9F572}</c15:txfldGUID>
                      <c15:f>'/Users/el1goluj/Documents/ZURICH/PROJECTS/UPMEM/upmem-workloads/Microbenchmarks/AI/[ai_output.xlsx]ai_output (4)'!$J$168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6-051A-7C4B-8DA7-A6CA2798094A}"/>
                </c:ext>
              </c:extLst>
            </c:dLbl>
            <c:dLbl>
              <c:idx val="167"/>
              <c:tx>
                <c:strRef>
                  <c:f>'/Users/el1goluj/Documents/ZURICH/PROJECTS/UPMEM/upmem-workloads/Microbenchmarks/AI/[ai_output.xlsx]ai_output (4)'!$J$169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{103D9CA3-3417-024A-B395-E75B6B29D014}</c15:txfldGUID>
                      <c15:f>'/Users/el1goluj/Documents/ZURICH/PROJECTS/UPMEM/upmem-workloads/Microbenchmarks/AI/[ai_output.xlsx]ai_output (4)'!$J$169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7-051A-7C4B-8DA7-A6CA2798094A}"/>
                </c:ext>
              </c:extLst>
            </c:dLbl>
            <c:dLbl>
              <c:idx val="168"/>
              <c:tx>
                <c:strRef>
                  <c:f>'/Users/el1goluj/Documents/ZURICH/PROJECTS/UPMEM/upmem-workloads/Microbenchmarks/AI/[ai_output.xlsx]ai_output (4)'!$J$170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{6875C5B8-4C17-6049-9CDF-35902DCA58B4}</c15:txfldGUID>
                      <c15:f>'/Users/el1goluj/Documents/ZURICH/PROJECTS/UPMEM/upmem-workloads/Microbenchmarks/AI/[ai_output.xlsx]ai_output (4)'!$J$170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8-051A-7C4B-8DA7-A6CA2798094A}"/>
                </c:ext>
              </c:extLst>
            </c:dLbl>
            <c:dLbl>
              <c:idx val="169"/>
              <c:tx>
                <c:strRef>
                  <c:f>'/Users/el1goluj/Documents/ZURICH/PROJECTS/UPMEM/upmem-workloads/Microbenchmarks/AI/[ai_output.xlsx]ai_output (4)'!$J$171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{33A3F471-7BF8-EE49-A169-1F5760282DE9}</c15:txfldGUID>
                      <c15:f>'/Users/el1goluj/Documents/ZURICH/PROJECTS/UPMEM/upmem-workloads/Microbenchmarks/AI/[ai_output.xlsx]ai_output (4)'!$J$171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9-051A-7C4B-8DA7-A6CA2798094A}"/>
                </c:ext>
              </c:extLst>
            </c:dLbl>
            <c:dLbl>
              <c:idx val="170"/>
              <c:tx>
                <c:strRef>
                  <c:f>'/Users/el1goluj/Documents/ZURICH/PROJECTS/UPMEM/upmem-workloads/Microbenchmarks/AI/[ai_output.xlsx]ai_output (4)'!$J$172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{55E3647D-058F-474C-8DBB-4D75333E6054}</c15:txfldGUID>
                      <c15:f>'/Users/el1goluj/Documents/ZURICH/PROJECTS/UPMEM/upmem-workloads/Microbenchmarks/AI/[ai_output.xlsx]ai_output (4)'!$J$172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A-051A-7C4B-8DA7-A6CA2798094A}"/>
                </c:ext>
              </c:extLst>
            </c:dLbl>
            <c:dLbl>
              <c:idx val="171"/>
              <c:tx>
                <c:strRef>
                  <c:f>'/Users/el1goluj/Documents/ZURICH/PROJECTS/UPMEM/upmem-workloads/Microbenchmarks/AI/[ai_output.xlsx]ai_output (4)'!$J$173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{169C5E2B-CD78-DE47-A2AD-3631C60633F8}</c15:txfldGUID>
                      <c15:f>'/Users/el1goluj/Documents/ZURICH/PROJECTS/UPMEM/upmem-workloads/Microbenchmarks/AI/[ai_output.xlsx]ai_output (4)'!$J$173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B-051A-7C4B-8DA7-A6CA2798094A}"/>
                </c:ext>
              </c:extLst>
            </c:dLbl>
            <c:dLbl>
              <c:idx val="172"/>
              <c:tx>
                <c:strRef>
                  <c:f>'/Users/el1goluj/Documents/ZURICH/PROJECTS/UPMEM/upmem-workloads/Microbenchmarks/AI/[ai_output.xlsx]ai_output (4)'!$J$174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{D070D82E-1876-8947-A77E-FEC21BFF1FAF}</c15:txfldGUID>
                      <c15:f>'/Users/el1goluj/Documents/ZURICH/PROJECTS/UPMEM/upmem-workloads/Microbenchmarks/AI/[ai_output.xlsx]ai_output (4)'!$J$174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C-051A-7C4B-8DA7-A6CA2798094A}"/>
                </c:ext>
              </c:extLst>
            </c:dLbl>
            <c:dLbl>
              <c:idx val="173"/>
              <c:tx>
                <c:strRef>
                  <c:f>'/Users/el1goluj/Documents/ZURICH/PROJECTS/UPMEM/upmem-workloads/Microbenchmarks/AI/[ai_output.xlsx]ai_output (4)'!$J$175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{51A73C1C-DAD7-9245-A661-1D1860800D0F}</c15:txfldGUID>
                      <c15:f>'/Users/el1goluj/Documents/ZURICH/PROJECTS/UPMEM/upmem-workloads/Microbenchmarks/AI/[ai_output.xlsx]ai_output (4)'!$J$175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D-051A-7C4B-8DA7-A6CA2798094A}"/>
                </c:ext>
              </c:extLst>
            </c:dLbl>
            <c:dLbl>
              <c:idx val="174"/>
              <c:tx>
                <c:strRef>
                  <c:f>'/Users/el1goluj/Documents/ZURICH/PROJECTS/UPMEM/upmem-workloads/Microbenchmarks/AI/[ai_output.xlsx]ai_output (4)'!$J$176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{9E7C570A-8872-4147-BC03-423D3CF01062}</c15:txfldGUID>
                      <c15:f>'/Users/el1goluj/Documents/ZURICH/PROJECTS/UPMEM/upmem-workloads/Microbenchmarks/AI/[ai_output.xlsx]ai_output (4)'!$J$176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E-051A-7C4B-8DA7-A6CA2798094A}"/>
                </c:ext>
              </c:extLst>
            </c:dLbl>
            <c:dLbl>
              <c:idx val="175"/>
              <c:tx>
                <c:strRef>
                  <c:f>'/Users/el1goluj/Documents/ZURICH/PROJECTS/UPMEM/upmem-workloads/Microbenchmarks/AI/[ai_output.xlsx]ai_output (4)'!$J$177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{78629250-A3A6-5042-8497-ECD417378CB4}</c15:txfldGUID>
                      <c15:f>'/Users/el1goluj/Documents/ZURICH/PROJECTS/UPMEM/upmem-workloads/Microbenchmarks/AI/[ai_output.xlsx]ai_output (4)'!$J$177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F-051A-7C4B-8DA7-A6CA2798094A}"/>
                </c:ext>
              </c:extLst>
            </c:dLbl>
            <c:dLbl>
              <c:idx val="176"/>
              <c:tx>
                <c:strRef>
                  <c:f>'/Users/el1goluj/Documents/ZURICH/PROJECTS/UPMEM/upmem-workloads/Microbenchmarks/AI/[ai_output.xlsx]ai_output (4)'!$J$178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{F3A964AF-48C4-FF4C-AB80-CAB84B7D1FFD}</c15:txfldGUID>
                      <c15:f>'/Users/el1goluj/Documents/ZURICH/PROJECTS/UPMEM/upmem-workloads/Microbenchmarks/AI/[ai_output.xlsx]ai_output (4)'!$J$178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0-051A-7C4B-8DA7-A6CA2798094A}"/>
                </c:ext>
              </c:extLst>
            </c:dLbl>
            <c:dLbl>
              <c:idx val="177"/>
              <c:tx>
                <c:strRef>
                  <c:f>'/Users/el1goluj/Documents/ZURICH/PROJECTS/UPMEM/upmem-workloads/Microbenchmarks/AI/[ai_output.xlsx]ai_output (4)'!$J$179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{76C6837B-8FAD-2D41-B5E5-91B8D90CEB69}</c15:txfldGUID>
                      <c15:f>'/Users/el1goluj/Documents/ZURICH/PROJECTS/UPMEM/upmem-workloads/Microbenchmarks/AI/[ai_output.xlsx]ai_output (4)'!$J$179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1-051A-7C4B-8DA7-A6CA2798094A}"/>
                </c:ext>
              </c:extLst>
            </c:dLbl>
            <c:dLbl>
              <c:idx val="178"/>
              <c:tx>
                <c:strRef>
                  <c:f>'/Users/el1goluj/Documents/ZURICH/PROJECTS/UPMEM/upmem-workloads/Microbenchmarks/AI/[ai_output.xlsx]ai_output (4)'!$J$180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{4C8A835C-05AA-C848-ADA3-5C173DD8F6D2}</c15:txfldGUID>
                      <c15:f>'/Users/el1goluj/Documents/ZURICH/PROJECTS/UPMEM/upmem-workloads/Microbenchmarks/AI/[ai_output.xlsx]ai_output (4)'!$J$180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2-051A-7C4B-8DA7-A6CA2798094A}"/>
                </c:ext>
              </c:extLst>
            </c:dLbl>
            <c:dLbl>
              <c:idx val="179"/>
              <c:tx>
                <c:strRef>
                  <c:f>'/Users/el1goluj/Documents/ZURICH/PROJECTS/UPMEM/upmem-workloads/Microbenchmarks/AI/[ai_output.xlsx]ai_output (4)'!$J$181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{50F44B9F-018F-BB44-A378-A55F95F88249}</c15:txfldGUID>
                      <c15:f>'/Users/el1goluj/Documents/ZURICH/PROJECTS/UPMEM/upmem-workloads/Microbenchmarks/AI/[ai_output.xlsx]ai_output (4)'!$J$181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3-051A-7C4B-8DA7-A6CA2798094A}"/>
                </c:ext>
              </c:extLst>
            </c:dLbl>
            <c:dLbl>
              <c:idx val="180"/>
              <c:tx>
                <c:strRef>
                  <c:f>'/Users/el1goluj/Documents/ZURICH/PROJECTS/UPMEM/upmem-workloads/Microbenchmarks/AI/[ai_output.xlsx]ai_output (4)'!$J$182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{EC850D89-9CEF-F241-A88C-00FD5C16E1C9}</c15:txfldGUID>
                      <c15:f>'/Users/el1goluj/Documents/ZURICH/PROJECTS/UPMEM/upmem-workloads/Microbenchmarks/AI/[ai_output.xlsx]ai_output (4)'!$J$182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4-051A-7C4B-8DA7-A6CA2798094A}"/>
                </c:ext>
              </c:extLst>
            </c:dLbl>
            <c:dLbl>
              <c:idx val="181"/>
              <c:tx>
                <c:strRef>
                  <c:f>'/Users/el1goluj/Documents/ZURICH/PROJECTS/UPMEM/upmem-workloads/Microbenchmarks/AI/[ai_output.xlsx]ai_output (4)'!$J$183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{9FF820CA-B71F-6643-9FEB-68A661B99EBE}</c15:txfldGUID>
                      <c15:f>'/Users/el1goluj/Documents/ZURICH/PROJECTS/UPMEM/upmem-workloads/Microbenchmarks/AI/[ai_output.xlsx]ai_output (4)'!$J$183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5-051A-7C4B-8DA7-A6CA2798094A}"/>
                </c:ext>
              </c:extLst>
            </c:dLbl>
            <c:dLbl>
              <c:idx val="182"/>
              <c:tx>
                <c:strRef>
                  <c:f>'/Users/el1goluj/Documents/ZURICH/PROJECTS/UPMEM/upmem-workloads/Microbenchmarks/AI/[ai_output.xlsx]ai_output (4)'!$J$184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{8D216848-2226-BB4F-A55A-EC2C7C7417C0}</c15:txfldGUID>
                      <c15:f>'/Users/el1goluj/Documents/ZURICH/PROJECTS/UPMEM/upmem-workloads/Microbenchmarks/AI/[ai_output.xlsx]ai_output (4)'!$J$184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6-051A-7C4B-8DA7-A6CA2798094A}"/>
                </c:ext>
              </c:extLst>
            </c:dLbl>
            <c:dLbl>
              <c:idx val="183"/>
              <c:tx>
                <c:strRef>
                  <c:f>'/Users/el1goluj/Documents/ZURICH/PROJECTS/UPMEM/upmem-workloads/Microbenchmarks/AI/[ai_output.xlsx]ai_output (4)'!$J$185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{26C08C22-5316-B94E-840C-6F2854654799}</c15:txfldGUID>
                      <c15:f>'/Users/el1goluj/Documents/ZURICH/PROJECTS/UPMEM/upmem-workloads/Microbenchmarks/AI/[ai_output.xlsx]ai_output (4)'!$J$185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7-051A-7C4B-8DA7-A6CA2798094A}"/>
                </c:ext>
              </c:extLst>
            </c:dLbl>
            <c:dLbl>
              <c:idx val="184"/>
              <c:tx>
                <c:strRef>
                  <c:f>'/Users/el1goluj/Documents/ZURICH/PROJECTS/UPMEM/upmem-workloads/Microbenchmarks/AI/[ai_output.xlsx]ai_output (4)'!$J$186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{5DC8856C-5602-4243-90C5-B37356977340}</c15:txfldGUID>
                      <c15:f>'/Users/el1goluj/Documents/ZURICH/PROJECTS/UPMEM/upmem-workloads/Microbenchmarks/AI/[ai_output.xlsx]ai_output (4)'!$J$186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8-051A-7C4B-8DA7-A6CA2798094A}"/>
                </c:ext>
              </c:extLst>
            </c:dLbl>
            <c:dLbl>
              <c:idx val="185"/>
              <c:tx>
                <c:strRef>
                  <c:f>'/Users/el1goluj/Documents/ZURICH/PROJECTS/UPMEM/upmem-workloads/Microbenchmarks/AI/[ai_output.xlsx]ai_output (4)'!$J$187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{3D9FA3A7-1398-2249-ACA5-9D13C8106C87}</c15:txfldGUID>
                      <c15:f>'/Users/el1goluj/Documents/ZURICH/PROJECTS/UPMEM/upmem-workloads/Microbenchmarks/AI/[ai_output.xlsx]ai_output (4)'!$J$187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9-051A-7C4B-8DA7-A6CA2798094A}"/>
                </c:ext>
              </c:extLst>
            </c:dLbl>
            <c:dLbl>
              <c:idx val="186"/>
              <c:tx>
                <c:strRef>
                  <c:f>'/Users/el1goluj/Documents/ZURICH/PROJECTS/UPMEM/upmem-workloads/Microbenchmarks/AI/[ai_output.xlsx]ai_output (4)'!$J$188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{5B793B8B-F149-7A43-9E1B-0BFFA764118A}</c15:txfldGUID>
                      <c15:f>'/Users/el1goluj/Documents/ZURICH/PROJECTS/UPMEM/upmem-workloads/Microbenchmarks/AI/[ai_output.xlsx]ai_output (4)'!$J$188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A-051A-7C4B-8DA7-A6CA2798094A}"/>
                </c:ext>
              </c:extLst>
            </c:dLbl>
            <c:dLbl>
              <c:idx val="187"/>
              <c:tx>
                <c:strRef>
                  <c:f>'/Users/el1goluj/Documents/ZURICH/PROJECTS/UPMEM/upmem-workloads/Microbenchmarks/AI/[ai_output.xlsx]ai_output (4)'!$J$189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{F5668633-E7B4-7748-AF5E-BC07A4D4F799}</c15:txfldGUID>
                      <c15:f>'/Users/el1goluj/Documents/ZURICH/PROJECTS/UPMEM/upmem-workloads/Microbenchmarks/AI/[ai_output.xlsx]ai_output (4)'!$J$189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B-051A-7C4B-8DA7-A6CA2798094A}"/>
                </c:ext>
              </c:extLst>
            </c:dLbl>
            <c:dLbl>
              <c:idx val="188"/>
              <c:tx>
                <c:strRef>
                  <c:f>'/Users/el1goluj/Documents/ZURICH/PROJECTS/UPMEM/upmem-workloads/Microbenchmarks/AI/[ai_output.xlsx]ai_output (4)'!$J$190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{A27130C3-145C-2047-8D24-B337CA6A87B4}</c15:txfldGUID>
                      <c15:f>'/Users/el1goluj/Documents/ZURICH/PROJECTS/UPMEM/upmem-workloads/Microbenchmarks/AI/[ai_output.xlsx]ai_output (4)'!$J$190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C-051A-7C4B-8DA7-A6CA2798094A}"/>
                </c:ext>
              </c:extLst>
            </c:dLbl>
            <c:dLbl>
              <c:idx val="189"/>
              <c:tx>
                <c:strRef>
                  <c:f>'/Users/el1goluj/Documents/ZURICH/PROJECTS/UPMEM/upmem-workloads/Microbenchmarks/AI/[ai_output.xlsx]ai_output (4)'!$J$191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{B72645BD-0668-8440-B440-E8A6E693BC21}</c15:txfldGUID>
                      <c15:f>'/Users/el1goluj/Documents/ZURICH/PROJECTS/UPMEM/upmem-workloads/Microbenchmarks/AI/[ai_output.xlsx]ai_output (4)'!$J$191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D-051A-7C4B-8DA7-A6CA2798094A}"/>
                </c:ext>
              </c:extLst>
            </c:dLbl>
            <c:dLbl>
              <c:idx val="190"/>
              <c:tx>
                <c:strRef>
                  <c:f>'/Users/el1goluj/Documents/ZURICH/PROJECTS/UPMEM/upmem-workloads/Microbenchmarks/AI/[ai_output.xlsx]ai_output (4)'!$J$192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{6E174E22-C75F-B845-8BB9-988CB55B88CF}</c15:txfldGUID>
                      <c15:f>'/Users/el1goluj/Documents/ZURICH/PROJECTS/UPMEM/upmem-workloads/Microbenchmarks/AI/[ai_output.xlsx]ai_output (4)'!$J$192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E-051A-7C4B-8DA7-A6CA2798094A}"/>
                </c:ext>
              </c:extLst>
            </c:dLbl>
            <c:dLbl>
              <c:idx val="191"/>
              <c:tx>
                <c:strRef>
                  <c:f>'/Users/el1goluj/Documents/ZURICH/PROJECTS/UPMEM/upmem-workloads/Microbenchmarks/AI/[ai_output.xlsx]ai_output (4)'!$J$193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{07348B66-9352-5C45-B221-85018C1C978C}</c15:txfldGUID>
                      <c15:f>'/Users/el1goluj/Documents/ZURICH/PROJECTS/UPMEM/upmem-workloads/Microbenchmarks/AI/[ai_output.xlsx]ai_output (4)'!$J$193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F-051A-7C4B-8DA7-A6CA2798094A}"/>
                </c:ext>
              </c:extLst>
            </c:dLbl>
            <c:dLbl>
              <c:idx val="192"/>
              <c:tx>
                <c:strRef>
                  <c:f>'/Users/el1goluj/Documents/ZURICH/PROJECTS/UPMEM/upmem-workloads/Microbenchmarks/AI/[ai_output.xlsx]ai_output (4)'!$J$194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{8BA5F24D-C3EB-0F49-9428-F4066BBD3929}</c15:txfldGUID>
                      <c15:f>'/Users/el1goluj/Documents/ZURICH/PROJECTS/UPMEM/upmem-workloads/Microbenchmarks/AI/[ai_output.xlsx]ai_output (4)'!$J$194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0-051A-7C4B-8DA7-A6CA2798094A}"/>
                </c:ext>
              </c:extLst>
            </c:dLbl>
            <c:dLbl>
              <c:idx val="193"/>
              <c:tx>
                <c:strRef>
                  <c:f>'/Users/el1goluj/Documents/ZURICH/PROJECTS/UPMEM/upmem-workloads/Microbenchmarks/AI/[ai_output.xlsx]ai_output (4)'!$J$195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{2B07C429-2EAE-DF42-B8E5-F8B7F94C2396}</c15:txfldGUID>
                      <c15:f>'/Users/el1goluj/Documents/ZURICH/PROJECTS/UPMEM/upmem-workloads/Microbenchmarks/AI/[ai_output.xlsx]ai_output (4)'!$J$195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1-051A-7C4B-8DA7-A6CA2798094A}"/>
                </c:ext>
              </c:extLst>
            </c:dLbl>
            <c:dLbl>
              <c:idx val="194"/>
              <c:tx>
                <c:strRef>
                  <c:f>'/Users/el1goluj/Documents/ZURICH/PROJECTS/UPMEM/upmem-workloads/Microbenchmarks/AI/[ai_output.xlsx]ai_output (4)'!$J$196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{0C9EC695-10B3-0F46-955A-3236ADEA4198}</c15:txfldGUID>
                      <c15:f>'/Users/el1goluj/Documents/ZURICH/PROJECTS/UPMEM/upmem-workloads/Microbenchmarks/AI/[ai_output.xlsx]ai_output (4)'!$J$196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2-051A-7C4B-8DA7-A6CA2798094A}"/>
                </c:ext>
              </c:extLst>
            </c:dLbl>
            <c:dLbl>
              <c:idx val="195"/>
              <c:tx>
                <c:strRef>
                  <c:f>'/Users/el1goluj/Documents/ZURICH/PROJECTS/UPMEM/upmem-workloads/Microbenchmarks/AI/[ai_output.xlsx]ai_output (4)'!$J$197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{CEEB6FD9-DEA8-9143-96F8-CD2477BFA87B}</c15:txfldGUID>
                      <c15:f>'/Users/el1goluj/Documents/ZURICH/PROJECTS/UPMEM/upmem-workloads/Microbenchmarks/AI/[ai_output.xlsx]ai_output (4)'!$J$197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3-051A-7C4B-8DA7-A6CA2798094A}"/>
                </c:ext>
              </c:extLst>
            </c:dLbl>
            <c:dLbl>
              <c:idx val="196"/>
              <c:tx>
                <c:strRef>
                  <c:f>'/Users/el1goluj/Documents/ZURICH/PROJECTS/UPMEM/upmem-workloads/Microbenchmarks/AI/[ai_output.xlsx]ai_output (4)'!$J$198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{5DF8F854-AEAA-234C-BC9C-DDF25F4E64F4}</c15:txfldGUID>
                      <c15:f>'/Users/el1goluj/Documents/ZURICH/PROJECTS/UPMEM/upmem-workloads/Microbenchmarks/AI/[ai_output.xlsx]ai_output (4)'!$J$198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4-051A-7C4B-8DA7-A6CA2798094A}"/>
                </c:ext>
              </c:extLst>
            </c:dLbl>
            <c:dLbl>
              <c:idx val="197"/>
              <c:tx>
                <c:strRef>
                  <c:f>'/Users/el1goluj/Documents/ZURICH/PROJECTS/UPMEM/upmem-workloads/Microbenchmarks/AI/[ai_output.xlsx]ai_output (4)'!$J$199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{E77A190A-BD0D-6A46-9B2B-8C0FBD490226}</c15:txfldGUID>
                      <c15:f>'/Users/el1goluj/Documents/ZURICH/PROJECTS/UPMEM/upmem-workloads/Microbenchmarks/AI/[ai_output.xlsx]ai_output (4)'!$J$199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5-051A-7C4B-8DA7-A6CA2798094A}"/>
                </c:ext>
              </c:extLst>
            </c:dLbl>
            <c:dLbl>
              <c:idx val="198"/>
              <c:tx>
                <c:strRef>
                  <c:f>'/Users/el1goluj/Documents/ZURICH/PROJECTS/UPMEM/upmem-workloads/Microbenchmarks/AI/[ai_output.xlsx]ai_output (4)'!$J$200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{5959C044-9B70-1C4F-BD7D-6C10A55AD6DE}</c15:txfldGUID>
                      <c15:f>'/Users/el1goluj/Documents/ZURICH/PROJECTS/UPMEM/upmem-workloads/Microbenchmarks/AI/[ai_output.xlsx]ai_output (4)'!$J$200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6-051A-7C4B-8DA7-A6CA2798094A}"/>
                </c:ext>
              </c:extLst>
            </c:dLbl>
            <c:dLbl>
              <c:idx val="199"/>
              <c:tx>
                <c:strRef>
                  <c:f>'/Users/el1goluj/Documents/ZURICH/PROJECTS/UPMEM/upmem-workloads/Microbenchmarks/AI/[ai_output.xlsx]ai_output (4)'!$J$201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{1A96FA36-7B70-3C4D-B500-B6879FCCDDD3}</c15:txfldGUID>
                      <c15:f>'/Users/el1goluj/Documents/ZURICH/PROJECTS/UPMEM/upmem-workloads/Microbenchmarks/AI/[ai_output.xlsx]ai_output (4)'!$J$201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7-051A-7C4B-8DA7-A6CA2798094A}"/>
                </c:ext>
              </c:extLst>
            </c:dLbl>
            <c:dLbl>
              <c:idx val="200"/>
              <c:tx>
                <c:strRef>
                  <c:f>'/Users/el1goluj/Documents/ZURICH/PROJECTS/UPMEM/upmem-workloads/Microbenchmarks/AI/[ai_output.xlsx]ai_output (4)'!$J$202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{EF8691E2-1C3D-0647-BFBA-DE0A160FE082}</c15:txfldGUID>
                      <c15:f>'/Users/el1goluj/Documents/ZURICH/PROJECTS/UPMEM/upmem-workloads/Microbenchmarks/AI/[ai_output.xlsx]ai_output (4)'!$J$202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8-051A-7C4B-8DA7-A6CA2798094A}"/>
                </c:ext>
              </c:extLst>
            </c:dLbl>
            <c:dLbl>
              <c:idx val="201"/>
              <c:tx>
                <c:strRef>
                  <c:f>'/Users/el1goluj/Documents/ZURICH/PROJECTS/UPMEM/upmem-workloads/Microbenchmarks/AI/[ai_output.xlsx]ai_output (4)'!$J$203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{15AA6438-376A-6444-80F4-25556CC6022E}</c15:txfldGUID>
                      <c15:f>'/Users/el1goluj/Documents/ZURICH/PROJECTS/UPMEM/upmem-workloads/Microbenchmarks/AI/[ai_output.xlsx]ai_output (4)'!$J$203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9-051A-7C4B-8DA7-A6CA2798094A}"/>
                </c:ext>
              </c:extLst>
            </c:dLbl>
            <c:dLbl>
              <c:idx val="202"/>
              <c:tx>
                <c:strRef>
                  <c:f>'/Users/el1goluj/Documents/ZURICH/PROJECTS/UPMEM/upmem-workloads/Microbenchmarks/AI/[ai_output.xlsx]ai_output (4)'!$J$204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{51715989-98C8-1B4A-9BC2-B5CF7E29CE2C}</c15:txfldGUID>
                      <c15:f>'/Users/el1goluj/Documents/ZURICH/PROJECTS/UPMEM/upmem-workloads/Microbenchmarks/AI/[ai_output.xlsx]ai_output (4)'!$J$204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A-051A-7C4B-8DA7-A6CA2798094A}"/>
                </c:ext>
              </c:extLst>
            </c:dLbl>
            <c:dLbl>
              <c:idx val="203"/>
              <c:tx>
                <c:strRef>
                  <c:f>'/Users/el1goluj/Documents/ZURICH/PROJECTS/UPMEM/upmem-workloads/Microbenchmarks/AI/[ai_output.xlsx]ai_output (4)'!$J$205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{B34EA545-BD7B-824D-B62A-BE337E22A6E3}</c15:txfldGUID>
                      <c15:f>'/Users/el1goluj/Documents/ZURICH/PROJECTS/UPMEM/upmem-workloads/Microbenchmarks/AI/[ai_output.xlsx]ai_output (4)'!$J$205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B-051A-7C4B-8DA7-A6CA2798094A}"/>
                </c:ext>
              </c:extLst>
            </c:dLbl>
            <c:dLbl>
              <c:idx val="204"/>
              <c:tx>
                <c:strRef>
                  <c:f>'/Users/el1goluj/Documents/ZURICH/PROJECTS/UPMEM/upmem-workloads/Microbenchmarks/AI/[ai_output.xlsx]ai_output (4)'!$J$206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{868166BE-3F11-F94B-A6E9-3012F8E02617}</c15:txfldGUID>
                      <c15:f>'/Users/el1goluj/Documents/ZURICH/PROJECTS/UPMEM/upmem-workloads/Microbenchmarks/AI/[ai_output.xlsx]ai_output (4)'!$J$206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C-051A-7C4B-8DA7-A6CA2798094A}"/>
                </c:ext>
              </c:extLst>
            </c:dLbl>
            <c:dLbl>
              <c:idx val="205"/>
              <c:tx>
                <c:strRef>
                  <c:f>'/Users/el1goluj/Documents/ZURICH/PROJECTS/UPMEM/upmem-workloads/Microbenchmarks/AI/[ai_output.xlsx]ai_output (4)'!$J$207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{63D06B84-154B-CD47-A21E-A72B88462160}</c15:txfldGUID>
                      <c15:f>'/Users/el1goluj/Documents/ZURICH/PROJECTS/UPMEM/upmem-workloads/Microbenchmarks/AI/[ai_output.xlsx]ai_output (4)'!$J$207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D-051A-7C4B-8DA7-A6CA2798094A}"/>
                </c:ext>
              </c:extLst>
            </c:dLbl>
            <c:dLbl>
              <c:idx val="206"/>
              <c:tx>
                <c:strRef>
                  <c:f>'/Users/el1goluj/Documents/ZURICH/PROJECTS/UPMEM/upmem-workloads/Microbenchmarks/AI/[ai_output.xlsx]ai_output (4)'!$J$208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{13114F80-A79A-2E45-842C-E8C7F7755CEF}</c15:txfldGUID>
                      <c15:f>'/Users/el1goluj/Documents/ZURICH/PROJECTS/UPMEM/upmem-workloads/Microbenchmarks/AI/[ai_output.xlsx]ai_output (4)'!$J$208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E-051A-7C4B-8DA7-A6CA2798094A}"/>
                </c:ext>
              </c:extLst>
            </c:dLbl>
            <c:dLbl>
              <c:idx val="207"/>
              <c:tx>
                <c:strRef>
                  <c:f>'/Users/el1goluj/Documents/ZURICH/PROJECTS/UPMEM/upmem-workloads/Microbenchmarks/AI/[ai_output.xlsx]ai_output (4)'!$J$209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{B82AC5B0-B89C-7B48-BDE1-FC8024649F5E}</c15:txfldGUID>
                      <c15:f>'/Users/el1goluj/Documents/ZURICH/PROJECTS/UPMEM/upmem-workloads/Microbenchmarks/AI/[ai_output.xlsx]ai_output (4)'!$J$209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F-051A-7C4B-8DA7-A6CA2798094A}"/>
                </c:ext>
              </c:extLst>
            </c:dLbl>
            <c:dLbl>
              <c:idx val="208"/>
              <c:tx>
                <c:strRef>
                  <c:f>'/Users/el1goluj/Documents/ZURICH/PROJECTS/UPMEM/upmem-workloads/Microbenchmarks/AI/[ai_output.xlsx]ai_output (4)'!$J$210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{6C9069D7-F1E0-8F49-8520-4909F3CF3F6F}</c15:txfldGUID>
                      <c15:f>'/Users/el1goluj/Documents/ZURICH/PROJECTS/UPMEM/upmem-workloads/Microbenchmarks/AI/[ai_output.xlsx]ai_output (4)'!$J$210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0-051A-7C4B-8DA7-A6CA2798094A}"/>
                </c:ext>
              </c:extLst>
            </c:dLbl>
            <c:dLbl>
              <c:idx val="209"/>
              <c:tx>
                <c:strRef>
                  <c:f>'/Users/el1goluj/Documents/ZURICH/PROJECTS/UPMEM/upmem-workloads/Microbenchmarks/AI/[ai_output.xlsx]ai_output (4)'!$J$211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{EE51BA1C-BA66-A643-987F-BB4F3C1A377B}</c15:txfldGUID>
                      <c15:f>'/Users/el1goluj/Documents/ZURICH/PROJECTS/UPMEM/upmem-workloads/Microbenchmarks/AI/[ai_output.xlsx]ai_output (4)'!$J$211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1-051A-7C4B-8DA7-A6CA2798094A}"/>
                </c:ext>
              </c:extLst>
            </c:dLbl>
            <c:dLbl>
              <c:idx val="210"/>
              <c:tx>
                <c:strRef>
                  <c:f>'/Users/el1goluj/Documents/ZURICH/PROJECTS/UPMEM/upmem-workloads/Microbenchmarks/AI/[ai_output.xlsx]ai_output (4)'!$J$212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{8EDB23E5-826C-534D-8C72-33776423E1E7}</c15:txfldGUID>
                      <c15:f>'/Users/el1goluj/Documents/ZURICH/PROJECTS/UPMEM/upmem-workloads/Microbenchmarks/AI/[ai_output.xlsx]ai_output (4)'!$J$212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2-051A-7C4B-8DA7-A6CA2798094A}"/>
                </c:ext>
              </c:extLst>
            </c:dLbl>
            <c:dLbl>
              <c:idx val="211"/>
              <c:tx>
                <c:strRef>
                  <c:f>'/Users/el1goluj/Documents/ZURICH/PROJECTS/UPMEM/upmem-workloads/Microbenchmarks/AI/[ai_output.xlsx]ai_output (4)'!$J$213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{04B8D8C8-AC47-5645-875A-808F2E749087}</c15:txfldGUID>
                      <c15:f>'/Users/el1goluj/Documents/ZURICH/PROJECTS/UPMEM/upmem-workloads/Microbenchmarks/AI/[ai_output.xlsx]ai_output (4)'!$J$213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3-051A-7C4B-8DA7-A6CA2798094A}"/>
                </c:ext>
              </c:extLst>
            </c:dLbl>
            <c:dLbl>
              <c:idx val="212"/>
              <c:tx>
                <c:strRef>
                  <c:f>'/Users/el1goluj/Documents/ZURICH/PROJECTS/UPMEM/upmem-workloads/Microbenchmarks/AI/[ai_output.xlsx]ai_output (4)'!$J$214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{24EACEC0-5040-084D-8CAB-B636D99A7C39}</c15:txfldGUID>
                      <c15:f>'/Users/el1goluj/Documents/ZURICH/PROJECTS/UPMEM/upmem-workloads/Microbenchmarks/AI/[ai_output.xlsx]ai_output (4)'!$J$214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4-051A-7C4B-8DA7-A6CA2798094A}"/>
                </c:ext>
              </c:extLst>
            </c:dLbl>
            <c:dLbl>
              <c:idx val="213"/>
              <c:tx>
                <c:strRef>
                  <c:f>'/Users/el1goluj/Documents/ZURICH/PROJECTS/UPMEM/upmem-workloads/Microbenchmarks/AI/[ai_output.xlsx]ai_output (4)'!$J$215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{80D57D0C-F39E-FC45-A921-C8D7A8113BD7}</c15:txfldGUID>
                      <c15:f>'/Users/el1goluj/Documents/ZURICH/PROJECTS/UPMEM/upmem-workloads/Microbenchmarks/AI/[ai_output.xlsx]ai_output (4)'!$J$215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5-051A-7C4B-8DA7-A6CA2798094A}"/>
                </c:ext>
              </c:extLst>
            </c:dLbl>
            <c:dLbl>
              <c:idx val="214"/>
              <c:tx>
                <c:strRef>
                  <c:f>'/Users/el1goluj/Documents/ZURICH/PROJECTS/UPMEM/upmem-workloads/Microbenchmarks/AI/[ai_output.xlsx]ai_output (4)'!$J$216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{426BC991-3AB2-8C4A-95A2-0ADB3010C60E}</c15:txfldGUID>
                      <c15:f>'/Users/el1goluj/Documents/ZURICH/PROJECTS/UPMEM/upmem-workloads/Microbenchmarks/AI/[ai_output.xlsx]ai_output (4)'!$J$216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6-051A-7C4B-8DA7-A6CA2798094A}"/>
                </c:ext>
              </c:extLst>
            </c:dLbl>
            <c:dLbl>
              <c:idx val="215"/>
              <c:tx>
                <c:strRef>
                  <c:f>'/Users/el1goluj/Documents/ZURICH/PROJECTS/UPMEM/upmem-workloads/Microbenchmarks/AI/[ai_output.xlsx]ai_output (4)'!$J$217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{FEC82A82-3DB0-6B4E-80F9-77FB1D820C28}</c15:txfldGUID>
                      <c15:f>'/Users/el1goluj/Documents/ZURICH/PROJECTS/UPMEM/upmem-workloads/Microbenchmarks/AI/[ai_output.xlsx]ai_output (4)'!$J$217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7-051A-7C4B-8DA7-A6CA2798094A}"/>
                </c:ext>
              </c:extLst>
            </c:dLbl>
            <c:dLbl>
              <c:idx val="216"/>
              <c:tx>
                <c:strRef>
                  <c:f>'/Users/el1goluj/Documents/ZURICH/PROJECTS/UPMEM/upmem-workloads/Microbenchmarks/AI/[ai_output.xlsx]ai_output (4)'!$J$218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{EE52C36A-755E-EC4C-ABD2-5DCB3BF4892A}</c15:txfldGUID>
                      <c15:f>'/Users/el1goluj/Documents/ZURICH/PROJECTS/UPMEM/upmem-workloads/Microbenchmarks/AI/[ai_output.xlsx]ai_output (4)'!$J$218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8-051A-7C4B-8DA7-A6CA2798094A}"/>
                </c:ext>
              </c:extLst>
            </c:dLbl>
            <c:dLbl>
              <c:idx val="217"/>
              <c:tx>
                <c:strRef>
                  <c:f>'/Users/el1goluj/Documents/ZURICH/PROJECTS/UPMEM/upmem-workloads/Microbenchmarks/AI/[ai_output.xlsx]ai_output (4)'!$J$219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{0DCB0F18-A02B-5743-8EA6-2278E6330AB8}</c15:txfldGUID>
                      <c15:f>'/Users/el1goluj/Documents/ZURICH/PROJECTS/UPMEM/upmem-workloads/Microbenchmarks/AI/[ai_output.xlsx]ai_output (4)'!$J$219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9-051A-7C4B-8DA7-A6CA2798094A}"/>
                </c:ext>
              </c:extLst>
            </c:dLbl>
            <c:dLbl>
              <c:idx val="218"/>
              <c:tx>
                <c:strRef>
                  <c:f>'/Users/el1goluj/Documents/ZURICH/PROJECTS/UPMEM/upmem-workloads/Microbenchmarks/AI/[ai_output.xlsx]ai_output (4)'!$J$220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{F55D5158-C275-C446-B347-22FBDAFD62F2}</c15:txfldGUID>
                      <c15:f>'/Users/el1goluj/Documents/ZURICH/PROJECTS/UPMEM/upmem-workloads/Microbenchmarks/AI/[ai_output.xlsx]ai_output (4)'!$J$220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A-051A-7C4B-8DA7-A6CA2798094A}"/>
                </c:ext>
              </c:extLst>
            </c:dLbl>
            <c:dLbl>
              <c:idx val="219"/>
              <c:tx>
                <c:strRef>
                  <c:f>'/Users/el1goluj/Documents/ZURICH/PROJECTS/UPMEM/upmem-workloads/Microbenchmarks/AI/[ai_output.xlsx]ai_output (4)'!$J$221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{B4A45616-ABCF-9A49-B0EF-B1162C273218}</c15:txfldGUID>
                      <c15:f>'/Users/el1goluj/Documents/ZURICH/PROJECTS/UPMEM/upmem-workloads/Microbenchmarks/AI/[ai_output.xlsx]ai_output (4)'!$J$221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B-051A-7C4B-8DA7-A6CA2798094A}"/>
                </c:ext>
              </c:extLst>
            </c:dLbl>
            <c:dLbl>
              <c:idx val="220"/>
              <c:tx>
                <c:strRef>
                  <c:f>'/Users/el1goluj/Documents/ZURICH/PROJECTS/UPMEM/upmem-workloads/Microbenchmarks/AI/[ai_output.xlsx]ai_output (4)'!$J$222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{FA5505C7-DD3D-1C44-B342-5A0C9726DF55}</c15:txfldGUID>
                      <c15:f>'/Users/el1goluj/Documents/ZURICH/PROJECTS/UPMEM/upmem-workloads/Microbenchmarks/AI/[ai_output.xlsx]ai_output (4)'!$J$222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C-051A-7C4B-8DA7-A6CA2798094A}"/>
                </c:ext>
              </c:extLst>
            </c:dLbl>
            <c:dLbl>
              <c:idx val="221"/>
              <c:tx>
                <c:strRef>
                  <c:f>'/Users/el1goluj/Documents/ZURICH/PROJECTS/UPMEM/upmem-workloads/Microbenchmarks/AI/[ai_output.xlsx]ai_output (4)'!$J$223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{B2FD414B-6337-5E41-AB67-13F8D4D8F80A}</c15:txfldGUID>
                      <c15:f>'/Users/el1goluj/Documents/ZURICH/PROJECTS/UPMEM/upmem-workloads/Microbenchmarks/AI/[ai_output.xlsx]ai_output (4)'!$J$223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D-051A-7C4B-8DA7-A6CA2798094A}"/>
                </c:ext>
              </c:extLst>
            </c:dLbl>
            <c:dLbl>
              <c:idx val="222"/>
              <c:tx>
                <c:strRef>
                  <c:f>'/Users/el1goluj/Documents/ZURICH/PROJECTS/UPMEM/upmem-workloads/Microbenchmarks/AI/[ai_output.xlsx]ai_output (4)'!$J$224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{0A6A1C71-F25A-6842-8AFD-5554B0701B45}</c15:txfldGUID>
                      <c15:f>'/Users/el1goluj/Documents/ZURICH/PROJECTS/UPMEM/upmem-workloads/Microbenchmarks/AI/[ai_output.xlsx]ai_output (4)'!$J$224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E-051A-7C4B-8DA7-A6CA2798094A}"/>
                </c:ext>
              </c:extLst>
            </c:dLbl>
            <c:dLbl>
              <c:idx val="223"/>
              <c:tx>
                <c:strRef>
                  <c:f>'/Users/el1goluj/Documents/ZURICH/PROJECTS/UPMEM/upmem-workloads/Microbenchmarks/AI/[ai_output.xlsx]ai_output (4)'!$J$225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{AF1F7348-4681-D545-8112-58897303E4ED}</c15:txfldGUID>
                      <c15:f>'/Users/el1goluj/Documents/ZURICH/PROJECTS/UPMEM/upmem-workloads/Microbenchmarks/AI/[ai_output.xlsx]ai_output (4)'!$J$225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F-051A-7C4B-8DA7-A6CA2798094A}"/>
                </c:ext>
              </c:extLst>
            </c:dLbl>
            <c:dLbl>
              <c:idx val="224"/>
              <c:tx>
                <c:strRef>
                  <c:f>'/Users/el1goluj/Documents/ZURICH/PROJECTS/UPMEM/upmem-workloads/Microbenchmarks/AI/[ai_output.xlsx]ai_output (4)'!$J$226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{4B544844-96C8-6343-8B50-70401BB89D2D}</c15:txfldGUID>
                      <c15:f>'/Users/el1goluj/Documents/ZURICH/PROJECTS/UPMEM/upmem-workloads/Microbenchmarks/AI/[ai_output.xlsx]ai_output (4)'!$J$226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0-051A-7C4B-8DA7-A6CA2798094A}"/>
                </c:ext>
              </c:extLst>
            </c:dLbl>
            <c:dLbl>
              <c:idx val="225"/>
              <c:tx>
                <c:strRef>
                  <c:f>'/Users/el1goluj/Documents/ZURICH/PROJECTS/UPMEM/upmem-workloads/Microbenchmarks/AI/[ai_output.xlsx]ai_output (4)'!$J$227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{9B643C19-2A48-624C-8806-DFB7FB796180}</c15:txfldGUID>
                      <c15:f>'/Users/el1goluj/Documents/ZURICH/PROJECTS/UPMEM/upmem-workloads/Microbenchmarks/AI/[ai_output.xlsx]ai_output (4)'!$J$227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1-051A-7C4B-8DA7-A6CA2798094A}"/>
                </c:ext>
              </c:extLst>
            </c:dLbl>
            <c:dLbl>
              <c:idx val="226"/>
              <c:tx>
                <c:strRef>
                  <c:f>'/Users/el1goluj/Documents/ZURICH/PROJECTS/UPMEM/upmem-workloads/Microbenchmarks/AI/[ai_output.xlsx]ai_output (4)'!$J$228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{12B2C8BE-EC8D-1E43-A94C-371B022566AF}</c15:txfldGUID>
                      <c15:f>'/Users/el1goluj/Documents/ZURICH/PROJECTS/UPMEM/upmem-workloads/Microbenchmarks/AI/[ai_output.xlsx]ai_output (4)'!$J$228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2-051A-7C4B-8DA7-A6CA2798094A}"/>
                </c:ext>
              </c:extLst>
            </c:dLbl>
            <c:dLbl>
              <c:idx val="227"/>
              <c:tx>
                <c:strRef>
                  <c:f>'/Users/el1goluj/Documents/ZURICH/PROJECTS/UPMEM/upmem-workloads/Microbenchmarks/AI/[ai_output.xlsx]ai_output (4)'!$J$229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{22150C06-B8C4-8045-9CEF-0022B3A0568B}</c15:txfldGUID>
                      <c15:f>'/Users/el1goluj/Documents/ZURICH/PROJECTS/UPMEM/upmem-workloads/Microbenchmarks/AI/[ai_output.xlsx]ai_output (4)'!$J$229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3-051A-7C4B-8DA7-A6CA2798094A}"/>
                </c:ext>
              </c:extLst>
            </c:dLbl>
            <c:dLbl>
              <c:idx val="228"/>
              <c:tx>
                <c:strRef>
                  <c:f>'/Users/el1goluj/Documents/ZURICH/PROJECTS/UPMEM/upmem-workloads/Microbenchmarks/AI/[ai_output.xlsx]ai_output (4)'!$J$230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{93B4C8E0-6762-FF41-8630-72D0C2585BA0}</c15:txfldGUID>
                      <c15:f>'/Users/el1goluj/Documents/ZURICH/PROJECTS/UPMEM/upmem-workloads/Microbenchmarks/AI/[ai_output.xlsx]ai_output (4)'!$J$230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4-051A-7C4B-8DA7-A6CA2798094A}"/>
                </c:ext>
              </c:extLst>
            </c:dLbl>
            <c:dLbl>
              <c:idx val="229"/>
              <c:tx>
                <c:strRef>
                  <c:f>'/Users/el1goluj/Documents/ZURICH/PROJECTS/UPMEM/upmem-workloads/Microbenchmarks/AI/[ai_output.xlsx]ai_output (4)'!$J$231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{EFE826AF-054E-DE4B-86AA-951DF20739D3}</c15:txfldGUID>
                      <c15:f>'/Users/el1goluj/Documents/ZURICH/PROJECTS/UPMEM/upmem-workloads/Microbenchmarks/AI/[ai_output.xlsx]ai_output (4)'!$J$231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5-051A-7C4B-8DA7-A6CA2798094A}"/>
                </c:ext>
              </c:extLst>
            </c:dLbl>
            <c:dLbl>
              <c:idx val="230"/>
              <c:tx>
                <c:strRef>
                  <c:f>'/Users/el1goluj/Documents/ZURICH/PROJECTS/UPMEM/upmem-workloads/Microbenchmarks/AI/[ai_output.xlsx]ai_output (4)'!$J$232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{0BDE4650-0566-504E-9BA3-E611648C2A75}</c15:txfldGUID>
                      <c15:f>'/Users/el1goluj/Documents/ZURICH/PROJECTS/UPMEM/upmem-workloads/Microbenchmarks/AI/[ai_output.xlsx]ai_output (4)'!$J$232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6-051A-7C4B-8DA7-A6CA2798094A}"/>
                </c:ext>
              </c:extLst>
            </c:dLbl>
            <c:dLbl>
              <c:idx val="231"/>
              <c:tx>
                <c:strRef>
                  <c:f>'/Users/el1goluj/Documents/ZURICH/PROJECTS/UPMEM/upmem-workloads/Microbenchmarks/AI/[ai_output.xlsx]ai_output (4)'!$J$233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{2FE13967-99DE-FE40-B79E-7BB7D756602A}</c15:txfldGUID>
                      <c15:f>'/Users/el1goluj/Documents/ZURICH/PROJECTS/UPMEM/upmem-workloads/Microbenchmarks/AI/[ai_output.xlsx]ai_output (4)'!$J$233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7-051A-7C4B-8DA7-A6CA2798094A}"/>
                </c:ext>
              </c:extLst>
            </c:dLbl>
            <c:dLbl>
              <c:idx val="232"/>
              <c:tx>
                <c:strRef>
                  <c:f>'/Users/el1goluj/Documents/ZURICH/PROJECTS/UPMEM/upmem-workloads/Microbenchmarks/AI/[ai_output.xlsx]ai_output (4)'!$J$234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{69649CFD-1660-444C-8494-1E5D7EE5ADAC}</c15:txfldGUID>
                      <c15:f>'/Users/el1goluj/Documents/ZURICH/PROJECTS/UPMEM/upmem-workloads/Microbenchmarks/AI/[ai_output.xlsx]ai_output (4)'!$J$234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8-051A-7C4B-8DA7-A6CA2798094A}"/>
                </c:ext>
              </c:extLst>
            </c:dLbl>
            <c:dLbl>
              <c:idx val="233"/>
              <c:tx>
                <c:strRef>
                  <c:f>'/Users/el1goluj/Documents/ZURICH/PROJECTS/UPMEM/upmem-workloads/Microbenchmarks/AI/[ai_output.xlsx]ai_output (4)'!$J$235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{E5BE2CF6-E200-AB46-B1F9-FCE52325BB9E}</c15:txfldGUID>
                      <c15:f>'/Users/el1goluj/Documents/ZURICH/PROJECTS/UPMEM/upmem-workloads/Microbenchmarks/AI/[ai_output.xlsx]ai_output (4)'!$J$235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9-051A-7C4B-8DA7-A6CA2798094A}"/>
                </c:ext>
              </c:extLst>
            </c:dLbl>
            <c:dLbl>
              <c:idx val="234"/>
              <c:tx>
                <c:strRef>
                  <c:f>'/Users/el1goluj/Documents/ZURICH/PROJECTS/UPMEM/upmem-workloads/Microbenchmarks/AI/[ai_output.xlsx]ai_output (4)'!$J$236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{E1DA4A61-5F8A-4741-AF2B-21C10F7ADF7A}</c15:txfldGUID>
                      <c15:f>'/Users/el1goluj/Documents/ZURICH/PROJECTS/UPMEM/upmem-workloads/Microbenchmarks/AI/[ai_output.xlsx]ai_output (4)'!$J$236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A-051A-7C4B-8DA7-A6CA2798094A}"/>
                </c:ext>
              </c:extLst>
            </c:dLbl>
            <c:dLbl>
              <c:idx val="235"/>
              <c:tx>
                <c:strRef>
                  <c:f>'/Users/el1goluj/Documents/ZURICH/PROJECTS/UPMEM/upmem-workloads/Microbenchmarks/AI/[ai_output.xlsx]ai_output (4)'!$J$237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{3729BBFC-A719-FD4F-904A-FFD58DD03514}</c15:txfldGUID>
                      <c15:f>'/Users/el1goluj/Documents/ZURICH/PROJECTS/UPMEM/upmem-workloads/Microbenchmarks/AI/[ai_output.xlsx]ai_output (4)'!$J$237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B-051A-7C4B-8DA7-A6CA2798094A}"/>
                </c:ext>
              </c:extLst>
            </c:dLbl>
            <c:dLbl>
              <c:idx val="236"/>
              <c:tx>
                <c:strRef>
                  <c:f>'/Users/el1goluj/Documents/ZURICH/PROJECTS/UPMEM/upmem-workloads/Microbenchmarks/AI/[ai_output.xlsx]ai_output (4)'!$J$238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{323734A3-090D-1647-9D8C-001F7C5A2FB8}</c15:txfldGUID>
                      <c15:f>'/Users/el1goluj/Documents/ZURICH/PROJECTS/UPMEM/upmem-workloads/Microbenchmarks/AI/[ai_output.xlsx]ai_output (4)'!$J$238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C-051A-7C4B-8DA7-A6CA2798094A}"/>
                </c:ext>
              </c:extLst>
            </c:dLbl>
            <c:dLbl>
              <c:idx val="237"/>
              <c:tx>
                <c:strRef>
                  <c:f>'/Users/el1goluj/Documents/ZURICH/PROJECTS/UPMEM/upmem-workloads/Microbenchmarks/AI/[ai_output.xlsx]ai_output (4)'!$J$239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{EA5FF14C-0641-3449-9FE9-AA248AC657E3}</c15:txfldGUID>
                      <c15:f>'/Users/el1goluj/Documents/ZURICH/PROJECTS/UPMEM/upmem-workloads/Microbenchmarks/AI/[ai_output.xlsx]ai_output (4)'!$J$239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D-051A-7C4B-8DA7-A6CA2798094A}"/>
                </c:ext>
              </c:extLst>
            </c:dLbl>
            <c:dLbl>
              <c:idx val="238"/>
              <c:tx>
                <c:strRef>
                  <c:f>'/Users/el1goluj/Documents/ZURICH/PROJECTS/UPMEM/upmem-workloads/Microbenchmarks/AI/[ai_output.xlsx]ai_output (4)'!$J$240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{493B0642-B6CD-5047-A969-27B6C8BA3FAC}</c15:txfldGUID>
                      <c15:f>'/Users/el1goluj/Documents/ZURICH/PROJECTS/UPMEM/upmem-workloads/Microbenchmarks/AI/[ai_output.xlsx]ai_output (4)'!$J$240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E-051A-7C4B-8DA7-A6CA2798094A}"/>
                </c:ext>
              </c:extLst>
            </c:dLbl>
            <c:dLbl>
              <c:idx val="239"/>
              <c:tx>
                <c:strRef>
                  <c:f>'/Users/el1goluj/Documents/ZURICH/PROJECTS/UPMEM/upmem-workloads/Microbenchmarks/AI/[ai_output.xlsx]ai_output (4)'!$J$241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{0A9DDFCB-B261-3748-BF6A-08645913750B}</c15:txfldGUID>
                      <c15:f>'/Users/el1goluj/Documents/ZURICH/PROJECTS/UPMEM/upmem-workloads/Microbenchmarks/AI/[ai_output.xlsx]ai_output (4)'!$J$241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F-051A-7C4B-8DA7-A6CA2798094A}"/>
                </c:ext>
              </c:extLst>
            </c:dLbl>
            <c:dLbl>
              <c:idx val="240"/>
              <c:tx>
                <c:strRef>
                  <c:f>'/Users/el1goluj/Documents/ZURICH/PROJECTS/UPMEM/upmem-workloads/Microbenchmarks/AI/[ai_output.xlsx]ai_output (4)'!$J$242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{24249243-9087-2247-96D8-421B05EBADBE}</c15:txfldGUID>
                      <c15:f>'/Users/el1goluj/Documents/ZURICH/PROJECTS/UPMEM/upmem-workloads/Microbenchmarks/AI/[ai_output.xlsx]ai_output (4)'!$J$242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0-051A-7C4B-8DA7-A6CA2798094A}"/>
                </c:ext>
              </c:extLst>
            </c:dLbl>
            <c:dLbl>
              <c:idx val="241"/>
              <c:tx>
                <c:strRef>
                  <c:f>'/Users/el1goluj/Documents/ZURICH/PROJECTS/UPMEM/upmem-workloads/Microbenchmarks/AI/[ai_output.xlsx]ai_output (4)'!$J$243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{293DC8DC-68AC-D24D-B1C0-B08ADB650E41}</c15:txfldGUID>
                      <c15:f>'/Users/el1goluj/Documents/ZURICH/PROJECTS/UPMEM/upmem-workloads/Microbenchmarks/AI/[ai_output.xlsx]ai_output (4)'!$J$243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1-051A-7C4B-8DA7-A6CA2798094A}"/>
                </c:ext>
              </c:extLst>
            </c:dLbl>
            <c:dLbl>
              <c:idx val="242"/>
              <c:tx>
                <c:strRef>
                  <c:f>'/Users/el1goluj/Documents/ZURICH/PROJECTS/UPMEM/upmem-workloads/Microbenchmarks/AI/[ai_output.xlsx]ai_output (4)'!$J$244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{EA0B2808-D21D-7C44-B7F8-BB0475B8B68D}</c15:txfldGUID>
                      <c15:f>'/Users/el1goluj/Documents/ZURICH/PROJECTS/UPMEM/upmem-workloads/Microbenchmarks/AI/[ai_output.xlsx]ai_output (4)'!$J$244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2-051A-7C4B-8DA7-A6CA2798094A}"/>
                </c:ext>
              </c:extLst>
            </c:dLbl>
            <c:dLbl>
              <c:idx val="243"/>
              <c:tx>
                <c:strRef>
                  <c:f>'/Users/el1goluj/Documents/ZURICH/PROJECTS/UPMEM/upmem-workloads/Microbenchmarks/AI/[ai_output.xlsx]ai_output (4)'!$J$245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{5F6B47C0-A21C-B24F-9417-27CC05281F7A}</c15:txfldGUID>
                      <c15:f>'/Users/el1goluj/Documents/ZURICH/PROJECTS/UPMEM/upmem-workloads/Microbenchmarks/AI/[ai_output.xlsx]ai_output (4)'!$J$245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3-051A-7C4B-8DA7-A6CA2798094A}"/>
                </c:ext>
              </c:extLst>
            </c:dLbl>
            <c:dLbl>
              <c:idx val="244"/>
              <c:tx>
                <c:strRef>
                  <c:f>'/Users/el1goluj/Documents/ZURICH/PROJECTS/UPMEM/upmem-workloads/Microbenchmarks/AI/[ai_output.xlsx]ai_output (4)'!$J$246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{48768B0A-EF3A-BF4D-B8BE-E8942CEEF59D}</c15:txfldGUID>
                      <c15:f>'/Users/el1goluj/Documents/ZURICH/PROJECTS/UPMEM/upmem-workloads/Microbenchmarks/AI/[ai_output.xlsx]ai_output (4)'!$J$246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4-051A-7C4B-8DA7-A6CA2798094A}"/>
                </c:ext>
              </c:extLst>
            </c:dLbl>
            <c:dLbl>
              <c:idx val="245"/>
              <c:tx>
                <c:strRef>
                  <c:f>'/Users/el1goluj/Documents/ZURICH/PROJECTS/UPMEM/upmem-workloads/Microbenchmarks/AI/[ai_output.xlsx]ai_output (4)'!$J$247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{157C4A12-BB5F-C24F-9D00-50C67F177D3B}</c15:txfldGUID>
                      <c15:f>'/Users/el1goluj/Documents/ZURICH/PROJECTS/UPMEM/upmem-workloads/Microbenchmarks/AI/[ai_output.xlsx]ai_output (4)'!$J$247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5-051A-7C4B-8DA7-A6CA2798094A}"/>
                </c:ext>
              </c:extLst>
            </c:dLbl>
            <c:dLbl>
              <c:idx val="246"/>
              <c:tx>
                <c:strRef>
                  <c:f>'/Users/el1goluj/Documents/ZURICH/PROJECTS/UPMEM/upmem-workloads/Microbenchmarks/AI/[ai_output.xlsx]ai_output (4)'!$J$248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{7BC004F0-8B19-E64B-B417-A617309B49AF}</c15:txfldGUID>
                      <c15:f>'/Users/el1goluj/Documents/ZURICH/PROJECTS/UPMEM/upmem-workloads/Microbenchmarks/AI/[ai_output.xlsx]ai_output (4)'!$J$248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6-051A-7C4B-8DA7-A6CA2798094A}"/>
                </c:ext>
              </c:extLst>
            </c:dLbl>
            <c:dLbl>
              <c:idx val="247"/>
              <c:tx>
                <c:strRef>
                  <c:f>'/Users/el1goluj/Documents/ZURICH/PROJECTS/UPMEM/upmem-workloads/Microbenchmarks/AI/[ai_output.xlsx]ai_output (4)'!$J$249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{95E6EA37-74A8-E44B-B929-DE15E3A6F4E7}</c15:txfldGUID>
                      <c15:f>'/Users/el1goluj/Documents/ZURICH/PROJECTS/UPMEM/upmem-workloads/Microbenchmarks/AI/[ai_output.xlsx]ai_output (4)'!$J$249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7-051A-7C4B-8DA7-A6CA2798094A}"/>
                </c:ext>
              </c:extLst>
            </c:dLbl>
            <c:dLbl>
              <c:idx val="248"/>
              <c:tx>
                <c:strRef>
                  <c:f>'/Users/el1goluj/Documents/ZURICH/PROJECTS/UPMEM/upmem-workloads/Microbenchmarks/AI/[ai_output.xlsx]ai_output (4)'!$J$250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{BA17BC3A-D9CA-D840-9A71-AA6B681C0A04}</c15:txfldGUID>
                      <c15:f>'/Users/el1goluj/Documents/ZURICH/PROJECTS/UPMEM/upmem-workloads/Microbenchmarks/AI/[ai_output.xlsx]ai_output (4)'!$J$250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8-051A-7C4B-8DA7-A6CA2798094A}"/>
                </c:ext>
              </c:extLst>
            </c:dLbl>
            <c:dLbl>
              <c:idx val="249"/>
              <c:tx>
                <c:strRef>
                  <c:f>'/Users/el1goluj/Documents/ZURICH/PROJECTS/UPMEM/upmem-workloads/Microbenchmarks/AI/[ai_output.xlsx]ai_output (4)'!$J$251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{0A2A9E7F-CEA8-A64D-9B77-2843A4624075}</c15:txfldGUID>
                      <c15:f>'/Users/el1goluj/Documents/ZURICH/PROJECTS/UPMEM/upmem-workloads/Microbenchmarks/AI/[ai_output.xlsx]ai_output (4)'!$J$251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9-051A-7C4B-8DA7-A6CA2798094A}"/>
                </c:ext>
              </c:extLst>
            </c:dLbl>
            <c:dLbl>
              <c:idx val="250"/>
              <c:tx>
                <c:strRef>
                  <c:f>'/Users/el1goluj/Documents/ZURICH/PROJECTS/UPMEM/upmem-workloads/Microbenchmarks/AI/[ai_output.xlsx]ai_output (4)'!$J$252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{33D5D448-E553-8D4E-B97B-AEF44FCB9FE9}</c15:txfldGUID>
                      <c15:f>'/Users/el1goluj/Documents/ZURICH/PROJECTS/UPMEM/upmem-workloads/Microbenchmarks/AI/[ai_output.xlsx]ai_output (4)'!$J$252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A-051A-7C4B-8DA7-A6CA2798094A}"/>
                </c:ext>
              </c:extLst>
            </c:dLbl>
            <c:dLbl>
              <c:idx val="251"/>
              <c:tx>
                <c:strRef>
                  <c:f>'/Users/el1goluj/Documents/ZURICH/PROJECTS/UPMEM/upmem-workloads/Microbenchmarks/AI/[ai_output.xlsx]ai_output (4)'!$J$253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{1DB02F82-FA5A-1142-8B02-47EE8CC1B212}</c15:txfldGUID>
                      <c15:f>'/Users/el1goluj/Documents/ZURICH/PROJECTS/UPMEM/upmem-workloads/Microbenchmarks/AI/[ai_output.xlsx]ai_output (4)'!$J$253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B-051A-7C4B-8DA7-A6CA2798094A}"/>
                </c:ext>
              </c:extLst>
            </c:dLbl>
            <c:dLbl>
              <c:idx val="252"/>
              <c:tx>
                <c:strRef>
                  <c:f>'/Users/el1goluj/Documents/ZURICH/PROJECTS/UPMEM/upmem-workloads/Microbenchmarks/AI/[ai_output.xlsx]ai_output (4)'!$J$254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{195AB113-F93A-EE44-9C86-61E256D32323}</c15:txfldGUID>
                      <c15:f>'/Users/el1goluj/Documents/ZURICH/PROJECTS/UPMEM/upmem-workloads/Microbenchmarks/AI/[ai_output.xlsx]ai_output (4)'!$J$254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C-051A-7C4B-8DA7-A6CA2798094A}"/>
                </c:ext>
              </c:extLst>
            </c:dLbl>
            <c:dLbl>
              <c:idx val="253"/>
              <c:tx>
                <c:strRef>
                  <c:f>'/Users/el1goluj/Documents/ZURICH/PROJECTS/UPMEM/upmem-workloads/Microbenchmarks/AI/[ai_output.xlsx]ai_output (4)'!$J$255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{73FDAB2E-C60D-8E4B-A01E-C4E8671EA6F1}</c15:txfldGUID>
                      <c15:f>'/Users/el1goluj/Documents/ZURICH/PROJECTS/UPMEM/upmem-workloads/Microbenchmarks/AI/[ai_output.xlsx]ai_output (4)'!$J$255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D-051A-7C4B-8DA7-A6CA2798094A}"/>
                </c:ext>
              </c:extLst>
            </c:dLbl>
            <c:dLbl>
              <c:idx val="254"/>
              <c:tx>
                <c:strRef>
                  <c:f>'/Users/el1goluj/Documents/ZURICH/PROJECTS/UPMEM/upmem-workloads/Microbenchmarks/AI/[ai_output.xlsx]ai_output (4)'!$J$256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{1D288446-1ED7-A745-90D2-6DDDFC0CDE5D}</c15:txfldGUID>
                      <c15:f>'/Users/el1goluj/Documents/ZURICH/PROJECTS/UPMEM/upmem-workloads/Microbenchmarks/AI/[ai_output.xlsx]ai_output (4)'!$J$256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E-051A-7C4B-8DA7-A6CA2798094A}"/>
                </c:ext>
              </c:extLst>
            </c:dLbl>
            <c:dLbl>
              <c:idx val="255"/>
              <c:tx>
                <c:strRef>
                  <c:f>'/Users/el1goluj/Documents/ZURICH/PROJECTS/UPMEM/upmem-workloads/Microbenchmarks/AI/[ai_output.xlsx]ai_output (4)'!$J$257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{3AA0D648-7028-714D-995C-C4B343A1D8FD}</c15:txfldGUID>
                      <c15:f>'/Users/el1goluj/Documents/ZURICH/PROJECTS/UPMEM/upmem-workloads/Microbenchmarks/AI/[ai_output.xlsx]ai_output (4)'!$J$257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F-051A-7C4B-8DA7-A6CA2798094A}"/>
                </c:ext>
              </c:extLst>
            </c:dLbl>
            <c:dLbl>
              <c:idx val="256"/>
              <c:tx>
                <c:strRef>
                  <c:f>'/Users/el1goluj/Documents/ZURICH/PROJECTS/UPMEM/upmem-workloads/Microbenchmarks/AI/[ai_output.xlsx]ai_output (4)'!$J$258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{BB2894A3-932B-8F46-8AA7-86580F794363}</c15:txfldGUID>
                      <c15:f>'/Users/el1goluj/Documents/ZURICH/PROJECTS/UPMEM/upmem-workloads/Microbenchmarks/AI/[ai_output.xlsx]ai_output (4)'!$J$258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0-051A-7C4B-8DA7-A6CA2798094A}"/>
                </c:ext>
              </c:extLst>
            </c:dLbl>
            <c:dLbl>
              <c:idx val="257"/>
              <c:tx>
                <c:strRef>
                  <c:f>'/Users/el1goluj/Documents/ZURICH/PROJECTS/UPMEM/upmem-workloads/Microbenchmarks/AI/[ai_output.xlsx]ai_output (4)'!$J$259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{D7B1548F-B52B-2F4C-95CB-0ABA69EB3050}</c15:txfldGUID>
                      <c15:f>'/Users/el1goluj/Documents/ZURICH/PROJECTS/UPMEM/upmem-workloads/Microbenchmarks/AI/[ai_output.xlsx]ai_output (4)'!$J$259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1-051A-7C4B-8DA7-A6CA2798094A}"/>
                </c:ext>
              </c:extLst>
            </c:dLbl>
            <c:dLbl>
              <c:idx val="258"/>
              <c:tx>
                <c:strRef>
                  <c:f>'/Users/el1goluj/Documents/ZURICH/PROJECTS/UPMEM/upmem-workloads/Microbenchmarks/AI/[ai_output.xlsx]ai_output (4)'!$J$260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{1E0390AD-3D9D-3147-BDC6-675BF8E1DD89}</c15:txfldGUID>
                      <c15:f>'/Users/el1goluj/Documents/ZURICH/PROJECTS/UPMEM/upmem-workloads/Microbenchmarks/AI/[ai_output.xlsx]ai_output (4)'!$J$260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2-051A-7C4B-8DA7-A6CA2798094A}"/>
                </c:ext>
              </c:extLst>
            </c:dLbl>
            <c:dLbl>
              <c:idx val="259"/>
              <c:tx>
                <c:strRef>
                  <c:f>'/Users/el1goluj/Documents/ZURICH/PROJECTS/UPMEM/upmem-workloads/Microbenchmarks/AI/[ai_output.xlsx]ai_output (4)'!$J$261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{7E9697E1-3DFF-AC42-9A62-17CD449B911F}</c15:txfldGUID>
                      <c15:f>'/Users/el1goluj/Documents/ZURICH/PROJECTS/UPMEM/upmem-workloads/Microbenchmarks/AI/[ai_output.xlsx]ai_output (4)'!$J$261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3-051A-7C4B-8DA7-A6CA2798094A}"/>
                </c:ext>
              </c:extLst>
            </c:dLbl>
            <c:dLbl>
              <c:idx val="260"/>
              <c:tx>
                <c:strRef>
                  <c:f>'/Users/el1goluj/Documents/ZURICH/PROJECTS/UPMEM/upmem-workloads/Microbenchmarks/AI/[ai_output.xlsx]ai_output (4)'!$J$262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{E969180C-CB3B-7344-95A6-9CB5A29BE11B}</c15:txfldGUID>
                      <c15:f>'/Users/el1goluj/Documents/ZURICH/PROJECTS/UPMEM/upmem-workloads/Microbenchmarks/AI/[ai_output.xlsx]ai_output (4)'!$J$262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4-051A-7C4B-8DA7-A6CA2798094A}"/>
                </c:ext>
              </c:extLst>
            </c:dLbl>
            <c:dLbl>
              <c:idx val="261"/>
              <c:tx>
                <c:strRef>
                  <c:f>'/Users/el1goluj/Documents/ZURICH/PROJECTS/UPMEM/upmem-workloads/Microbenchmarks/AI/[ai_output.xlsx]ai_output (4)'!$J$263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{64A62197-87BC-DB48-96B3-FAFA5E828CB4}</c15:txfldGUID>
                      <c15:f>'/Users/el1goluj/Documents/ZURICH/PROJECTS/UPMEM/upmem-workloads/Microbenchmarks/AI/[ai_output.xlsx]ai_output (4)'!$J$263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5-051A-7C4B-8DA7-A6CA2798094A}"/>
                </c:ext>
              </c:extLst>
            </c:dLbl>
            <c:dLbl>
              <c:idx val="262"/>
              <c:tx>
                <c:strRef>
                  <c:f>'/Users/el1goluj/Documents/ZURICH/PROJECTS/UPMEM/upmem-workloads/Microbenchmarks/AI/[ai_output.xlsx]ai_output (4)'!$J$264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{22B18DFE-24B1-5D45-8AF1-1BC9B3BC583B}</c15:txfldGUID>
                      <c15:f>'/Users/el1goluj/Documents/ZURICH/PROJECTS/UPMEM/upmem-workloads/Microbenchmarks/AI/[ai_output.xlsx]ai_output (4)'!$J$264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6-051A-7C4B-8DA7-A6CA2798094A}"/>
                </c:ext>
              </c:extLst>
            </c:dLbl>
            <c:dLbl>
              <c:idx val="263"/>
              <c:tx>
                <c:strRef>
                  <c:f>'/Users/el1goluj/Documents/ZURICH/PROJECTS/UPMEM/upmem-workloads/Microbenchmarks/AI/[ai_output.xlsx]ai_output (4)'!$J$265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{AEB07199-88B9-8740-8D3B-9CF37D59616F}</c15:txfldGUID>
                      <c15:f>'/Users/el1goluj/Documents/ZURICH/PROJECTS/UPMEM/upmem-workloads/Microbenchmarks/AI/[ai_output.xlsx]ai_output (4)'!$J$265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7-051A-7C4B-8DA7-A6CA2798094A}"/>
                </c:ext>
              </c:extLst>
            </c:dLbl>
            <c:dLbl>
              <c:idx val="264"/>
              <c:tx>
                <c:strRef>
                  <c:f>'/Users/el1goluj/Documents/ZURICH/PROJECTS/UPMEM/upmem-workloads/Microbenchmarks/AI/[ai_output.xlsx]ai_output (4)'!$J$266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{071DF718-BCD1-2049-B2F0-64BBDEB88B8C}</c15:txfldGUID>
                      <c15:f>'/Users/el1goluj/Documents/ZURICH/PROJECTS/UPMEM/upmem-workloads/Microbenchmarks/AI/[ai_output.xlsx]ai_output (4)'!$J$266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8-051A-7C4B-8DA7-A6CA2798094A}"/>
                </c:ext>
              </c:extLst>
            </c:dLbl>
            <c:dLbl>
              <c:idx val="265"/>
              <c:tx>
                <c:strRef>
                  <c:f>'/Users/el1goluj/Documents/ZURICH/PROJECTS/UPMEM/upmem-workloads/Microbenchmarks/AI/[ai_output.xlsx]ai_output (4)'!$J$267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{11012B5D-31A9-5E47-837D-1BAF131C4F3F}</c15:txfldGUID>
                      <c15:f>'/Users/el1goluj/Documents/ZURICH/PROJECTS/UPMEM/upmem-workloads/Microbenchmarks/AI/[ai_output.xlsx]ai_output (4)'!$J$267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9-051A-7C4B-8DA7-A6CA2798094A}"/>
                </c:ext>
              </c:extLst>
            </c:dLbl>
            <c:dLbl>
              <c:idx val="266"/>
              <c:tx>
                <c:strRef>
                  <c:f>'/Users/el1goluj/Documents/ZURICH/PROJECTS/UPMEM/upmem-workloads/Microbenchmarks/AI/[ai_output.xlsx]ai_output (4)'!$J$268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{BF95D944-CF92-8447-BB99-99F21FBD3262}</c15:txfldGUID>
                      <c15:f>'/Users/el1goluj/Documents/ZURICH/PROJECTS/UPMEM/upmem-workloads/Microbenchmarks/AI/[ai_output.xlsx]ai_output (4)'!$J$268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A-051A-7C4B-8DA7-A6CA2798094A}"/>
                </c:ext>
              </c:extLst>
            </c:dLbl>
            <c:dLbl>
              <c:idx val="267"/>
              <c:tx>
                <c:strRef>
                  <c:f>'/Users/el1goluj/Documents/ZURICH/PROJECTS/UPMEM/upmem-workloads/Microbenchmarks/AI/[ai_output.xlsx]ai_output (4)'!$J$269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{772BD09F-2A19-CB44-9F06-C703C5DCEC33}</c15:txfldGUID>
                      <c15:f>'/Users/el1goluj/Documents/ZURICH/PROJECTS/UPMEM/upmem-workloads/Microbenchmarks/AI/[ai_output.xlsx]ai_output (4)'!$J$269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B-051A-7C4B-8DA7-A6CA2798094A}"/>
                </c:ext>
              </c:extLst>
            </c:dLbl>
            <c:dLbl>
              <c:idx val="268"/>
              <c:tx>
                <c:strRef>
                  <c:f>'/Users/el1goluj/Documents/ZURICH/PROJECTS/UPMEM/upmem-workloads/Microbenchmarks/AI/[ai_output.xlsx]ai_output (4)'!$J$270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{C21083BE-24ED-644D-9869-A2E26D94D4AB}</c15:txfldGUID>
                      <c15:f>'/Users/el1goluj/Documents/ZURICH/PROJECTS/UPMEM/upmem-workloads/Microbenchmarks/AI/[ai_output.xlsx]ai_output (4)'!$J$270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C-051A-7C4B-8DA7-A6CA2798094A}"/>
                </c:ext>
              </c:extLst>
            </c:dLbl>
            <c:dLbl>
              <c:idx val="269"/>
              <c:tx>
                <c:strRef>
                  <c:f>'/Users/el1goluj/Documents/ZURICH/PROJECTS/UPMEM/upmem-workloads/Microbenchmarks/AI/[ai_output.xlsx]ai_output (4)'!$J$271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{1F4F350E-508E-D249-9BD5-F599212C1665}</c15:txfldGUID>
                      <c15:f>'/Users/el1goluj/Documents/ZURICH/PROJECTS/UPMEM/upmem-workloads/Microbenchmarks/AI/[ai_output.xlsx]ai_output (4)'!$J$271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D-051A-7C4B-8DA7-A6CA2798094A}"/>
                </c:ext>
              </c:extLst>
            </c:dLbl>
            <c:dLbl>
              <c:idx val="270"/>
              <c:tx>
                <c:strRef>
                  <c:f>'/Users/el1goluj/Documents/ZURICH/PROJECTS/UPMEM/upmem-workloads/Microbenchmarks/AI/[ai_output.xlsx]ai_output (4)'!$J$272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{C63450A5-7C43-BA44-861A-F140BB36D5B9}</c15:txfldGUID>
                      <c15:f>'/Users/el1goluj/Documents/ZURICH/PROJECTS/UPMEM/upmem-workloads/Microbenchmarks/AI/[ai_output.xlsx]ai_output (4)'!$J$272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E-051A-7C4B-8DA7-A6CA2798094A}"/>
                </c:ext>
              </c:extLst>
            </c:dLbl>
            <c:dLbl>
              <c:idx val="271"/>
              <c:tx>
                <c:strRef>
                  <c:f>'/Users/el1goluj/Documents/ZURICH/PROJECTS/UPMEM/upmem-workloads/Microbenchmarks/AI/[ai_output.xlsx]ai_output (4)'!$J$273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{BE745840-2C06-1D48-ACFB-64A879381F70}</c15:txfldGUID>
                      <c15:f>'/Users/el1goluj/Documents/ZURICH/PROJECTS/UPMEM/upmem-workloads/Microbenchmarks/AI/[ai_output.xlsx]ai_output (4)'!$J$273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F-051A-7C4B-8DA7-A6CA2798094A}"/>
                </c:ext>
              </c:extLst>
            </c:dLbl>
            <c:dLbl>
              <c:idx val="272"/>
              <c:tx>
                <c:strRef>
                  <c:f>'/Users/el1goluj/Documents/ZURICH/PROJECTS/UPMEM/upmem-workloads/Microbenchmarks/AI/[ai_output.xlsx]ai_output (4)'!$J$274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{B0B3F19D-455A-E34E-BDDA-A648662C8DB2}</c15:txfldGUID>
                      <c15:f>'/Users/el1goluj/Documents/ZURICH/PROJECTS/UPMEM/upmem-workloads/Microbenchmarks/AI/[ai_output.xlsx]ai_output (4)'!$J$274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0-051A-7C4B-8DA7-A6CA2798094A}"/>
                </c:ext>
              </c:extLst>
            </c:dLbl>
            <c:dLbl>
              <c:idx val="273"/>
              <c:tx>
                <c:strRef>
                  <c:f>'/Users/el1goluj/Documents/ZURICH/PROJECTS/UPMEM/upmem-workloads/Microbenchmarks/AI/[ai_output.xlsx]ai_output (4)'!$J$275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{90CBE700-BCED-6F4E-B884-C3743679FED5}</c15:txfldGUID>
                      <c15:f>'/Users/el1goluj/Documents/ZURICH/PROJECTS/UPMEM/upmem-workloads/Microbenchmarks/AI/[ai_output.xlsx]ai_output (4)'!$J$275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1-051A-7C4B-8DA7-A6CA2798094A}"/>
                </c:ext>
              </c:extLst>
            </c:dLbl>
            <c:dLbl>
              <c:idx val="274"/>
              <c:tx>
                <c:strRef>
                  <c:f>'/Users/el1goluj/Documents/ZURICH/PROJECTS/UPMEM/upmem-workloads/Microbenchmarks/AI/[ai_output.xlsx]ai_output (4)'!$J$276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{8F9D1FC7-FBF4-A349-A857-D52A909246A4}</c15:txfldGUID>
                      <c15:f>'/Users/el1goluj/Documents/ZURICH/PROJECTS/UPMEM/upmem-workloads/Microbenchmarks/AI/[ai_output.xlsx]ai_output (4)'!$J$276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2-051A-7C4B-8DA7-A6CA2798094A}"/>
                </c:ext>
              </c:extLst>
            </c:dLbl>
            <c:dLbl>
              <c:idx val="275"/>
              <c:tx>
                <c:strRef>
                  <c:f>'/Users/el1goluj/Documents/ZURICH/PROJECTS/UPMEM/upmem-workloads/Microbenchmarks/AI/[ai_output.xlsx]ai_output (4)'!$J$277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{A547679E-25E8-FA4C-8E5A-05C333AAE2C7}</c15:txfldGUID>
                      <c15:f>'/Users/el1goluj/Documents/ZURICH/PROJECTS/UPMEM/upmem-workloads/Microbenchmarks/AI/[ai_output.xlsx]ai_output (4)'!$J$277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3-051A-7C4B-8DA7-A6CA2798094A}"/>
                </c:ext>
              </c:extLst>
            </c:dLbl>
            <c:dLbl>
              <c:idx val="276"/>
              <c:tx>
                <c:strRef>
                  <c:f>'/Users/el1goluj/Documents/ZURICH/PROJECTS/UPMEM/upmem-workloads/Microbenchmarks/AI/[ai_output.xlsx]ai_output (4)'!$J$278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{03619828-F006-AD4B-9197-BFEBFC3867BF}</c15:txfldGUID>
                      <c15:f>'/Users/el1goluj/Documents/ZURICH/PROJECTS/UPMEM/upmem-workloads/Microbenchmarks/AI/[ai_output.xlsx]ai_output (4)'!$J$278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4-051A-7C4B-8DA7-A6CA2798094A}"/>
                </c:ext>
              </c:extLst>
            </c:dLbl>
            <c:dLbl>
              <c:idx val="277"/>
              <c:tx>
                <c:strRef>
                  <c:f>'/Users/el1goluj/Documents/ZURICH/PROJECTS/UPMEM/upmem-workloads/Microbenchmarks/AI/[ai_output.xlsx]ai_output (4)'!$J$279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{EE521EFB-AD48-0B44-A203-D44EE812173F}</c15:txfldGUID>
                      <c15:f>'/Users/el1goluj/Documents/ZURICH/PROJECTS/UPMEM/upmem-workloads/Microbenchmarks/AI/[ai_output.xlsx]ai_output (4)'!$J$279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5-051A-7C4B-8DA7-A6CA2798094A}"/>
                </c:ext>
              </c:extLst>
            </c:dLbl>
            <c:dLbl>
              <c:idx val="278"/>
              <c:tx>
                <c:strRef>
                  <c:f>'/Users/el1goluj/Documents/ZURICH/PROJECTS/UPMEM/upmem-workloads/Microbenchmarks/AI/[ai_output.xlsx]ai_output (4)'!$J$280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{93986E9D-D643-1548-B20A-1935A5EAB08D}</c15:txfldGUID>
                      <c15:f>'/Users/el1goluj/Documents/ZURICH/PROJECTS/UPMEM/upmem-workloads/Microbenchmarks/AI/[ai_output.xlsx]ai_output (4)'!$J$280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6-051A-7C4B-8DA7-A6CA2798094A}"/>
                </c:ext>
              </c:extLst>
            </c:dLbl>
            <c:dLbl>
              <c:idx val="279"/>
              <c:tx>
                <c:strRef>
                  <c:f>'/Users/el1goluj/Documents/ZURICH/PROJECTS/UPMEM/upmem-workloads/Microbenchmarks/AI/[ai_output.xlsx]ai_output (4)'!$J$281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{221D0AF1-9498-3546-813A-F6563C267288}</c15:txfldGUID>
                      <c15:f>'/Users/el1goluj/Documents/ZURICH/PROJECTS/UPMEM/upmem-workloads/Microbenchmarks/AI/[ai_output.xlsx]ai_output (4)'!$J$281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7-051A-7C4B-8DA7-A6CA2798094A}"/>
                </c:ext>
              </c:extLst>
            </c:dLbl>
            <c:dLbl>
              <c:idx val="280"/>
              <c:tx>
                <c:strRef>
                  <c:f>'/Users/el1goluj/Documents/ZURICH/PROJECTS/UPMEM/upmem-workloads/Microbenchmarks/AI/[ai_output.xlsx]ai_output (4)'!$J$282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{D4F648F0-F651-9B45-8B82-8CD072D846D3}</c15:txfldGUID>
                      <c15:f>'/Users/el1goluj/Documents/ZURICH/PROJECTS/UPMEM/upmem-workloads/Microbenchmarks/AI/[ai_output.xlsx]ai_output (4)'!$J$282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8-051A-7C4B-8DA7-A6CA2798094A}"/>
                </c:ext>
              </c:extLst>
            </c:dLbl>
            <c:dLbl>
              <c:idx val="281"/>
              <c:tx>
                <c:strRef>
                  <c:f>'/Users/el1goluj/Documents/ZURICH/PROJECTS/UPMEM/upmem-workloads/Microbenchmarks/AI/[ai_output.xlsx]ai_output (4)'!$J$283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{83F75D91-F42E-6A4E-98DA-5F56BE5EF5B5}</c15:txfldGUID>
                      <c15:f>'/Users/el1goluj/Documents/ZURICH/PROJECTS/UPMEM/upmem-workloads/Microbenchmarks/AI/[ai_output.xlsx]ai_output (4)'!$J$283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9-051A-7C4B-8DA7-A6CA2798094A}"/>
                </c:ext>
              </c:extLst>
            </c:dLbl>
            <c:dLbl>
              <c:idx val="282"/>
              <c:tx>
                <c:strRef>
                  <c:f>'/Users/el1goluj/Documents/ZURICH/PROJECTS/UPMEM/upmem-workloads/Microbenchmarks/AI/[ai_output.xlsx]ai_output (4)'!$J$284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{D13109E0-B716-5045-9AEC-A16E67FF20AC}</c15:txfldGUID>
                      <c15:f>'/Users/el1goluj/Documents/ZURICH/PROJECTS/UPMEM/upmem-workloads/Microbenchmarks/AI/[ai_output.xlsx]ai_output (4)'!$J$284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A-051A-7C4B-8DA7-A6CA2798094A}"/>
                </c:ext>
              </c:extLst>
            </c:dLbl>
            <c:dLbl>
              <c:idx val="283"/>
              <c:tx>
                <c:strRef>
                  <c:f>'/Users/el1goluj/Documents/ZURICH/PROJECTS/UPMEM/upmem-workloads/Microbenchmarks/AI/[ai_output.xlsx]ai_output (4)'!$J$285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{15BCCCA8-6E5D-B64B-9177-32D0C85438D8}</c15:txfldGUID>
                      <c15:f>'/Users/el1goluj/Documents/ZURICH/PROJECTS/UPMEM/upmem-workloads/Microbenchmarks/AI/[ai_output.xlsx]ai_output (4)'!$J$285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B-051A-7C4B-8DA7-A6CA2798094A}"/>
                </c:ext>
              </c:extLst>
            </c:dLbl>
            <c:dLbl>
              <c:idx val="284"/>
              <c:tx>
                <c:strRef>
                  <c:f>'/Users/el1goluj/Documents/ZURICH/PROJECTS/UPMEM/upmem-workloads/Microbenchmarks/AI/[ai_output.xlsx]ai_output (4)'!$J$286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{BF0944F5-8CF2-9B47-A942-FFF1A711BE7C}</c15:txfldGUID>
                      <c15:f>'/Users/el1goluj/Documents/ZURICH/PROJECTS/UPMEM/upmem-workloads/Microbenchmarks/AI/[ai_output.xlsx]ai_output (4)'!$J$286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C-051A-7C4B-8DA7-A6CA2798094A}"/>
                </c:ext>
              </c:extLst>
            </c:dLbl>
            <c:dLbl>
              <c:idx val="285"/>
              <c:tx>
                <c:strRef>
                  <c:f>'/Users/el1goluj/Documents/ZURICH/PROJECTS/UPMEM/upmem-workloads/Microbenchmarks/AI/[ai_output.xlsx]ai_output (4)'!$J$287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{B8EF5FBC-7134-704E-A0F9-CE7AC26ACE69}</c15:txfldGUID>
                      <c15:f>'/Users/el1goluj/Documents/ZURICH/PROJECTS/UPMEM/upmem-workloads/Microbenchmarks/AI/[ai_output.xlsx]ai_output (4)'!$J$287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D-051A-7C4B-8DA7-A6CA2798094A}"/>
                </c:ext>
              </c:extLst>
            </c:dLbl>
            <c:dLbl>
              <c:idx val="286"/>
              <c:tx>
                <c:strRef>
                  <c:f>'/Users/el1goluj/Documents/ZURICH/PROJECTS/UPMEM/upmem-workloads/Microbenchmarks/AI/[ai_output.xlsx]ai_output (4)'!$J$288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{F27D6C70-C20B-884D-B1FB-1515B46F978A}</c15:txfldGUID>
                      <c15:f>'/Users/el1goluj/Documents/ZURICH/PROJECTS/UPMEM/upmem-workloads/Microbenchmarks/AI/[ai_output.xlsx]ai_output (4)'!$J$288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E-051A-7C4B-8DA7-A6CA2798094A}"/>
                </c:ext>
              </c:extLst>
            </c:dLbl>
            <c:dLbl>
              <c:idx val="287"/>
              <c:tx>
                <c:strRef>
                  <c:f>'/Users/el1goluj/Documents/ZURICH/PROJECTS/UPMEM/upmem-workloads/Microbenchmarks/AI/[ai_output.xlsx]ai_output (4)'!$J$289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{B13E577D-3337-644B-BA04-774B3AF06888}</c15:txfldGUID>
                      <c15:f>'/Users/el1goluj/Documents/ZURICH/PROJECTS/UPMEM/upmem-workloads/Microbenchmarks/AI/[ai_output.xlsx]ai_output (4)'!$J$289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F-051A-7C4B-8DA7-A6CA2798094A}"/>
                </c:ext>
              </c:extLst>
            </c:dLbl>
            <c:dLbl>
              <c:idx val="288"/>
              <c:tx>
                <c:strRef>
                  <c:f>'/Users/el1goluj/Documents/ZURICH/PROJECTS/UPMEM/upmem-workloads/Microbenchmarks/AI/[ai_output.xlsx]ai_output (4)'!$J$290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{E7C040BD-A179-2344-90C2-3744F4E157C6}</c15:txfldGUID>
                      <c15:f>'/Users/el1goluj/Documents/ZURICH/PROJECTS/UPMEM/upmem-workloads/Microbenchmarks/AI/[ai_output.xlsx]ai_output (4)'!$J$290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0-051A-7C4B-8DA7-A6CA2798094A}"/>
                </c:ext>
              </c:extLst>
            </c:dLbl>
            <c:dLbl>
              <c:idx val="289"/>
              <c:tx>
                <c:strRef>
                  <c:f>'/Users/el1goluj/Documents/ZURICH/PROJECTS/UPMEM/upmem-workloads/Microbenchmarks/AI/[ai_output.xlsx]ai_output (4)'!$J$291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{4EDCCDD0-4407-2143-8FC6-8B04AF96622C}</c15:txfldGUID>
                      <c15:f>'/Users/el1goluj/Documents/ZURICH/PROJECTS/UPMEM/upmem-workloads/Microbenchmarks/AI/[ai_output.xlsx]ai_output (4)'!$J$291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1-051A-7C4B-8DA7-A6CA2798094A}"/>
                </c:ext>
              </c:extLst>
            </c:dLbl>
            <c:dLbl>
              <c:idx val="290"/>
              <c:tx>
                <c:strRef>
                  <c:f>'/Users/el1goluj/Documents/ZURICH/PROJECTS/UPMEM/upmem-workloads/Microbenchmarks/AI/[ai_output.xlsx]ai_output (4)'!$J$292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{500D4A2F-F2EF-F741-96EF-055C8F1AF97F}</c15:txfldGUID>
                      <c15:f>'/Users/el1goluj/Documents/ZURICH/PROJECTS/UPMEM/upmem-workloads/Microbenchmarks/AI/[ai_output.xlsx]ai_output (4)'!$J$292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2-051A-7C4B-8DA7-A6CA2798094A}"/>
                </c:ext>
              </c:extLst>
            </c:dLbl>
            <c:dLbl>
              <c:idx val="291"/>
              <c:tx>
                <c:strRef>
                  <c:f>'/Users/el1goluj/Documents/ZURICH/PROJECTS/UPMEM/upmem-workloads/Microbenchmarks/AI/[ai_output.xlsx]ai_output (4)'!$J$293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{726A51B8-370D-7748-A2F5-9699CCD5C07F}</c15:txfldGUID>
                      <c15:f>'/Users/el1goluj/Documents/ZURICH/PROJECTS/UPMEM/upmem-workloads/Microbenchmarks/AI/[ai_output.xlsx]ai_output (4)'!$J$293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3-051A-7C4B-8DA7-A6CA2798094A}"/>
                </c:ext>
              </c:extLst>
            </c:dLbl>
            <c:dLbl>
              <c:idx val="292"/>
              <c:tx>
                <c:strRef>
                  <c:f>'/Users/el1goluj/Documents/ZURICH/PROJECTS/UPMEM/upmem-workloads/Microbenchmarks/AI/[ai_output.xlsx]ai_output (4)'!$J$294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{AE17D88E-5FA5-F74A-AD59-B89B472650CC}</c15:txfldGUID>
                      <c15:f>'/Users/el1goluj/Documents/ZURICH/PROJECTS/UPMEM/upmem-workloads/Microbenchmarks/AI/[ai_output.xlsx]ai_output (4)'!$J$294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4-051A-7C4B-8DA7-A6CA2798094A}"/>
                </c:ext>
              </c:extLst>
            </c:dLbl>
            <c:dLbl>
              <c:idx val="293"/>
              <c:tx>
                <c:strRef>
                  <c:f>'/Users/el1goluj/Documents/ZURICH/PROJECTS/UPMEM/upmem-workloads/Microbenchmarks/AI/[ai_output.xlsx]ai_output (4)'!$J$295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{B97F554F-201C-2047-B96B-0D9163EB1D72}</c15:txfldGUID>
                      <c15:f>'/Users/el1goluj/Documents/ZURICH/PROJECTS/UPMEM/upmem-workloads/Microbenchmarks/AI/[ai_output.xlsx]ai_output (4)'!$J$295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5-051A-7C4B-8DA7-A6CA2798094A}"/>
                </c:ext>
              </c:extLst>
            </c:dLbl>
            <c:dLbl>
              <c:idx val="294"/>
              <c:tx>
                <c:strRef>
                  <c:f>'/Users/el1goluj/Documents/ZURICH/PROJECTS/UPMEM/upmem-workloads/Microbenchmarks/AI/[ai_output.xlsx]ai_output (4)'!$J$296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{1C102315-73D0-B141-8F89-883C499184F0}</c15:txfldGUID>
                      <c15:f>'/Users/el1goluj/Documents/ZURICH/PROJECTS/UPMEM/upmem-workloads/Microbenchmarks/AI/[ai_output.xlsx]ai_output (4)'!$J$296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6-051A-7C4B-8DA7-A6CA2798094A}"/>
                </c:ext>
              </c:extLst>
            </c:dLbl>
            <c:dLbl>
              <c:idx val="295"/>
              <c:tx>
                <c:strRef>
                  <c:f>'/Users/el1goluj/Documents/ZURICH/PROJECTS/UPMEM/upmem-workloads/Microbenchmarks/AI/[ai_output.xlsx]ai_output (4)'!$J$297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{EB690B34-F9DD-184C-80E7-A0B510E8F7BF}</c15:txfldGUID>
                      <c15:f>'/Users/el1goluj/Documents/ZURICH/PROJECTS/UPMEM/upmem-workloads/Microbenchmarks/AI/[ai_output.xlsx]ai_output (4)'!$J$297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7-051A-7C4B-8DA7-A6CA2798094A}"/>
                </c:ext>
              </c:extLst>
            </c:dLbl>
            <c:dLbl>
              <c:idx val="296"/>
              <c:tx>
                <c:strRef>
                  <c:f>'/Users/el1goluj/Documents/ZURICH/PROJECTS/UPMEM/upmem-workloads/Microbenchmarks/AI/[ai_output.xlsx]ai_output (4)'!$J$298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{9426FB30-CAEA-EC47-9B5D-40F661BB43BC}</c15:txfldGUID>
                      <c15:f>'/Users/el1goluj/Documents/ZURICH/PROJECTS/UPMEM/upmem-workloads/Microbenchmarks/AI/[ai_output.xlsx]ai_output (4)'!$J$298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8-051A-7C4B-8DA7-A6CA2798094A}"/>
                </c:ext>
              </c:extLst>
            </c:dLbl>
            <c:dLbl>
              <c:idx val="297"/>
              <c:tx>
                <c:strRef>
                  <c:f>'/Users/el1goluj/Documents/ZURICH/PROJECTS/UPMEM/upmem-workloads/Microbenchmarks/AI/[ai_output.xlsx]ai_output (4)'!$J$299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{CFCE439D-5795-BF49-947D-1DBEAC00962F}</c15:txfldGUID>
                      <c15:f>'/Users/el1goluj/Documents/ZURICH/PROJECTS/UPMEM/upmem-workloads/Microbenchmarks/AI/[ai_output.xlsx]ai_output (4)'!$J$299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9-051A-7C4B-8DA7-A6CA2798094A}"/>
                </c:ext>
              </c:extLst>
            </c:dLbl>
            <c:dLbl>
              <c:idx val="298"/>
              <c:tx>
                <c:strRef>
                  <c:f>'/Users/el1goluj/Documents/ZURICH/PROJECTS/UPMEM/upmem-workloads/Microbenchmarks/AI/[ai_output.xlsx]ai_output (4)'!$J$300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{D0D3F2F3-33D0-4B40-BEF8-CE4F49AF526B}</c15:txfldGUID>
                      <c15:f>'/Users/el1goluj/Documents/ZURICH/PROJECTS/UPMEM/upmem-workloads/Microbenchmarks/AI/[ai_output.xlsx]ai_output (4)'!$J$300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A-051A-7C4B-8DA7-A6CA2798094A}"/>
                </c:ext>
              </c:extLst>
            </c:dLbl>
            <c:dLbl>
              <c:idx val="299"/>
              <c:tx>
                <c:strRef>
                  <c:f>'/Users/el1goluj/Documents/ZURICH/PROJECTS/UPMEM/upmem-workloads/Microbenchmarks/AI/[ai_output.xlsx]ai_output (4)'!$J$301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{0CFFCE59-F954-954A-A0E8-04C809229AAA}</c15:txfldGUID>
                      <c15:f>'/Users/el1goluj/Documents/ZURICH/PROJECTS/UPMEM/upmem-workloads/Microbenchmarks/AI/[ai_output.xlsx]ai_output (4)'!$J$301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B-051A-7C4B-8DA7-A6CA2798094A}"/>
                </c:ext>
              </c:extLst>
            </c:dLbl>
            <c:dLbl>
              <c:idx val="300"/>
              <c:tx>
                <c:strRef>
                  <c:f>'/Users/el1goluj/Documents/ZURICH/PROJECTS/UPMEM/upmem-workloads/Microbenchmarks/AI/[ai_output.xlsx]ai_output (4)'!$J$302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{FAAB1058-C234-1D48-A4D4-586F0715ACA8}</c15:txfldGUID>
                      <c15:f>'/Users/el1goluj/Documents/ZURICH/PROJECTS/UPMEM/upmem-workloads/Microbenchmarks/AI/[ai_output.xlsx]ai_output (4)'!$J$302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C-051A-7C4B-8DA7-A6CA2798094A}"/>
                </c:ext>
              </c:extLst>
            </c:dLbl>
            <c:dLbl>
              <c:idx val="301"/>
              <c:tx>
                <c:strRef>
                  <c:f>'/Users/el1goluj/Documents/ZURICH/PROJECTS/UPMEM/upmem-workloads/Microbenchmarks/AI/[ai_output.xlsx]ai_output (4)'!$J$303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{4AEA58CC-A60A-D042-B429-46007070BC4C}</c15:txfldGUID>
                      <c15:f>'/Users/el1goluj/Documents/ZURICH/PROJECTS/UPMEM/upmem-workloads/Microbenchmarks/AI/[ai_output.xlsx]ai_output (4)'!$J$303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D-051A-7C4B-8DA7-A6CA2798094A}"/>
                </c:ext>
              </c:extLst>
            </c:dLbl>
            <c:dLbl>
              <c:idx val="302"/>
              <c:tx>
                <c:strRef>
                  <c:f>'/Users/el1goluj/Documents/ZURICH/PROJECTS/UPMEM/upmem-workloads/Microbenchmarks/AI/[ai_output.xlsx]ai_output (4)'!$J$304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{978D3D7B-33CF-5B42-80CA-8376D8522C86}</c15:txfldGUID>
                      <c15:f>'/Users/el1goluj/Documents/ZURICH/PROJECTS/UPMEM/upmem-workloads/Microbenchmarks/AI/[ai_output.xlsx]ai_output (4)'!$J$304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E-051A-7C4B-8DA7-A6CA2798094A}"/>
                </c:ext>
              </c:extLst>
            </c:dLbl>
            <c:dLbl>
              <c:idx val="303"/>
              <c:tx>
                <c:strRef>
                  <c:f>'/Users/el1goluj/Documents/ZURICH/PROJECTS/UPMEM/upmem-workloads/Microbenchmarks/AI/[ai_output.xlsx]ai_output (4)'!$J$305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{BECB7C27-4B89-524E-88E6-C4928A57FE0C}</c15:txfldGUID>
                      <c15:f>'/Users/el1goluj/Documents/ZURICH/PROJECTS/UPMEM/upmem-workloads/Microbenchmarks/AI/[ai_output.xlsx]ai_output (4)'!$J$305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F-051A-7C4B-8DA7-A6CA279809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'ai_output-frac'!$K$610:$K$849</c:f>
              <c:numCache>
                <c:formatCode>#\ ????/????</c:formatCode>
                <c:ptCount val="240"/>
                <c:pt idx="0">
                  <c:v>4.8825000000000002E-4</c:v>
                </c:pt>
                <c:pt idx="1">
                  <c:v>4.8825000000000002E-4</c:v>
                </c:pt>
                <c:pt idx="2">
                  <c:v>4.8825000000000002E-4</c:v>
                </c:pt>
                <c:pt idx="3">
                  <c:v>4.8825000000000002E-4</c:v>
                </c:pt>
                <c:pt idx="4">
                  <c:v>4.8825000000000002E-4</c:v>
                </c:pt>
                <c:pt idx="5">
                  <c:v>4.8825000000000002E-4</c:v>
                </c:pt>
                <c:pt idx="6">
                  <c:v>4.8825000000000002E-4</c:v>
                </c:pt>
                <c:pt idx="7">
                  <c:v>4.8825000000000002E-4</c:v>
                </c:pt>
                <c:pt idx="8">
                  <c:v>4.8825000000000002E-4</c:v>
                </c:pt>
                <c:pt idx="9">
                  <c:v>4.8825000000000002E-4</c:v>
                </c:pt>
                <c:pt idx="10">
                  <c:v>4.8825000000000002E-4</c:v>
                </c:pt>
                <c:pt idx="11">
                  <c:v>4.8825000000000002E-4</c:v>
                </c:pt>
                <c:pt idx="12">
                  <c:v>4.8825000000000002E-4</c:v>
                </c:pt>
                <c:pt idx="13">
                  <c:v>4.8825000000000002E-4</c:v>
                </c:pt>
                <c:pt idx="14">
                  <c:v>4.8825000000000002E-4</c:v>
                </c:pt>
                <c:pt idx="15">
                  <c:v>4.8825000000000002E-4</c:v>
                </c:pt>
                <c:pt idx="16">
                  <c:v>9.7650000000000005E-4</c:v>
                </c:pt>
                <c:pt idx="17">
                  <c:v>9.7650000000000005E-4</c:v>
                </c:pt>
                <c:pt idx="18">
                  <c:v>9.7650000000000005E-4</c:v>
                </c:pt>
                <c:pt idx="19">
                  <c:v>9.7650000000000005E-4</c:v>
                </c:pt>
                <c:pt idx="20">
                  <c:v>9.7650000000000005E-4</c:v>
                </c:pt>
                <c:pt idx="21">
                  <c:v>9.7650000000000005E-4</c:v>
                </c:pt>
                <c:pt idx="22">
                  <c:v>9.7650000000000005E-4</c:v>
                </c:pt>
                <c:pt idx="23">
                  <c:v>9.7650000000000005E-4</c:v>
                </c:pt>
                <c:pt idx="24">
                  <c:v>9.7650000000000005E-4</c:v>
                </c:pt>
                <c:pt idx="25">
                  <c:v>9.7650000000000005E-4</c:v>
                </c:pt>
                <c:pt idx="26">
                  <c:v>9.7650000000000005E-4</c:v>
                </c:pt>
                <c:pt idx="27">
                  <c:v>9.7650000000000005E-4</c:v>
                </c:pt>
                <c:pt idx="28">
                  <c:v>9.7650000000000005E-4</c:v>
                </c:pt>
                <c:pt idx="29">
                  <c:v>9.7650000000000005E-4</c:v>
                </c:pt>
                <c:pt idx="30">
                  <c:v>9.7650000000000005E-4</c:v>
                </c:pt>
                <c:pt idx="31">
                  <c:v>9.7650000000000005E-4</c:v>
                </c:pt>
                <c:pt idx="32">
                  <c:v>1.9530000000000001E-3</c:v>
                </c:pt>
                <c:pt idx="33">
                  <c:v>1.9530000000000001E-3</c:v>
                </c:pt>
                <c:pt idx="34">
                  <c:v>1.9530000000000001E-3</c:v>
                </c:pt>
                <c:pt idx="35">
                  <c:v>1.9530000000000001E-3</c:v>
                </c:pt>
                <c:pt idx="36">
                  <c:v>1.9530000000000001E-3</c:v>
                </c:pt>
                <c:pt idx="37">
                  <c:v>1.9530000000000001E-3</c:v>
                </c:pt>
                <c:pt idx="38">
                  <c:v>1.9530000000000001E-3</c:v>
                </c:pt>
                <c:pt idx="39">
                  <c:v>1.9530000000000001E-3</c:v>
                </c:pt>
                <c:pt idx="40">
                  <c:v>1.9530000000000001E-3</c:v>
                </c:pt>
                <c:pt idx="41">
                  <c:v>1.9530000000000001E-3</c:v>
                </c:pt>
                <c:pt idx="42">
                  <c:v>1.9530000000000001E-3</c:v>
                </c:pt>
                <c:pt idx="43">
                  <c:v>1.9530000000000001E-3</c:v>
                </c:pt>
                <c:pt idx="44">
                  <c:v>1.9530000000000001E-3</c:v>
                </c:pt>
                <c:pt idx="45">
                  <c:v>1.9530000000000001E-3</c:v>
                </c:pt>
                <c:pt idx="46">
                  <c:v>1.9530000000000001E-3</c:v>
                </c:pt>
                <c:pt idx="47">
                  <c:v>1.9530000000000001E-3</c:v>
                </c:pt>
                <c:pt idx="48">
                  <c:v>3.90625E-3</c:v>
                </c:pt>
                <c:pt idx="49">
                  <c:v>3.90625E-3</c:v>
                </c:pt>
                <c:pt idx="50">
                  <c:v>3.90625E-3</c:v>
                </c:pt>
                <c:pt idx="51">
                  <c:v>3.90625E-3</c:v>
                </c:pt>
                <c:pt idx="52">
                  <c:v>3.90625E-3</c:v>
                </c:pt>
                <c:pt idx="53">
                  <c:v>3.90625E-3</c:v>
                </c:pt>
                <c:pt idx="54">
                  <c:v>3.90625E-3</c:v>
                </c:pt>
                <c:pt idx="55">
                  <c:v>3.90625E-3</c:v>
                </c:pt>
                <c:pt idx="56">
                  <c:v>3.90625E-3</c:v>
                </c:pt>
                <c:pt idx="57">
                  <c:v>3.90625E-3</c:v>
                </c:pt>
                <c:pt idx="58">
                  <c:v>3.90625E-3</c:v>
                </c:pt>
                <c:pt idx="59">
                  <c:v>3.90625E-3</c:v>
                </c:pt>
                <c:pt idx="60">
                  <c:v>3.90625E-3</c:v>
                </c:pt>
                <c:pt idx="61">
                  <c:v>3.90625E-3</c:v>
                </c:pt>
                <c:pt idx="62">
                  <c:v>3.90625E-3</c:v>
                </c:pt>
                <c:pt idx="63">
                  <c:v>3.90625E-3</c:v>
                </c:pt>
                <c:pt idx="64">
                  <c:v>7.8125E-3</c:v>
                </c:pt>
                <c:pt idx="65">
                  <c:v>7.8125E-3</c:v>
                </c:pt>
                <c:pt idx="66">
                  <c:v>7.8125E-3</c:v>
                </c:pt>
                <c:pt idx="67">
                  <c:v>7.8125E-3</c:v>
                </c:pt>
                <c:pt idx="68">
                  <c:v>7.8125E-3</c:v>
                </c:pt>
                <c:pt idx="69">
                  <c:v>7.8125E-3</c:v>
                </c:pt>
                <c:pt idx="70">
                  <c:v>7.8125E-3</c:v>
                </c:pt>
                <c:pt idx="71">
                  <c:v>7.8125E-3</c:v>
                </c:pt>
                <c:pt idx="72">
                  <c:v>7.8125E-3</c:v>
                </c:pt>
                <c:pt idx="73">
                  <c:v>7.8125E-3</c:v>
                </c:pt>
                <c:pt idx="74">
                  <c:v>7.8125E-3</c:v>
                </c:pt>
                <c:pt idx="75">
                  <c:v>7.8125E-3</c:v>
                </c:pt>
                <c:pt idx="76">
                  <c:v>7.8125E-3</c:v>
                </c:pt>
                <c:pt idx="77">
                  <c:v>7.8125E-3</c:v>
                </c:pt>
                <c:pt idx="78">
                  <c:v>7.8125E-3</c:v>
                </c:pt>
                <c:pt idx="79">
                  <c:v>7.8125E-3</c:v>
                </c:pt>
                <c:pt idx="80">
                  <c:v>1.5625E-2</c:v>
                </c:pt>
                <c:pt idx="81">
                  <c:v>1.5625E-2</c:v>
                </c:pt>
                <c:pt idx="82">
                  <c:v>1.5625E-2</c:v>
                </c:pt>
                <c:pt idx="83">
                  <c:v>1.5625E-2</c:v>
                </c:pt>
                <c:pt idx="84">
                  <c:v>1.5625E-2</c:v>
                </c:pt>
                <c:pt idx="85">
                  <c:v>1.5625E-2</c:v>
                </c:pt>
                <c:pt idx="86">
                  <c:v>1.5625E-2</c:v>
                </c:pt>
                <c:pt idx="87">
                  <c:v>1.5625E-2</c:v>
                </c:pt>
                <c:pt idx="88">
                  <c:v>1.5625E-2</c:v>
                </c:pt>
                <c:pt idx="89">
                  <c:v>1.5625E-2</c:v>
                </c:pt>
                <c:pt idx="90">
                  <c:v>1.5625E-2</c:v>
                </c:pt>
                <c:pt idx="91">
                  <c:v>1.5625E-2</c:v>
                </c:pt>
                <c:pt idx="92">
                  <c:v>1.5625E-2</c:v>
                </c:pt>
                <c:pt idx="93">
                  <c:v>1.5625E-2</c:v>
                </c:pt>
                <c:pt idx="94">
                  <c:v>1.5625E-2</c:v>
                </c:pt>
                <c:pt idx="95">
                  <c:v>1.5625E-2</c:v>
                </c:pt>
                <c:pt idx="96">
                  <c:v>3.125E-2</c:v>
                </c:pt>
                <c:pt idx="97">
                  <c:v>3.125E-2</c:v>
                </c:pt>
                <c:pt idx="98">
                  <c:v>3.125E-2</c:v>
                </c:pt>
                <c:pt idx="99">
                  <c:v>3.125E-2</c:v>
                </c:pt>
                <c:pt idx="100">
                  <c:v>3.125E-2</c:v>
                </c:pt>
                <c:pt idx="101">
                  <c:v>3.125E-2</c:v>
                </c:pt>
                <c:pt idx="102">
                  <c:v>3.125E-2</c:v>
                </c:pt>
                <c:pt idx="103">
                  <c:v>3.125E-2</c:v>
                </c:pt>
                <c:pt idx="104">
                  <c:v>3.125E-2</c:v>
                </c:pt>
                <c:pt idx="105">
                  <c:v>3.125E-2</c:v>
                </c:pt>
                <c:pt idx="106">
                  <c:v>3.125E-2</c:v>
                </c:pt>
                <c:pt idx="107">
                  <c:v>3.125E-2</c:v>
                </c:pt>
                <c:pt idx="108">
                  <c:v>3.125E-2</c:v>
                </c:pt>
                <c:pt idx="109">
                  <c:v>3.125E-2</c:v>
                </c:pt>
                <c:pt idx="110">
                  <c:v>3.125E-2</c:v>
                </c:pt>
                <c:pt idx="111">
                  <c:v>3.125E-2</c:v>
                </c:pt>
                <c:pt idx="112">
                  <c:v>6.25E-2</c:v>
                </c:pt>
                <c:pt idx="113">
                  <c:v>6.25E-2</c:v>
                </c:pt>
                <c:pt idx="114">
                  <c:v>6.25E-2</c:v>
                </c:pt>
                <c:pt idx="115">
                  <c:v>6.25E-2</c:v>
                </c:pt>
                <c:pt idx="116">
                  <c:v>6.25E-2</c:v>
                </c:pt>
                <c:pt idx="117">
                  <c:v>6.25E-2</c:v>
                </c:pt>
                <c:pt idx="118">
                  <c:v>6.25E-2</c:v>
                </c:pt>
                <c:pt idx="119">
                  <c:v>6.25E-2</c:v>
                </c:pt>
                <c:pt idx="120">
                  <c:v>6.25E-2</c:v>
                </c:pt>
                <c:pt idx="121">
                  <c:v>6.25E-2</c:v>
                </c:pt>
                <c:pt idx="122">
                  <c:v>6.25E-2</c:v>
                </c:pt>
                <c:pt idx="123">
                  <c:v>6.25E-2</c:v>
                </c:pt>
                <c:pt idx="124">
                  <c:v>6.25E-2</c:v>
                </c:pt>
                <c:pt idx="125">
                  <c:v>6.25E-2</c:v>
                </c:pt>
                <c:pt idx="126">
                  <c:v>6.25E-2</c:v>
                </c:pt>
                <c:pt idx="127">
                  <c:v>6.25E-2</c:v>
                </c:pt>
                <c:pt idx="128">
                  <c:v>0.125</c:v>
                </c:pt>
                <c:pt idx="129">
                  <c:v>0.125</c:v>
                </c:pt>
                <c:pt idx="130">
                  <c:v>0.125</c:v>
                </c:pt>
                <c:pt idx="131">
                  <c:v>0.125</c:v>
                </c:pt>
                <c:pt idx="132">
                  <c:v>0.125</c:v>
                </c:pt>
                <c:pt idx="133">
                  <c:v>0.125</c:v>
                </c:pt>
                <c:pt idx="134">
                  <c:v>0.125</c:v>
                </c:pt>
                <c:pt idx="135">
                  <c:v>0.125</c:v>
                </c:pt>
                <c:pt idx="136">
                  <c:v>0.125</c:v>
                </c:pt>
                <c:pt idx="137">
                  <c:v>0.125</c:v>
                </c:pt>
                <c:pt idx="138">
                  <c:v>0.125</c:v>
                </c:pt>
                <c:pt idx="139">
                  <c:v>0.125</c:v>
                </c:pt>
                <c:pt idx="140">
                  <c:v>0.125</c:v>
                </c:pt>
                <c:pt idx="141">
                  <c:v>0.125</c:v>
                </c:pt>
                <c:pt idx="142">
                  <c:v>0.125</c:v>
                </c:pt>
                <c:pt idx="143">
                  <c:v>0.125</c:v>
                </c:pt>
                <c:pt idx="144">
                  <c:v>0.25</c:v>
                </c:pt>
                <c:pt idx="145">
                  <c:v>0.25</c:v>
                </c:pt>
                <c:pt idx="146">
                  <c:v>0.25</c:v>
                </c:pt>
                <c:pt idx="147">
                  <c:v>0.25</c:v>
                </c:pt>
                <c:pt idx="148">
                  <c:v>0.25</c:v>
                </c:pt>
                <c:pt idx="149">
                  <c:v>0.25</c:v>
                </c:pt>
                <c:pt idx="150">
                  <c:v>0.25</c:v>
                </c:pt>
                <c:pt idx="151">
                  <c:v>0.25</c:v>
                </c:pt>
                <c:pt idx="152">
                  <c:v>0.25</c:v>
                </c:pt>
                <c:pt idx="153">
                  <c:v>0.25</c:v>
                </c:pt>
                <c:pt idx="154">
                  <c:v>0.25</c:v>
                </c:pt>
                <c:pt idx="155">
                  <c:v>0.25</c:v>
                </c:pt>
                <c:pt idx="156">
                  <c:v>0.25</c:v>
                </c:pt>
                <c:pt idx="157">
                  <c:v>0.25</c:v>
                </c:pt>
                <c:pt idx="158">
                  <c:v>0.25</c:v>
                </c:pt>
                <c:pt idx="159">
                  <c:v>0.25</c:v>
                </c:pt>
                <c:pt idx="160">
                  <c:v>0.5</c:v>
                </c:pt>
                <c:pt idx="161">
                  <c:v>0.5</c:v>
                </c:pt>
                <c:pt idx="162">
                  <c:v>0.5</c:v>
                </c:pt>
                <c:pt idx="163">
                  <c:v>0.5</c:v>
                </c:pt>
                <c:pt idx="164">
                  <c:v>0.5</c:v>
                </c:pt>
                <c:pt idx="165">
                  <c:v>0.5</c:v>
                </c:pt>
                <c:pt idx="166">
                  <c:v>0.5</c:v>
                </c:pt>
                <c:pt idx="167">
                  <c:v>0.5</c:v>
                </c:pt>
                <c:pt idx="168">
                  <c:v>0.5</c:v>
                </c:pt>
                <c:pt idx="169">
                  <c:v>0.5</c:v>
                </c:pt>
                <c:pt idx="170">
                  <c:v>0.5</c:v>
                </c:pt>
                <c:pt idx="171">
                  <c:v>0.5</c:v>
                </c:pt>
                <c:pt idx="172">
                  <c:v>0.5</c:v>
                </c:pt>
                <c:pt idx="173">
                  <c:v>0.5</c:v>
                </c:pt>
                <c:pt idx="174">
                  <c:v>0.5</c:v>
                </c:pt>
                <c:pt idx="175">
                  <c:v>0.5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4</c:v>
                </c:pt>
                <c:pt idx="209">
                  <c:v>4</c:v>
                </c:pt>
                <c:pt idx="210">
                  <c:v>4</c:v>
                </c:pt>
                <c:pt idx="211">
                  <c:v>4</c:v>
                </c:pt>
                <c:pt idx="212">
                  <c:v>4</c:v>
                </c:pt>
                <c:pt idx="213">
                  <c:v>4</c:v>
                </c:pt>
                <c:pt idx="214">
                  <c:v>4</c:v>
                </c:pt>
                <c:pt idx="215">
                  <c:v>4</c:v>
                </c:pt>
                <c:pt idx="216">
                  <c:v>4</c:v>
                </c:pt>
                <c:pt idx="217">
                  <c:v>4</c:v>
                </c:pt>
                <c:pt idx="218">
                  <c:v>4</c:v>
                </c:pt>
                <c:pt idx="219">
                  <c:v>4</c:v>
                </c:pt>
                <c:pt idx="220">
                  <c:v>4</c:v>
                </c:pt>
                <c:pt idx="221">
                  <c:v>4</c:v>
                </c:pt>
                <c:pt idx="222">
                  <c:v>4</c:v>
                </c:pt>
                <c:pt idx="223">
                  <c:v>4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</c:numCache>
            </c:numRef>
          </c:xVal>
          <c:yVal>
            <c:numRef>
              <c:f>'ai_output-frac'!$L$610:$L$849</c:f>
              <c:numCache>
                <c:formatCode>0.0000</c:formatCode>
                <c:ptCount val="240"/>
                <c:pt idx="0">
                  <c:v>0.129720096644761</c:v>
                </c:pt>
                <c:pt idx="1">
                  <c:v>0.15234270051520901</c:v>
                </c:pt>
                <c:pt idx="2">
                  <c:v>0.15231421168950299</c:v>
                </c:pt>
                <c:pt idx="3">
                  <c:v>0.15245416825483199</c:v>
                </c:pt>
                <c:pt idx="4">
                  <c:v>0.15226696963388101</c:v>
                </c:pt>
                <c:pt idx="5">
                  <c:v>0.152366665277819</c:v>
                </c:pt>
                <c:pt idx="6">
                  <c:v>0.152222666403318</c:v>
                </c:pt>
                <c:pt idx="7">
                  <c:v>0.152499904213377</c:v>
                </c:pt>
                <c:pt idx="8">
                  <c:v>0.15219002140309101</c:v>
                </c:pt>
                <c:pt idx="9">
                  <c:v>0.15237832653738001</c:v>
                </c:pt>
                <c:pt idx="10">
                  <c:v>0.15225629569521301</c:v>
                </c:pt>
                <c:pt idx="11">
                  <c:v>0.15219616147245599</c:v>
                </c:pt>
                <c:pt idx="12">
                  <c:v>0.15208507056239801</c:v>
                </c:pt>
                <c:pt idx="13">
                  <c:v>0.152284762857816</c:v>
                </c:pt>
                <c:pt idx="14">
                  <c:v>0.15203087578189101</c:v>
                </c:pt>
                <c:pt idx="15">
                  <c:v>0.15252846255173799</c:v>
                </c:pt>
                <c:pt idx="16">
                  <c:v>0.25947917111950902</c:v>
                </c:pt>
                <c:pt idx="17">
                  <c:v>0.30461936071739698</c:v>
                </c:pt>
                <c:pt idx="18">
                  <c:v>0.30461159315089997</c:v>
                </c:pt>
                <c:pt idx="19">
                  <c:v>0.30490833650966498</c:v>
                </c:pt>
                <c:pt idx="20">
                  <c:v>0.30464072356802602</c:v>
                </c:pt>
                <c:pt idx="21">
                  <c:v>0.30484479259615199</c:v>
                </c:pt>
                <c:pt idx="22">
                  <c:v>0.30444533280663599</c:v>
                </c:pt>
                <c:pt idx="23">
                  <c:v>0.30501927761807501</c:v>
                </c:pt>
                <c:pt idx="24">
                  <c:v>0.30450030154596402</c:v>
                </c:pt>
                <c:pt idx="25">
                  <c:v>0.30483895825846102</c:v>
                </c:pt>
                <c:pt idx="26">
                  <c:v>0.304579879698545</c:v>
                </c:pt>
                <c:pt idx="27">
                  <c:v>0.30443175535168099</c:v>
                </c:pt>
                <c:pt idx="28">
                  <c:v>0.304089486773721</c:v>
                </c:pt>
                <c:pt idx="29">
                  <c:v>0.30475665307476102</c:v>
                </c:pt>
                <c:pt idx="30">
                  <c:v>0.30410432396311299</c:v>
                </c:pt>
                <c:pt idx="31">
                  <c:v>0.30501408559069398</c:v>
                </c:pt>
                <c:pt idx="32">
                  <c:v>0.50430006986635301</c:v>
                </c:pt>
                <c:pt idx="33">
                  <c:v>0.60915717082436505</c:v>
                </c:pt>
                <c:pt idx="34">
                  <c:v>0.60943686385212004</c:v>
                </c:pt>
                <c:pt idx="35">
                  <c:v>0.60953663134620295</c:v>
                </c:pt>
                <c:pt idx="36">
                  <c:v>0.60918694073900903</c:v>
                </c:pt>
                <c:pt idx="37">
                  <c:v>0.60988672364866303</c:v>
                </c:pt>
                <c:pt idx="38">
                  <c:v>0.60904200160597499</c:v>
                </c:pt>
                <c:pt idx="39">
                  <c:v>0.60989191322438796</c:v>
                </c:pt>
                <c:pt idx="40">
                  <c:v>0.60895921020547705</c:v>
                </c:pt>
                <c:pt idx="41">
                  <c:v>0.60982315851269497</c:v>
                </c:pt>
                <c:pt idx="42">
                  <c:v>0.60925425736009697</c:v>
                </c:pt>
                <c:pt idx="43">
                  <c:v>0.60892170276211399</c:v>
                </c:pt>
                <c:pt idx="44">
                  <c:v>0.60829510718832203</c:v>
                </c:pt>
                <c:pt idx="45">
                  <c:v>0.60965328411338104</c:v>
                </c:pt>
                <c:pt idx="46">
                  <c:v>0.60812608292272097</c:v>
                </c:pt>
                <c:pt idx="47">
                  <c:v>0.61032555459050697</c:v>
                </c:pt>
                <c:pt idx="48">
                  <c:v>0.913094847599909</c:v>
                </c:pt>
                <c:pt idx="49">
                  <c:v>1.2192627525690101</c:v>
                </c:pt>
                <c:pt idx="50">
                  <c:v>1.2192627525690101</c:v>
                </c:pt>
                <c:pt idx="51">
                  <c:v>1.22086958002801</c:v>
                </c:pt>
                <c:pt idx="52">
                  <c:v>1.2177222071214999</c:v>
                </c:pt>
                <c:pt idx="53">
                  <c:v>1.21933793760419</c:v>
                </c:pt>
                <c:pt idx="54">
                  <c:v>1.21834313492198</c:v>
                </c:pt>
                <c:pt idx="55">
                  <c:v>1.2204382544736301</c:v>
                </c:pt>
                <c:pt idx="56">
                  <c:v>1.2178308237942499</c:v>
                </c:pt>
                <c:pt idx="57">
                  <c:v>1.21871599564744</c:v>
                </c:pt>
                <c:pt idx="58">
                  <c:v>1.21833795790717</c:v>
                </c:pt>
                <c:pt idx="59">
                  <c:v>1.2181024502671101</c:v>
                </c:pt>
                <c:pt idx="60">
                  <c:v>1.2164899902203901</c:v>
                </c:pt>
                <c:pt idx="61">
                  <c:v>1.2188118369958101</c:v>
                </c:pt>
                <c:pt idx="62">
                  <c:v>1.2161442814030199</c:v>
                </c:pt>
                <c:pt idx="63">
                  <c:v>1.2202356886594501</c:v>
                </c:pt>
                <c:pt idx="64">
                  <c:v>1.5570634539199399</c:v>
                </c:pt>
                <c:pt idx="65">
                  <c:v>2.4137778628990598</c:v>
                </c:pt>
                <c:pt idx="66">
                  <c:v>2.4344621759194398</c:v>
                </c:pt>
                <c:pt idx="67">
                  <c:v>2.4338163984661301</c:v>
                </c:pt>
                <c:pt idx="68">
                  <c:v>2.4362618267715099</c:v>
                </c:pt>
                <c:pt idx="69">
                  <c:v>2.43545992962546</c:v>
                </c:pt>
                <c:pt idx="70">
                  <c:v>2.4341779916248698</c:v>
                </c:pt>
                <c:pt idx="71">
                  <c:v>2.4380537745956699</c:v>
                </c:pt>
                <c:pt idx="72">
                  <c:v>2.4352892712903</c:v>
                </c:pt>
                <c:pt idx="73">
                  <c:v>2.4358685725208602</c:v>
                </c:pt>
                <c:pt idx="74">
                  <c:v>2.4347826086956501</c:v>
                </c:pt>
                <c:pt idx="75">
                  <c:v>2.4337492572786599</c:v>
                </c:pt>
                <c:pt idx="76">
                  <c:v>2.4335013834428199</c:v>
                </c:pt>
                <c:pt idx="77">
                  <c:v>2.4362152505613199</c:v>
                </c:pt>
                <c:pt idx="78">
                  <c:v>2.4324845965407098</c:v>
                </c:pt>
                <c:pt idx="79">
                  <c:v>2.4413597263347402</c:v>
                </c:pt>
                <c:pt idx="80">
                  <c:v>2.4077678055949101</c:v>
                </c:pt>
                <c:pt idx="81">
                  <c:v>4.7512184815637903</c:v>
                </c:pt>
                <c:pt idx="82">
                  <c:v>4.8611234735873898</c:v>
                </c:pt>
                <c:pt idx="83">
                  <c:v>4.8647215641694999</c:v>
                </c:pt>
                <c:pt idx="84">
                  <c:v>4.8658154487773704</c:v>
                </c:pt>
                <c:pt idx="85">
                  <c:v>4.8669821129241004</c:v>
                </c:pt>
                <c:pt idx="86">
                  <c:v>4.8645771256121098</c:v>
                </c:pt>
                <c:pt idx="87">
                  <c:v>4.8673642395910397</c:v>
                </c:pt>
                <c:pt idx="88">
                  <c:v>4.8568312953258097</c:v>
                </c:pt>
                <c:pt idx="89">
                  <c:v>4.8646080760094996</c:v>
                </c:pt>
                <c:pt idx="90">
                  <c:v>4.8616180242046498</c:v>
                </c:pt>
                <c:pt idx="91">
                  <c:v>4.8616386326641301</c:v>
                </c:pt>
                <c:pt idx="92">
                  <c:v>4.85429249855033</c:v>
                </c:pt>
                <c:pt idx="93">
                  <c:v>4.8612883126131203</c:v>
                </c:pt>
                <c:pt idx="94">
                  <c:v>4.8528341485706497</c:v>
                </c:pt>
                <c:pt idx="95">
                  <c:v>4.86849031294041</c:v>
                </c:pt>
                <c:pt idx="96">
                  <c:v>3.3092304584932299</c:v>
                </c:pt>
                <c:pt idx="97">
                  <c:v>6.6138235879277802</c:v>
                </c:pt>
                <c:pt idx="98">
                  <c:v>9.5714911640134304</c:v>
                </c:pt>
                <c:pt idx="99">
                  <c:v>9.7467864958463402</c:v>
                </c:pt>
                <c:pt idx="100">
                  <c:v>9.7215876581406597</c:v>
                </c:pt>
                <c:pt idx="101">
                  <c:v>9.7362780095844794</c:v>
                </c:pt>
                <c:pt idx="102">
                  <c:v>9.7188278562106998</c:v>
                </c:pt>
                <c:pt idx="103">
                  <c:v>9.74720067991076</c:v>
                </c:pt>
                <c:pt idx="104">
                  <c:v>9.7144442303334895</c:v>
                </c:pt>
                <c:pt idx="105">
                  <c:v>9.7321883167577408</c:v>
                </c:pt>
                <c:pt idx="106">
                  <c:v>9.7176132163200108</c:v>
                </c:pt>
                <c:pt idx="107">
                  <c:v>9.7309084121347809</c:v>
                </c:pt>
                <c:pt idx="108">
                  <c:v>9.7075372482134998</c:v>
                </c:pt>
                <c:pt idx="109">
                  <c:v>9.7269675952920593</c:v>
                </c:pt>
                <c:pt idx="110">
                  <c:v>9.7138271359209902</c:v>
                </c:pt>
                <c:pt idx="111">
                  <c:v>9.74595823330713</c:v>
                </c:pt>
                <c:pt idx="112">
                  <c:v>4.0847123351096704</c:v>
                </c:pt>
                <c:pt idx="113">
                  <c:v>8.1625564926515004</c:v>
                </c:pt>
                <c:pt idx="114">
                  <c:v>12.2315274744905</c:v>
                </c:pt>
                <c:pt idx="115">
                  <c:v>16.305790440849702</c:v>
                </c:pt>
                <c:pt idx="116">
                  <c:v>19.191030977431002</c:v>
                </c:pt>
                <c:pt idx="117">
                  <c:v>19.466358883834602</c:v>
                </c:pt>
                <c:pt idx="118">
                  <c:v>19.430205101597799</c:v>
                </c:pt>
                <c:pt idx="119">
                  <c:v>19.476689635262101</c:v>
                </c:pt>
                <c:pt idx="120">
                  <c:v>19.422924666900901</c:v>
                </c:pt>
                <c:pt idx="121">
                  <c:v>19.4533989763422</c:v>
                </c:pt>
                <c:pt idx="122">
                  <c:v>19.431851153728001</c:v>
                </c:pt>
                <c:pt idx="123">
                  <c:v>19.453357730317201</c:v>
                </c:pt>
                <c:pt idx="124">
                  <c:v>19.4368733356918</c:v>
                </c:pt>
                <c:pt idx="125">
                  <c:v>19.447214026520101</c:v>
                </c:pt>
                <c:pt idx="126">
                  <c:v>19.416594714476702</c:v>
                </c:pt>
                <c:pt idx="127">
                  <c:v>19.4604958958152</c:v>
                </c:pt>
                <c:pt idx="128">
                  <c:v>4.6042564722767203</c:v>
                </c:pt>
                <c:pt idx="129">
                  <c:v>9.2057873296811294</c:v>
                </c:pt>
                <c:pt idx="130">
                  <c:v>13.798297590760001</c:v>
                </c:pt>
                <c:pt idx="131">
                  <c:v>18.402896312416601</c:v>
                </c:pt>
                <c:pt idx="132">
                  <c:v>22.969383884950801</c:v>
                </c:pt>
                <c:pt idx="133">
                  <c:v>27.566497312466002</c:v>
                </c:pt>
                <c:pt idx="134">
                  <c:v>32.110199624828503</c:v>
                </c:pt>
                <c:pt idx="135">
                  <c:v>36.681012511469</c:v>
                </c:pt>
                <c:pt idx="136">
                  <c:v>38.758794617303401</c:v>
                </c:pt>
                <c:pt idx="137">
                  <c:v>38.869217831890801</c:v>
                </c:pt>
                <c:pt idx="138">
                  <c:v>38.862138488385803</c:v>
                </c:pt>
                <c:pt idx="139">
                  <c:v>38.839764972822799</c:v>
                </c:pt>
                <c:pt idx="140">
                  <c:v>38.818977425858101</c:v>
                </c:pt>
                <c:pt idx="141">
                  <c:v>38.905643095815499</c:v>
                </c:pt>
                <c:pt idx="142">
                  <c:v>38.803627013127603</c:v>
                </c:pt>
                <c:pt idx="143">
                  <c:v>38.946847865997903</c:v>
                </c:pt>
                <c:pt idx="144">
                  <c:v>4.9238497091989704</c:v>
                </c:pt>
                <c:pt idx="145">
                  <c:v>9.8477126305084504</c:v>
                </c:pt>
                <c:pt idx="146">
                  <c:v>14.7608946591535</c:v>
                </c:pt>
                <c:pt idx="147">
                  <c:v>19.685230777482701</c:v>
                </c:pt>
                <c:pt idx="148">
                  <c:v>24.577536096006</c:v>
                </c:pt>
                <c:pt idx="149">
                  <c:v>29.4981794799662</c:v>
                </c:pt>
                <c:pt idx="150">
                  <c:v>34.377608752669602</c:v>
                </c:pt>
                <c:pt idx="151">
                  <c:v>39.336660321380101</c:v>
                </c:pt>
                <c:pt idx="152">
                  <c:v>44.149081294103702</c:v>
                </c:pt>
                <c:pt idx="153">
                  <c:v>49.0764573103544</c:v>
                </c:pt>
                <c:pt idx="154">
                  <c:v>53.912312813446498</c:v>
                </c:pt>
                <c:pt idx="155">
                  <c:v>57.367484814095697</c:v>
                </c:pt>
                <c:pt idx="156">
                  <c:v>57.3523340110359</c:v>
                </c:pt>
                <c:pt idx="157">
                  <c:v>57.435627774934702</c:v>
                </c:pt>
                <c:pt idx="158">
                  <c:v>57.340684991648899</c:v>
                </c:pt>
                <c:pt idx="159">
                  <c:v>57.539634758177797</c:v>
                </c:pt>
                <c:pt idx="160">
                  <c:v>5.0965012046854197</c:v>
                </c:pt>
                <c:pt idx="161">
                  <c:v>10.193441229651301</c:v>
                </c:pt>
                <c:pt idx="162">
                  <c:v>15.2808139183874</c:v>
                </c:pt>
                <c:pt idx="163">
                  <c:v>20.3819007289135</c:v>
                </c:pt>
                <c:pt idx="164">
                  <c:v>25.451756302229601</c:v>
                </c:pt>
                <c:pt idx="165">
                  <c:v>30.549480369755301</c:v>
                </c:pt>
                <c:pt idx="166">
                  <c:v>35.602706569980299</c:v>
                </c:pt>
                <c:pt idx="167">
                  <c:v>40.743097572077197</c:v>
                </c:pt>
                <c:pt idx="168">
                  <c:v>45.7359910771589</c:v>
                </c:pt>
                <c:pt idx="169">
                  <c:v>50.853433284604698</c:v>
                </c:pt>
                <c:pt idx="170">
                  <c:v>55.8840297234742</c:v>
                </c:pt>
                <c:pt idx="171">
                  <c:v>57.685153603734499</c:v>
                </c:pt>
                <c:pt idx="172">
                  <c:v>57.638949310927003</c:v>
                </c:pt>
                <c:pt idx="173">
                  <c:v>57.723713804872602</c:v>
                </c:pt>
                <c:pt idx="174">
                  <c:v>57.616327171396001</c:v>
                </c:pt>
                <c:pt idx="175">
                  <c:v>57.819201562844597</c:v>
                </c:pt>
                <c:pt idx="176">
                  <c:v>5.1878883831387297</c:v>
                </c:pt>
                <c:pt idx="177">
                  <c:v>10.3751167902299</c:v>
                </c:pt>
                <c:pt idx="178">
                  <c:v>15.5547874735765</c:v>
                </c:pt>
                <c:pt idx="179">
                  <c:v>20.747506211504898</c:v>
                </c:pt>
                <c:pt idx="180">
                  <c:v>25.909180599261902</c:v>
                </c:pt>
                <c:pt idx="181">
                  <c:v>31.1044005754712</c:v>
                </c:pt>
                <c:pt idx="182">
                  <c:v>36.252084238808301</c:v>
                </c:pt>
                <c:pt idx="183">
                  <c:v>41.488679687875297</c:v>
                </c:pt>
                <c:pt idx="184">
                  <c:v>46.579127057658802</c:v>
                </c:pt>
                <c:pt idx="185">
                  <c:v>51.797609134405</c:v>
                </c:pt>
                <c:pt idx="186">
                  <c:v>56.926170801034502</c:v>
                </c:pt>
                <c:pt idx="187">
                  <c:v>57.835146911663898</c:v>
                </c:pt>
                <c:pt idx="188">
                  <c:v>57.789157100792004</c:v>
                </c:pt>
                <c:pt idx="189">
                  <c:v>57.8604497172023</c:v>
                </c:pt>
                <c:pt idx="190">
                  <c:v>57.765962302758403</c:v>
                </c:pt>
                <c:pt idx="191">
                  <c:v>57.963255878230299</c:v>
                </c:pt>
                <c:pt idx="192">
                  <c:v>5.23494345180253</c:v>
                </c:pt>
                <c:pt idx="193">
                  <c:v>10.4696068922234</c:v>
                </c:pt>
                <c:pt idx="194">
                  <c:v>15.696490224486601</c:v>
                </c:pt>
                <c:pt idx="195">
                  <c:v>20.9395124595261</c:v>
                </c:pt>
                <c:pt idx="196">
                  <c:v>26.147863027118401</c:v>
                </c:pt>
                <c:pt idx="197">
                  <c:v>31.388650956729599</c:v>
                </c:pt>
                <c:pt idx="198">
                  <c:v>36.584689573533502</c:v>
                </c:pt>
                <c:pt idx="199">
                  <c:v>41.8739479858233</c:v>
                </c:pt>
                <c:pt idx="200">
                  <c:v>47.013213601747204</c:v>
                </c:pt>
                <c:pt idx="201">
                  <c:v>52.280826589029203</c:v>
                </c:pt>
                <c:pt idx="202">
                  <c:v>57.463641096501703</c:v>
                </c:pt>
                <c:pt idx="203">
                  <c:v>57.921289729471603</c:v>
                </c:pt>
                <c:pt idx="204">
                  <c:v>57.859993614933103</c:v>
                </c:pt>
                <c:pt idx="205">
                  <c:v>57.936033845862397</c:v>
                </c:pt>
                <c:pt idx="206">
                  <c:v>57.840274070294498</c:v>
                </c:pt>
                <c:pt idx="207">
                  <c:v>58.026032546612299</c:v>
                </c:pt>
                <c:pt idx="208">
                  <c:v>5.2584676003868598</c:v>
                </c:pt>
                <c:pt idx="209">
                  <c:v>10.516841021232301</c:v>
                </c:pt>
                <c:pt idx="210">
                  <c:v>15.7676790840178</c:v>
                </c:pt>
                <c:pt idx="211">
                  <c:v>21.035528106954001</c:v>
                </c:pt>
                <c:pt idx="212">
                  <c:v>26.2645841160789</c:v>
                </c:pt>
                <c:pt idx="213">
                  <c:v>31.528162064355399</c:v>
                </c:pt>
                <c:pt idx="214">
                  <c:v>36.756673385329897</c:v>
                </c:pt>
                <c:pt idx="215">
                  <c:v>42.0580989421059</c:v>
                </c:pt>
                <c:pt idx="216">
                  <c:v>47.222517451024501</c:v>
                </c:pt>
                <c:pt idx="217">
                  <c:v>52.528698328070298</c:v>
                </c:pt>
                <c:pt idx="218">
                  <c:v>57.738698131760003</c:v>
                </c:pt>
                <c:pt idx="219">
                  <c:v>57.943808959936803</c:v>
                </c:pt>
                <c:pt idx="220">
                  <c:v>57.898102938276402</c:v>
                </c:pt>
                <c:pt idx="221">
                  <c:v>57.965544609188299</c:v>
                </c:pt>
                <c:pt idx="222">
                  <c:v>57.872424974128997</c:v>
                </c:pt>
                <c:pt idx="223">
                  <c:v>58.074467916765499</c:v>
                </c:pt>
                <c:pt idx="224">
                  <c:v>5.2708579019886797</c:v>
                </c:pt>
                <c:pt idx="225">
                  <c:v>10.5414792474508</c:v>
                </c:pt>
                <c:pt idx="226">
                  <c:v>15.804303101096499</c:v>
                </c:pt>
                <c:pt idx="227">
                  <c:v>21.0829206467746</c:v>
                </c:pt>
                <c:pt idx="228">
                  <c:v>26.3262277038401</c:v>
                </c:pt>
                <c:pt idx="229">
                  <c:v>31.6063944538339</c:v>
                </c:pt>
                <c:pt idx="230">
                  <c:v>36.836685967366499</c:v>
                </c:pt>
                <c:pt idx="231">
                  <c:v>42.1612243359384</c:v>
                </c:pt>
                <c:pt idx="232">
                  <c:v>47.337484481563202</c:v>
                </c:pt>
                <c:pt idx="233">
                  <c:v>52.648560733418499</c:v>
                </c:pt>
                <c:pt idx="234">
                  <c:v>57.861590004335604</c:v>
                </c:pt>
                <c:pt idx="235">
                  <c:v>57.973842774281103</c:v>
                </c:pt>
                <c:pt idx="236">
                  <c:v>57.917233556735802</c:v>
                </c:pt>
                <c:pt idx="237">
                  <c:v>57.990446234143299</c:v>
                </c:pt>
                <c:pt idx="238">
                  <c:v>57.8898264397221</c:v>
                </c:pt>
                <c:pt idx="239">
                  <c:v>58.087681152251903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130-051A-7C4B-8DA7-A6CA27980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850848"/>
        <c:axId val="119669536"/>
      </c:scatterChart>
      <c:valAx>
        <c:axId val="123850848"/>
        <c:scaling>
          <c:logBase val="2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200" b="0"/>
                </a:pPr>
                <a:r>
                  <a:rPr lang="en-US" sz="1200" b="0"/>
                  <a:t>Operational Intensity (OP/B)</a:t>
                </a:r>
              </a:p>
            </c:rich>
          </c:tx>
          <c:layout>
            <c:manualLayout>
              <c:xMode val="edge"/>
              <c:yMode val="edge"/>
              <c:x val="0.36643746180033554"/>
              <c:y val="0.9337659722222222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\ ????/????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119669536"/>
        <c:crossesAt val="1.0000000000000002E-3"/>
        <c:crossBetween val="midCat"/>
        <c:majorUnit val="2"/>
        <c:minorUnit val="2"/>
      </c:valAx>
      <c:valAx>
        <c:axId val="119669536"/>
        <c:scaling>
          <c:logBase val="2"/>
          <c:orientation val="minMax"/>
          <c:max val="64"/>
          <c:min val="3.1250000000000007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000" b="0"/>
                </a:pPr>
                <a:r>
                  <a:rPr lang="en-US" sz="1000" b="0"/>
                  <a:t>Arithmetic Throughput (MOPS, 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23850848"/>
        <c:crossesAt val="4.8830000000000019E-5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Sheet3!$C$2</c:f>
              <c:strCache>
                <c:ptCount val="1"/>
                <c:pt idx="0">
                  <c:v>Performance (GOPS)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6729053696268284E-3"/>
                  <c:y val="6.1548611111111109E-2"/>
                </c:manualLayout>
              </c:layout>
              <c:tx>
                <c:strRef>
                  <c:f>Sheet3!$A$3</c:f>
                  <c:strCache>
                    <c:ptCount val="1"/>
                    <c:pt idx="0">
                      <c:v>BFS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{CFDCC0A5-F2F4-BF44-A248-C5175B879167}</c15:txfldGUID>
                      <c15:f>Sheet3!$A$3</c15:f>
                      <c15:dlblFieldTableCache>
                        <c:ptCount val="1"/>
                        <c:pt idx="0">
                          <c:v>BFS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2654-FD47-8C27-FB62404161D0}"/>
                </c:ext>
              </c:extLst>
            </c:dLbl>
            <c:dLbl>
              <c:idx val="1"/>
              <c:layout>
                <c:manualLayout>
                  <c:x val="-7.8087044231218636E-2"/>
                  <c:y val="-4.5972222222222222E-3"/>
                </c:manualLayout>
              </c:layout>
              <c:tx>
                <c:strRef>
                  <c:f>Sheet3!$A$4</c:f>
                  <c:strCache>
                    <c:ptCount val="1"/>
                    <c:pt idx="0">
                      <c:v>BS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{FB6EBC6F-3902-2F4A-8C5C-3D90A685C256}</c15:txfldGUID>
                      <c15:f>Sheet3!$A$4</c15:f>
                      <c15:dlblFieldTableCache>
                        <c:ptCount val="1"/>
                        <c:pt idx="0">
                          <c:v>BS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2654-FD47-8C27-FB62404161D0}"/>
                </c:ext>
              </c:extLst>
            </c:dLbl>
            <c:dLbl>
              <c:idx val="2"/>
              <c:layout>
                <c:manualLayout>
                  <c:x val="-9.9986435487223385E-2"/>
                  <c:y val="-2.1265972222222221E-2"/>
                </c:manualLayout>
              </c:layout>
              <c:tx>
                <c:strRef>
                  <c:f>Sheet3!$A$5</c:f>
                  <c:strCache>
                    <c:ptCount val="1"/>
                    <c:pt idx="0">
                      <c:v>GEMV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{7AE42C8A-CDAD-724E-81FF-3328BB3D9930}</c15:txfldGUID>
                      <c15:f>Sheet3!$A$5</c15:f>
                      <c15:dlblFieldTableCache>
                        <c:ptCount val="1"/>
                        <c:pt idx="0">
                          <c:v>GEMV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2654-FD47-8C27-FB62404161D0}"/>
                </c:ext>
              </c:extLst>
            </c:dLbl>
            <c:dLbl>
              <c:idx val="3"/>
              <c:layout>
                <c:manualLayout>
                  <c:x val="4.7944331116668995E-3"/>
                  <c:y val="-4.5972222222222222E-3"/>
                </c:manualLayout>
              </c:layout>
              <c:tx>
                <c:strRef>
                  <c:f>Sheet3!$A$6</c:f>
                  <c:strCache>
                    <c:ptCount val="1"/>
                    <c:pt idx="0">
                      <c:v>MLP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{13CE50E2-661B-4748-8DF5-BB916A3FCCBD}</c15:txfldGUID>
                      <c15:f>Sheet3!$A$6</c15:f>
                      <c15:dlblFieldTableCache>
                        <c:ptCount val="1"/>
                        <c:pt idx="0">
                          <c:v>MLP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2654-FD47-8C27-FB62404161D0}"/>
                </c:ext>
              </c:extLst>
            </c:dLbl>
            <c:dLbl>
              <c:idx val="4"/>
              <c:layout>
                <c:manualLayout>
                  <c:x val="-7.5263075506714433E-2"/>
                  <c:y val="1.7451388888888888E-2"/>
                </c:manualLayout>
              </c:layout>
              <c:tx>
                <c:strRef>
                  <c:f>Sheet3!$A$7</c:f>
                  <c:strCache>
                    <c:ptCount val="1"/>
                    <c:pt idx="0">
                      <c:v>SEL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{82140010-0910-CF4B-9AEE-26F05E142F1C}</c15:txfldGUID>
                      <c15:f>Sheet3!$A$7</c15:f>
                      <c15:dlblFieldTableCache>
                        <c:ptCount val="1"/>
                        <c:pt idx="0">
                          <c:v>SEL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2654-FD47-8C27-FB62404161D0}"/>
                </c:ext>
              </c:extLst>
            </c:dLbl>
            <c:dLbl>
              <c:idx val="5"/>
              <c:layout>
                <c:manualLayout>
                  <c:x val="-0.12572936139410623"/>
                  <c:y val="-2.1265972222222221E-2"/>
                </c:manualLayout>
              </c:layout>
              <c:tx>
                <c:strRef>
                  <c:f>Sheet3!$A$8</c:f>
                  <c:strCache>
                    <c:ptCount val="1"/>
                    <c:pt idx="0">
                      <c:v>SpMV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{9B22BC41-BE95-974E-A4B2-7F734F17834D}</c15:txfldGUID>
                      <c15:f>Sheet3!$A$8</c15:f>
                      <c15:dlblFieldTableCache>
                        <c:ptCount val="1"/>
                        <c:pt idx="0">
                          <c:v>SpMV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2654-FD47-8C27-FB62404161D0}"/>
                </c:ext>
              </c:extLst>
            </c:dLbl>
            <c:dLbl>
              <c:idx val="6"/>
              <c:layout>
                <c:manualLayout>
                  <c:x val="-5.3831759793524461E-2"/>
                  <c:y val="3.5090277777777776E-2"/>
                </c:manualLayout>
              </c:layout>
              <c:tx>
                <c:strRef>
                  <c:f>Sheet3!$A$9</c:f>
                  <c:strCache>
                    <c:ptCount val="1"/>
                    <c:pt idx="0">
                      <c:v>TS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{1A19BF27-ECD8-3A48-9F27-7EDE0F4CFC87}</c15:txfldGUID>
                      <c15:f>Sheet3!$A$9</c15:f>
                      <c15:dlblFieldTableCache>
                        <c:ptCount val="1"/>
                        <c:pt idx="0">
                          <c:v>TS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2654-FD47-8C27-FB62404161D0}"/>
                </c:ext>
              </c:extLst>
            </c:dLbl>
            <c:dLbl>
              <c:idx val="7"/>
              <c:layout>
                <c:manualLayout>
                  <c:x val="2.3996744516933599E-3"/>
                  <c:y val="-9.0069444444444442E-3"/>
                </c:manualLayout>
              </c:layout>
              <c:tx>
                <c:strRef>
                  <c:f>Sheet3!$A$10</c:f>
                  <c:strCache>
                    <c:ptCount val="1"/>
                    <c:pt idx="0">
                      <c:v>UNI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{62587226-D372-D34F-B617-F564726AE9E7}</c15:txfldGUID>
                      <c15:f>Sheet3!$A$10</c15:f>
                      <c15:dlblFieldTableCache>
                        <c:ptCount val="1"/>
                        <c:pt idx="0">
                          <c:v>UNI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2654-FD47-8C27-FB62404161D0}"/>
                </c:ext>
              </c:extLst>
            </c:dLbl>
            <c:dLbl>
              <c:idx val="8"/>
              <c:layout>
                <c:manualLayout>
                  <c:x val="5.9496441658078117E-4"/>
                  <c:y val="-1.8750000000004042E-4"/>
                </c:manualLayout>
              </c:layout>
              <c:tx>
                <c:strRef>
                  <c:f>Sheet3!$A$11</c:f>
                  <c:strCache>
                    <c:ptCount val="1"/>
                    <c:pt idx="0">
                      <c:v>VA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{3373E8DB-8457-8443-B574-A93512251FC1}</c15:txfldGUID>
                      <c15:f>Sheet3!$A$11</c15:f>
                      <c15:dlblFieldTableCache>
                        <c:ptCount val="1"/>
                        <c:pt idx="0">
                          <c:v>VA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2654-FD47-8C27-FB62404161D0}"/>
                </c:ext>
              </c:extLst>
            </c:dLbl>
            <c:dLbl>
              <c:idx val="9"/>
              <c:layout>
                <c:manualLayout>
                  <c:x val="2.0630963373818464E-3"/>
                  <c:y val="-3.9875000000000001E-2"/>
                </c:manualLayout>
              </c:layout>
              <c:tx>
                <c:strRef>
                  <c:f>Sheet3!$A$12</c:f>
                  <c:strCache>
                    <c:ptCount val="1"/>
                    <c:pt idx="0">
                      <c:v>HST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{98A5D105-8A04-AA43-8F0B-58999938C470}</c15:txfldGUID>
                      <c15:f>Sheet3!$A$12</c15:f>
                      <c15:dlblFieldTableCache>
                        <c:ptCount val="1"/>
                        <c:pt idx="0">
                          <c:v>HST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2654-FD47-8C27-FB62404161D0}"/>
                </c:ext>
              </c:extLst>
            </c:dLbl>
            <c:dLbl>
              <c:idx val="10"/>
              <c:layout>
                <c:manualLayout>
                  <c:x val="9.266267391724748E-4"/>
                  <c:y val="4.2222222222222218E-3"/>
                </c:manualLayout>
              </c:layout>
              <c:tx>
                <c:strRef>
                  <c:f>Sheet3!$A$13</c:f>
                  <c:strCache>
                    <c:ptCount val="1"/>
                    <c:pt idx="0">
                      <c:v>RED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{9489B1C2-3E26-C845-A14C-5B4AAE915C18}</c15:txfldGUID>
                      <c15:f>Sheet3!$A$13</c15:f>
                      <c15:dlblFieldTableCache>
                        <c:ptCount val="1"/>
                        <c:pt idx="0">
                          <c:v>RED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2654-FD47-8C27-FB62404161D0}"/>
                </c:ext>
              </c:extLst>
            </c:dLbl>
            <c:dLbl>
              <c:idx val="11"/>
              <c:layout>
                <c:manualLayout>
                  <c:x val="-5.5172311557349002E-2"/>
                  <c:y val="9.3386979166666662E-2"/>
                </c:manualLayout>
              </c:layout>
              <c:tx>
                <c:strRef>
                  <c:f>Sheet3!$A$14</c:f>
                  <c:strCache>
                    <c:ptCount val="1"/>
                    <c:pt idx="0">
                      <c:v>SCAN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209606440178718E-2"/>
                      <c:h val="6.8990277777777761E-2"/>
                    </c:manualLayout>
                  </c15:layout>
                  <c15:dlblFieldTable>
                    <c15:dlblFTEntry>
                      <c15:txfldGUID>{EE8E59ED-12C5-E847-A5AD-E8119BB8BB56}</c15:txfldGUID>
                      <c15:f>Sheet3!$A$14</c15:f>
                      <c15:dlblFieldTableCache>
                        <c:ptCount val="1"/>
                        <c:pt idx="0">
                          <c:v>SCAN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2654-FD47-8C27-FB62404161D0}"/>
                </c:ext>
              </c:extLst>
            </c:dLbl>
            <c:dLbl>
              <c:idx val="12"/>
              <c:layout>
                <c:manualLayout>
                  <c:x val="6.3502811909673653E-3"/>
                  <c:y val="-9.0069444444444442E-3"/>
                </c:manualLayout>
              </c:layout>
              <c:tx>
                <c:strRef>
                  <c:f>Sheet3!$A$15</c:f>
                  <c:strCache>
                    <c:ptCount val="1"/>
                    <c:pt idx="0">
                      <c:v>NW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{05B12303-54CA-B342-B4DD-476457E49F8D}</c15:txfldGUID>
                      <c15:f>Sheet3!$A$15</c15:f>
                      <c15:dlblFieldTableCache>
                        <c:ptCount val="1"/>
                        <c:pt idx="0">
                          <c:v>NW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2654-FD47-8C27-FB62404161D0}"/>
                </c:ext>
              </c:extLst>
            </c:dLbl>
            <c:dLbl>
              <c:idx val="13"/>
              <c:layout>
                <c:manualLayout>
                  <c:x val="1.2071494660298054E-2"/>
                  <c:y val="-8.0368055555555557E-3"/>
                </c:manualLayout>
              </c:layout>
              <c:tx>
                <c:strRef>
                  <c:f>Sheet3!$A$16</c:f>
                  <c:strCache>
                    <c:ptCount val="1"/>
                    <c:pt idx="0">
                      <c:v>TRNS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{E87EC68A-0D01-FC4B-BBBB-8B70FF56F64D}</c15:txfldGUID>
                      <c15:f>Sheet3!$A$16</c15:f>
                      <c15:dlblFieldTableCache>
                        <c:ptCount val="1"/>
                        <c:pt idx="0">
                          <c:v>TRNS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2654-FD47-8C27-FB62404161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206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Sheet3!$B$3:$B$16</c:f>
              <c:numCache>
                <c:formatCode>General</c:formatCode>
                <c:ptCount val="14"/>
                <c:pt idx="0">
                  <c:v>0.14799999999999999</c:v>
                </c:pt>
                <c:pt idx="1">
                  <c:v>8.3000000000000004E-2</c:v>
                </c:pt>
                <c:pt idx="2">
                  <c:v>8.7999999999999995E-2</c:v>
                </c:pt>
                <c:pt idx="3">
                  <c:v>0.107</c:v>
                </c:pt>
                <c:pt idx="4">
                  <c:v>0.1</c:v>
                </c:pt>
                <c:pt idx="5">
                  <c:v>0.11</c:v>
                </c:pt>
                <c:pt idx="6">
                  <c:v>9.7000000000000003E-2</c:v>
                </c:pt>
                <c:pt idx="7">
                  <c:v>0.125</c:v>
                </c:pt>
                <c:pt idx="8">
                  <c:v>0.15</c:v>
                </c:pt>
                <c:pt idx="9">
                  <c:v>0.14299999999999999</c:v>
                </c:pt>
                <c:pt idx="10">
                  <c:v>0.25</c:v>
                </c:pt>
                <c:pt idx="11">
                  <c:v>0.125</c:v>
                </c:pt>
                <c:pt idx="12">
                  <c:v>0.25</c:v>
                </c:pt>
                <c:pt idx="13">
                  <c:v>0.16300000000000001</c:v>
                </c:pt>
              </c:numCache>
            </c:numRef>
          </c:xVal>
          <c:yVal>
            <c:numRef>
              <c:f>Sheet3!$C$3:$C$16</c:f>
              <c:numCache>
                <c:formatCode>General</c:formatCode>
                <c:ptCount val="14"/>
                <c:pt idx="0">
                  <c:v>0.79100000000000004</c:v>
                </c:pt>
                <c:pt idx="1">
                  <c:v>2.7490000000000001</c:v>
                </c:pt>
                <c:pt idx="2">
                  <c:v>4.774</c:v>
                </c:pt>
                <c:pt idx="3">
                  <c:v>8.9879999999999995</c:v>
                </c:pt>
                <c:pt idx="4">
                  <c:v>0.69299999999999995</c:v>
                </c:pt>
                <c:pt idx="5">
                  <c:v>0.95</c:v>
                </c:pt>
                <c:pt idx="6">
                  <c:v>2.331</c:v>
                </c:pt>
                <c:pt idx="7">
                  <c:v>1.5249999999999999</c:v>
                </c:pt>
                <c:pt idx="8">
                  <c:v>5.5510000000000002</c:v>
                </c:pt>
                <c:pt idx="9">
                  <c:v>2.1190000000000002</c:v>
                </c:pt>
                <c:pt idx="10">
                  <c:v>0.74099999999999999</c:v>
                </c:pt>
                <c:pt idx="11">
                  <c:v>0.76200000000000001</c:v>
                </c:pt>
                <c:pt idx="12">
                  <c:v>1.68</c:v>
                </c:pt>
                <c:pt idx="13">
                  <c:v>1.0669999999999999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2654-FD47-8C27-FB6240416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5797215"/>
        <c:axId val="526351823"/>
      </c:scatterChart>
      <c:valAx>
        <c:axId val="525797215"/>
        <c:scaling>
          <c:logBase val="10"/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Intensity (OP/B)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351823"/>
        <c:crossesAt val="1.0000000000000002E-2"/>
        <c:crossBetween val="midCat"/>
      </c:valAx>
      <c:valAx>
        <c:axId val="526351823"/>
        <c:scaling>
          <c:logBase val="2"/>
          <c:orientation val="minMax"/>
          <c:max val="24"/>
          <c:min val="0.1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Performance (GOPS)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797215"/>
        <c:crossesAt val="1.0000000000000002E-3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/>
              <a:t>VA</a:t>
            </a:r>
            <a:endParaRPr lang="en-US" sz="1800"/>
          </a:p>
        </c:rich>
      </c:tx>
      <c:layout>
        <c:manualLayout>
          <c:xMode val="edge"/>
          <c:yMode val="edge"/>
          <c:x val="6.4999317592466216E-2"/>
          <c:y val="0.7972628472222221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114861111111109"/>
          <c:y val="5.207888888888889E-2"/>
          <c:w val="0.57778333333333332"/>
          <c:h val="0.7367784722222222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VA!$S$50</c:f>
              <c:strCache>
                <c:ptCount val="1"/>
                <c:pt idx="0">
                  <c:v>DPU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VA!$R$51:$R$55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VA!$S$51:$S$55</c:f>
              <c:numCache>
                <c:formatCode>0.00</c:formatCode>
                <c:ptCount val="5"/>
                <c:pt idx="0">
                  <c:v>883.81200000000001</c:v>
                </c:pt>
                <c:pt idx="1">
                  <c:v>443.16500000000002</c:v>
                </c:pt>
                <c:pt idx="2">
                  <c:v>228.26499999999999</c:v>
                </c:pt>
                <c:pt idx="3">
                  <c:v>114.315</c:v>
                </c:pt>
                <c:pt idx="4">
                  <c:v>76.322999999999993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D5-4249-AB31-39B58F9AFD8A}"/>
            </c:ext>
          </c:extLst>
        </c:ser>
        <c:ser>
          <c:idx val="2"/>
          <c:order val="1"/>
          <c:tx>
            <c:strRef>
              <c:f>VA!$T$50</c:f>
              <c:strCache>
                <c:ptCount val="1"/>
                <c:pt idx="0">
                  <c:v>Inter-DPU</c:v>
                </c:pt>
              </c:strCache>
            </c:strRef>
          </c:tx>
          <c:spPr>
            <a:pattFill prst="narVert">
              <a:fgClr>
                <a:srgbClr val="00206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VA!$R$51:$R$55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VA!$T$51:$T$55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D5-4249-AB31-39B58F9AFD8A}"/>
            </c:ext>
          </c:extLst>
        </c:ser>
        <c:ser>
          <c:idx val="3"/>
          <c:order val="2"/>
          <c:tx>
            <c:strRef>
              <c:f>VA!$U$50</c:f>
              <c:strCache>
                <c:ptCount val="1"/>
                <c:pt idx="0">
                  <c:v>CPU-DPU</c:v>
                </c:pt>
              </c:strCache>
            </c:strRef>
          </c:tx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VA!$R$51:$R$55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VA!$U$51:$U$55</c:f>
              <c:numCache>
                <c:formatCode>0.00</c:formatCode>
                <c:ptCount val="5"/>
                <c:pt idx="0">
                  <c:v>94.190400000000011</c:v>
                </c:pt>
                <c:pt idx="1">
                  <c:v>94.190400000000011</c:v>
                </c:pt>
                <c:pt idx="2">
                  <c:v>94.190400000000011</c:v>
                </c:pt>
                <c:pt idx="3">
                  <c:v>94.190400000000011</c:v>
                </c:pt>
                <c:pt idx="4">
                  <c:v>94.190400000000011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D5-4249-AB31-39B58F9AFD8A}"/>
            </c:ext>
          </c:extLst>
        </c:ser>
        <c:ser>
          <c:idx val="4"/>
          <c:order val="3"/>
          <c:tx>
            <c:strRef>
              <c:f>VA!$V$50</c:f>
              <c:strCache>
                <c:ptCount val="1"/>
                <c:pt idx="0">
                  <c:v>DPU-CPU</c:v>
                </c:pt>
              </c:strCache>
            </c:strRef>
          </c:tx>
          <c:spPr>
            <a:pattFill prst="wdUpDiag">
              <a:fgClr>
                <a:srgbClr val="00B0F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VA!$R$51:$R$55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VA!$V$51:$V$55</c:f>
              <c:numCache>
                <c:formatCode>0.00</c:formatCode>
                <c:ptCount val="5"/>
                <c:pt idx="0">
                  <c:v>87.730400000000003</c:v>
                </c:pt>
                <c:pt idx="1">
                  <c:v>87.730400000000003</c:v>
                </c:pt>
                <c:pt idx="2">
                  <c:v>87.730400000000003</c:v>
                </c:pt>
                <c:pt idx="3">
                  <c:v>87.730400000000003</c:v>
                </c:pt>
                <c:pt idx="4">
                  <c:v>87.730400000000003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D5-4249-AB31-39B58F9AF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598528383"/>
        <c:axId val="1598601583"/>
      </c:barChart>
      <c:lineChart>
        <c:grouping val="standard"/>
        <c:varyColors val="0"/>
        <c:ser>
          <c:idx val="0"/>
          <c:order val="4"/>
          <c:tx>
            <c:strRef>
              <c:f>VA!$W$50</c:f>
              <c:strCache>
                <c:ptCount val="1"/>
                <c:pt idx="0">
                  <c:v>Speedup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/>
            </c:spPr>
          </c:marker>
          <c:cat>
            <c:numRef>
              <c:f>VA!$R$51:$R$55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VA!$W$51:$W$55</c:f>
              <c:numCache>
                <c:formatCode>0.00</c:formatCode>
                <c:ptCount val="5"/>
                <c:pt idx="0">
                  <c:v>1</c:v>
                </c:pt>
                <c:pt idx="1">
                  <c:v>1.9943181433551838</c:v>
                </c:pt>
                <c:pt idx="2">
                  <c:v>3.8718682233369113</c:v>
                </c:pt>
                <c:pt idx="3">
                  <c:v>7.7313738354546651</c:v>
                </c:pt>
                <c:pt idx="4">
                  <c:v>11.579890727565742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BD5-4249-AB31-39B58F9AF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0758576"/>
        <c:axId val="1954929296"/>
      </c:lineChart>
      <c:catAx>
        <c:axId val="15985283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#tasklets</a:t>
                </a:r>
                <a:r>
                  <a:rPr lang="en-US" sz="1400" baseline="0"/>
                  <a:t> per DPU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601583"/>
        <c:crossesAt val="0.1"/>
        <c:auto val="1"/>
        <c:lblAlgn val="ctr"/>
        <c:lblOffset val="100"/>
        <c:noMultiLvlLbl val="0"/>
      </c:catAx>
      <c:valAx>
        <c:axId val="159860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Execution 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528383"/>
        <c:crosses val="autoZero"/>
        <c:crossBetween val="between"/>
      </c:valAx>
      <c:valAx>
        <c:axId val="19549292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0758576"/>
        <c:crosses val="max"/>
        <c:crossBetween val="between"/>
      </c:valAx>
      <c:catAx>
        <c:axId val="1920758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54929296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38764812720605873"/>
          <c:y val="1.7201388888888891E-3"/>
          <c:w val="0.31607649788453668"/>
          <c:h val="0.2495677083333333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>
                <a:effectLst/>
              </a:rPr>
              <a:t>HST-L</a:t>
            </a:r>
            <a:r>
              <a:rPr lang="en-US" sz="1800" b="0" i="0" u="none" strike="noStrike" baseline="0"/>
              <a:t> </a:t>
            </a:r>
            <a:endParaRPr lang="en-US" sz="1800"/>
          </a:p>
        </c:rich>
      </c:tx>
      <c:layout>
        <c:manualLayout>
          <c:xMode val="edge"/>
          <c:yMode val="edge"/>
          <c:x val="0"/>
          <c:y val="0.8016725694444444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114861111111109"/>
          <c:y val="5.207888888888889E-2"/>
          <c:w val="0.57778333333333332"/>
          <c:h val="0.7367784722222222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HSTL!$S$50</c:f>
              <c:strCache>
                <c:ptCount val="1"/>
                <c:pt idx="0">
                  <c:v>DPU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HSTL!$R$51:$R$55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HSTL!$S$51:$S$55</c:f>
              <c:numCache>
                <c:formatCode>0.00</c:formatCode>
                <c:ptCount val="5"/>
                <c:pt idx="0">
                  <c:v>1631.278</c:v>
                </c:pt>
                <c:pt idx="1">
                  <c:v>819.02300000000002</c:v>
                </c:pt>
                <c:pt idx="2">
                  <c:v>411.71</c:v>
                </c:pt>
                <c:pt idx="3">
                  <c:v>303.67399999999998</c:v>
                </c:pt>
                <c:pt idx="4">
                  <c:v>436.30900000000003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29-F247-BA0C-EFA29C2B354D}"/>
            </c:ext>
          </c:extLst>
        </c:ser>
        <c:ser>
          <c:idx val="2"/>
          <c:order val="1"/>
          <c:tx>
            <c:strRef>
              <c:f>HSTL!$T$50</c:f>
              <c:strCache>
                <c:ptCount val="1"/>
                <c:pt idx="0">
                  <c:v>Inter-DPU</c:v>
                </c:pt>
              </c:strCache>
            </c:strRef>
          </c:tx>
          <c:spPr>
            <a:pattFill prst="narVert">
              <a:fgClr>
                <a:srgbClr val="00206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HSTL!$R$51:$R$55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HSTL!$T$51:$T$55</c:f>
              <c:numCache>
                <c:formatCode>0.00</c:formatCode>
                <c:ptCount val="5"/>
                <c:pt idx="0">
                  <c:v>0.185</c:v>
                </c:pt>
                <c:pt idx="1">
                  <c:v>0.127</c:v>
                </c:pt>
                <c:pt idx="2">
                  <c:v>0.151</c:v>
                </c:pt>
                <c:pt idx="3">
                  <c:v>0.14399999999999999</c:v>
                </c:pt>
                <c:pt idx="4">
                  <c:v>0.14199999999999999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29-F247-BA0C-EFA29C2B354D}"/>
            </c:ext>
          </c:extLst>
        </c:ser>
        <c:ser>
          <c:idx val="3"/>
          <c:order val="2"/>
          <c:tx>
            <c:strRef>
              <c:f>HSTL!$U$50</c:f>
              <c:strCache>
                <c:ptCount val="1"/>
                <c:pt idx="0">
                  <c:v>CPU-DPU</c:v>
                </c:pt>
              </c:strCache>
            </c:strRef>
          </c:tx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HSTL!$R$51:$R$55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HSTL!$U$51:$U$55</c:f>
              <c:numCache>
                <c:formatCode>0.00</c:formatCode>
                <c:ptCount val="5"/>
                <c:pt idx="0">
                  <c:v>19.9726</c:v>
                </c:pt>
                <c:pt idx="1">
                  <c:v>19.9726</c:v>
                </c:pt>
                <c:pt idx="2">
                  <c:v>19.9726</c:v>
                </c:pt>
                <c:pt idx="3">
                  <c:v>19.9726</c:v>
                </c:pt>
                <c:pt idx="4">
                  <c:v>19.9726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29-F247-BA0C-EFA29C2B354D}"/>
            </c:ext>
          </c:extLst>
        </c:ser>
        <c:ser>
          <c:idx val="4"/>
          <c:order val="3"/>
          <c:tx>
            <c:strRef>
              <c:f>HSTL!$V$50</c:f>
              <c:strCache>
                <c:ptCount val="1"/>
                <c:pt idx="0">
                  <c:v>DPU-CPU</c:v>
                </c:pt>
              </c:strCache>
            </c:strRef>
          </c:tx>
          <c:spPr>
            <a:pattFill prst="wdUpDiag">
              <a:fgClr>
                <a:srgbClr val="00B0F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HSTL!$R$51:$R$55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HSTL!$V$51:$V$55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29-F247-BA0C-EFA29C2B3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598528383"/>
        <c:axId val="1598601583"/>
      </c:barChart>
      <c:lineChart>
        <c:grouping val="standard"/>
        <c:varyColors val="0"/>
        <c:ser>
          <c:idx val="0"/>
          <c:order val="4"/>
          <c:tx>
            <c:strRef>
              <c:f>HSTL!$W$50</c:f>
              <c:strCache>
                <c:ptCount val="1"/>
                <c:pt idx="0">
                  <c:v>Speedup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/>
            </c:spPr>
          </c:marker>
          <c:cat>
            <c:numRef>
              <c:f>HSTL!$R$51:$R$55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HSTL!$W$51:$W$55</c:f>
              <c:numCache>
                <c:formatCode>0.00</c:formatCode>
                <c:ptCount val="5"/>
                <c:pt idx="0">
                  <c:v>1</c:v>
                </c:pt>
                <c:pt idx="1">
                  <c:v>1.9917364958004842</c:v>
                </c:pt>
                <c:pt idx="2">
                  <c:v>3.9622015496344516</c:v>
                </c:pt>
                <c:pt idx="3">
                  <c:v>5.3718066084024318</c:v>
                </c:pt>
                <c:pt idx="4">
                  <c:v>3.7388135472795656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929-F247-BA0C-EFA29C2B3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0758576"/>
        <c:axId val="1954929296"/>
      </c:lineChart>
      <c:catAx>
        <c:axId val="15985283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#tasklets</a:t>
                </a:r>
                <a:r>
                  <a:rPr lang="en-US" sz="1400" baseline="0"/>
                  <a:t> per DPU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601583"/>
        <c:crossesAt val="0.1"/>
        <c:auto val="1"/>
        <c:lblAlgn val="ctr"/>
        <c:lblOffset val="100"/>
        <c:noMultiLvlLbl val="0"/>
      </c:catAx>
      <c:valAx>
        <c:axId val="159860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Execution 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528383"/>
        <c:crosses val="autoZero"/>
        <c:crossBetween val="between"/>
      </c:valAx>
      <c:valAx>
        <c:axId val="19549292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0758576"/>
        <c:crosses val="max"/>
        <c:crossBetween val="between"/>
      </c:valAx>
      <c:catAx>
        <c:axId val="1920758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54929296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30495733525239027"/>
          <c:y val="1.7201388888888891E-3"/>
          <c:w val="0.28986943559165212"/>
          <c:h val="0.2495677083333333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57948965350886"/>
          <c:y val="5.207888888888889E-2"/>
          <c:w val="0.78103602749875078"/>
          <c:h val="0.72228928571428574"/>
        </c:manualLayout>
      </c:layout>
      <c:lineChart>
        <c:grouping val="standard"/>
        <c:varyColors val="0"/>
        <c:ser>
          <c:idx val="1"/>
          <c:order val="0"/>
          <c:tx>
            <c:strRef>
              <c:f>'cpudpu_output (6)'!$V$32</c:f>
              <c:strCache>
                <c:ptCount val="1"/>
                <c:pt idx="0">
                  <c:v>CPU-DPU (serial)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1207886646045291E-3"/>
                  <c:y val="-5.6716666666666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(6)'!$V$33:$V$39</c:f>
              <c:numCache>
                <c:formatCode>General</c:formatCode>
                <c:ptCount val="7"/>
                <c:pt idx="0">
                  <c:v>0.33247700000000002</c:v>
                </c:pt>
                <c:pt idx="1">
                  <c:v>0.33347300000000002</c:v>
                </c:pt>
                <c:pt idx="2">
                  <c:v>0.33201199999999997</c:v>
                </c:pt>
                <c:pt idx="3">
                  <c:v>0.33126800000000001</c:v>
                </c:pt>
                <c:pt idx="4">
                  <c:v>0.302512</c:v>
                </c:pt>
                <c:pt idx="5">
                  <c:v>0.300481</c:v>
                </c:pt>
                <c:pt idx="6">
                  <c:v>0.27370800000000001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06-2847-B5AF-7B217FFF7B0A}"/>
            </c:ext>
          </c:extLst>
        </c:ser>
        <c:ser>
          <c:idx val="2"/>
          <c:order val="1"/>
          <c:tx>
            <c:strRef>
              <c:f>'cpudpu_output (6)'!$W$32</c:f>
              <c:strCache>
                <c:ptCount val="1"/>
                <c:pt idx="0">
                  <c:v>DPU-CPU (serial)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Pt>
            <c:idx val="34"/>
            <c:marker>
              <c:symbol val="circle"/>
              <c:size val="10"/>
              <c:spPr>
                <a:solidFill>
                  <a:srgbClr val="002060"/>
                </a:solidFill>
                <a:ln w="25400">
                  <a:solidFill>
                    <a:srgbClr val="00206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06-2847-B5AF-7B217FFF7B0A}"/>
              </c:ext>
            </c:extLst>
          </c:dPt>
          <c:dLbls>
            <c:dLbl>
              <c:idx val="6"/>
              <c:layout>
                <c:manualLayout>
                  <c:x val="-2.1320455046503618E-3"/>
                  <c:y val="-1.2186111111111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(6)'!$W$33:$W$39</c:f>
              <c:numCache>
                <c:formatCode>General</c:formatCode>
                <c:ptCount val="7"/>
                <c:pt idx="0">
                  <c:v>0.122087</c:v>
                </c:pt>
                <c:pt idx="1">
                  <c:v>0.12213499999999999</c:v>
                </c:pt>
                <c:pt idx="2">
                  <c:v>0.12211900000000001</c:v>
                </c:pt>
                <c:pt idx="3">
                  <c:v>0.122109</c:v>
                </c:pt>
                <c:pt idx="4">
                  <c:v>0.114958</c:v>
                </c:pt>
                <c:pt idx="5">
                  <c:v>0.11515499999999999</c:v>
                </c:pt>
                <c:pt idx="6">
                  <c:v>0.11561100000000001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C06-2847-B5AF-7B217FFF7B0A}"/>
            </c:ext>
          </c:extLst>
        </c:ser>
        <c:ser>
          <c:idx val="0"/>
          <c:order val="2"/>
          <c:tx>
            <c:strRef>
              <c:f>'cpudpu_output (6)'!$X$32</c:f>
              <c:strCache>
                <c:ptCount val="1"/>
                <c:pt idx="0">
                  <c:v>CPU-DPU (parallel)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squar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F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1990669984605837E-3"/>
                  <c:y val="-1.8038492063492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(6)'!$X$33:$X$39</c:f>
              <c:numCache>
                <c:formatCode>General</c:formatCode>
                <c:ptCount val="7"/>
                <c:pt idx="0">
                  <c:v>0.33203700000000003</c:v>
                </c:pt>
                <c:pt idx="1">
                  <c:v>0.54059000000000001</c:v>
                </c:pt>
                <c:pt idx="2">
                  <c:v>0.73244699999999996</c:v>
                </c:pt>
                <c:pt idx="3">
                  <c:v>0.87673100000000004</c:v>
                </c:pt>
                <c:pt idx="4">
                  <c:v>1.810935</c:v>
                </c:pt>
                <c:pt idx="5">
                  <c:v>4.2348889999999999</c:v>
                </c:pt>
                <c:pt idx="6">
                  <c:v>6.682779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C06-2847-B5AF-7B217FFF7B0A}"/>
            </c:ext>
          </c:extLst>
        </c:ser>
        <c:ser>
          <c:idx val="3"/>
          <c:order val="3"/>
          <c:tx>
            <c:strRef>
              <c:f>'cpudpu_output (6)'!$Y$32</c:f>
              <c:strCache>
                <c:ptCount val="1"/>
                <c:pt idx="0">
                  <c:v>DPU-CPU (parallel)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circ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1990669984605837E-3"/>
                  <c:y val="5.058968253968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(6)'!$Y$33:$Y$39</c:f>
              <c:numCache>
                <c:formatCode>General</c:formatCode>
                <c:ptCount val="7"/>
                <c:pt idx="0">
                  <c:v>0.12227</c:v>
                </c:pt>
                <c:pt idx="1">
                  <c:v>0.225214</c:v>
                </c:pt>
                <c:pt idx="2">
                  <c:v>0.42436800000000002</c:v>
                </c:pt>
                <c:pt idx="3">
                  <c:v>0.63153499999999996</c:v>
                </c:pt>
                <c:pt idx="4">
                  <c:v>1.4963979999999999</c:v>
                </c:pt>
                <c:pt idx="5">
                  <c:v>3.1702340000000002</c:v>
                </c:pt>
                <c:pt idx="6">
                  <c:v>4.7395189999999996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C06-2847-B5AF-7B217FFF7B0A}"/>
            </c:ext>
          </c:extLst>
        </c:ser>
        <c:ser>
          <c:idx val="4"/>
          <c:order val="4"/>
          <c:tx>
            <c:strRef>
              <c:f>'cpudpu_output (6)'!$Z$32</c:f>
              <c:strCache>
                <c:ptCount val="1"/>
                <c:pt idx="0">
                  <c:v>CPU-DPU (broadcast)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1659892069417642E-3"/>
                  <c:y val="-1.0079365079365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(6)'!$Z$33:$Z$39</c:f>
              <c:numCache>
                <c:formatCode>General</c:formatCode>
                <c:ptCount val="7"/>
                <c:pt idx="0">
                  <c:v>0.332812</c:v>
                </c:pt>
                <c:pt idx="1">
                  <c:v>0.66767799999999999</c:v>
                </c:pt>
                <c:pt idx="2">
                  <c:v>1.35345</c:v>
                </c:pt>
                <c:pt idx="3">
                  <c:v>2.5642670000000001</c:v>
                </c:pt>
                <c:pt idx="4">
                  <c:v>5.0996030000000001</c:v>
                </c:pt>
                <c:pt idx="5">
                  <c:v>10.14317</c:v>
                </c:pt>
                <c:pt idx="6">
                  <c:v>16.884644999999999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C06-2847-B5AF-7B217FFF7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8528383"/>
        <c:axId val="1598601583"/>
      </c:lineChart>
      <c:catAx>
        <c:axId val="15985283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#DPUs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601583"/>
        <c:crossesAt val="1.0000000000000004E-5"/>
        <c:auto val="1"/>
        <c:lblAlgn val="ctr"/>
        <c:lblOffset val="100"/>
        <c:noMultiLvlLbl val="0"/>
      </c:catAx>
      <c:valAx>
        <c:axId val="1598601583"/>
        <c:scaling>
          <c:logBase val="2"/>
          <c:orientation val="minMax"/>
          <c:max val="28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Sustained CPU-DPU Bandwidth</a:t>
                </a:r>
              </a:p>
              <a:p>
                <a:pPr>
                  <a:defRPr sz="1400"/>
                </a:pPr>
                <a:r>
                  <a:rPr lang="en-US" sz="1400"/>
                  <a:t>(GB/s, 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528383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20092248315787661"/>
          <c:y val="9.2460317460317466E-5"/>
          <c:w val="0.54512079195506546"/>
          <c:h val="0.1861523809523809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9567901234568"/>
          <c:y val="7.2466666666666665E-2"/>
          <c:w val="0.84894567901234563"/>
          <c:h val="0.5853828282828282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'2021-06-09'!$F$2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'2021-06-09'!$F$3:$F$23</c:f>
              <c:numCache>
                <c:formatCode>0.00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 formatCode="0.0">
                  <c:v>1</c:v>
                </c:pt>
                <c:pt idx="5" formatCode="0.0">
                  <c:v>1</c:v>
                </c:pt>
                <c:pt idx="6">
                  <c:v>1</c:v>
                </c:pt>
                <c:pt idx="7" formatCode="0.0">
                  <c:v>1</c:v>
                </c:pt>
                <c:pt idx="8" formatCode="0.0">
                  <c:v>1</c:v>
                </c:pt>
                <c:pt idx="9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8" formatCode="0.0">
                  <c:v>1</c:v>
                </c:pt>
                <c:pt idx="19" formatCode="0.0">
                  <c:v>1</c:v>
                </c:pt>
                <c:pt idx="20" formatCode="0.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4-C944-B59C-21B120ECDAA8}"/>
            </c:ext>
          </c:extLst>
        </c:ser>
        <c:ser>
          <c:idx val="0"/>
          <c:order val="1"/>
          <c:tx>
            <c:strRef>
              <c:f>'2021-06-09'!$E$2</c:f>
              <c:strCache>
                <c:ptCount val="1"/>
                <c:pt idx="0">
                  <c:v>GPU</c:v>
                </c:pt>
              </c:strCache>
            </c:strRef>
          </c:tx>
          <c:spPr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'2021-06-09'!$E$3:$E$23</c:f>
              <c:numCache>
                <c:formatCode>0.0</c:formatCode>
                <c:ptCount val="21"/>
                <c:pt idx="0">
                  <c:v>93.4</c:v>
                </c:pt>
                <c:pt idx="1">
                  <c:v>410.1</c:v>
                </c:pt>
                <c:pt idx="2">
                  <c:v>439.4</c:v>
                </c:pt>
                <c:pt idx="3">
                  <c:v>0.4</c:v>
                </c:pt>
                <c:pt idx="4">
                  <c:v>71.099999999999994</c:v>
                </c:pt>
                <c:pt idx="5">
                  <c:v>71.099999999999994</c:v>
                </c:pt>
                <c:pt idx="6">
                  <c:v>26.1</c:v>
                </c:pt>
                <c:pt idx="7">
                  <c:v>57.6</c:v>
                </c:pt>
                <c:pt idx="8">
                  <c:v>57.6</c:v>
                </c:pt>
                <c:pt idx="9">
                  <c:v>51.3</c:v>
                </c:pt>
                <c:pt idx="11">
                  <c:v>447.2</c:v>
                </c:pt>
                <c:pt idx="12">
                  <c:v>30.7</c:v>
                </c:pt>
                <c:pt idx="13">
                  <c:v>1552.7</c:v>
                </c:pt>
                <c:pt idx="14">
                  <c:v>1.6</c:v>
                </c:pt>
                <c:pt idx="15">
                  <c:v>305</c:v>
                </c:pt>
                <c:pt idx="16">
                  <c:v>68.8</c:v>
                </c:pt>
                <c:pt idx="18">
                  <c:v>52.233589665378666</c:v>
                </c:pt>
                <c:pt idx="19">
                  <c:v>94.577826795981181</c:v>
                </c:pt>
                <c:pt idx="20">
                  <c:v>65.638241188110143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54-C944-B59C-21B120ECDAA8}"/>
            </c:ext>
          </c:extLst>
        </c:ser>
        <c:ser>
          <c:idx val="2"/>
          <c:order val="2"/>
          <c:tx>
            <c:strRef>
              <c:f>'2021-06-09'!$C$2</c:f>
              <c:strCache>
                <c:ptCount val="1"/>
                <c:pt idx="0">
                  <c:v>640 DPUs</c:v>
                </c:pt>
              </c:strCache>
            </c:strRef>
          </c:tx>
          <c:spPr>
            <a:solidFill>
              <a:srgbClr val="FFFD78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'2021-06-09'!$C$3:$C$23</c:f>
              <c:numCache>
                <c:formatCode>0.0</c:formatCode>
                <c:ptCount val="21"/>
                <c:pt idx="0">
                  <c:v>38.6</c:v>
                </c:pt>
                <c:pt idx="1">
                  <c:v>167</c:v>
                </c:pt>
                <c:pt idx="2">
                  <c:v>234.4</c:v>
                </c:pt>
                <c:pt idx="3">
                  <c:v>4.4000000000000004</c:v>
                </c:pt>
                <c:pt idx="4">
                  <c:v>134.4</c:v>
                </c:pt>
                <c:pt idx="5">
                  <c:v>33.6</c:v>
                </c:pt>
                <c:pt idx="6">
                  <c:v>9.1</c:v>
                </c:pt>
                <c:pt idx="7">
                  <c:v>13.5</c:v>
                </c:pt>
                <c:pt idx="8">
                  <c:v>16</c:v>
                </c:pt>
                <c:pt idx="9">
                  <c:v>36.6</c:v>
                </c:pt>
                <c:pt idx="11">
                  <c:v>25.2</c:v>
                </c:pt>
                <c:pt idx="12">
                  <c:v>0.4</c:v>
                </c:pt>
                <c:pt idx="13">
                  <c:v>20.100000000000001</c:v>
                </c:pt>
                <c:pt idx="14" formatCode="0.0000">
                  <c:v>3.6799999999999999E-2</c:v>
                </c:pt>
                <c:pt idx="15">
                  <c:v>5.6</c:v>
                </c:pt>
                <c:pt idx="16">
                  <c:v>0.1</c:v>
                </c:pt>
                <c:pt idx="18">
                  <c:v>34.154102972882662</c:v>
                </c:pt>
                <c:pt idx="19">
                  <c:v>1.2689623569961614</c:v>
                </c:pt>
                <c:pt idx="20">
                  <c:v>10.100450522505204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54-C944-B59C-21B120ECDAA8}"/>
            </c:ext>
          </c:extLst>
        </c:ser>
        <c:ser>
          <c:idx val="1"/>
          <c:order val="3"/>
          <c:tx>
            <c:strRef>
              <c:f>'2021-06-09'!$D$2</c:f>
              <c:strCache>
                <c:ptCount val="1"/>
                <c:pt idx="0">
                  <c:v>2556 DPUs</c:v>
                </c:pt>
              </c:strCache>
            </c:strRef>
          </c:tx>
          <c:spPr>
            <a:pattFill prst="wdDnDiag">
              <a:fgClr>
                <a:schemeClr val="accent2"/>
              </a:fgClr>
              <a:bgClr>
                <a:schemeClr val="accent2">
                  <a:lumMod val="40000"/>
                  <a:lumOff val="60000"/>
                </a:schemeClr>
              </a:bgClr>
            </a:pattFill>
            <a:ln>
              <a:solidFill>
                <a:schemeClr val="accent2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'2021-06-09'!$D$3:$D$23</c:f>
              <c:numCache>
                <c:formatCode>0.0</c:formatCode>
                <c:ptCount val="21"/>
                <c:pt idx="0">
                  <c:v>149.1</c:v>
                </c:pt>
                <c:pt idx="1">
                  <c:v>498.2</c:v>
                </c:pt>
                <c:pt idx="2">
                  <c:v>629.5</c:v>
                </c:pt>
                <c:pt idx="3">
                  <c:v>23</c:v>
                </c:pt>
                <c:pt idx="4">
                  <c:v>496.6</c:v>
                </c:pt>
                <c:pt idx="5">
                  <c:v>167.1</c:v>
                </c:pt>
                <c:pt idx="6">
                  <c:v>45.3</c:v>
                </c:pt>
                <c:pt idx="7">
                  <c:v>61.3</c:v>
                </c:pt>
                <c:pt idx="8">
                  <c:v>70.2</c:v>
                </c:pt>
                <c:pt idx="9">
                  <c:v>96.3</c:v>
                </c:pt>
                <c:pt idx="11">
                  <c:v>46.3</c:v>
                </c:pt>
                <c:pt idx="12">
                  <c:v>0.9</c:v>
                </c:pt>
                <c:pt idx="13">
                  <c:v>86.6</c:v>
                </c:pt>
                <c:pt idx="14" formatCode="0.0000">
                  <c:v>1.9E-3</c:v>
                </c:pt>
                <c:pt idx="15">
                  <c:v>5.8</c:v>
                </c:pt>
                <c:pt idx="16">
                  <c:v>0.1</c:v>
                </c:pt>
                <c:pt idx="18">
                  <c:v>132.55954898885241</c:v>
                </c:pt>
                <c:pt idx="19">
                  <c:v>1.2586949733620922</c:v>
                </c:pt>
                <c:pt idx="20">
                  <c:v>23.226702722854029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54-C944-B59C-21B120ECD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25439"/>
        <c:axId val="41607039"/>
      </c:barChart>
      <c:catAx>
        <c:axId val="419254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07039"/>
        <c:crossesAt val="1.0000000000000003E-4"/>
        <c:auto val="1"/>
        <c:lblAlgn val="ctr"/>
        <c:lblOffset val="100"/>
        <c:noMultiLvlLbl val="0"/>
      </c:catAx>
      <c:valAx>
        <c:axId val="41607039"/>
        <c:scaling>
          <c:logBase val="2"/>
          <c:orientation val="minMax"/>
          <c:max val="204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Speedup over CPU (log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5439"/>
        <c:crosses val="autoZero"/>
        <c:crossBetween val="between"/>
        <c:majorUnit val="4"/>
        <c:minorUnit val="4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2842992551563362"/>
          <c:y val="9.4994949494949521E-3"/>
          <c:w val="0.52368132716049387"/>
          <c:h val="6.4185101010101012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9567901234568"/>
          <c:y val="7.2466666666666665E-2"/>
          <c:w val="0.84894567901234563"/>
          <c:h val="0.5853828282828282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'2021-06-09'!$F$2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'2021-06-09'!$F$3:$F$23</c:f>
              <c:numCache>
                <c:formatCode>0.00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 formatCode="0.0">
                  <c:v>1</c:v>
                </c:pt>
                <c:pt idx="5" formatCode="0.0">
                  <c:v>1</c:v>
                </c:pt>
                <c:pt idx="6">
                  <c:v>1</c:v>
                </c:pt>
                <c:pt idx="7" formatCode="0.0">
                  <c:v>1</c:v>
                </c:pt>
                <c:pt idx="8" formatCode="0.0">
                  <c:v>1</c:v>
                </c:pt>
                <c:pt idx="9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8" formatCode="0.0">
                  <c:v>1</c:v>
                </c:pt>
                <c:pt idx="19" formatCode="0.0">
                  <c:v>1</c:v>
                </c:pt>
                <c:pt idx="20" formatCode="0.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4-C944-B59C-21B120ECDAA8}"/>
            </c:ext>
          </c:extLst>
        </c:ser>
        <c:ser>
          <c:idx val="0"/>
          <c:order val="1"/>
          <c:tx>
            <c:strRef>
              <c:f>'2021-06-09'!$E$2</c:f>
              <c:strCache>
                <c:ptCount val="1"/>
                <c:pt idx="0">
                  <c:v>GPU</c:v>
                </c:pt>
              </c:strCache>
            </c:strRef>
          </c:tx>
          <c:spPr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'2021-06-09'!$E$3:$E$23</c:f>
              <c:numCache>
                <c:formatCode>0.0</c:formatCode>
                <c:ptCount val="21"/>
                <c:pt idx="0">
                  <c:v>93.4</c:v>
                </c:pt>
                <c:pt idx="1">
                  <c:v>410.1</c:v>
                </c:pt>
                <c:pt idx="2">
                  <c:v>439.4</c:v>
                </c:pt>
                <c:pt idx="3">
                  <c:v>0.4</c:v>
                </c:pt>
                <c:pt idx="4">
                  <c:v>71.099999999999994</c:v>
                </c:pt>
                <c:pt idx="5">
                  <c:v>71.099999999999994</c:v>
                </c:pt>
                <c:pt idx="6">
                  <c:v>26.1</c:v>
                </c:pt>
                <c:pt idx="7">
                  <c:v>57.6</c:v>
                </c:pt>
                <c:pt idx="8">
                  <c:v>57.6</c:v>
                </c:pt>
                <c:pt idx="9">
                  <c:v>51.3</c:v>
                </c:pt>
                <c:pt idx="11">
                  <c:v>447.2</c:v>
                </c:pt>
                <c:pt idx="12">
                  <c:v>30.7</c:v>
                </c:pt>
                <c:pt idx="13">
                  <c:v>1552.7</c:v>
                </c:pt>
                <c:pt idx="14">
                  <c:v>1.6</c:v>
                </c:pt>
                <c:pt idx="15">
                  <c:v>305</c:v>
                </c:pt>
                <c:pt idx="16">
                  <c:v>68.8</c:v>
                </c:pt>
                <c:pt idx="18">
                  <c:v>52.233589665378666</c:v>
                </c:pt>
                <c:pt idx="19">
                  <c:v>94.577826795981181</c:v>
                </c:pt>
                <c:pt idx="20">
                  <c:v>65.638241188110143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54-C944-B59C-21B120ECDAA8}"/>
            </c:ext>
          </c:extLst>
        </c:ser>
        <c:ser>
          <c:idx val="2"/>
          <c:order val="2"/>
          <c:tx>
            <c:strRef>
              <c:f>'2021-06-09'!$C$2</c:f>
              <c:strCache>
                <c:ptCount val="1"/>
                <c:pt idx="0">
                  <c:v>640 DPUs</c:v>
                </c:pt>
              </c:strCache>
            </c:strRef>
          </c:tx>
          <c:spPr>
            <a:solidFill>
              <a:srgbClr val="FFFD78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'2021-06-09'!$C$3:$C$23</c:f>
              <c:numCache>
                <c:formatCode>0.0</c:formatCode>
                <c:ptCount val="21"/>
                <c:pt idx="0">
                  <c:v>38.6</c:v>
                </c:pt>
                <c:pt idx="1">
                  <c:v>167</c:v>
                </c:pt>
                <c:pt idx="2">
                  <c:v>234.4</c:v>
                </c:pt>
                <c:pt idx="3">
                  <c:v>4.4000000000000004</c:v>
                </c:pt>
                <c:pt idx="4">
                  <c:v>134.4</c:v>
                </c:pt>
                <c:pt idx="5">
                  <c:v>33.6</c:v>
                </c:pt>
                <c:pt idx="6">
                  <c:v>9.1</c:v>
                </c:pt>
                <c:pt idx="7">
                  <c:v>13.5</c:v>
                </c:pt>
                <c:pt idx="8">
                  <c:v>16</c:v>
                </c:pt>
                <c:pt idx="9">
                  <c:v>36.6</c:v>
                </c:pt>
                <c:pt idx="11">
                  <c:v>25.2</c:v>
                </c:pt>
                <c:pt idx="12">
                  <c:v>0.4</c:v>
                </c:pt>
                <c:pt idx="13">
                  <c:v>20.100000000000001</c:v>
                </c:pt>
                <c:pt idx="14" formatCode="0.0000">
                  <c:v>3.6799999999999999E-2</c:v>
                </c:pt>
                <c:pt idx="15">
                  <c:v>5.6</c:v>
                </c:pt>
                <c:pt idx="16">
                  <c:v>0.1</c:v>
                </c:pt>
                <c:pt idx="18">
                  <c:v>34.154102972882662</c:v>
                </c:pt>
                <c:pt idx="19">
                  <c:v>1.2689623569961614</c:v>
                </c:pt>
                <c:pt idx="20">
                  <c:v>10.100450522505204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54-C944-B59C-21B120ECDAA8}"/>
            </c:ext>
          </c:extLst>
        </c:ser>
        <c:ser>
          <c:idx val="1"/>
          <c:order val="3"/>
          <c:tx>
            <c:strRef>
              <c:f>'2021-06-09'!$D$2</c:f>
              <c:strCache>
                <c:ptCount val="1"/>
                <c:pt idx="0">
                  <c:v>2556 DPUs</c:v>
                </c:pt>
              </c:strCache>
            </c:strRef>
          </c:tx>
          <c:spPr>
            <a:pattFill prst="wdDnDiag">
              <a:fgClr>
                <a:schemeClr val="accent2"/>
              </a:fgClr>
              <a:bgClr>
                <a:schemeClr val="accent2">
                  <a:lumMod val="40000"/>
                  <a:lumOff val="60000"/>
                </a:schemeClr>
              </a:bgClr>
            </a:pattFill>
            <a:ln>
              <a:solidFill>
                <a:schemeClr val="accent2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'2021-06-09'!$D$3:$D$23</c:f>
              <c:numCache>
                <c:formatCode>0.0</c:formatCode>
                <c:ptCount val="21"/>
                <c:pt idx="0">
                  <c:v>149.1</c:v>
                </c:pt>
                <c:pt idx="1">
                  <c:v>498.2</c:v>
                </c:pt>
                <c:pt idx="2">
                  <c:v>629.5</c:v>
                </c:pt>
                <c:pt idx="3">
                  <c:v>23</c:v>
                </c:pt>
                <c:pt idx="4">
                  <c:v>496.6</c:v>
                </c:pt>
                <c:pt idx="5">
                  <c:v>167.1</c:v>
                </c:pt>
                <c:pt idx="6">
                  <c:v>45.3</c:v>
                </c:pt>
                <c:pt idx="7">
                  <c:v>61.3</c:v>
                </c:pt>
                <c:pt idx="8">
                  <c:v>70.2</c:v>
                </c:pt>
                <c:pt idx="9">
                  <c:v>96.3</c:v>
                </c:pt>
                <c:pt idx="11">
                  <c:v>46.3</c:v>
                </c:pt>
                <c:pt idx="12">
                  <c:v>0.9</c:v>
                </c:pt>
                <c:pt idx="13">
                  <c:v>86.6</c:v>
                </c:pt>
                <c:pt idx="14" formatCode="0.0000">
                  <c:v>1.9E-3</c:v>
                </c:pt>
                <c:pt idx="15">
                  <c:v>5.8</c:v>
                </c:pt>
                <c:pt idx="16">
                  <c:v>0.1</c:v>
                </c:pt>
                <c:pt idx="18">
                  <c:v>132.55954898885241</c:v>
                </c:pt>
                <c:pt idx="19">
                  <c:v>1.2586949733620922</c:v>
                </c:pt>
                <c:pt idx="20">
                  <c:v>23.226702722854029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54-C944-B59C-21B120ECD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25439"/>
        <c:axId val="41607039"/>
      </c:barChart>
      <c:catAx>
        <c:axId val="419254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07039"/>
        <c:crossesAt val="1.0000000000000003E-4"/>
        <c:auto val="1"/>
        <c:lblAlgn val="ctr"/>
        <c:lblOffset val="100"/>
        <c:noMultiLvlLbl val="0"/>
      </c:catAx>
      <c:valAx>
        <c:axId val="41607039"/>
        <c:scaling>
          <c:logBase val="2"/>
          <c:orientation val="minMax"/>
          <c:max val="204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Speedup over CPU (log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5439"/>
        <c:crosses val="autoZero"/>
        <c:crossBetween val="between"/>
        <c:majorUnit val="4"/>
        <c:minorUnit val="4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2842992551563362"/>
          <c:y val="9.4994949494949521E-3"/>
          <c:w val="0.52368132716049387"/>
          <c:h val="6.4185101010101012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9567901234568"/>
          <c:y val="7.2466666666666665E-2"/>
          <c:w val="0.84894567901234563"/>
          <c:h val="0.5853828282828282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'2021-06-09'!$F$2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'2021-06-09'!$F$3:$F$23</c:f>
              <c:numCache>
                <c:formatCode>0.00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 formatCode="0.0">
                  <c:v>1</c:v>
                </c:pt>
                <c:pt idx="5" formatCode="0.0">
                  <c:v>1</c:v>
                </c:pt>
                <c:pt idx="6">
                  <c:v>1</c:v>
                </c:pt>
                <c:pt idx="7" formatCode="0.0">
                  <c:v>1</c:v>
                </c:pt>
                <c:pt idx="8" formatCode="0.0">
                  <c:v>1</c:v>
                </c:pt>
                <c:pt idx="9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8" formatCode="0.0">
                  <c:v>1</c:v>
                </c:pt>
                <c:pt idx="19" formatCode="0.0">
                  <c:v>1</c:v>
                </c:pt>
                <c:pt idx="20" formatCode="0.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4-C944-B59C-21B120ECDAA8}"/>
            </c:ext>
          </c:extLst>
        </c:ser>
        <c:ser>
          <c:idx val="0"/>
          <c:order val="1"/>
          <c:tx>
            <c:strRef>
              <c:f>'2021-06-09'!$E$2</c:f>
              <c:strCache>
                <c:ptCount val="1"/>
                <c:pt idx="0">
                  <c:v>GPU</c:v>
                </c:pt>
              </c:strCache>
            </c:strRef>
          </c:tx>
          <c:spPr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'2021-06-09'!$E$3:$E$23</c:f>
              <c:numCache>
                <c:formatCode>0.0</c:formatCode>
                <c:ptCount val="21"/>
                <c:pt idx="0">
                  <c:v>93.4</c:v>
                </c:pt>
                <c:pt idx="1">
                  <c:v>410.1</c:v>
                </c:pt>
                <c:pt idx="2">
                  <c:v>439.4</c:v>
                </c:pt>
                <c:pt idx="3">
                  <c:v>0.4</c:v>
                </c:pt>
                <c:pt idx="4">
                  <c:v>71.099999999999994</c:v>
                </c:pt>
                <c:pt idx="5">
                  <c:v>71.099999999999994</c:v>
                </c:pt>
                <c:pt idx="6">
                  <c:v>26.1</c:v>
                </c:pt>
                <c:pt idx="7">
                  <c:v>57.6</c:v>
                </c:pt>
                <c:pt idx="8">
                  <c:v>57.6</c:v>
                </c:pt>
                <c:pt idx="9">
                  <c:v>51.3</c:v>
                </c:pt>
                <c:pt idx="11">
                  <c:v>447.2</c:v>
                </c:pt>
                <c:pt idx="12">
                  <c:v>30.7</c:v>
                </c:pt>
                <c:pt idx="13">
                  <c:v>1552.7</c:v>
                </c:pt>
                <c:pt idx="14">
                  <c:v>1.6</c:v>
                </c:pt>
                <c:pt idx="15">
                  <c:v>305</c:v>
                </c:pt>
                <c:pt idx="16">
                  <c:v>68.8</c:v>
                </c:pt>
                <c:pt idx="18">
                  <c:v>52.233589665378666</c:v>
                </c:pt>
                <c:pt idx="19">
                  <c:v>94.577826795981181</c:v>
                </c:pt>
                <c:pt idx="20">
                  <c:v>65.638241188110143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54-C944-B59C-21B120ECDAA8}"/>
            </c:ext>
          </c:extLst>
        </c:ser>
        <c:ser>
          <c:idx val="2"/>
          <c:order val="2"/>
          <c:tx>
            <c:strRef>
              <c:f>'2021-06-09'!$C$2</c:f>
              <c:strCache>
                <c:ptCount val="1"/>
                <c:pt idx="0">
                  <c:v>640 DPUs</c:v>
                </c:pt>
              </c:strCache>
            </c:strRef>
          </c:tx>
          <c:spPr>
            <a:solidFill>
              <a:srgbClr val="FFFD78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'2021-06-09'!$C$3:$C$23</c:f>
              <c:numCache>
                <c:formatCode>0.0</c:formatCode>
                <c:ptCount val="21"/>
                <c:pt idx="0">
                  <c:v>38.6</c:v>
                </c:pt>
                <c:pt idx="1">
                  <c:v>167</c:v>
                </c:pt>
                <c:pt idx="2">
                  <c:v>234.4</c:v>
                </c:pt>
                <c:pt idx="3">
                  <c:v>4.4000000000000004</c:v>
                </c:pt>
                <c:pt idx="4">
                  <c:v>134.4</c:v>
                </c:pt>
                <c:pt idx="5">
                  <c:v>33.6</c:v>
                </c:pt>
                <c:pt idx="6">
                  <c:v>9.1</c:v>
                </c:pt>
                <c:pt idx="7">
                  <c:v>13.5</c:v>
                </c:pt>
                <c:pt idx="8">
                  <c:v>16</c:v>
                </c:pt>
                <c:pt idx="9">
                  <c:v>36.6</c:v>
                </c:pt>
                <c:pt idx="11">
                  <c:v>25.2</c:v>
                </c:pt>
                <c:pt idx="12">
                  <c:v>0.4</c:v>
                </c:pt>
                <c:pt idx="13">
                  <c:v>20.100000000000001</c:v>
                </c:pt>
                <c:pt idx="14" formatCode="0.0000">
                  <c:v>3.6799999999999999E-2</c:v>
                </c:pt>
                <c:pt idx="15">
                  <c:v>5.6</c:v>
                </c:pt>
                <c:pt idx="16">
                  <c:v>0.1</c:v>
                </c:pt>
                <c:pt idx="18">
                  <c:v>34.154102972882662</c:v>
                </c:pt>
                <c:pt idx="19">
                  <c:v>1.2689623569961614</c:v>
                </c:pt>
                <c:pt idx="20">
                  <c:v>10.100450522505204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54-C944-B59C-21B120ECDAA8}"/>
            </c:ext>
          </c:extLst>
        </c:ser>
        <c:ser>
          <c:idx val="1"/>
          <c:order val="3"/>
          <c:tx>
            <c:strRef>
              <c:f>'2021-06-09'!$D$2</c:f>
              <c:strCache>
                <c:ptCount val="1"/>
                <c:pt idx="0">
                  <c:v>2556 DPUs</c:v>
                </c:pt>
              </c:strCache>
            </c:strRef>
          </c:tx>
          <c:spPr>
            <a:pattFill prst="wdDnDiag">
              <a:fgClr>
                <a:schemeClr val="accent2"/>
              </a:fgClr>
              <a:bgClr>
                <a:schemeClr val="accent2">
                  <a:lumMod val="40000"/>
                  <a:lumOff val="60000"/>
                </a:schemeClr>
              </a:bgClr>
            </a:pattFill>
            <a:ln>
              <a:solidFill>
                <a:schemeClr val="accent2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'2021-06-09'!$D$3:$D$23</c:f>
              <c:numCache>
                <c:formatCode>0.0</c:formatCode>
                <c:ptCount val="21"/>
                <c:pt idx="0">
                  <c:v>149.1</c:v>
                </c:pt>
                <c:pt idx="1">
                  <c:v>498.2</c:v>
                </c:pt>
                <c:pt idx="2">
                  <c:v>629.5</c:v>
                </c:pt>
                <c:pt idx="3">
                  <c:v>23</c:v>
                </c:pt>
                <c:pt idx="4">
                  <c:v>496.6</c:v>
                </c:pt>
                <c:pt idx="5">
                  <c:v>167.1</c:v>
                </c:pt>
                <c:pt idx="6">
                  <c:v>45.3</c:v>
                </c:pt>
                <c:pt idx="7">
                  <c:v>61.3</c:v>
                </c:pt>
                <c:pt idx="8">
                  <c:v>70.2</c:v>
                </c:pt>
                <c:pt idx="9">
                  <c:v>96.3</c:v>
                </c:pt>
                <c:pt idx="11">
                  <c:v>46.3</c:v>
                </c:pt>
                <c:pt idx="12">
                  <c:v>0.9</c:v>
                </c:pt>
                <c:pt idx="13">
                  <c:v>86.6</c:v>
                </c:pt>
                <c:pt idx="14" formatCode="0.0000">
                  <c:v>1.9E-3</c:v>
                </c:pt>
                <c:pt idx="15">
                  <c:v>5.8</c:v>
                </c:pt>
                <c:pt idx="16">
                  <c:v>0.1</c:v>
                </c:pt>
                <c:pt idx="18">
                  <c:v>132.55954898885241</c:v>
                </c:pt>
                <c:pt idx="19">
                  <c:v>1.2586949733620922</c:v>
                </c:pt>
                <c:pt idx="20">
                  <c:v>23.226702722854029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54-C944-B59C-21B120ECD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25439"/>
        <c:axId val="41607039"/>
      </c:barChart>
      <c:catAx>
        <c:axId val="419254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07039"/>
        <c:crossesAt val="1.0000000000000003E-4"/>
        <c:auto val="1"/>
        <c:lblAlgn val="ctr"/>
        <c:lblOffset val="100"/>
        <c:noMultiLvlLbl val="0"/>
      </c:catAx>
      <c:valAx>
        <c:axId val="41607039"/>
        <c:scaling>
          <c:logBase val="2"/>
          <c:orientation val="minMax"/>
          <c:max val="204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Speedup over CPU (log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5439"/>
        <c:crosses val="autoZero"/>
        <c:crossBetween val="between"/>
        <c:majorUnit val="4"/>
        <c:minorUnit val="4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2842992551563362"/>
          <c:y val="9.4994949494949521E-3"/>
          <c:w val="0.52368132716049387"/>
          <c:h val="6.4185101010101012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99305555555556"/>
          <c:y val="8.6959999999999996E-2"/>
          <c:w val="0.86444830246913584"/>
          <c:h val="0.5760477272727272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'2021-06-09'!$E$24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multiLvlStrRef>
              <c:f>'2021-06-09'!$A$25:$B$45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'2021-06-09'!$E$25:$E$45</c:f>
              <c:numCache>
                <c:formatCode>0.00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 formatCode="General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8" formatCode="0.0">
                  <c:v>1</c:v>
                </c:pt>
                <c:pt idx="19" formatCode="0.0">
                  <c:v>1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A-BC4F-8AC6-005105DA6D2A}"/>
            </c:ext>
          </c:extLst>
        </c:ser>
        <c:ser>
          <c:idx val="1"/>
          <c:order val="1"/>
          <c:tx>
            <c:strRef>
              <c:f>'2021-06-09'!$D$24</c:f>
              <c:strCache>
                <c:ptCount val="1"/>
                <c:pt idx="0">
                  <c:v>GPU</c:v>
                </c:pt>
              </c:strCache>
            </c:strRef>
          </c:tx>
          <c:spPr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cat>
            <c:multiLvlStrRef>
              <c:f>'2021-06-09'!$A$25:$B$45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'2021-06-09'!$D$25:$D$45</c:f>
              <c:numCache>
                <c:formatCode>0.00</c:formatCode>
                <c:ptCount val="21"/>
                <c:pt idx="0">
                  <c:v>23.54</c:v>
                </c:pt>
                <c:pt idx="1">
                  <c:v>93.55</c:v>
                </c:pt>
                <c:pt idx="2">
                  <c:v>120.25</c:v>
                </c:pt>
                <c:pt idx="3">
                  <c:v>0.06</c:v>
                </c:pt>
                <c:pt idx="4">
                  <c:v>13.74</c:v>
                </c:pt>
                <c:pt idx="5">
                  <c:v>13.74</c:v>
                </c:pt>
                <c:pt idx="6">
                  <c:v>6.56</c:v>
                </c:pt>
                <c:pt idx="7">
                  <c:v>6.73</c:v>
                </c:pt>
                <c:pt idx="8">
                  <c:v>6.73</c:v>
                </c:pt>
                <c:pt idx="9">
                  <c:v>9.75</c:v>
                </c:pt>
                <c:pt idx="11">
                  <c:v>156.18</c:v>
                </c:pt>
                <c:pt idx="12">
                  <c:v>6.23</c:v>
                </c:pt>
                <c:pt idx="13">
                  <c:v>243.97</c:v>
                </c:pt>
                <c:pt idx="14">
                  <c:v>0.36</c:v>
                </c:pt>
                <c:pt idx="15">
                  <c:v>79.239999999999995</c:v>
                </c:pt>
                <c:pt idx="16">
                  <c:v>15.82</c:v>
                </c:pt>
                <c:pt idx="18" formatCode="0.0">
                  <c:v>9.8605210255326767</c:v>
                </c:pt>
                <c:pt idx="19" formatCode="0.0">
                  <c:v>21.793010245270111</c:v>
                </c:pt>
                <c:pt idx="20">
                  <c:v>13.210080701562879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9A-BC4F-8AC6-005105DA6D2A}"/>
            </c:ext>
          </c:extLst>
        </c:ser>
        <c:ser>
          <c:idx val="0"/>
          <c:order val="2"/>
          <c:tx>
            <c:strRef>
              <c:f>'2021-06-09'!$C$24</c:f>
              <c:strCache>
                <c:ptCount val="1"/>
                <c:pt idx="0">
                  <c:v>640 DPUs</c:v>
                </c:pt>
              </c:strCache>
            </c:strRef>
          </c:tx>
          <c:spPr>
            <a:solidFill>
              <a:srgbClr val="FFFD78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multiLvlStrRef>
              <c:f>'2021-06-09'!$A$25:$B$45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'2021-06-09'!$C$25:$C$45</c:f>
              <c:numCache>
                <c:formatCode>0.00</c:formatCode>
                <c:ptCount val="21"/>
                <c:pt idx="0">
                  <c:v>5.22</c:v>
                </c:pt>
                <c:pt idx="1">
                  <c:v>28.54</c:v>
                </c:pt>
                <c:pt idx="2">
                  <c:v>39.14</c:v>
                </c:pt>
                <c:pt idx="3">
                  <c:v>1.6306</c:v>
                </c:pt>
                <c:pt idx="4">
                  <c:v>16.350000000000001</c:v>
                </c:pt>
                <c:pt idx="5">
                  <c:v>4.13</c:v>
                </c:pt>
                <c:pt idx="6">
                  <c:v>1.28</c:v>
                </c:pt>
                <c:pt idx="7">
                  <c:v>1.79</c:v>
                </c:pt>
                <c:pt idx="8">
                  <c:v>2.4700000000000002</c:v>
                </c:pt>
                <c:pt idx="9">
                  <c:v>6.57</c:v>
                </c:pt>
                <c:pt idx="11">
                  <c:v>4.8550000000000004</c:v>
                </c:pt>
                <c:pt idx="12">
                  <c:v>0.06</c:v>
                </c:pt>
                <c:pt idx="13">
                  <c:v>3.5886</c:v>
                </c:pt>
                <c:pt idx="14" formatCode="0.0000">
                  <c:v>3.7000000000000002E-3</c:v>
                </c:pt>
                <c:pt idx="15">
                  <c:v>0.81679999999999997</c:v>
                </c:pt>
                <c:pt idx="16">
                  <c:v>3.6600000000000001E-2</c:v>
                </c:pt>
                <c:pt idx="18" formatCode="0.0">
                  <c:v>5.4674974142595438</c:v>
                </c:pt>
                <c:pt idx="19" formatCode="0.0">
                  <c:v>0.2207211817262667</c:v>
                </c:pt>
                <c:pt idx="20">
                  <c:v>1.6353742533980469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9A-BC4F-8AC6-005105DA6D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25439"/>
        <c:axId val="41607039"/>
      </c:barChart>
      <c:catAx>
        <c:axId val="419254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07039"/>
        <c:crossesAt val="1.0000000000000002E-2"/>
        <c:auto val="1"/>
        <c:lblAlgn val="ctr"/>
        <c:lblOffset val="100"/>
        <c:noMultiLvlLbl val="0"/>
      </c:catAx>
      <c:valAx>
        <c:axId val="41607039"/>
        <c:scaling>
          <c:logBase val="2"/>
          <c:orientation val="minMax"/>
          <c:max val="256"/>
          <c:min val="3.1250000000000007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Energy savings over CPU (log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5439"/>
        <c:crosses val="autoZero"/>
        <c:crossBetween val="between"/>
        <c:majorUnit val="2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1217125"/>
          <c:y val="1.9815656565656564E-2"/>
          <c:w val="0.35107685185185183"/>
          <c:h val="6.8767171717171727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05042735042736"/>
          <c:y val="3.4725185185185185E-2"/>
          <c:w val="0.80509358974358969"/>
          <c:h val="0.68869192724792083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tx>
                <c:strRef>
                  <c:f>'/Users/el1goluj/Documents/ZURICH/PROJECTS/UPMEM/upmem-workloads/Microbenchmarks/AI/[ai_output.xlsx]ai_output (4)'!$J$2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{CDC5F2B0-A116-CB45-AA86-3E704511A235}</c15:txfldGUID>
                      <c15:f>'/Users/el1goluj/Documents/ZURICH/PROJECTS/UPMEM/upmem-workloads/Microbenchmarks/AI/[ai_output.xlsx]ai_output (4)'!$J$2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FF8B-5F4C-8BBF-ED4DE736661E}"/>
                </c:ext>
              </c:extLst>
            </c:dLbl>
            <c:dLbl>
              <c:idx val="1"/>
              <c:tx>
                <c:strRef>
                  <c:f>'/Users/el1goluj/Documents/ZURICH/PROJECTS/UPMEM/upmem-workloads/Microbenchmarks/AI/[ai_output.xlsx]ai_output (4)'!$J$3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{1348650F-66C7-B444-9318-90DD3C9ACFCC}</c15:txfldGUID>
                      <c15:f>'/Users/el1goluj/Documents/ZURICH/PROJECTS/UPMEM/upmem-workloads/Microbenchmarks/AI/[ai_output.xlsx]ai_output (4)'!$J$3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FF8B-5F4C-8BBF-ED4DE736661E}"/>
                </c:ext>
              </c:extLst>
            </c:dLbl>
            <c:dLbl>
              <c:idx val="2"/>
              <c:tx>
                <c:strRef>
                  <c:f>'/Users/el1goluj/Documents/ZURICH/PROJECTS/UPMEM/upmem-workloads/Microbenchmarks/AI/[ai_output.xlsx]ai_output (4)'!$J$4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{4F2F1AB4-D599-ED47-BE9E-50AB48D25FB6}</c15:txfldGUID>
                      <c15:f>'/Users/el1goluj/Documents/ZURICH/PROJECTS/UPMEM/upmem-workloads/Microbenchmarks/AI/[ai_output.xlsx]ai_output (4)'!$J$4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FF8B-5F4C-8BBF-ED4DE736661E}"/>
                </c:ext>
              </c:extLst>
            </c:dLbl>
            <c:dLbl>
              <c:idx val="3"/>
              <c:tx>
                <c:strRef>
                  <c:f>'/Users/el1goluj/Documents/ZURICH/PROJECTS/UPMEM/upmem-workloads/Microbenchmarks/AI/[ai_output.xlsx]ai_output (4)'!$J$5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{860642AA-1AFA-2B47-A94C-3A7DD93A61D6}</c15:txfldGUID>
                      <c15:f>'/Users/el1goluj/Documents/ZURICH/PROJECTS/UPMEM/upmem-workloads/Microbenchmarks/AI/[ai_output.xlsx]ai_output (4)'!$J$5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FF8B-5F4C-8BBF-ED4DE736661E}"/>
                </c:ext>
              </c:extLst>
            </c:dLbl>
            <c:dLbl>
              <c:idx val="4"/>
              <c:tx>
                <c:strRef>
                  <c:f>'/Users/el1goluj/Documents/ZURICH/PROJECTS/UPMEM/upmem-workloads/Microbenchmarks/AI/[ai_output.xlsx]ai_output (4)'!$J$6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{05035B8C-420A-3A49-8A0A-FF4D95708D9B}</c15:txfldGUID>
                      <c15:f>'/Users/el1goluj/Documents/ZURICH/PROJECTS/UPMEM/upmem-workloads/Microbenchmarks/AI/[ai_output.xlsx]ai_output (4)'!$J$6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FF8B-5F4C-8BBF-ED4DE736661E}"/>
                </c:ext>
              </c:extLst>
            </c:dLbl>
            <c:dLbl>
              <c:idx val="5"/>
              <c:tx>
                <c:strRef>
                  <c:f>'/Users/el1goluj/Documents/ZURICH/PROJECTS/UPMEM/upmem-workloads/Microbenchmarks/AI/[ai_output.xlsx]ai_output (4)'!$J$7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{E001981C-CCD5-D84D-A638-0FB63DEC2390}</c15:txfldGUID>
                      <c15:f>'/Users/el1goluj/Documents/ZURICH/PROJECTS/UPMEM/upmem-workloads/Microbenchmarks/AI/[ai_output.xlsx]ai_output (4)'!$J$7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FF8B-5F4C-8BBF-ED4DE736661E}"/>
                </c:ext>
              </c:extLst>
            </c:dLbl>
            <c:dLbl>
              <c:idx val="6"/>
              <c:tx>
                <c:strRef>
                  <c:f>'/Users/el1goluj/Documents/ZURICH/PROJECTS/UPMEM/upmem-workloads/Microbenchmarks/AI/[ai_output.xlsx]ai_output (4)'!$J$8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{3142BA6F-8033-FA40-B718-D3D68B14AA0A}</c15:txfldGUID>
                      <c15:f>'/Users/el1goluj/Documents/ZURICH/PROJECTS/UPMEM/upmem-workloads/Microbenchmarks/AI/[ai_output.xlsx]ai_output (4)'!$J$8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FF8B-5F4C-8BBF-ED4DE736661E}"/>
                </c:ext>
              </c:extLst>
            </c:dLbl>
            <c:dLbl>
              <c:idx val="7"/>
              <c:tx>
                <c:strRef>
                  <c:f>'/Users/el1goluj/Documents/ZURICH/PROJECTS/UPMEM/upmem-workloads/Microbenchmarks/AI/[ai_output.xlsx]ai_output (4)'!$J$9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{314E88E3-848C-F24B-BF94-270D94B37B1C}</c15:txfldGUID>
                      <c15:f>'/Users/el1goluj/Documents/ZURICH/PROJECTS/UPMEM/upmem-workloads/Microbenchmarks/AI/[ai_output.xlsx]ai_output (4)'!$J$9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FF8B-5F4C-8BBF-ED4DE736661E}"/>
                </c:ext>
              </c:extLst>
            </c:dLbl>
            <c:dLbl>
              <c:idx val="8"/>
              <c:tx>
                <c:strRef>
                  <c:f>'/Users/el1goluj/Documents/ZURICH/PROJECTS/UPMEM/upmem-workloads/Microbenchmarks/AI/[ai_output.xlsx]ai_output (4)'!$J$10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{807037EB-3B24-0D49-A58C-0F9FAD6A2F46}</c15:txfldGUID>
                      <c15:f>'/Users/el1goluj/Documents/ZURICH/PROJECTS/UPMEM/upmem-workloads/Microbenchmarks/AI/[ai_output.xlsx]ai_output (4)'!$J$10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FF8B-5F4C-8BBF-ED4DE736661E}"/>
                </c:ext>
              </c:extLst>
            </c:dLbl>
            <c:dLbl>
              <c:idx val="9"/>
              <c:tx>
                <c:strRef>
                  <c:f>'/Users/el1goluj/Documents/ZURICH/PROJECTS/UPMEM/upmem-workloads/Microbenchmarks/AI/[ai_output.xlsx]ai_output (4)'!$J$11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{27D9002A-B0A1-1241-9356-F1C06F52DB3C}</c15:txfldGUID>
                      <c15:f>'/Users/el1goluj/Documents/ZURICH/PROJECTS/UPMEM/upmem-workloads/Microbenchmarks/AI/[ai_output.xlsx]ai_output (4)'!$J$11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FF8B-5F4C-8BBF-ED4DE736661E}"/>
                </c:ext>
              </c:extLst>
            </c:dLbl>
            <c:dLbl>
              <c:idx val="10"/>
              <c:tx>
                <c:strRef>
                  <c:f>'/Users/el1goluj/Documents/ZURICH/PROJECTS/UPMEM/upmem-workloads/Microbenchmarks/AI/[ai_output.xlsx]ai_output (4)'!$J$12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{ED143634-3800-074D-BEFC-E92AB1FB318A}</c15:txfldGUID>
                      <c15:f>'/Users/el1goluj/Documents/ZURICH/PROJECTS/UPMEM/upmem-workloads/Microbenchmarks/AI/[ai_output.xlsx]ai_output (4)'!$J$12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FF8B-5F4C-8BBF-ED4DE736661E}"/>
                </c:ext>
              </c:extLst>
            </c:dLbl>
            <c:dLbl>
              <c:idx val="11"/>
              <c:tx>
                <c:strRef>
                  <c:f>'/Users/el1goluj/Documents/ZURICH/PROJECTS/UPMEM/upmem-workloads/Microbenchmarks/AI/[ai_output.xlsx]ai_output (4)'!$J$13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{4B0AA0D8-5B9A-244A-809C-6FD777A692EE}</c15:txfldGUID>
                      <c15:f>'/Users/el1goluj/Documents/ZURICH/PROJECTS/UPMEM/upmem-workloads/Microbenchmarks/AI/[ai_output.xlsx]ai_output (4)'!$J$13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FF8B-5F4C-8BBF-ED4DE736661E}"/>
                </c:ext>
              </c:extLst>
            </c:dLbl>
            <c:dLbl>
              <c:idx val="12"/>
              <c:tx>
                <c:strRef>
                  <c:f>'/Users/el1goluj/Documents/ZURICH/PROJECTS/UPMEM/upmem-workloads/Microbenchmarks/AI/[ai_output.xlsx]ai_output (4)'!$J$14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{49E119EE-39E5-E749-9DB1-2BB9BC644128}</c15:txfldGUID>
                      <c15:f>'/Users/el1goluj/Documents/ZURICH/PROJECTS/UPMEM/upmem-workloads/Microbenchmarks/AI/[ai_output.xlsx]ai_output (4)'!$J$14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FF8B-5F4C-8BBF-ED4DE736661E}"/>
                </c:ext>
              </c:extLst>
            </c:dLbl>
            <c:dLbl>
              <c:idx val="13"/>
              <c:tx>
                <c:strRef>
                  <c:f>'/Users/el1goluj/Documents/ZURICH/PROJECTS/UPMEM/upmem-workloads/Microbenchmarks/AI/[ai_output.xlsx]ai_output (4)'!$J$15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{25D133AF-C030-1C4D-AC04-AC3E11DABEC7}</c15:txfldGUID>
                      <c15:f>'/Users/el1goluj/Documents/ZURICH/PROJECTS/UPMEM/upmem-workloads/Microbenchmarks/AI/[ai_output.xlsx]ai_output (4)'!$J$15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FF8B-5F4C-8BBF-ED4DE736661E}"/>
                </c:ext>
              </c:extLst>
            </c:dLbl>
            <c:dLbl>
              <c:idx val="14"/>
              <c:tx>
                <c:strRef>
                  <c:f>'/Users/el1goluj/Documents/ZURICH/PROJECTS/UPMEM/upmem-workloads/Microbenchmarks/AI/[ai_output.xlsx]ai_output (4)'!$J$16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{C5525EBE-2724-0E48-BA42-59E3A901166D}</c15:txfldGUID>
                      <c15:f>'/Users/el1goluj/Documents/ZURICH/PROJECTS/UPMEM/upmem-workloads/Microbenchmarks/AI/[ai_output.xlsx]ai_output (4)'!$J$16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E-FF8B-5F4C-8BBF-ED4DE736661E}"/>
                </c:ext>
              </c:extLst>
            </c:dLbl>
            <c:dLbl>
              <c:idx val="15"/>
              <c:tx>
                <c:strRef>
                  <c:f>'/Users/el1goluj/Documents/ZURICH/PROJECTS/UPMEM/upmem-workloads/Microbenchmarks/AI/[ai_output.xlsx]ai_output (4)'!$J$17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{64C6BBFC-7DCF-E143-8B76-E6AC1B425FB4}</c15:txfldGUID>
                      <c15:f>'/Users/el1goluj/Documents/ZURICH/PROJECTS/UPMEM/upmem-workloads/Microbenchmarks/AI/[ai_output.xlsx]ai_output (4)'!$J$17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F-FF8B-5F4C-8BBF-ED4DE736661E}"/>
                </c:ext>
              </c:extLst>
            </c:dLbl>
            <c:dLbl>
              <c:idx val="16"/>
              <c:tx>
                <c:strRef>
                  <c:f>'/Users/el1goluj/Documents/ZURICH/PROJECTS/UPMEM/upmem-workloads/Microbenchmarks/AI/[ai_output.xlsx]ai_output (4)'!$J$18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{9E088871-25FE-A14E-AA4B-7462CFC8211C}</c15:txfldGUID>
                      <c15:f>'/Users/el1goluj/Documents/ZURICH/PROJECTS/UPMEM/upmem-workloads/Microbenchmarks/AI/[ai_output.xlsx]ai_output (4)'!$J$18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0-FF8B-5F4C-8BBF-ED4DE736661E}"/>
                </c:ext>
              </c:extLst>
            </c:dLbl>
            <c:dLbl>
              <c:idx val="17"/>
              <c:tx>
                <c:strRef>
                  <c:f>'/Users/el1goluj/Documents/ZURICH/PROJECTS/UPMEM/upmem-workloads/Microbenchmarks/AI/[ai_output.xlsx]ai_output (4)'!$J$19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{FF70F9F0-12BB-6246-853D-19337F8BD022}</c15:txfldGUID>
                      <c15:f>'/Users/el1goluj/Documents/ZURICH/PROJECTS/UPMEM/upmem-workloads/Microbenchmarks/AI/[ai_output.xlsx]ai_output (4)'!$J$19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1-FF8B-5F4C-8BBF-ED4DE736661E}"/>
                </c:ext>
              </c:extLst>
            </c:dLbl>
            <c:dLbl>
              <c:idx val="18"/>
              <c:tx>
                <c:strRef>
                  <c:f>'/Users/el1goluj/Documents/ZURICH/PROJECTS/UPMEM/upmem-workloads/Microbenchmarks/AI/[ai_output.xlsx]ai_output (4)'!$J$20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{5242DD5B-9260-6244-8977-F283D3DBF782}</c15:txfldGUID>
                      <c15:f>'/Users/el1goluj/Documents/ZURICH/PROJECTS/UPMEM/upmem-workloads/Microbenchmarks/AI/[ai_output.xlsx]ai_output (4)'!$J$20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2-FF8B-5F4C-8BBF-ED4DE736661E}"/>
                </c:ext>
              </c:extLst>
            </c:dLbl>
            <c:dLbl>
              <c:idx val="19"/>
              <c:tx>
                <c:strRef>
                  <c:f>'/Users/el1goluj/Documents/ZURICH/PROJECTS/UPMEM/upmem-workloads/Microbenchmarks/AI/[ai_output.xlsx]ai_output (4)'!$J$21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{B473691B-A2B6-3F4B-93F2-9991FEA7203C}</c15:txfldGUID>
                      <c15:f>'/Users/el1goluj/Documents/ZURICH/PROJECTS/UPMEM/upmem-workloads/Microbenchmarks/AI/[ai_output.xlsx]ai_output (4)'!$J$21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3-FF8B-5F4C-8BBF-ED4DE736661E}"/>
                </c:ext>
              </c:extLst>
            </c:dLbl>
            <c:dLbl>
              <c:idx val="20"/>
              <c:tx>
                <c:strRef>
                  <c:f>'/Users/el1goluj/Documents/ZURICH/PROJECTS/UPMEM/upmem-workloads/Microbenchmarks/AI/[ai_output.xlsx]ai_output (4)'!$J$22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{7B5DBCB7-086E-AC4B-8682-308114157574}</c15:txfldGUID>
                      <c15:f>'/Users/el1goluj/Documents/ZURICH/PROJECTS/UPMEM/upmem-workloads/Microbenchmarks/AI/[ai_output.xlsx]ai_output (4)'!$J$22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4-FF8B-5F4C-8BBF-ED4DE736661E}"/>
                </c:ext>
              </c:extLst>
            </c:dLbl>
            <c:dLbl>
              <c:idx val="21"/>
              <c:tx>
                <c:strRef>
                  <c:f>'/Users/el1goluj/Documents/ZURICH/PROJECTS/UPMEM/upmem-workloads/Microbenchmarks/AI/[ai_output.xlsx]ai_output (4)'!$J$23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{E7638AD2-3B2F-1D4D-BC9C-87F42945FF08}</c15:txfldGUID>
                      <c15:f>'/Users/el1goluj/Documents/ZURICH/PROJECTS/UPMEM/upmem-workloads/Microbenchmarks/AI/[ai_output.xlsx]ai_output (4)'!$J$23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5-FF8B-5F4C-8BBF-ED4DE736661E}"/>
                </c:ext>
              </c:extLst>
            </c:dLbl>
            <c:dLbl>
              <c:idx val="22"/>
              <c:tx>
                <c:strRef>
                  <c:f>'/Users/el1goluj/Documents/ZURICH/PROJECTS/UPMEM/upmem-workloads/Microbenchmarks/AI/[ai_output.xlsx]ai_output (4)'!$J$24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{5D4837E6-2102-1E46-AC6A-D6B1AAC1BF28}</c15:txfldGUID>
                      <c15:f>'/Users/el1goluj/Documents/ZURICH/PROJECTS/UPMEM/upmem-workloads/Microbenchmarks/AI/[ai_output.xlsx]ai_output (4)'!$J$24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6-FF8B-5F4C-8BBF-ED4DE736661E}"/>
                </c:ext>
              </c:extLst>
            </c:dLbl>
            <c:dLbl>
              <c:idx val="23"/>
              <c:tx>
                <c:strRef>
                  <c:f>'/Users/el1goluj/Documents/ZURICH/PROJECTS/UPMEM/upmem-workloads/Microbenchmarks/AI/[ai_output.xlsx]ai_output (4)'!$J$25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{DDEA2A1B-8F0E-0643-9413-F160E7F76A6D}</c15:txfldGUID>
                      <c15:f>'/Users/el1goluj/Documents/ZURICH/PROJECTS/UPMEM/upmem-workloads/Microbenchmarks/AI/[ai_output.xlsx]ai_output (4)'!$J$25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7-FF8B-5F4C-8BBF-ED4DE736661E}"/>
                </c:ext>
              </c:extLst>
            </c:dLbl>
            <c:dLbl>
              <c:idx val="24"/>
              <c:tx>
                <c:strRef>
                  <c:f>'/Users/el1goluj/Documents/ZURICH/PROJECTS/UPMEM/upmem-workloads/Microbenchmarks/AI/[ai_output.xlsx]ai_output (4)'!$J$26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{1AE2A14B-F24A-944C-8969-3D60356AA94A}</c15:txfldGUID>
                      <c15:f>'/Users/el1goluj/Documents/ZURICH/PROJECTS/UPMEM/upmem-workloads/Microbenchmarks/AI/[ai_output.xlsx]ai_output (4)'!$J$26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8-FF8B-5F4C-8BBF-ED4DE736661E}"/>
                </c:ext>
              </c:extLst>
            </c:dLbl>
            <c:dLbl>
              <c:idx val="25"/>
              <c:tx>
                <c:strRef>
                  <c:f>'/Users/el1goluj/Documents/ZURICH/PROJECTS/UPMEM/upmem-workloads/Microbenchmarks/AI/[ai_output.xlsx]ai_output (4)'!$J$27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{17823068-7917-C640-935D-123E60AB5CC6}</c15:txfldGUID>
                      <c15:f>'/Users/el1goluj/Documents/ZURICH/PROJECTS/UPMEM/upmem-workloads/Microbenchmarks/AI/[ai_output.xlsx]ai_output (4)'!$J$27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9-FF8B-5F4C-8BBF-ED4DE736661E}"/>
                </c:ext>
              </c:extLst>
            </c:dLbl>
            <c:dLbl>
              <c:idx val="26"/>
              <c:tx>
                <c:strRef>
                  <c:f>'/Users/el1goluj/Documents/ZURICH/PROJECTS/UPMEM/upmem-workloads/Microbenchmarks/AI/[ai_output.xlsx]ai_output (4)'!$J$28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{B6FCAC6F-8611-434F-97D3-E0D1C460845B}</c15:txfldGUID>
                      <c15:f>'/Users/el1goluj/Documents/ZURICH/PROJECTS/UPMEM/upmem-workloads/Microbenchmarks/AI/[ai_output.xlsx]ai_output (4)'!$J$28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A-FF8B-5F4C-8BBF-ED4DE736661E}"/>
                </c:ext>
              </c:extLst>
            </c:dLbl>
            <c:dLbl>
              <c:idx val="27"/>
              <c:tx>
                <c:strRef>
                  <c:f>'/Users/el1goluj/Documents/ZURICH/PROJECTS/UPMEM/upmem-workloads/Microbenchmarks/AI/[ai_output.xlsx]ai_output (4)'!$J$29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{9CE76ABE-299B-B445-AE1A-9DD7B0A08FF3}</c15:txfldGUID>
                      <c15:f>'/Users/el1goluj/Documents/ZURICH/PROJECTS/UPMEM/upmem-workloads/Microbenchmarks/AI/[ai_output.xlsx]ai_output (4)'!$J$29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B-FF8B-5F4C-8BBF-ED4DE736661E}"/>
                </c:ext>
              </c:extLst>
            </c:dLbl>
            <c:dLbl>
              <c:idx val="28"/>
              <c:tx>
                <c:strRef>
                  <c:f>'/Users/el1goluj/Documents/ZURICH/PROJECTS/UPMEM/upmem-workloads/Microbenchmarks/AI/[ai_output.xlsx]ai_output (4)'!$J$30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{F3AF0C11-9D23-FA48-8603-102BD764B84B}</c15:txfldGUID>
                      <c15:f>'/Users/el1goluj/Documents/ZURICH/PROJECTS/UPMEM/upmem-workloads/Microbenchmarks/AI/[ai_output.xlsx]ai_output (4)'!$J$30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C-FF8B-5F4C-8BBF-ED4DE736661E}"/>
                </c:ext>
              </c:extLst>
            </c:dLbl>
            <c:dLbl>
              <c:idx val="29"/>
              <c:tx>
                <c:strRef>
                  <c:f>'/Users/el1goluj/Documents/ZURICH/PROJECTS/UPMEM/upmem-workloads/Microbenchmarks/AI/[ai_output.xlsx]ai_output (4)'!$J$31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{09F7B185-CF45-8546-B565-F670646B948A}</c15:txfldGUID>
                      <c15:f>'/Users/el1goluj/Documents/ZURICH/PROJECTS/UPMEM/upmem-workloads/Microbenchmarks/AI/[ai_output.xlsx]ai_output (4)'!$J$31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D-FF8B-5F4C-8BBF-ED4DE736661E}"/>
                </c:ext>
              </c:extLst>
            </c:dLbl>
            <c:dLbl>
              <c:idx val="30"/>
              <c:tx>
                <c:strRef>
                  <c:f>'/Users/el1goluj/Documents/ZURICH/PROJECTS/UPMEM/upmem-workloads/Microbenchmarks/AI/[ai_output.xlsx]ai_output (4)'!$J$32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{5ACBE982-6B7B-8749-A78B-2098C8BD9B90}</c15:txfldGUID>
                      <c15:f>'/Users/el1goluj/Documents/ZURICH/PROJECTS/UPMEM/upmem-workloads/Microbenchmarks/AI/[ai_output.xlsx]ai_output (4)'!$J$32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E-FF8B-5F4C-8BBF-ED4DE736661E}"/>
                </c:ext>
              </c:extLst>
            </c:dLbl>
            <c:dLbl>
              <c:idx val="31"/>
              <c:tx>
                <c:strRef>
                  <c:f>'/Users/el1goluj/Documents/ZURICH/PROJECTS/UPMEM/upmem-workloads/Microbenchmarks/AI/[ai_output.xlsx]ai_output (4)'!$J$33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{6D3E465E-D5BE-8F41-B1F4-92F7C416A1B6}</c15:txfldGUID>
                      <c15:f>'/Users/el1goluj/Documents/ZURICH/PROJECTS/UPMEM/upmem-workloads/Microbenchmarks/AI/[ai_output.xlsx]ai_output (4)'!$J$33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F-FF8B-5F4C-8BBF-ED4DE736661E}"/>
                </c:ext>
              </c:extLst>
            </c:dLbl>
            <c:dLbl>
              <c:idx val="32"/>
              <c:tx>
                <c:strRef>
                  <c:f>'/Users/el1goluj/Documents/ZURICH/PROJECTS/UPMEM/upmem-workloads/Microbenchmarks/AI/[ai_output.xlsx]ai_output (4)'!$J$34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{65590090-3EE9-6A44-982E-A300FF1856A7}</c15:txfldGUID>
                      <c15:f>'/Users/el1goluj/Documents/ZURICH/PROJECTS/UPMEM/upmem-workloads/Microbenchmarks/AI/[ai_output.xlsx]ai_output (4)'!$J$34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0-FF8B-5F4C-8BBF-ED4DE736661E}"/>
                </c:ext>
              </c:extLst>
            </c:dLbl>
            <c:dLbl>
              <c:idx val="33"/>
              <c:tx>
                <c:strRef>
                  <c:f>'/Users/el1goluj/Documents/ZURICH/PROJECTS/UPMEM/upmem-workloads/Microbenchmarks/AI/[ai_output.xlsx]ai_output (4)'!$J$35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{C2055F4B-C982-A344-A42B-2AFFE45DA0BB}</c15:txfldGUID>
                      <c15:f>'/Users/el1goluj/Documents/ZURICH/PROJECTS/UPMEM/upmem-workloads/Microbenchmarks/AI/[ai_output.xlsx]ai_output (4)'!$J$35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1-FF8B-5F4C-8BBF-ED4DE736661E}"/>
                </c:ext>
              </c:extLst>
            </c:dLbl>
            <c:dLbl>
              <c:idx val="34"/>
              <c:tx>
                <c:strRef>
                  <c:f>'/Users/el1goluj/Documents/ZURICH/PROJECTS/UPMEM/upmem-workloads/Microbenchmarks/AI/[ai_output.xlsx]ai_output (4)'!$J$36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{6D48CAA0-1651-A048-AF35-E68F4F5BAD5A}</c15:txfldGUID>
                      <c15:f>'/Users/el1goluj/Documents/ZURICH/PROJECTS/UPMEM/upmem-workloads/Microbenchmarks/AI/[ai_output.xlsx]ai_output (4)'!$J$36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2-FF8B-5F4C-8BBF-ED4DE736661E}"/>
                </c:ext>
              </c:extLst>
            </c:dLbl>
            <c:dLbl>
              <c:idx val="35"/>
              <c:tx>
                <c:strRef>
                  <c:f>'/Users/el1goluj/Documents/ZURICH/PROJECTS/UPMEM/upmem-workloads/Microbenchmarks/AI/[ai_output.xlsx]ai_output (4)'!$J$37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{A97A1339-18D6-334B-A1BF-9610353DD43C}</c15:txfldGUID>
                      <c15:f>'/Users/el1goluj/Documents/ZURICH/PROJECTS/UPMEM/upmem-workloads/Microbenchmarks/AI/[ai_output.xlsx]ai_output (4)'!$J$37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3-FF8B-5F4C-8BBF-ED4DE736661E}"/>
                </c:ext>
              </c:extLst>
            </c:dLbl>
            <c:dLbl>
              <c:idx val="36"/>
              <c:tx>
                <c:strRef>
                  <c:f>'/Users/el1goluj/Documents/ZURICH/PROJECTS/UPMEM/upmem-workloads/Microbenchmarks/AI/[ai_output.xlsx]ai_output (4)'!$J$38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{FB7F3C82-7F93-9547-8118-06E028EA4D2C}</c15:txfldGUID>
                      <c15:f>'/Users/el1goluj/Documents/ZURICH/PROJECTS/UPMEM/upmem-workloads/Microbenchmarks/AI/[ai_output.xlsx]ai_output (4)'!$J$38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4-FF8B-5F4C-8BBF-ED4DE736661E}"/>
                </c:ext>
              </c:extLst>
            </c:dLbl>
            <c:dLbl>
              <c:idx val="37"/>
              <c:tx>
                <c:strRef>
                  <c:f>'/Users/el1goluj/Documents/ZURICH/PROJECTS/UPMEM/upmem-workloads/Microbenchmarks/AI/[ai_output.xlsx]ai_output (4)'!$J$39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{A05DF67A-9E7D-0C41-9D88-4A659DA81B24}</c15:txfldGUID>
                      <c15:f>'/Users/el1goluj/Documents/ZURICH/PROJECTS/UPMEM/upmem-workloads/Microbenchmarks/AI/[ai_output.xlsx]ai_output (4)'!$J$39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5-FF8B-5F4C-8BBF-ED4DE736661E}"/>
                </c:ext>
              </c:extLst>
            </c:dLbl>
            <c:dLbl>
              <c:idx val="38"/>
              <c:tx>
                <c:strRef>
                  <c:f>'/Users/el1goluj/Documents/ZURICH/PROJECTS/UPMEM/upmem-workloads/Microbenchmarks/AI/[ai_output.xlsx]ai_output (4)'!$J$40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{8259B48C-7C15-094C-B7D7-6F4674E28DDE}</c15:txfldGUID>
                      <c15:f>'/Users/el1goluj/Documents/ZURICH/PROJECTS/UPMEM/upmem-workloads/Microbenchmarks/AI/[ai_output.xlsx]ai_output (4)'!$J$40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6-FF8B-5F4C-8BBF-ED4DE736661E}"/>
                </c:ext>
              </c:extLst>
            </c:dLbl>
            <c:dLbl>
              <c:idx val="39"/>
              <c:tx>
                <c:strRef>
                  <c:f>'/Users/el1goluj/Documents/ZURICH/PROJECTS/UPMEM/upmem-workloads/Microbenchmarks/AI/[ai_output.xlsx]ai_output (4)'!$J$41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{47496D99-48D6-9245-A337-A2EB24D733E1}</c15:txfldGUID>
                      <c15:f>'/Users/el1goluj/Documents/ZURICH/PROJECTS/UPMEM/upmem-workloads/Microbenchmarks/AI/[ai_output.xlsx]ai_output (4)'!$J$41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7-FF8B-5F4C-8BBF-ED4DE736661E}"/>
                </c:ext>
              </c:extLst>
            </c:dLbl>
            <c:dLbl>
              <c:idx val="40"/>
              <c:tx>
                <c:strRef>
                  <c:f>'/Users/el1goluj/Documents/ZURICH/PROJECTS/UPMEM/upmem-workloads/Microbenchmarks/AI/[ai_output.xlsx]ai_output (4)'!$J$42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{5F62E037-E4E7-9F46-96E4-D3D19E8B085D}</c15:txfldGUID>
                      <c15:f>'/Users/el1goluj/Documents/ZURICH/PROJECTS/UPMEM/upmem-workloads/Microbenchmarks/AI/[ai_output.xlsx]ai_output (4)'!$J$42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8-FF8B-5F4C-8BBF-ED4DE736661E}"/>
                </c:ext>
              </c:extLst>
            </c:dLbl>
            <c:dLbl>
              <c:idx val="41"/>
              <c:tx>
                <c:strRef>
                  <c:f>'/Users/el1goluj/Documents/ZURICH/PROJECTS/UPMEM/upmem-workloads/Microbenchmarks/AI/[ai_output.xlsx]ai_output (4)'!$J$43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{8F4DC471-19D1-5C47-9D6B-47735DB64899}</c15:txfldGUID>
                      <c15:f>'/Users/el1goluj/Documents/ZURICH/PROJECTS/UPMEM/upmem-workloads/Microbenchmarks/AI/[ai_output.xlsx]ai_output (4)'!$J$43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9-FF8B-5F4C-8BBF-ED4DE736661E}"/>
                </c:ext>
              </c:extLst>
            </c:dLbl>
            <c:dLbl>
              <c:idx val="42"/>
              <c:tx>
                <c:strRef>
                  <c:f>'/Users/el1goluj/Documents/ZURICH/PROJECTS/UPMEM/upmem-workloads/Microbenchmarks/AI/[ai_output.xlsx]ai_output (4)'!$J$44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{01BDEC16-6402-7747-B098-A40440BAF138}</c15:txfldGUID>
                      <c15:f>'/Users/el1goluj/Documents/ZURICH/PROJECTS/UPMEM/upmem-workloads/Microbenchmarks/AI/[ai_output.xlsx]ai_output (4)'!$J$44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A-FF8B-5F4C-8BBF-ED4DE736661E}"/>
                </c:ext>
              </c:extLst>
            </c:dLbl>
            <c:dLbl>
              <c:idx val="43"/>
              <c:tx>
                <c:strRef>
                  <c:f>'/Users/el1goluj/Documents/ZURICH/PROJECTS/UPMEM/upmem-workloads/Microbenchmarks/AI/[ai_output.xlsx]ai_output (4)'!$J$45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{613261BB-51A4-0743-9B21-7F5DF6E35D94}</c15:txfldGUID>
                      <c15:f>'/Users/el1goluj/Documents/ZURICH/PROJECTS/UPMEM/upmem-workloads/Microbenchmarks/AI/[ai_output.xlsx]ai_output (4)'!$J$45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B-FF8B-5F4C-8BBF-ED4DE736661E}"/>
                </c:ext>
              </c:extLst>
            </c:dLbl>
            <c:dLbl>
              <c:idx val="44"/>
              <c:tx>
                <c:strRef>
                  <c:f>'/Users/el1goluj/Documents/ZURICH/PROJECTS/UPMEM/upmem-workloads/Microbenchmarks/AI/[ai_output.xlsx]ai_output (4)'!$J$46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{2ADB0BE7-031F-2F4F-BA2F-CB4B712357F4}</c15:txfldGUID>
                      <c15:f>'/Users/el1goluj/Documents/ZURICH/PROJECTS/UPMEM/upmem-workloads/Microbenchmarks/AI/[ai_output.xlsx]ai_output (4)'!$J$46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C-FF8B-5F4C-8BBF-ED4DE736661E}"/>
                </c:ext>
              </c:extLst>
            </c:dLbl>
            <c:dLbl>
              <c:idx val="45"/>
              <c:tx>
                <c:strRef>
                  <c:f>'/Users/el1goluj/Documents/ZURICH/PROJECTS/UPMEM/upmem-workloads/Microbenchmarks/AI/[ai_output.xlsx]ai_output (4)'!$J$47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{A02AD861-FBF7-DC4E-B630-5686C370D0EE}</c15:txfldGUID>
                      <c15:f>'/Users/el1goluj/Documents/ZURICH/PROJECTS/UPMEM/upmem-workloads/Microbenchmarks/AI/[ai_output.xlsx]ai_output (4)'!$J$47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D-FF8B-5F4C-8BBF-ED4DE736661E}"/>
                </c:ext>
              </c:extLst>
            </c:dLbl>
            <c:dLbl>
              <c:idx val="46"/>
              <c:tx>
                <c:strRef>
                  <c:f>'/Users/el1goluj/Documents/ZURICH/PROJECTS/UPMEM/upmem-workloads/Microbenchmarks/AI/[ai_output.xlsx]ai_output (4)'!$J$48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{6F38C358-048E-DC43-8736-0302FA99D3E8}</c15:txfldGUID>
                      <c15:f>'/Users/el1goluj/Documents/ZURICH/PROJECTS/UPMEM/upmem-workloads/Microbenchmarks/AI/[ai_output.xlsx]ai_output (4)'!$J$48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E-FF8B-5F4C-8BBF-ED4DE736661E}"/>
                </c:ext>
              </c:extLst>
            </c:dLbl>
            <c:dLbl>
              <c:idx val="47"/>
              <c:tx>
                <c:strRef>
                  <c:f>'/Users/el1goluj/Documents/ZURICH/PROJECTS/UPMEM/upmem-workloads/Microbenchmarks/AI/[ai_output.xlsx]ai_output (4)'!$J$49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{0DBD3F4C-483C-6549-A2F7-648C3B165FC6}</c15:txfldGUID>
                      <c15:f>'/Users/el1goluj/Documents/ZURICH/PROJECTS/UPMEM/upmem-workloads/Microbenchmarks/AI/[ai_output.xlsx]ai_output (4)'!$J$49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F-FF8B-5F4C-8BBF-ED4DE736661E}"/>
                </c:ext>
              </c:extLst>
            </c:dLbl>
            <c:dLbl>
              <c:idx val="48"/>
              <c:tx>
                <c:strRef>
                  <c:f>'/Users/el1goluj/Documents/ZURICH/PROJECTS/UPMEM/upmem-workloads/Microbenchmarks/AI/[ai_output.xlsx]ai_output (4)'!$J$50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{0B345F95-A104-A948-98A2-6FFAD9CF3DE2}</c15:txfldGUID>
                      <c15:f>'/Users/el1goluj/Documents/ZURICH/PROJECTS/UPMEM/upmem-workloads/Microbenchmarks/AI/[ai_output.xlsx]ai_output (4)'!$J$50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0-FF8B-5F4C-8BBF-ED4DE736661E}"/>
                </c:ext>
              </c:extLst>
            </c:dLbl>
            <c:dLbl>
              <c:idx val="49"/>
              <c:tx>
                <c:strRef>
                  <c:f>'/Users/el1goluj/Documents/ZURICH/PROJECTS/UPMEM/upmem-workloads/Microbenchmarks/AI/[ai_output.xlsx]ai_output (4)'!$J$51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{D880EDCF-B66D-AE46-9307-F8534D4CE4AB}</c15:txfldGUID>
                      <c15:f>'/Users/el1goluj/Documents/ZURICH/PROJECTS/UPMEM/upmem-workloads/Microbenchmarks/AI/[ai_output.xlsx]ai_output (4)'!$J$51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1-FF8B-5F4C-8BBF-ED4DE736661E}"/>
                </c:ext>
              </c:extLst>
            </c:dLbl>
            <c:dLbl>
              <c:idx val="50"/>
              <c:tx>
                <c:strRef>
                  <c:f>'/Users/el1goluj/Documents/ZURICH/PROJECTS/UPMEM/upmem-workloads/Microbenchmarks/AI/[ai_output.xlsx]ai_output (4)'!$J$52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{9A244BF5-6CB3-2A42-BB4F-22A5D171C139}</c15:txfldGUID>
                      <c15:f>'/Users/el1goluj/Documents/ZURICH/PROJECTS/UPMEM/upmem-workloads/Microbenchmarks/AI/[ai_output.xlsx]ai_output (4)'!$J$52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2-FF8B-5F4C-8BBF-ED4DE736661E}"/>
                </c:ext>
              </c:extLst>
            </c:dLbl>
            <c:dLbl>
              <c:idx val="51"/>
              <c:tx>
                <c:strRef>
                  <c:f>'/Users/el1goluj/Documents/ZURICH/PROJECTS/UPMEM/upmem-workloads/Microbenchmarks/AI/[ai_output.xlsx]ai_output (4)'!$J$53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{E638B9B8-0A0C-8D4C-B4E8-045D86AB22F4}</c15:txfldGUID>
                      <c15:f>'/Users/el1goluj/Documents/ZURICH/PROJECTS/UPMEM/upmem-workloads/Microbenchmarks/AI/[ai_output.xlsx]ai_output (4)'!$J$53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3-FF8B-5F4C-8BBF-ED4DE736661E}"/>
                </c:ext>
              </c:extLst>
            </c:dLbl>
            <c:dLbl>
              <c:idx val="52"/>
              <c:tx>
                <c:strRef>
                  <c:f>'/Users/el1goluj/Documents/ZURICH/PROJECTS/UPMEM/upmem-workloads/Microbenchmarks/AI/[ai_output.xlsx]ai_output (4)'!$J$54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{703CEAB0-DC86-8D42-ABBD-4F5957E7703C}</c15:txfldGUID>
                      <c15:f>'/Users/el1goluj/Documents/ZURICH/PROJECTS/UPMEM/upmem-workloads/Microbenchmarks/AI/[ai_output.xlsx]ai_output (4)'!$J$54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4-FF8B-5F4C-8BBF-ED4DE736661E}"/>
                </c:ext>
              </c:extLst>
            </c:dLbl>
            <c:dLbl>
              <c:idx val="53"/>
              <c:tx>
                <c:strRef>
                  <c:f>'/Users/el1goluj/Documents/ZURICH/PROJECTS/UPMEM/upmem-workloads/Microbenchmarks/AI/[ai_output.xlsx]ai_output (4)'!$J$55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{41923F22-57EE-2843-9DCB-54A49AD907A4}</c15:txfldGUID>
                      <c15:f>'/Users/el1goluj/Documents/ZURICH/PROJECTS/UPMEM/upmem-workloads/Microbenchmarks/AI/[ai_output.xlsx]ai_output (4)'!$J$55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5-FF8B-5F4C-8BBF-ED4DE736661E}"/>
                </c:ext>
              </c:extLst>
            </c:dLbl>
            <c:dLbl>
              <c:idx val="54"/>
              <c:tx>
                <c:strRef>
                  <c:f>'/Users/el1goluj/Documents/ZURICH/PROJECTS/UPMEM/upmem-workloads/Microbenchmarks/AI/[ai_output.xlsx]ai_output (4)'!$J$56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{D49D301C-77F2-2342-B26D-8C9B46694EB9}</c15:txfldGUID>
                      <c15:f>'/Users/el1goluj/Documents/ZURICH/PROJECTS/UPMEM/upmem-workloads/Microbenchmarks/AI/[ai_output.xlsx]ai_output (4)'!$J$56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6-FF8B-5F4C-8BBF-ED4DE736661E}"/>
                </c:ext>
              </c:extLst>
            </c:dLbl>
            <c:dLbl>
              <c:idx val="55"/>
              <c:tx>
                <c:strRef>
                  <c:f>'/Users/el1goluj/Documents/ZURICH/PROJECTS/UPMEM/upmem-workloads/Microbenchmarks/AI/[ai_output.xlsx]ai_output (4)'!$J$57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{0909CF65-D5FA-7C43-85BB-D95C198C110B}</c15:txfldGUID>
                      <c15:f>'/Users/el1goluj/Documents/ZURICH/PROJECTS/UPMEM/upmem-workloads/Microbenchmarks/AI/[ai_output.xlsx]ai_output (4)'!$J$57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7-FF8B-5F4C-8BBF-ED4DE736661E}"/>
                </c:ext>
              </c:extLst>
            </c:dLbl>
            <c:dLbl>
              <c:idx val="56"/>
              <c:tx>
                <c:strRef>
                  <c:f>'/Users/el1goluj/Documents/ZURICH/PROJECTS/UPMEM/upmem-workloads/Microbenchmarks/AI/[ai_output.xlsx]ai_output (4)'!$J$58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{049ADE82-3FAD-F240-BEF8-F8AEC24EE6C1}</c15:txfldGUID>
                      <c15:f>'/Users/el1goluj/Documents/ZURICH/PROJECTS/UPMEM/upmem-workloads/Microbenchmarks/AI/[ai_output.xlsx]ai_output (4)'!$J$58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8-FF8B-5F4C-8BBF-ED4DE736661E}"/>
                </c:ext>
              </c:extLst>
            </c:dLbl>
            <c:dLbl>
              <c:idx val="57"/>
              <c:tx>
                <c:strRef>
                  <c:f>'/Users/el1goluj/Documents/ZURICH/PROJECTS/UPMEM/upmem-workloads/Microbenchmarks/AI/[ai_output.xlsx]ai_output (4)'!$J$59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{3C7D29D5-4C6D-7E47-B51E-A440CE305DDB}</c15:txfldGUID>
                      <c15:f>'/Users/el1goluj/Documents/ZURICH/PROJECTS/UPMEM/upmem-workloads/Microbenchmarks/AI/[ai_output.xlsx]ai_output (4)'!$J$59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9-FF8B-5F4C-8BBF-ED4DE736661E}"/>
                </c:ext>
              </c:extLst>
            </c:dLbl>
            <c:dLbl>
              <c:idx val="58"/>
              <c:tx>
                <c:strRef>
                  <c:f>'/Users/el1goluj/Documents/ZURICH/PROJECTS/UPMEM/upmem-workloads/Microbenchmarks/AI/[ai_output.xlsx]ai_output (4)'!$J$60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{7E04A320-F60C-D443-8834-462AF0F85189}</c15:txfldGUID>
                      <c15:f>'/Users/el1goluj/Documents/ZURICH/PROJECTS/UPMEM/upmem-workloads/Microbenchmarks/AI/[ai_output.xlsx]ai_output (4)'!$J$60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A-FF8B-5F4C-8BBF-ED4DE736661E}"/>
                </c:ext>
              </c:extLst>
            </c:dLbl>
            <c:dLbl>
              <c:idx val="59"/>
              <c:tx>
                <c:strRef>
                  <c:f>'/Users/el1goluj/Documents/ZURICH/PROJECTS/UPMEM/upmem-workloads/Microbenchmarks/AI/[ai_output.xlsx]ai_output (4)'!$J$61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{43C6174F-4CE3-9B4B-BAE6-20FD314F10C6}</c15:txfldGUID>
                      <c15:f>'/Users/el1goluj/Documents/ZURICH/PROJECTS/UPMEM/upmem-workloads/Microbenchmarks/AI/[ai_output.xlsx]ai_output (4)'!$J$61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B-FF8B-5F4C-8BBF-ED4DE736661E}"/>
                </c:ext>
              </c:extLst>
            </c:dLbl>
            <c:dLbl>
              <c:idx val="60"/>
              <c:tx>
                <c:strRef>
                  <c:f>'/Users/el1goluj/Documents/ZURICH/PROJECTS/UPMEM/upmem-workloads/Microbenchmarks/AI/[ai_output.xlsx]ai_output (4)'!$J$62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{21A03924-DD75-014E-95DC-C79B3639C903}</c15:txfldGUID>
                      <c15:f>'/Users/el1goluj/Documents/ZURICH/PROJECTS/UPMEM/upmem-workloads/Microbenchmarks/AI/[ai_output.xlsx]ai_output (4)'!$J$62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C-FF8B-5F4C-8BBF-ED4DE736661E}"/>
                </c:ext>
              </c:extLst>
            </c:dLbl>
            <c:dLbl>
              <c:idx val="61"/>
              <c:tx>
                <c:strRef>
                  <c:f>'/Users/el1goluj/Documents/ZURICH/PROJECTS/UPMEM/upmem-workloads/Microbenchmarks/AI/[ai_output.xlsx]ai_output (4)'!$J$63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{0FF7BDBD-F536-7A4B-AAFF-68C989A24F8E}</c15:txfldGUID>
                      <c15:f>'/Users/el1goluj/Documents/ZURICH/PROJECTS/UPMEM/upmem-workloads/Microbenchmarks/AI/[ai_output.xlsx]ai_output (4)'!$J$63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D-FF8B-5F4C-8BBF-ED4DE736661E}"/>
                </c:ext>
              </c:extLst>
            </c:dLbl>
            <c:dLbl>
              <c:idx val="62"/>
              <c:tx>
                <c:strRef>
                  <c:f>'/Users/el1goluj/Documents/ZURICH/PROJECTS/UPMEM/upmem-workloads/Microbenchmarks/AI/[ai_output.xlsx]ai_output (4)'!$J$64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{788026F0-543E-CD48-8A96-76FF84EBF3DA}</c15:txfldGUID>
                      <c15:f>'/Users/el1goluj/Documents/ZURICH/PROJECTS/UPMEM/upmem-workloads/Microbenchmarks/AI/[ai_output.xlsx]ai_output (4)'!$J$64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E-FF8B-5F4C-8BBF-ED4DE736661E}"/>
                </c:ext>
              </c:extLst>
            </c:dLbl>
            <c:dLbl>
              <c:idx val="63"/>
              <c:tx>
                <c:strRef>
                  <c:f>'/Users/el1goluj/Documents/ZURICH/PROJECTS/UPMEM/upmem-workloads/Microbenchmarks/AI/[ai_output.xlsx]ai_output (4)'!$J$65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{252388CB-D24F-3F46-A1DC-8FE6742F1317}</c15:txfldGUID>
                      <c15:f>'/Users/el1goluj/Documents/ZURICH/PROJECTS/UPMEM/upmem-workloads/Microbenchmarks/AI/[ai_output.xlsx]ai_output (4)'!$J$65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F-FF8B-5F4C-8BBF-ED4DE736661E}"/>
                </c:ext>
              </c:extLst>
            </c:dLbl>
            <c:dLbl>
              <c:idx val="64"/>
              <c:tx>
                <c:strRef>
                  <c:f>'/Users/el1goluj/Documents/ZURICH/PROJECTS/UPMEM/upmem-workloads/Microbenchmarks/AI/[ai_output.xlsx]ai_output (4)'!$J$66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{C619105E-CF61-254C-8348-505324B5074E}</c15:txfldGUID>
                      <c15:f>'/Users/el1goluj/Documents/ZURICH/PROJECTS/UPMEM/upmem-workloads/Microbenchmarks/AI/[ai_output.xlsx]ai_output (4)'!$J$66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0-FF8B-5F4C-8BBF-ED4DE736661E}"/>
                </c:ext>
              </c:extLst>
            </c:dLbl>
            <c:dLbl>
              <c:idx val="65"/>
              <c:tx>
                <c:strRef>
                  <c:f>'/Users/el1goluj/Documents/ZURICH/PROJECTS/UPMEM/upmem-workloads/Microbenchmarks/AI/[ai_output.xlsx]ai_output (4)'!$J$67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{FB01CC22-73FD-0543-A351-51C0CF7C350E}</c15:txfldGUID>
                      <c15:f>'/Users/el1goluj/Documents/ZURICH/PROJECTS/UPMEM/upmem-workloads/Microbenchmarks/AI/[ai_output.xlsx]ai_output (4)'!$J$67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1-FF8B-5F4C-8BBF-ED4DE736661E}"/>
                </c:ext>
              </c:extLst>
            </c:dLbl>
            <c:dLbl>
              <c:idx val="66"/>
              <c:tx>
                <c:strRef>
                  <c:f>'/Users/el1goluj/Documents/ZURICH/PROJECTS/UPMEM/upmem-workloads/Microbenchmarks/AI/[ai_output.xlsx]ai_output (4)'!$J$68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{5F94FD86-2419-AE46-8D20-B13C8FF185C5}</c15:txfldGUID>
                      <c15:f>'/Users/el1goluj/Documents/ZURICH/PROJECTS/UPMEM/upmem-workloads/Microbenchmarks/AI/[ai_output.xlsx]ai_output (4)'!$J$68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2-FF8B-5F4C-8BBF-ED4DE736661E}"/>
                </c:ext>
              </c:extLst>
            </c:dLbl>
            <c:dLbl>
              <c:idx val="67"/>
              <c:tx>
                <c:strRef>
                  <c:f>'/Users/el1goluj/Documents/ZURICH/PROJECTS/UPMEM/upmem-workloads/Microbenchmarks/AI/[ai_output.xlsx]ai_output (4)'!$J$69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{7E8BC892-D70A-A445-8EB8-1731AD767874}</c15:txfldGUID>
                      <c15:f>'/Users/el1goluj/Documents/ZURICH/PROJECTS/UPMEM/upmem-workloads/Microbenchmarks/AI/[ai_output.xlsx]ai_output (4)'!$J$69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3-FF8B-5F4C-8BBF-ED4DE736661E}"/>
                </c:ext>
              </c:extLst>
            </c:dLbl>
            <c:dLbl>
              <c:idx val="68"/>
              <c:tx>
                <c:strRef>
                  <c:f>'/Users/el1goluj/Documents/ZURICH/PROJECTS/UPMEM/upmem-workloads/Microbenchmarks/AI/[ai_output.xlsx]ai_output (4)'!$J$70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{1D71D2E0-B358-F743-AB8E-EED515D8952B}</c15:txfldGUID>
                      <c15:f>'/Users/el1goluj/Documents/ZURICH/PROJECTS/UPMEM/upmem-workloads/Microbenchmarks/AI/[ai_output.xlsx]ai_output (4)'!$J$70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4-FF8B-5F4C-8BBF-ED4DE736661E}"/>
                </c:ext>
              </c:extLst>
            </c:dLbl>
            <c:dLbl>
              <c:idx val="69"/>
              <c:tx>
                <c:strRef>
                  <c:f>'/Users/el1goluj/Documents/ZURICH/PROJECTS/UPMEM/upmem-workloads/Microbenchmarks/AI/[ai_output.xlsx]ai_output (4)'!$J$71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{14EEB62C-F9C1-6F4D-B433-69C5033A3A69}</c15:txfldGUID>
                      <c15:f>'/Users/el1goluj/Documents/ZURICH/PROJECTS/UPMEM/upmem-workloads/Microbenchmarks/AI/[ai_output.xlsx]ai_output (4)'!$J$71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5-FF8B-5F4C-8BBF-ED4DE736661E}"/>
                </c:ext>
              </c:extLst>
            </c:dLbl>
            <c:dLbl>
              <c:idx val="70"/>
              <c:tx>
                <c:strRef>
                  <c:f>'/Users/el1goluj/Documents/ZURICH/PROJECTS/UPMEM/upmem-workloads/Microbenchmarks/AI/[ai_output.xlsx]ai_output (4)'!$J$72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{A8C7D96B-9BC1-BC43-8C35-FCBCB0389D27}</c15:txfldGUID>
                      <c15:f>'/Users/el1goluj/Documents/ZURICH/PROJECTS/UPMEM/upmem-workloads/Microbenchmarks/AI/[ai_output.xlsx]ai_output (4)'!$J$72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6-FF8B-5F4C-8BBF-ED4DE736661E}"/>
                </c:ext>
              </c:extLst>
            </c:dLbl>
            <c:dLbl>
              <c:idx val="71"/>
              <c:tx>
                <c:strRef>
                  <c:f>'/Users/el1goluj/Documents/ZURICH/PROJECTS/UPMEM/upmem-workloads/Microbenchmarks/AI/[ai_output.xlsx]ai_output (4)'!$J$73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{51D70F36-38CF-A34B-BCFC-5E1E0B92428B}</c15:txfldGUID>
                      <c15:f>'/Users/el1goluj/Documents/ZURICH/PROJECTS/UPMEM/upmem-workloads/Microbenchmarks/AI/[ai_output.xlsx]ai_output (4)'!$J$73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7-FF8B-5F4C-8BBF-ED4DE736661E}"/>
                </c:ext>
              </c:extLst>
            </c:dLbl>
            <c:dLbl>
              <c:idx val="72"/>
              <c:tx>
                <c:strRef>
                  <c:f>'/Users/el1goluj/Documents/ZURICH/PROJECTS/UPMEM/upmem-workloads/Microbenchmarks/AI/[ai_output.xlsx]ai_output (4)'!$J$74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{2BED970E-2CA0-2745-9DC8-27BA17D902FC}</c15:txfldGUID>
                      <c15:f>'/Users/el1goluj/Documents/ZURICH/PROJECTS/UPMEM/upmem-workloads/Microbenchmarks/AI/[ai_output.xlsx]ai_output (4)'!$J$74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8-FF8B-5F4C-8BBF-ED4DE736661E}"/>
                </c:ext>
              </c:extLst>
            </c:dLbl>
            <c:dLbl>
              <c:idx val="73"/>
              <c:tx>
                <c:strRef>
                  <c:f>'/Users/el1goluj/Documents/ZURICH/PROJECTS/UPMEM/upmem-workloads/Microbenchmarks/AI/[ai_output.xlsx]ai_output (4)'!$J$75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{8FDD73D9-7B63-2B45-97AE-D2E36877CBEE}</c15:txfldGUID>
                      <c15:f>'/Users/el1goluj/Documents/ZURICH/PROJECTS/UPMEM/upmem-workloads/Microbenchmarks/AI/[ai_output.xlsx]ai_output (4)'!$J$75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9-FF8B-5F4C-8BBF-ED4DE736661E}"/>
                </c:ext>
              </c:extLst>
            </c:dLbl>
            <c:dLbl>
              <c:idx val="74"/>
              <c:tx>
                <c:strRef>
                  <c:f>'/Users/el1goluj/Documents/ZURICH/PROJECTS/UPMEM/upmem-workloads/Microbenchmarks/AI/[ai_output.xlsx]ai_output (4)'!$J$76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{F0220262-38B7-3344-9A76-316DAA5D7680}</c15:txfldGUID>
                      <c15:f>'/Users/el1goluj/Documents/ZURICH/PROJECTS/UPMEM/upmem-workloads/Microbenchmarks/AI/[ai_output.xlsx]ai_output (4)'!$J$76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A-FF8B-5F4C-8BBF-ED4DE736661E}"/>
                </c:ext>
              </c:extLst>
            </c:dLbl>
            <c:dLbl>
              <c:idx val="75"/>
              <c:tx>
                <c:strRef>
                  <c:f>'/Users/el1goluj/Documents/ZURICH/PROJECTS/UPMEM/upmem-workloads/Microbenchmarks/AI/[ai_output.xlsx]ai_output (4)'!$J$77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{B082CADB-D119-7E4A-815C-A331864F9FA3}</c15:txfldGUID>
                      <c15:f>'/Users/el1goluj/Documents/ZURICH/PROJECTS/UPMEM/upmem-workloads/Microbenchmarks/AI/[ai_output.xlsx]ai_output (4)'!$J$77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B-FF8B-5F4C-8BBF-ED4DE736661E}"/>
                </c:ext>
              </c:extLst>
            </c:dLbl>
            <c:dLbl>
              <c:idx val="76"/>
              <c:tx>
                <c:strRef>
                  <c:f>'/Users/el1goluj/Documents/ZURICH/PROJECTS/UPMEM/upmem-workloads/Microbenchmarks/AI/[ai_output.xlsx]ai_output (4)'!$J$78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{E89FE667-AAA3-9E43-B4CB-B40D534A15D2}</c15:txfldGUID>
                      <c15:f>'/Users/el1goluj/Documents/ZURICH/PROJECTS/UPMEM/upmem-workloads/Microbenchmarks/AI/[ai_output.xlsx]ai_output (4)'!$J$78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C-FF8B-5F4C-8BBF-ED4DE736661E}"/>
                </c:ext>
              </c:extLst>
            </c:dLbl>
            <c:dLbl>
              <c:idx val="77"/>
              <c:tx>
                <c:strRef>
                  <c:f>'/Users/el1goluj/Documents/ZURICH/PROJECTS/UPMEM/upmem-workloads/Microbenchmarks/AI/[ai_output.xlsx]ai_output (4)'!$J$79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{6318341C-DADE-3846-ACD7-4BFA574971D7}</c15:txfldGUID>
                      <c15:f>'/Users/el1goluj/Documents/ZURICH/PROJECTS/UPMEM/upmem-workloads/Microbenchmarks/AI/[ai_output.xlsx]ai_output (4)'!$J$79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D-FF8B-5F4C-8BBF-ED4DE736661E}"/>
                </c:ext>
              </c:extLst>
            </c:dLbl>
            <c:dLbl>
              <c:idx val="78"/>
              <c:tx>
                <c:strRef>
                  <c:f>'/Users/el1goluj/Documents/ZURICH/PROJECTS/UPMEM/upmem-workloads/Microbenchmarks/AI/[ai_output.xlsx]ai_output (4)'!$J$80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{D84795D9-9230-1D4A-B22E-A6B84DDD08D0}</c15:txfldGUID>
                      <c15:f>'/Users/el1goluj/Documents/ZURICH/PROJECTS/UPMEM/upmem-workloads/Microbenchmarks/AI/[ai_output.xlsx]ai_output (4)'!$J$80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E-FF8B-5F4C-8BBF-ED4DE736661E}"/>
                </c:ext>
              </c:extLst>
            </c:dLbl>
            <c:dLbl>
              <c:idx val="79"/>
              <c:tx>
                <c:strRef>
                  <c:f>'/Users/el1goluj/Documents/ZURICH/PROJECTS/UPMEM/upmem-workloads/Microbenchmarks/AI/[ai_output.xlsx]ai_output (4)'!$J$81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{8BBEF554-BE49-6545-83AF-18B7D7CE7D08}</c15:txfldGUID>
                      <c15:f>'/Users/el1goluj/Documents/ZURICH/PROJECTS/UPMEM/upmem-workloads/Microbenchmarks/AI/[ai_output.xlsx]ai_output (4)'!$J$81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F-FF8B-5F4C-8BBF-ED4DE736661E}"/>
                </c:ext>
              </c:extLst>
            </c:dLbl>
            <c:dLbl>
              <c:idx val="80"/>
              <c:tx>
                <c:strRef>
                  <c:f>'/Users/el1goluj/Documents/ZURICH/PROJECTS/UPMEM/upmem-workloads/Microbenchmarks/AI/[ai_output.xlsx]ai_output (4)'!$J$82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{3CBC0AC8-6141-4546-AA6E-F703995CDC65}</c15:txfldGUID>
                      <c15:f>'/Users/el1goluj/Documents/ZURICH/PROJECTS/UPMEM/upmem-workloads/Microbenchmarks/AI/[ai_output.xlsx]ai_output (4)'!$J$82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0-FF8B-5F4C-8BBF-ED4DE736661E}"/>
                </c:ext>
              </c:extLst>
            </c:dLbl>
            <c:dLbl>
              <c:idx val="81"/>
              <c:tx>
                <c:strRef>
                  <c:f>'/Users/el1goluj/Documents/ZURICH/PROJECTS/UPMEM/upmem-workloads/Microbenchmarks/AI/[ai_output.xlsx]ai_output (4)'!$J$83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{67241E1A-B9EA-6E45-BCD2-5B5D0157BA01}</c15:txfldGUID>
                      <c15:f>'/Users/el1goluj/Documents/ZURICH/PROJECTS/UPMEM/upmem-workloads/Microbenchmarks/AI/[ai_output.xlsx]ai_output (4)'!$J$83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1-FF8B-5F4C-8BBF-ED4DE736661E}"/>
                </c:ext>
              </c:extLst>
            </c:dLbl>
            <c:dLbl>
              <c:idx val="82"/>
              <c:tx>
                <c:strRef>
                  <c:f>'/Users/el1goluj/Documents/ZURICH/PROJECTS/UPMEM/upmem-workloads/Microbenchmarks/AI/[ai_output.xlsx]ai_output (4)'!$J$84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{39B0EE7C-EF7B-9840-A5B0-DCBEA3A75159}</c15:txfldGUID>
                      <c15:f>'/Users/el1goluj/Documents/ZURICH/PROJECTS/UPMEM/upmem-workloads/Microbenchmarks/AI/[ai_output.xlsx]ai_output (4)'!$J$84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2-FF8B-5F4C-8BBF-ED4DE736661E}"/>
                </c:ext>
              </c:extLst>
            </c:dLbl>
            <c:dLbl>
              <c:idx val="83"/>
              <c:tx>
                <c:strRef>
                  <c:f>'/Users/el1goluj/Documents/ZURICH/PROJECTS/UPMEM/upmem-workloads/Microbenchmarks/AI/[ai_output.xlsx]ai_output (4)'!$J$85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{AF24D5EF-3381-FF46-869F-9247820CF7FC}</c15:txfldGUID>
                      <c15:f>'/Users/el1goluj/Documents/ZURICH/PROJECTS/UPMEM/upmem-workloads/Microbenchmarks/AI/[ai_output.xlsx]ai_output (4)'!$J$85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3-FF8B-5F4C-8BBF-ED4DE736661E}"/>
                </c:ext>
              </c:extLst>
            </c:dLbl>
            <c:dLbl>
              <c:idx val="84"/>
              <c:tx>
                <c:strRef>
                  <c:f>'/Users/el1goluj/Documents/ZURICH/PROJECTS/UPMEM/upmem-workloads/Microbenchmarks/AI/[ai_output.xlsx]ai_output (4)'!$J$86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{4E4AD5E4-5748-8747-BB5B-74770D65A911}</c15:txfldGUID>
                      <c15:f>'/Users/el1goluj/Documents/ZURICH/PROJECTS/UPMEM/upmem-workloads/Microbenchmarks/AI/[ai_output.xlsx]ai_output (4)'!$J$86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4-FF8B-5F4C-8BBF-ED4DE736661E}"/>
                </c:ext>
              </c:extLst>
            </c:dLbl>
            <c:dLbl>
              <c:idx val="85"/>
              <c:tx>
                <c:strRef>
                  <c:f>'/Users/el1goluj/Documents/ZURICH/PROJECTS/UPMEM/upmem-workloads/Microbenchmarks/AI/[ai_output.xlsx]ai_output (4)'!$J$87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{B9A9D11A-1DE7-174B-B0AA-75CFBD227FD2}</c15:txfldGUID>
                      <c15:f>'/Users/el1goluj/Documents/ZURICH/PROJECTS/UPMEM/upmem-workloads/Microbenchmarks/AI/[ai_output.xlsx]ai_output (4)'!$J$87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5-FF8B-5F4C-8BBF-ED4DE736661E}"/>
                </c:ext>
              </c:extLst>
            </c:dLbl>
            <c:dLbl>
              <c:idx val="86"/>
              <c:tx>
                <c:strRef>
                  <c:f>'/Users/el1goluj/Documents/ZURICH/PROJECTS/UPMEM/upmem-workloads/Microbenchmarks/AI/[ai_output.xlsx]ai_output (4)'!$J$88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{DA3D6E2B-0AC6-C641-80D5-EC7C7786AF38}</c15:txfldGUID>
                      <c15:f>'/Users/el1goluj/Documents/ZURICH/PROJECTS/UPMEM/upmem-workloads/Microbenchmarks/AI/[ai_output.xlsx]ai_output (4)'!$J$88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6-FF8B-5F4C-8BBF-ED4DE736661E}"/>
                </c:ext>
              </c:extLst>
            </c:dLbl>
            <c:dLbl>
              <c:idx val="87"/>
              <c:tx>
                <c:strRef>
                  <c:f>'/Users/el1goluj/Documents/ZURICH/PROJECTS/UPMEM/upmem-workloads/Microbenchmarks/AI/[ai_output.xlsx]ai_output (4)'!$J$89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{BF0841E6-C15B-C44C-9CFD-F117643FCAE7}</c15:txfldGUID>
                      <c15:f>'/Users/el1goluj/Documents/ZURICH/PROJECTS/UPMEM/upmem-workloads/Microbenchmarks/AI/[ai_output.xlsx]ai_output (4)'!$J$89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7-FF8B-5F4C-8BBF-ED4DE736661E}"/>
                </c:ext>
              </c:extLst>
            </c:dLbl>
            <c:dLbl>
              <c:idx val="88"/>
              <c:tx>
                <c:strRef>
                  <c:f>'/Users/el1goluj/Documents/ZURICH/PROJECTS/UPMEM/upmem-workloads/Microbenchmarks/AI/[ai_output.xlsx]ai_output (4)'!$J$90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{77373016-8ADF-2845-918B-33A0D7467D8A}</c15:txfldGUID>
                      <c15:f>'/Users/el1goluj/Documents/ZURICH/PROJECTS/UPMEM/upmem-workloads/Microbenchmarks/AI/[ai_output.xlsx]ai_output (4)'!$J$90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8-FF8B-5F4C-8BBF-ED4DE736661E}"/>
                </c:ext>
              </c:extLst>
            </c:dLbl>
            <c:dLbl>
              <c:idx val="89"/>
              <c:tx>
                <c:strRef>
                  <c:f>'/Users/el1goluj/Documents/ZURICH/PROJECTS/UPMEM/upmem-workloads/Microbenchmarks/AI/[ai_output.xlsx]ai_output (4)'!$J$91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{0A0710AC-839D-4346-B16B-156EFF8D0A7C}</c15:txfldGUID>
                      <c15:f>'/Users/el1goluj/Documents/ZURICH/PROJECTS/UPMEM/upmem-workloads/Microbenchmarks/AI/[ai_output.xlsx]ai_output (4)'!$J$91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9-FF8B-5F4C-8BBF-ED4DE736661E}"/>
                </c:ext>
              </c:extLst>
            </c:dLbl>
            <c:dLbl>
              <c:idx val="90"/>
              <c:tx>
                <c:strRef>
                  <c:f>'/Users/el1goluj/Documents/ZURICH/PROJECTS/UPMEM/upmem-workloads/Microbenchmarks/AI/[ai_output.xlsx]ai_output (4)'!$J$92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{2D27813A-8C0E-E24C-B2E6-4520759E50EB}</c15:txfldGUID>
                      <c15:f>'/Users/el1goluj/Documents/ZURICH/PROJECTS/UPMEM/upmem-workloads/Microbenchmarks/AI/[ai_output.xlsx]ai_output (4)'!$J$92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A-FF8B-5F4C-8BBF-ED4DE736661E}"/>
                </c:ext>
              </c:extLst>
            </c:dLbl>
            <c:dLbl>
              <c:idx val="91"/>
              <c:tx>
                <c:strRef>
                  <c:f>'/Users/el1goluj/Documents/ZURICH/PROJECTS/UPMEM/upmem-workloads/Microbenchmarks/AI/[ai_output.xlsx]ai_output (4)'!$J$93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{18AD3EAF-419C-EF4A-B853-67CA84D4274A}</c15:txfldGUID>
                      <c15:f>'/Users/el1goluj/Documents/ZURICH/PROJECTS/UPMEM/upmem-workloads/Microbenchmarks/AI/[ai_output.xlsx]ai_output (4)'!$J$93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B-FF8B-5F4C-8BBF-ED4DE736661E}"/>
                </c:ext>
              </c:extLst>
            </c:dLbl>
            <c:dLbl>
              <c:idx val="92"/>
              <c:tx>
                <c:strRef>
                  <c:f>'/Users/el1goluj/Documents/ZURICH/PROJECTS/UPMEM/upmem-workloads/Microbenchmarks/AI/[ai_output.xlsx]ai_output (4)'!$J$94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{4DD7F843-AC58-6F48-A6E5-1CE50E284220}</c15:txfldGUID>
                      <c15:f>'/Users/el1goluj/Documents/ZURICH/PROJECTS/UPMEM/upmem-workloads/Microbenchmarks/AI/[ai_output.xlsx]ai_output (4)'!$J$94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C-FF8B-5F4C-8BBF-ED4DE736661E}"/>
                </c:ext>
              </c:extLst>
            </c:dLbl>
            <c:dLbl>
              <c:idx val="93"/>
              <c:tx>
                <c:strRef>
                  <c:f>'/Users/el1goluj/Documents/ZURICH/PROJECTS/UPMEM/upmem-workloads/Microbenchmarks/AI/[ai_output.xlsx]ai_output (4)'!$J$95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{ECF9D001-77AE-CE47-AD8F-1EDA3EAFEFBA}</c15:txfldGUID>
                      <c15:f>'/Users/el1goluj/Documents/ZURICH/PROJECTS/UPMEM/upmem-workloads/Microbenchmarks/AI/[ai_output.xlsx]ai_output (4)'!$J$95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D-FF8B-5F4C-8BBF-ED4DE736661E}"/>
                </c:ext>
              </c:extLst>
            </c:dLbl>
            <c:dLbl>
              <c:idx val="94"/>
              <c:tx>
                <c:strRef>
                  <c:f>'/Users/el1goluj/Documents/ZURICH/PROJECTS/UPMEM/upmem-workloads/Microbenchmarks/AI/[ai_output.xlsx]ai_output (4)'!$J$96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{3B971695-BD06-044A-B733-242E85AF09B9}</c15:txfldGUID>
                      <c15:f>'/Users/el1goluj/Documents/ZURICH/PROJECTS/UPMEM/upmem-workloads/Microbenchmarks/AI/[ai_output.xlsx]ai_output (4)'!$J$96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E-FF8B-5F4C-8BBF-ED4DE736661E}"/>
                </c:ext>
              </c:extLst>
            </c:dLbl>
            <c:dLbl>
              <c:idx val="95"/>
              <c:tx>
                <c:strRef>
                  <c:f>'/Users/el1goluj/Documents/ZURICH/PROJECTS/UPMEM/upmem-workloads/Microbenchmarks/AI/[ai_output.xlsx]ai_output (4)'!$J$97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{C87860AA-7CF8-FF4F-BE0D-5BF5AEC3D076}</c15:txfldGUID>
                      <c15:f>'/Users/el1goluj/Documents/ZURICH/PROJECTS/UPMEM/upmem-workloads/Microbenchmarks/AI/[ai_output.xlsx]ai_output (4)'!$J$97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F-FF8B-5F4C-8BBF-ED4DE736661E}"/>
                </c:ext>
              </c:extLst>
            </c:dLbl>
            <c:dLbl>
              <c:idx val="96"/>
              <c:tx>
                <c:strRef>
                  <c:f>'/Users/el1goluj/Documents/ZURICH/PROJECTS/UPMEM/upmem-workloads/Microbenchmarks/AI/[ai_output.xlsx]ai_output (4)'!$J$98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{581A9517-D575-534B-97D8-41E4B0AA42B3}</c15:txfldGUID>
                      <c15:f>'/Users/el1goluj/Documents/ZURICH/PROJECTS/UPMEM/upmem-workloads/Microbenchmarks/AI/[ai_output.xlsx]ai_output (4)'!$J$98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0-FF8B-5F4C-8BBF-ED4DE736661E}"/>
                </c:ext>
              </c:extLst>
            </c:dLbl>
            <c:dLbl>
              <c:idx val="97"/>
              <c:tx>
                <c:strRef>
                  <c:f>'/Users/el1goluj/Documents/ZURICH/PROJECTS/UPMEM/upmem-workloads/Microbenchmarks/AI/[ai_output.xlsx]ai_output (4)'!$J$99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{5E427B6D-3401-C44F-91F0-C56355A0DE76}</c15:txfldGUID>
                      <c15:f>'/Users/el1goluj/Documents/ZURICH/PROJECTS/UPMEM/upmem-workloads/Microbenchmarks/AI/[ai_output.xlsx]ai_output (4)'!$J$99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1-FF8B-5F4C-8BBF-ED4DE736661E}"/>
                </c:ext>
              </c:extLst>
            </c:dLbl>
            <c:dLbl>
              <c:idx val="98"/>
              <c:tx>
                <c:strRef>
                  <c:f>'/Users/el1goluj/Documents/ZURICH/PROJECTS/UPMEM/upmem-workloads/Microbenchmarks/AI/[ai_output.xlsx]ai_output (4)'!$J$100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{B5851757-A9A6-9948-A3F8-7FCDDB3FE761}</c15:txfldGUID>
                      <c15:f>'/Users/el1goluj/Documents/ZURICH/PROJECTS/UPMEM/upmem-workloads/Microbenchmarks/AI/[ai_output.xlsx]ai_output (4)'!$J$100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2-FF8B-5F4C-8BBF-ED4DE736661E}"/>
                </c:ext>
              </c:extLst>
            </c:dLbl>
            <c:dLbl>
              <c:idx val="99"/>
              <c:tx>
                <c:strRef>
                  <c:f>'/Users/el1goluj/Documents/ZURICH/PROJECTS/UPMEM/upmem-workloads/Microbenchmarks/AI/[ai_output.xlsx]ai_output (4)'!$J$101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{C4120282-2D9A-9441-B6E0-71E0155F10E0}</c15:txfldGUID>
                      <c15:f>'/Users/el1goluj/Documents/ZURICH/PROJECTS/UPMEM/upmem-workloads/Microbenchmarks/AI/[ai_output.xlsx]ai_output (4)'!$J$101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3-FF8B-5F4C-8BBF-ED4DE736661E}"/>
                </c:ext>
              </c:extLst>
            </c:dLbl>
            <c:dLbl>
              <c:idx val="100"/>
              <c:tx>
                <c:strRef>
                  <c:f>'/Users/el1goluj/Documents/ZURICH/PROJECTS/UPMEM/upmem-workloads/Microbenchmarks/AI/[ai_output.xlsx]ai_output (4)'!$J$102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{75ECE910-BFB6-DC45-98AB-8A4AB447BE83}</c15:txfldGUID>
                      <c15:f>'/Users/el1goluj/Documents/ZURICH/PROJECTS/UPMEM/upmem-workloads/Microbenchmarks/AI/[ai_output.xlsx]ai_output (4)'!$J$102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4-FF8B-5F4C-8BBF-ED4DE736661E}"/>
                </c:ext>
              </c:extLst>
            </c:dLbl>
            <c:dLbl>
              <c:idx val="101"/>
              <c:tx>
                <c:strRef>
                  <c:f>'/Users/el1goluj/Documents/ZURICH/PROJECTS/UPMEM/upmem-workloads/Microbenchmarks/AI/[ai_output.xlsx]ai_output (4)'!$J$103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{499684BF-3121-5E43-AC16-86DE05AC5294}</c15:txfldGUID>
                      <c15:f>'/Users/el1goluj/Documents/ZURICH/PROJECTS/UPMEM/upmem-workloads/Microbenchmarks/AI/[ai_output.xlsx]ai_output (4)'!$J$103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5-FF8B-5F4C-8BBF-ED4DE736661E}"/>
                </c:ext>
              </c:extLst>
            </c:dLbl>
            <c:dLbl>
              <c:idx val="102"/>
              <c:tx>
                <c:strRef>
                  <c:f>'/Users/el1goluj/Documents/ZURICH/PROJECTS/UPMEM/upmem-workloads/Microbenchmarks/AI/[ai_output.xlsx]ai_output (4)'!$J$104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{C7FDB98A-2D4B-FD4A-8659-ACF65ACCBC20}</c15:txfldGUID>
                      <c15:f>'/Users/el1goluj/Documents/ZURICH/PROJECTS/UPMEM/upmem-workloads/Microbenchmarks/AI/[ai_output.xlsx]ai_output (4)'!$J$104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6-FF8B-5F4C-8BBF-ED4DE736661E}"/>
                </c:ext>
              </c:extLst>
            </c:dLbl>
            <c:dLbl>
              <c:idx val="103"/>
              <c:tx>
                <c:strRef>
                  <c:f>'/Users/el1goluj/Documents/ZURICH/PROJECTS/UPMEM/upmem-workloads/Microbenchmarks/AI/[ai_output.xlsx]ai_output (4)'!$J$105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{1F770CE8-66C7-3646-A466-841A3A9AFABD}</c15:txfldGUID>
                      <c15:f>'/Users/el1goluj/Documents/ZURICH/PROJECTS/UPMEM/upmem-workloads/Microbenchmarks/AI/[ai_output.xlsx]ai_output (4)'!$J$105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7-FF8B-5F4C-8BBF-ED4DE736661E}"/>
                </c:ext>
              </c:extLst>
            </c:dLbl>
            <c:dLbl>
              <c:idx val="104"/>
              <c:tx>
                <c:strRef>
                  <c:f>'/Users/el1goluj/Documents/ZURICH/PROJECTS/UPMEM/upmem-workloads/Microbenchmarks/AI/[ai_output.xlsx]ai_output (4)'!$J$106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{F00F4086-D660-4F4D-BE1E-27FA8B7910A3}</c15:txfldGUID>
                      <c15:f>'/Users/el1goluj/Documents/ZURICH/PROJECTS/UPMEM/upmem-workloads/Microbenchmarks/AI/[ai_output.xlsx]ai_output (4)'!$J$106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8-FF8B-5F4C-8BBF-ED4DE736661E}"/>
                </c:ext>
              </c:extLst>
            </c:dLbl>
            <c:dLbl>
              <c:idx val="105"/>
              <c:tx>
                <c:strRef>
                  <c:f>'/Users/el1goluj/Documents/ZURICH/PROJECTS/UPMEM/upmem-workloads/Microbenchmarks/AI/[ai_output.xlsx]ai_output (4)'!$J$107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{CCDA7FCE-2DD3-B241-B47A-30304397B85C}</c15:txfldGUID>
                      <c15:f>'/Users/el1goluj/Documents/ZURICH/PROJECTS/UPMEM/upmem-workloads/Microbenchmarks/AI/[ai_output.xlsx]ai_output (4)'!$J$107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9-FF8B-5F4C-8BBF-ED4DE736661E}"/>
                </c:ext>
              </c:extLst>
            </c:dLbl>
            <c:dLbl>
              <c:idx val="106"/>
              <c:tx>
                <c:strRef>
                  <c:f>'/Users/el1goluj/Documents/ZURICH/PROJECTS/UPMEM/upmem-workloads/Microbenchmarks/AI/[ai_output.xlsx]ai_output (4)'!$J$108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{7B866696-219A-4E4C-B097-F3C0AB4EBA18}</c15:txfldGUID>
                      <c15:f>'/Users/el1goluj/Documents/ZURICH/PROJECTS/UPMEM/upmem-workloads/Microbenchmarks/AI/[ai_output.xlsx]ai_output (4)'!$J$108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A-FF8B-5F4C-8BBF-ED4DE736661E}"/>
                </c:ext>
              </c:extLst>
            </c:dLbl>
            <c:dLbl>
              <c:idx val="107"/>
              <c:tx>
                <c:strRef>
                  <c:f>'/Users/el1goluj/Documents/ZURICH/PROJECTS/UPMEM/upmem-workloads/Microbenchmarks/AI/[ai_output.xlsx]ai_output (4)'!$J$109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{4E575491-CA52-C343-AA54-BAAD35A62246}</c15:txfldGUID>
                      <c15:f>'/Users/el1goluj/Documents/ZURICH/PROJECTS/UPMEM/upmem-workloads/Microbenchmarks/AI/[ai_output.xlsx]ai_output (4)'!$J$109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B-FF8B-5F4C-8BBF-ED4DE736661E}"/>
                </c:ext>
              </c:extLst>
            </c:dLbl>
            <c:dLbl>
              <c:idx val="108"/>
              <c:tx>
                <c:strRef>
                  <c:f>'/Users/el1goluj/Documents/ZURICH/PROJECTS/UPMEM/upmem-workloads/Microbenchmarks/AI/[ai_output.xlsx]ai_output (4)'!$J$110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{0A0C3CCA-BA9B-5846-A6C6-8694C0FC961A}</c15:txfldGUID>
                      <c15:f>'/Users/el1goluj/Documents/ZURICH/PROJECTS/UPMEM/upmem-workloads/Microbenchmarks/AI/[ai_output.xlsx]ai_output (4)'!$J$110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C-FF8B-5F4C-8BBF-ED4DE736661E}"/>
                </c:ext>
              </c:extLst>
            </c:dLbl>
            <c:dLbl>
              <c:idx val="109"/>
              <c:tx>
                <c:strRef>
                  <c:f>'/Users/el1goluj/Documents/ZURICH/PROJECTS/UPMEM/upmem-workloads/Microbenchmarks/AI/[ai_output.xlsx]ai_output (4)'!$J$111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{7458AF95-2C8D-A94E-8AE6-23DCC5FFA3A5}</c15:txfldGUID>
                      <c15:f>'/Users/el1goluj/Documents/ZURICH/PROJECTS/UPMEM/upmem-workloads/Microbenchmarks/AI/[ai_output.xlsx]ai_output (4)'!$J$111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D-FF8B-5F4C-8BBF-ED4DE736661E}"/>
                </c:ext>
              </c:extLst>
            </c:dLbl>
            <c:dLbl>
              <c:idx val="110"/>
              <c:tx>
                <c:strRef>
                  <c:f>'/Users/el1goluj/Documents/ZURICH/PROJECTS/UPMEM/upmem-workloads/Microbenchmarks/AI/[ai_output.xlsx]ai_output (4)'!$J$112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{C63C22AD-1E41-3D4B-86F8-21AD6B6E7170}</c15:txfldGUID>
                      <c15:f>'/Users/el1goluj/Documents/ZURICH/PROJECTS/UPMEM/upmem-workloads/Microbenchmarks/AI/[ai_output.xlsx]ai_output (4)'!$J$112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E-FF8B-5F4C-8BBF-ED4DE736661E}"/>
                </c:ext>
              </c:extLst>
            </c:dLbl>
            <c:dLbl>
              <c:idx val="111"/>
              <c:tx>
                <c:strRef>
                  <c:f>'/Users/el1goluj/Documents/ZURICH/PROJECTS/UPMEM/upmem-workloads/Microbenchmarks/AI/[ai_output.xlsx]ai_output (4)'!$J$113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{F6C12061-5AF7-BD4D-B174-9E2AE4407B6E}</c15:txfldGUID>
                      <c15:f>'/Users/el1goluj/Documents/ZURICH/PROJECTS/UPMEM/upmem-workloads/Microbenchmarks/AI/[ai_output.xlsx]ai_output (4)'!$J$113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F-FF8B-5F4C-8BBF-ED4DE736661E}"/>
                </c:ext>
              </c:extLst>
            </c:dLbl>
            <c:dLbl>
              <c:idx val="112"/>
              <c:tx>
                <c:strRef>
                  <c:f>'/Users/el1goluj/Documents/ZURICH/PROJECTS/UPMEM/upmem-workloads/Microbenchmarks/AI/[ai_output.xlsx]ai_output (4)'!$J$114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{3E799F39-50E3-0B4E-BC12-6270EC899369}</c15:txfldGUID>
                      <c15:f>'/Users/el1goluj/Documents/ZURICH/PROJECTS/UPMEM/upmem-workloads/Microbenchmarks/AI/[ai_output.xlsx]ai_output (4)'!$J$114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0-FF8B-5F4C-8BBF-ED4DE736661E}"/>
                </c:ext>
              </c:extLst>
            </c:dLbl>
            <c:dLbl>
              <c:idx val="113"/>
              <c:tx>
                <c:strRef>
                  <c:f>'/Users/el1goluj/Documents/ZURICH/PROJECTS/UPMEM/upmem-workloads/Microbenchmarks/AI/[ai_output.xlsx]ai_output (4)'!$J$115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{BBE30B2F-8793-0843-9F14-25FB79284B05}</c15:txfldGUID>
                      <c15:f>'/Users/el1goluj/Documents/ZURICH/PROJECTS/UPMEM/upmem-workloads/Microbenchmarks/AI/[ai_output.xlsx]ai_output (4)'!$J$115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1-FF8B-5F4C-8BBF-ED4DE736661E}"/>
                </c:ext>
              </c:extLst>
            </c:dLbl>
            <c:dLbl>
              <c:idx val="114"/>
              <c:tx>
                <c:strRef>
                  <c:f>'/Users/el1goluj/Documents/ZURICH/PROJECTS/UPMEM/upmem-workloads/Microbenchmarks/AI/[ai_output.xlsx]ai_output (4)'!$J$116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{04AF55D6-0FC7-C841-9BFB-6FC4786ADBF2}</c15:txfldGUID>
                      <c15:f>'/Users/el1goluj/Documents/ZURICH/PROJECTS/UPMEM/upmem-workloads/Microbenchmarks/AI/[ai_output.xlsx]ai_output (4)'!$J$116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2-FF8B-5F4C-8BBF-ED4DE736661E}"/>
                </c:ext>
              </c:extLst>
            </c:dLbl>
            <c:dLbl>
              <c:idx val="115"/>
              <c:tx>
                <c:strRef>
                  <c:f>'/Users/el1goluj/Documents/ZURICH/PROJECTS/UPMEM/upmem-workloads/Microbenchmarks/AI/[ai_output.xlsx]ai_output (4)'!$J$117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{BF3D5B63-0B78-FE4C-83CB-80F17E4BECE4}</c15:txfldGUID>
                      <c15:f>'/Users/el1goluj/Documents/ZURICH/PROJECTS/UPMEM/upmem-workloads/Microbenchmarks/AI/[ai_output.xlsx]ai_output (4)'!$J$117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3-FF8B-5F4C-8BBF-ED4DE736661E}"/>
                </c:ext>
              </c:extLst>
            </c:dLbl>
            <c:dLbl>
              <c:idx val="116"/>
              <c:tx>
                <c:strRef>
                  <c:f>'/Users/el1goluj/Documents/ZURICH/PROJECTS/UPMEM/upmem-workloads/Microbenchmarks/AI/[ai_output.xlsx]ai_output (4)'!$J$118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{3FD8C7F8-F8A6-CE48-BF51-56F60D07E822}</c15:txfldGUID>
                      <c15:f>'/Users/el1goluj/Documents/ZURICH/PROJECTS/UPMEM/upmem-workloads/Microbenchmarks/AI/[ai_output.xlsx]ai_output (4)'!$J$118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4-FF8B-5F4C-8BBF-ED4DE736661E}"/>
                </c:ext>
              </c:extLst>
            </c:dLbl>
            <c:dLbl>
              <c:idx val="117"/>
              <c:tx>
                <c:strRef>
                  <c:f>'/Users/el1goluj/Documents/ZURICH/PROJECTS/UPMEM/upmem-workloads/Microbenchmarks/AI/[ai_output.xlsx]ai_output (4)'!$J$119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{91A4E68B-CEF0-4F41-948E-EF3A84A2820A}</c15:txfldGUID>
                      <c15:f>'/Users/el1goluj/Documents/ZURICH/PROJECTS/UPMEM/upmem-workloads/Microbenchmarks/AI/[ai_output.xlsx]ai_output (4)'!$J$119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5-FF8B-5F4C-8BBF-ED4DE736661E}"/>
                </c:ext>
              </c:extLst>
            </c:dLbl>
            <c:dLbl>
              <c:idx val="118"/>
              <c:tx>
                <c:strRef>
                  <c:f>'/Users/el1goluj/Documents/ZURICH/PROJECTS/UPMEM/upmem-workloads/Microbenchmarks/AI/[ai_output.xlsx]ai_output (4)'!$J$120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{F5536A45-D922-C346-8D3D-12BDF78C58A2}</c15:txfldGUID>
                      <c15:f>'/Users/el1goluj/Documents/ZURICH/PROJECTS/UPMEM/upmem-workloads/Microbenchmarks/AI/[ai_output.xlsx]ai_output (4)'!$J$120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6-FF8B-5F4C-8BBF-ED4DE736661E}"/>
                </c:ext>
              </c:extLst>
            </c:dLbl>
            <c:dLbl>
              <c:idx val="119"/>
              <c:tx>
                <c:strRef>
                  <c:f>'/Users/el1goluj/Documents/ZURICH/PROJECTS/UPMEM/upmem-workloads/Microbenchmarks/AI/[ai_output.xlsx]ai_output (4)'!$J$121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{6B374933-2934-2349-9ABB-13511117CDF2}</c15:txfldGUID>
                      <c15:f>'/Users/el1goluj/Documents/ZURICH/PROJECTS/UPMEM/upmem-workloads/Microbenchmarks/AI/[ai_output.xlsx]ai_output (4)'!$J$121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7-FF8B-5F4C-8BBF-ED4DE736661E}"/>
                </c:ext>
              </c:extLst>
            </c:dLbl>
            <c:dLbl>
              <c:idx val="120"/>
              <c:tx>
                <c:strRef>
                  <c:f>'/Users/el1goluj/Documents/ZURICH/PROJECTS/UPMEM/upmem-workloads/Microbenchmarks/AI/[ai_output.xlsx]ai_output (4)'!$J$122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{79940F0A-9B31-6A46-908D-C0B4664C0F30}</c15:txfldGUID>
                      <c15:f>'/Users/el1goluj/Documents/ZURICH/PROJECTS/UPMEM/upmem-workloads/Microbenchmarks/AI/[ai_output.xlsx]ai_output (4)'!$J$122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8-FF8B-5F4C-8BBF-ED4DE736661E}"/>
                </c:ext>
              </c:extLst>
            </c:dLbl>
            <c:dLbl>
              <c:idx val="121"/>
              <c:tx>
                <c:strRef>
                  <c:f>'/Users/el1goluj/Documents/ZURICH/PROJECTS/UPMEM/upmem-workloads/Microbenchmarks/AI/[ai_output.xlsx]ai_output (4)'!$J$123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{AD9BBF00-292E-DE4B-93E1-60CCD649C759}</c15:txfldGUID>
                      <c15:f>'/Users/el1goluj/Documents/ZURICH/PROJECTS/UPMEM/upmem-workloads/Microbenchmarks/AI/[ai_output.xlsx]ai_output (4)'!$J$123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9-FF8B-5F4C-8BBF-ED4DE736661E}"/>
                </c:ext>
              </c:extLst>
            </c:dLbl>
            <c:dLbl>
              <c:idx val="122"/>
              <c:tx>
                <c:strRef>
                  <c:f>'/Users/el1goluj/Documents/ZURICH/PROJECTS/UPMEM/upmem-workloads/Microbenchmarks/AI/[ai_output.xlsx]ai_output (4)'!$J$124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{C289FF37-F2F3-BB40-B699-28976D7F4C9B}</c15:txfldGUID>
                      <c15:f>'/Users/el1goluj/Documents/ZURICH/PROJECTS/UPMEM/upmem-workloads/Microbenchmarks/AI/[ai_output.xlsx]ai_output (4)'!$J$124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A-FF8B-5F4C-8BBF-ED4DE736661E}"/>
                </c:ext>
              </c:extLst>
            </c:dLbl>
            <c:dLbl>
              <c:idx val="123"/>
              <c:tx>
                <c:strRef>
                  <c:f>'/Users/el1goluj/Documents/ZURICH/PROJECTS/UPMEM/upmem-workloads/Microbenchmarks/AI/[ai_output.xlsx]ai_output (4)'!$J$125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{21CE3964-56AB-6342-82C0-830BC0FF7219}</c15:txfldGUID>
                      <c15:f>'/Users/el1goluj/Documents/ZURICH/PROJECTS/UPMEM/upmem-workloads/Microbenchmarks/AI/[ai_output.xlsx]ai_output (4)'!$J$125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B-FF8B-5F4C-8BBF-ED4DE736661E}"/>
                </c:ext>
              </c:extLst>
            </c:dLbl>
            <c:dLbl>
              <c:idx val="124"/>
              <c:tx>
                <c:strRef>
                  <c:f>'/Users/el1goluj/Documents/ZURICH/PROJECTS/UPMEM/upmem-workloads/Microbenchmarks/AI/[ai_output.xlsx]ai_output (4)'!$J$126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{B1C5DBB3-425A-0E44-899C-E15D1E581F98}</c15:txfldGUID>
                      <c15:f>'/Users/el1goluj/Documents/ZURICH/PROJECTS/UPMEM/upmem-workloads/Microbenchmarks/AI/[ai_output.xlsx]ai_output (4)'!$J$126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C-FF8B-5F4C-8BBF-ED4DE736661E}"/>
                </c:ext>
              </c:extLst>
            </c:dLbl>
            <c:dLbl>
              <c:idx val="125"/>
              <c:tx>
                <c:strRef>
                  <c:f>'/Users/el1goluj/Documents/ZURICH/PROJECTS/UPMEM/upmem-workloads/Microbenchmarks/AI/[ai_output.xlsx]ai_output (4)'!$J$127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{D875B5B8-BC9D-A442-95AE-CF9A3F4F4877}</c15:txfldGUID>
                      <c15:f>'/Users/el1goluj/Documents/ZURICH/PROJECTS/UPMEM/upmem-workloads/Microbenchmarks/AI/[ai_output.xlsx]ai_output (4)'!$J$127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D-FF8B-5F4C-8BBF-ED4DE736661E}"/>
                </c:ext>
              </c:extLst>
            </c:dLbl>
            <c:dLbl>
              <c:idx val="126"/>
              <c:tx>
                <c:strRef>
                  <c:f>'/Users/el1goluj/Documents/ZURICH/PROJECTS/UPMEM/upmem-workloads/Microbenchmarks/AI/[ai_output.xlsx]ai_output (4)'!$J$128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{9F8332E0-8FAE-E448-BC47-5964FA33E7BE}</c15:txfldGUID>
                      <c15:f>'/Users/el1goluj/Documents/ZURICH/PROJECTS/UPMEM/upmem-workloads/Microbenchmarks/AI/[ai_output.xlsx]ai_output (4)'!$J$128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E-FF8B-5F4C-8BBF-ED4DE736661E}"/>
                </c:ext>
              </c:extLst>
            </c:dLbl>
            <c:dLbl>
              <c:idx val="127"/>
              <c:tx>
                <c:strRef>
                  <c:f>'/Users/el1goluj/Documents/ZURICH/PROJECTS/UPMEM/upmem-workloads/Microbenchmarks/AI/[ai_output.xlsx]ai_output (4)'!$J$129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{41D2D3CC-004A-514D-9774-40EEB458AE03}</c15:txfldGUID>
                      <c15:f>'/Users/el1goluj/Documents/ZURICH/PROJECTS/UPMEM/upmem-workloads/Microbenchmarks/AI/[ai_output.xlsx]ai_output (4)'!$J$129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F-FF8B-5F4C-8BBF-ED4DE736661E}"/>
                </c:ext>
              </c:extLst>
            </c:dLbl>
            <c:dLbl>
              <c:idx val="128"/>
              <c:tx>
                <c:strRef>
                  <c:f>'/Users/el1goluj/Documents/ZURICH/PROJECTS/UPMEM/upmem-workloads/Microbenchmarks/AI/[ai_output.xlsx]ai_output (4)'!$J$130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{0AE68945-34AE-564C-9033-4D09664A9D1B}</c15:txfldGUID>
                      <c15:f>'/Users/el1goluj/Documents/ZURICH/PROJECTS/UPMEM/upmem-workloads/Microbenchmarks/AI/[ai_output.xlsx]ai_output (4)'!$J$130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0-FF8B-5F4C-8BBF-ED4DE736661E}"/>
                </c:ext>
              </c:extLst>
            </c:dLbl>
            <c:dLbl>
              <c:idx val="129"/>
              <c:tx>
                <c:strRef>
                  <c:f>'/Users/el1goluj/Documents/ZURICH/PROJECTS/UPMEM/upmem-workloads/Microbenchmarks/AI/[ai_output.xlsx]ai_output (4)'!$J$131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{459037AD-F3E6-724A-A15B-5608F1181CC4}</c15:txfldGUID>
                      <c15:f>'/Users/el1goluj/Documents/ZURICH/PROJECTS/UPMEM/upmem-workloads/Microbenchmarks/AI/[ai_output.xlsx]ai_output (4)'!$J$131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1-FF8B-5F4C-8BBF-ED4DE736661E}"/>
                </c:ext>
              </c:extLst>
            </c:dLbl>
            <c:dLbl>
              <c:idx val="130"/>
              <c:tx>
                <c:strRef>
                  <c:f>'/Users/el1goluj/Documents/ZURICH/PROJECTS/UPMEM/upmem-workloads/Microbenchmarks/AI/[ai_output.xlsx]ai_output (4)'!$J$132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{779BF1A3-0DA2-0743-8A52-0E9EB8C0EA3A}</c15:txfldGUID>
                      <c15:f>'/Users/el1goluj/Documents/ZURICH/PROJECTS/UPMEM/upmem-workloads/Microbenchmarks/AI/[ai_output.xlsx]ai_output (4)'!$J$132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2-FF8B-5F4C-8BBF-ED4DE736661E}"/>
                </c:ext>
              </c:extLst>
            </c:dLbl>
            <c:dLbl>
              <c:idx val="131"/>
              <c:tx>
                <c:strRef>
                  <c:f>'/Users/el1goluj/Documents/ZURICH/PROJECTS/UPMEM/upmem-workloads/Microbenchmarks/AI/[ai_output.xlsx]ai_output (4)'!$J$133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{B9E18338-75AE-FB4F-864D-D1AB77E37970}</c15:txfldGUID>
                      <c15:f>'/Users/el1goluj/Documents/ZURICH/PROJECTS/UPMEM/upmem-workloads/Microbenchmarks/AI/[ai_output.xlsx]ai_output (4)'!$J$133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3-FF8B-5F4C-8BBF-ED4DE736661E}"/>
                </c:ext>
              </c:extLst>
            </c:dLbl>
            <c:dLbl>
              <c:idx val="132"/>
              <c:tx>
                <c:strRef>
                  <c:f>'/Users/el1goluj/Documents/ZURICH/PROJECTS/UPMEM/upmem-workloads/Microbenchmarks/AI/[ai_output.xlsx]ai_output (4)'!$J$134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{E3385601-AFE5-1D44-8D93-F180C5AF9EB7}</c15:txfldGUID>
                      <c15:f>'/Users/el1goluj/Documents/ZURICH/PROJECTS/UPMEM/upmem-workloads/Microbenchmarks/AI/[ai_output.xlsx]ai_output (4)'!$J$134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4-FF8B-5F4C-8BBF-ED4DE736661E}"/>
                </c:ext>
              </c:extLst>
            </c:dLbl>
            <c:dLbl>
              <c:idx val="133"/>
              <c:tx>
                <c:strRef>
                  <c:f>'/Users/el1goluj/Documents/ZURICH/PROJECTS/UPMEM/upmem-workloads/Microbenchmarks/AI/[ai_output.xlsx]ai_output (4)'!$J$135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{26FD83E4-EE00-A64B-9062-6DE38121C386}</c15:txfldGUID>
                      <c15:f>'/Users/el1goluj/Documents/ZURICH/PROJECTS/UPMEM/upmem-workloads/Microbenchmarks/AI/[ai_output.xlsx]ai_output (4)'!$J$135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5-FF8B-5F4C-8BBF-ED4DE736661E}"/>
                </c:ext>
              </c:extLst>
            </c:dLbl>
            <c:dLbl>
              <c:idx val="134"/>
              <c:tx>
                <c:strRef>
                  <c:f>'/Users/el1goluj/Documents/ZURICH/PROJECTS/UPMEM/upmem-workloads/Microbenchmarks/AI/[ai_output.xlsx]ai_output (4)'!$J$136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{76B2794A-5412-7643-8C1F-F90F19E0C9E4}</c15:txfldGUID>
                      <c15:f>'/Users/el1goluj/Documents/ZURICH/PROJECTS/UPMEM/upmem-workloads/Microbenchmarks/AI/[ai_output.xlsx]ai_output (4)'!$J$136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6-FF8B-5F4C-8BBF-ED4DE736661E}"/>
                </c:ext>
              </c:extLst>
            </c:dLbl>
            <c:dLbl>
              <c:idx val="135"/>
              <c:tx>
                <c:strRef>
                  <c:f>'/Users/el1goluj/Documents/ZURICH/PROJECTS/UPMEM/upmem-workloads/Microbenchmarks/AI/[ai_output.xlsx]ai_output (4)'!$J$137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{76FEA6E1-B51A-D54D-B359-ABC816623957}</c15:txfldGUID>
                      <c15:f>'/Users/el1goluj/Documents/ZURICH/PROJECTS/UPMEM/upmem-workloads/Microbenchmarks/AI/[ai_output.xlsx]ai_output (4)'!$J$137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7-FF8B-5F4C-8BBF-ED4DE736661E}"/>
                </c:ext>
              </c:extLst>
            </c:dLbl>
            <c:dLbl>
              <c:idx val="136"/>
              <c:tx>
                <c:strRef>
                  <c:f>'/Users/el1goluj/Documents/ZURICH/PROJECTS/UPMEM/upmem-workloads/Microbenchmarks/AI/[ai_output.xlsx]ai_output (4)'!$J$138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{189BDEFB-D4AA-574F-8A3A-6EC23778E40A}</c15:txfldGUID>
                      <c15:f>'/Users/el1goluj/Documents/ZURICH/PROJECTS/UPMEM/upmem-workloads/Microbenchmarks/AI/[ai_output.xlsx]ai_output (4)'!$J$138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8-FF8B-5F4C-8BBF-ED4DE736661E}"/>
                </c:ext>
              </c:extLst>
            </c:dLbl>
            <c:dLbl>
              <c:idx val="137"/>
              <c:tx>
                <c:strRef>
                  <c:f>'/Users/el1goluj/Documents/ZURICH/PROJECTS/UPMEM/upmem-workloads/Microbenchmarks/AI/[ai_output.xlsx]ai_output (4)'!$J$139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{7D555ED6-F36E-0549-9443-87AA89C6076F}</c15:txfldGUID>
                      <c15:f>'/Users/el1goluj/Documents/ZURICH/PROJECTS/UPMEM/upmem-workloads/Microbenchmarks/AI/[ai_output.xlsx]ai_output (4)'!$J$139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9-FF8B-5F4C-8BBF-ED4DE736661E}"/>
                </c:ext>
              </c:extLst>
            </c:dLbl>
            <c:dLbl>
              <c:idx val="138"/>
              <c:tx>
                <c:strRef>
                  <c:f>'/Users/el1goluj/Documents/ZURICH/PROJECTS/UPMEM/upmem-workloads/Microbenchmarks/AI/[ai_output.xlsx]ai_output (4)'!$J$140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{F70FFC13-BBED-C04D-AF2E-A81F546395E0}</c15:txfldGUID>
                      <c15:f>'/Users/el1goluj/Documents/ZURICH/PROJECTS/UPMEM/upmem-workloads/Microbenchmarks/AI/[ai_output.xlsx]ai_output (4)'!$J$140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A-FF8B-5F4C-8BBF-ED4DE736661E}"/>
                </c:ext>
              </c:extLst>
            </c:dLbl>
            <c:dLbl>
              <c:idx val="139"/>
              <c:tx>
                <c:strRef>
                  <c:f>'/Users/el1goluj/Documents/ZURICH/PROJECTS/UPMEM/upmem-workloads/Microbenchmarks/AI/[ai_output.xlsx]ai_output (4)'!$J$141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{772F596E-FB93-1C45-BB03-EFD158536892}</c15:txfldGUID>
                      <c15:f>'/Users/el1goluj/Documents/ZURICH/PROJECTS/UPMEM/upmem-workloads/Microbenchmarks/AI/[ai_output.xlsx]ai_output (4)'!$J$141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B-FF8B-5F4C-8BBF-ED4DE736661E}"/>
                </c:ext>
              </c:extLst>
            </c:dLbl>
            <c:dLbl>
              <c:idx val="140"/>
              <c:tx>
                <c:strRef>
                  <c:f>'/Users/el1goluj/Documents/ZURICH/PROJECTS/UPMEM/upmem-workloads/Microbenchmarks/AI/[ai_output.xlsx]ai_output (4)'!$J$142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{F3D4B608-F3D2-9E49-8A51-7DAEBDC46744}</c15:txfldGUID>
                      <c15:f>'/Users/el1goluj/Documents/ZURICH/PROJECTS/UPMEM/upmem-workloads/Microbenchmarks/AI/[ai_output.xlsx]ai_output (4)'!$J$142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C-FF8B-5F4C-8BBF-ED4DE736661E}"/>
                </c:ext>
              </c:extLst>
            </c:dLbl>
            <c:dLbl>
              <c:idx val="141"/>
              <c:tx>
                <c:strRef>
                  <c:f>'/Users/el1goluj/Documents/ZURICH/PROJECTS/UPMEM/upmem-workloads/Microbenchmarks/AI/[ai_output.xlsx]ai_output (4)'!$J$143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{47ED137E-5BD5-1240-A50F-0D0CD053061A}</c15:txfldGUID>
                      <c15:f>'/Users/el1goluj/Documents/ZURICH/PROJECTS/UPMEM/upmem-workloads/Microbenchmarks/AI/[ai_output.xlsx]ai_output (4)'!$J$143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D-FF8B-5F4C-8BBF-ED4DE736661E}"/>
                </c:ext>
              </c:extLst>
            </c:dLbl>
            <c:dLbl>
              <c:idx val="142"/>
              <c:tx>
                <c:strRef>
                  <c:f>'/Users/el1goluj/Documents/ZURICH/PROJECTS/UPMEM/upmem-workloads/Microbenchmarks/AI/[ai_output.xlsx]ai_output (4)'!$J$144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{811ACE61-551E-D745-AE67-3470B55E61FE}</c15:txfldGUID>
                      <c15:f>'/Users/el1goluj/Documents/ZURICH/PROJECTS/UPMEM/upmem-workloads/Microbenchmarks/AI/[ai_output.xlsx]ai_output (4)'!$J$144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E-FF8B-5F4C-8BBF-ED4DE736661E}"/>
                </c:ext>
              </c:extLst>
            </c:dLbl>
            <c:dLbl>
              <c:idx val="143"/>
              <c:tx>
                <c:strRef>
                  <c:f>'/Users/el1goluj/Documents/ZURICH/PROJECTS/UPMEM/upmem-workloads/Microbenchmarks/AI/[ai_output.xlsx]ai_output (4)'!$J$145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{7A25A162-A4B5-6A41-9A21-84994F38035C}</c15:txfldGUID>
                      <c15:f>'/Users/el1goluj/Documents/ZURICH/PROJECTS/UPMEM/upmem-workloads/Microbenchmarks/AI/[ai_output.xlsx]ai_output (4)'!$J$145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F-FF8B-5F4C-8BBF-ED4DE736661E}"/>
                </c:ext>
              </c:extLst>
            </c:dLbl>
            <c:dLbl>
              <c:idx val="144"/>
              <c:tx>
                <c:strRef>
                  <c:f>'/Users/el1goluj/Documents/ZURICH/PROJECTS/UPMEM/upmem-workloads/Microbenchmarks/AI/[ai_output.xlsx]ai_output (4)'!$J$146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{63C831C9-8957-2D44-A115-8B6D23205633}</c15:txfldGUID>
                      <c15:f>'/Users/el1goluj/Documents/ZURICH/PROJECTS/UPMEM/upmem-workloads/Microbenchmarks/AI/[ai_output.xlsx]ai_output (4)'!$J$146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0-FF8B-5F4C-8BBF-ED4DE736661E}"/>
                </c:ext>
              </c:extLst>
            </c:dLbl>
            <c:dLbl>
              <c:idx val="145"/>
              <c:tx>
                <c:strRef>
                  <c:f>'/Users/el1goluj/Documents/ZURICH/PROJECTS/UPMEM/upmem-workloads/Microbenchmarks/AI/[ai_output.xlsx]ai_output (4)'!$J$147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{A580FBDF-0F8A-7B45-9594-7D032BDFB594}</c15:txfldGUID>
                      <c15:f>'/Users/el1goluj/Documents/ZURICH/PROJECTS/UPMEM/upmem-workloads/Microbenchmarks/AI/[ai_output.xlsx]ai_output (4)'!$J$147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1-FF8B-5F4C-8BBF-ED4DE736661E}"/>
                </c:ext>
              </c:extLst>
            </c:dLbl>
            <c:dLbl>
              <c:idx val="146"/>
              <c:tx>
                <c:strRef>
                  <c:f>'/Users/el1goluj/Documents/ZURICH/PROJECTS/UPMEM/upmem-workloads/Microbenchmarks/AI/[ai_output.xlsx]ai_output (4)'!$J$148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{A498F13A-E548-B345-AF60-84AC49F1916D}</c15:txfldGUID>
                      <c15:f>'/Users/el1goluj/Documents/ZURICH/PROJECTS/UPMEM/upmem-workloads/Microbenchmarks/AI/[ai_output.xlsx]ai_output (4)'!$J$148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2-FF8B-5F4C-8BBF-ED4DE736661E}"/>
                </c:ext>
              </c:extLst>
            </c:dLbl>
            <c:dLbl>
              <c:idx val="147"/>
              <c:tx>
                <c:strRef>
                  <c:f>'/Users/el1goluj/Documents/ZURICH/PROJECTS/UPMEM/upmem-workloads/Microbenchmarks/AI/[ai_output.xlsx]ai_output (4)'!$J$149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{15CF9427-5AC7-5E4F-8A86-57F55C3E605A}</c15:txfldGUID>
                      <c15:f>'/Users/el1goluj/Documents/ZURICH/PROJECTS/UPMEM/upmem-workloads/Microbenchmarks/AI/[ai_output.xlsx]ai_output (4)'!$J$149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3-FF8B-5F4C-8BBF-ED4DE736661E}"/>
                </c:ext>
              </c:extLst>
            </c:dLbl>
            <c:dLbl>
              <c:idx val="148"/>
              <c:tx>
                <c:strRef>
                  <c:f>'/Users/el1goluj/Documents/ZURICH/PROJECTS/UPMEM/upmem-workloads/Microbenchmarks/AI/[ai_output.xlsx]ai_output (4)'!$J$150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{01872A4F-D60C-2C4C-B220-046B0CFE1493}</c15:txfldGUID>
                      <c15:f>'/Users/el1goluj/Documents/ZURICH/PROJECTS/UPMEM/upmem-workloads/Microbenchmarks/AI/[ai_output.xlsx]ai_output (4)'!$J$150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4-FF8B-5F4C-8BBF-ED4DE736661E}"/>
                </c:ext>
              </c:extLst>
            </c:dLbl>
            <c:dLbl>
              <c:idx val="149"/>
              <c:tx>
                <c:strRef>
                  <c:f>'/Users/el1goluj/Documents/ZURICH/PROJECTS/UPMEM/upmem-workloads/Microbenchmarks/AI/[ai_output.xlsx]ai_output (4)'!$J$151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{85CDF6D9-D05B-6B4C-BDB1-34B41E6B970D}</c15:txfldGUID>
                      <c15:f>'/Users/el1goluj/Documents/ZURICH/PROJECTS/UPMEM/upmem-workloads/Microbenchmarks/AI/[ai_output.xlsx]ai_output (4)'!$J$151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5-FF8B-5F4C-8BBF-ED4DE736661E}"/>
                </c:ext>
              </c:extLst>
            </c:dLbl>
            <c:dLbl>
              <c:idx val="150"/>
              <c:tx>
                <c:strRef>
                  <c:f>'/Users/el1goluj/Documents/ZURICH/PROJECTS/UPMEM/upmem-workloads/Microbenchmarks/AI/[ai_output.xlsx]ai_output (4)'!$J$152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{CA7CC400-1554-534A-9C3E-A9904670A186}</c15:txfldGUID>
                      <c15:f>'/Users/el1goluj/Documents/ZURICH/PROJECTS/UPMEM/upmem-workloads/Microbenchmarks/AI/[ai_output.xlsx]ai_output (4)'!$J$152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6-FF8B-5F4C-8BBF-ED4DE736661E}"/>
                </c:ext>
              </c:extLst>
            </c:dLbl>
            <c:dLbl>
              <c:idx val="151"/>
              <c:tx>
                <c:strRef>
                  <c:f>'/Users/el1goluj/Documents/ZURICH/PROJECTS/UPMEM/upmem-workloads/Microbenchmarks/AI/[ai_output.xlsx]ai_output (4)'!$J$153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{D0365D16-1776-974A-9310-FA6ACCD21190}</c15:txfldGUID>
                      <c15:f>'/Users/el1goluj/Documents/ZURICH/PROJECTS/UPMEM/upmem-workloads/Microbenchmarks/AI/[ai_output.xlsx]ai_output (4)'!$J$153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7-FF8B-5F4C-8BBF-ED4DE736661E}"/>
                </c:ext>
              </c:extLst>
            </c:dLbl>
            <c:dLbl>
              <c:idx val="152"/>
              <c:tx>
                <c:strRef>
                  <c:f>'/Users/el1goluj/Documents/ZURICH/PROJECTS/UPMEM/upmem-workloads/Microbenchmarks/AI/[ai_output.xlsx]ai_output (4)'!$J$154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{A351F792-7F56-2B46-9E63-FF132724888E}</c15:txfldGUID>
                      <c15:f>'/Users/el1goluj/Documents/ZURICH/PROJECTS/UPMEM/upmem-workloads/Microbenchmarks/AI/[ai_output.xlsx]ai_output (4)'!$J$154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8-FF8B-5F4C-8BBF-ED4DE736661E}"/>
                </c:ext>
              </c:extLst>
            </c:dLbl>
            <c:dLbl>
              <c:idx val="153"/>
              <c:tx>
                <c:strRef>
                  <c:f>'/Users/el1goluj/Documents/ZURICH/PROJECTS/UPMEM/upmem-workloads/Microbenchmarks/AI/[ai_output.xlsx]ai_output (4)'!$J$155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{587EB6A6-E0BE-4C4D-8A17-5A4BA8B0F16F}</c15:txfldGUID>
                      <c15:f>'/Users/el1goluj/Documents/ZURICH/PROJECTS/UPMEM/upmem-workloads/Microbenchmarks/AI/[ai_output.xlsx]ai_output (4)'!$J$155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9-FF8B-5F4C-8BBF-ED4DE736661E}"/>
                </c:ext>
              </c:extLst>
            </c:dLbl>
            <c:dLbl>
              <c:idx val="154"/>
              <c:tx>
                <c:strRef>
                  <c:f>'/Users/el1goluj/Documents/ZURICH/PROJECTS/UPMEM/upmem-workloads/Microbenchmarks/AI/[ai_output.xlsx]ai_output (4)'!$J$156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{15BC81B5-D40B-DD49-B1E6-C6D3E85E8E38}</c15:txfldGUID>
                      <c15:f>'/Users/el1goluj/Documents/ZURICH/PROJECTS/UPMEM/upmem-workloads/Microbenchmarks/AI/[ai_output.xlsx]ai_output (4)'!$J$156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A-FF8B-5F4C-8BBF-ED4DE736661E}"/>
                </c:ext>
              </c:extLst>
            </c:dLbl>
            <c:dLbl>
              <c:idx val="155"/>
              <c:tx>
                <c:strRef>
                  <c:f>'/Users/el1goluj/Documents/ZURICH/PROJECTS/UPMEM/upmem-workloads/Microbenchmarks/AI/[ai_output.xlsx]ai_output (4)'!$J$157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{86E7D46A-0497-A544-B086-3BF14D75B777}</c15:txfldGUID>
                      <c15:f>'/Users/el1goluj/Documents/ZURICH/PROJECTS/UPMEM/upmem-workloads/Microbenchmarks/AI/[ai_output.xlsx]ai_output (4)'!$J$157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B-FF8B-5F4C-8BBF-ED4DE736661E}"/>
                </c:ext>
              </c:extLst>
            </c:dLbl>
            <c:dLbl>
              <c:idx val="156"/>
              <c:tx>
                <c:strRef>
                  <c:f>'/Users/el1goluj/Documents/ZURICH/PROJECTS/UPMEM/upmem-workloads/Microbenchmarks/AI/[ai_output.xlsx]ai_output (4)'!$J$158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{73235C43-C4E7-F442-B440-755B74E42D02}</c15:txfldGUID>
                      <c15:f>'/Users/el1goluj/Documents/ZURICH/PROJECTS/UPMEM/upmem-workloads/Microbenchmarks/AI/[ai_output.xlsx]ai_output (4)'!$J$158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C-FF8B-5F4C-8BBF-ED4DE736661E}"/>
                </c:ext>
              </c:extLst>
            </c:dLbl>
            <c:dLbl>
              <c:idx val="157"/>
              <c:tx>
                <c:strRef>
                  <c:f>'/Users/el1goluj/Documents/ZURICH/PROJECTS/UPMEM/upmem-workloads/Microbenchmarks/AI/[ai_output.xlsx]ai_output (4)'!$J$159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{0F07EFF8-6DAC-474F-8E45-4C4B1117182A}</c15:txfldGUID>
                      <c15:f>'/Users/el1goluj/Documents/ZURICH/PROJECTS/UPMEM/upmem-workloads/Microbenchmarks/AI/[ai_output.xlsx]ai_output (4)'!$J$159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D-FF8B-5F4C-8BBF-ED4DE736661E}"/>
                </c:ext>
              </c:extLst>
            </c:dLbl>
            <c:dLbl>
              <c:idx val="158"/>
              <c:tx>
                <c:strRef>
                  <c:f>'/Users/el1goluj/Documents/ZURICH/PROJECTS/UPMEM/upmem-workloads/Microbenchmarks/AI/[ai_output.xlsx]ai_output (4)'!$J$160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{725DD15A-E058-3B45-A6CA-B08854179072}</c15:txfldGUID>
                      <c15:f>'/Users/el1goluj/Documents/ZURICH/PROJECTS/UPMEM/upmem-workloads/Microbenchmarks/AI/[ai_output.xlsx]ai_output (4)'!$J$160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E-FF8B-5F4C-8BBF-ED4DE736661E}"/>
                </c:ext>
              </c:extLst>
            </c:dLbl>
            <c:dLbl>
              <c:idx val="159"/>
              <c:tx>
                <c:strRef>
                  <c:f>'/Users/el1goluj/Documents/ZURICH/PROJECTS/UPMEM/upmem-workloads/Microbenchmarks/AI/[ai_output.xlsx]ai_output (4)'!$J$161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{316676C9-D0E0-BB43-AEF7-E967219C375E}</c15:txfldGUID>
                      <c15:f>'/Users/el1goluj/Documents/ZURICH/PROJECTS/UPMEM/upmem-workloads/Microbenchmarks/AI/[ai_output.xlsx]ai_output (4)'!$J$161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F-FF8B-5F4C-8BBF-ED4DE736661E}"/>
                </c:ext>
              </c:extLst>
            </c:dLbl>
            <c:dLbl>
              <c:idx val="160"/>
              <c:tx>
                <c:strRef>
                  <c:f>'/Users/el1goluj/Documents/ZURICH/PROJECTS/UPMEM/upmem-workloads/Microbenchmarks/AI/[ai_output.xlsx]ai_output (4)'!$J$162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{D96C4800-4FA8-3546-B17B-D8B203EFD003}</c15:txfldGUID>
                      <c15:f>'/Users/el1goluj/Documents/ZURICH/PROJECTS/UPMEM/upmem-workloads/Microbenchmarks/AI/[ai_output.xlsx]ai_output (4)'!$J$162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0-FF8B-5F4C-8BBF-ED4DE736661E}"/>
                </c:ext>
              </c:extLst>
            </c:dLbl>
            <c:dLbl>
              <c:idx val="161"/>
              <c:tx>
                <c:strRef>
                  <c:f>'/Users/el1goluj/Documents/ZURICH/PROJECTS/UPMEM/upmem-workloads/Microbenchmarks/AI/[ai_output.xlsx]ai_output (4)'!$J$163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{BB516808-AC1F-884B-AA96-E82796A49240}</c15:txfldGUID>
                      <c15:f>'/Users/el1goluj/Documents/ZURICH/PROJECTS/UPMEM/upmem-workloads/Microbenchmarks/AI/[ai_output.xlsx]ai_output (4)'!$J$163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1-FF8B-5F4C-8BBF-ED4DE736661E}"/>
                </c:ext>
              </c:extLst>
            </c:dLbl>
            <c:dLbl>
              <c:idx val="162"/>
              <c:tx>
                <c:strRef>
                  <c:f>'/Users/el1goluj/Documents/ZURICH/PROJECTS/UPMEM/upmem-workloads/Microbenchmarks/AI/[ai_output.xlsx]ai_output (4)'!$J$164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{564640A3-947F-224C-A7DD-009B8E3E6EDE}</c15:txfldGUID>
                      <c15:f>'/Users/el1goluj/Documents/ZURICH/PROJECTS/UPMEM/upmem-workloads/Microbenchmarks/AI/[ai_output.xlsx]ai_output (4)'!$J$164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2-FF8B-5F4C-8BBF-ED4DE736661E}"/>
                </c:ext>
              </c:extLst>
            </c:dLbl>
            <c:dLbl>
              <c:idx val="163"/>
              <c:tx>
                <c:strRef>
                  <c:f>'/Users/el1goluj/Documents/ZURICH/PROJECTS/UPMEM/upmem-workloads/Microbenchmarks/AI/[ai_output.xlsx]ai_output (4)'!$J$165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{BA212116-BFA7-134C-AA8C-D4BAE496CC3D}</c15:txfldGUID>
                      <c15:f>'/Users/el1goluj/Documents/ZURICH/PROJECTS/UPMEM/upmem-workloads/Microbenchmarks/AI/[ai_output.xlsx]ai_output (4)'!$J$165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3-FF8B-5F4C-8BBF-ED4DE736661E}"/>
                </c:ext>
              </c:extLst>
            </c:dLbl>
            <c:dLbl>
              <c:idx val="164"/>
              <c:tx>
                <c:strRef>
                  <c:f>'/Users/el1goluj/Documents/ZURICH/PROJECTS/UPMEM/upmem-workloads/Microbenchmarks/AI/[ai_output.xlsx]ai_output (4)'!$J$166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{A51991F2-75F2-0A42-B746-0297BF0265CC}</c15:txfldGUID>
                      <c15:f>'/Users/el1goluj/Documents/ZURICH/PROJECTS/UPMEM/upmem-workloads/Microbenchmarks/AI/[ai_output.xlsx]ai_output (4)'!$J$166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4-FF8B-5F4C-8BBF-ED4DE736661E}"/>
                </c:ext>
              </c:extLst>
            </c:dLbl>
            <c:dLbl>
              <c:idx val="165"/>
              <c:tx>
                <c:strRef>
                  <c:f>'/Users/el1goluj/Documents/ZURICH/PROJECTS/UPMEM/upmem-workloads/Microbenchmarks/AI/[ai_output.xlsx]ai_output (4)'!$J$167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{1A9F6DF2-061C-B04B-8F09-32998D49B2D9}</c15:txfldGUID>
                      <c15:f>'/Users/el1goluj/Documents/ZURICH/PROJECTS/UPMEM/upmem-workloads/Microbenchmarks/AI/[ai_output.xlsx]ai_output (4)'!$J$167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5-FF8B-5F4C-8BBF-ED4DE736661E}"/>
                </c:ext>
              </c:extLst>
            </c:dLbl>
            <c:dLbl>
              <c:idx val="166"/>
              <c:tx>
                <c:strRef>
                  <c:f>'/Users/el1goluj/Documents/ZURICH/PROJECTS/UPMEM/upmem-workloads/Microbenchmarks/AI/[ai_output.xlsx]ai_output (4)'!$J$168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{C7B52F57-CB7D-C542-8BA5-4B7968FB3B8E}</c15:txfldGUID>
                      <c15:f>'/Users/el1goluj/Documents/ZURICH/PROJECTS/UPMEM/upmem-workloads/Microbenchmarks/AI/[ai_output.xlsx]ai_output (4)'!$J$168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6-FF8B-5F4C-8BBF-ED4DE736661E}"/>
                </c:ext>
              </c:extLst>
            </c:dLbl>
            <c:dLbl>
              <c:idx val="167"/>
              <c:tx>
                <c:strRef>
                  <c:f>'/Users/el1goluj/Documents/ZURICH/PROJECTS/UPMEM/upmem-workloads/Microbenchmarks/AI/[ai_output.xlsx]ai_output (4)'!$J$169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{D8157672-47AE-CB49-86C9-E8539CAF1168}</c15:txfldGUID>
                      <c15:f>'/Users/el1goluj/Documents/ZURICH/PROJECTS/UPMEM/upmem-workloads/Microbenchmarks/AI/[ai_output.xlsx]ai_output (4)'!$J$169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7-FF8B-5F4C-8BBF-ED4DE736661E}"/>
                </c:ext>
              </c:extLst>
            </c:dLbl>
            <c:dLbl>
              <c:idx val="168"/>
              <c:tx>
                <c:strRef>
                  <c:f>'/Users/el1goluj/Documents/ZURICH/PROJECTS/UPMEM/upmem-workloads/Microbenchmarks/AI/[ai_output.xlsx]ai_output (4)'!$J$170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{167E449A-65E6-3D49-8300-84F90CE35C86}</c15:txfldGUID>
                      <c15:f>'/Users/el1goluj/Documents/ZURICH/PROJECTS/UPMEM/upmem-workloads/Microbenchmarks/AI/[ai_output.xlsx]ai_output (4)'!$J$170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8-FF8B-5F4C-8BBF-ED4DE736661E}"/>
                </c:ext>
              </c:extLst>
            </c:dLbl>
            <c:dLbl>
              <c:idx val="169"/>
              <c:tx>
                <c:strRef>
                  <c:f>'/Users/el1goluj/Documents/ZURICH/PROJECTS/UPMEM/upmem-workloads/Microbenchmarks/AI/[ai_output.xlsx]ai_output (4)'!$J$171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{6FBED524-FC05-8F49-9EDB-63863D8DB3F0}</c15:txfldGUID>
                      <c15:f>'/Users/el1goluj/Documents/ZURICH/PROJECTS/UPMEM/upmem-workloads/Microbenchmarks/AI/[ai_output.xlsx]ai_output (4)'!$J$171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9-FF8B-5F4C-8BBF-ED4DE736661E}"/>
                </c:ext>
              </c:extLst>
            </c:dLbl>
            <c:dLbl>
              <c:idx val="170"/>
              <c:tx>
                <c:strRef>
                  <c:f>'/Users/el1goluj/Documents/ZURICH/PROJECTS/UPMEM/upmem-workloads/Microbenchmarks/AI/[ai_output.xlsx]ai_output (4)'!$J$172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{44C32603-25AA-534B-9C95-FB374C1BE07A}</c15:txfldGUID>
                      <c15:f>'/Users/el1goluj/Documents/ZURICH/PROJECTS/UPMEM/upmem-workloads/Microbenchmarks/AI/[ai_output.xlsx]ai_output (4)'!$J$172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A-FF8B-5F4C-8BBF-ED4DE736661E}"/>
                </c:ext>
              </c:extLst>
            </c:dLbl>
            <c:dLbl>
              <c:idx val="171"/>
              <c:tx>
                <c:strRef>
                  <c:f>'/Users/el1goluj/Documents/ZURICH/PROJECTS/UPMEM/upmem-workloads/Microbenchmarks/AI/[ai_output.xlsx]ai_output (4)'!$J$173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{AD1B132E-2A3C-D846-876C-80382ECD07D5}</c15:txfldGUID>
                      <c15:f>'/Users/el1goluj/Documents/ZURICH/PROJECTS/UPMEM/upmem-workloads/Microbenchmarks/AI/[ai_output.xlsx]ai_output (4)'!$J$173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B-FF8B-5F4C-8BBF-ED4DE736661E}"/>
                </c:ext>
              </c:extLst>
            </c:dLbl>
            <c:dLbl>
              <c:idx val="172"/>
              <c:tx>
                <c:strRef>
                  <c:f>'/Users/el1goluj/Documents/ZURICH/PROJECTS/UPMEM/upmem-workloads/Microbenchmarks/AI/[ai_output.xlsx]ai_output (4)'!$J$174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{3A03760F-5956-7B4A-92F8-2941538F309E}</c15:txfldGUID>
                      <c15:f>'/Users/el1goluj/Documents/ZURICH/PROJECTS/UPMEM/upmem-workloads/Microbenchmarks/AI/[ai_output.xlsx]ai_output (4)'!$J$174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C-FF8B-5F4C-8BBF-ED4DE736661E}"/>
                </c:ext>
              </c:extLst>
            </c:dLbl>
            <c:dLbl>
              <c:idx val="173"/>
              <c:tx>
                <c:strRef>
                  <c:f>'/Users/el1goluj/Documents/ZURICH/PROJECTS/UPMEM/upmem-workloads/Microbenchmarks/AI/[ai_output.xlsx]ai_output (4)'!$J$175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{8BDADD26-9690-354A-8B27-1F8AA3E8727F}</c15:txfldGUID>
                      <c15:f>'/Users/el1goluj/Documents/ZURICH/PROJECTS/UPMEM/upmem-workloads/Microbenchmarks/AI/[ai_output.xlsx]ai_output (4)'!$J$175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D-FF8B-5F4C-8BBF-ED4DE736661E}"/>
                </c:ext>
              </c:extLst>
            </c:dLbl>
            <c:dLbl>
              <c:idx val="174"/>
              <c:tx>
                <c:strRef>
                  <c:f>'/Users/el1goluj/Documents/ZURICH/PROJECTS/UPMEM/upmem-workloads/Microbenchmarks/AI/[ai_output.xlsx]ai_output (4)'!$J$176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{6DDCE95F-D2E6-2C4A-811D-F1433931F958}</c15:txfldGUID>
                      <c15:f>'/Users/el1goluj/Documents/ZURICH/PROJECTS/UPMEM/upmem-workloads/Microbenchmarks/AI/[ai_output.xlsx]ai_output (4)'!$J$176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E-FF8B-5F4C-8BBF-ED4DE736661E}"/>
                </c:ext>
              </c:extLst>
            </c:dLbl>
            <c:dLbl>
              <c:idx val="175"/>
              <c:tx>
                <c:strRef>
                  <c:f>'/Users/el1goluj/Documents/ZURICH/PROJECTS/UPMEM/upmem-workloads/Microbenchmarks/AI/[ai_output.xlsx]ai_output (4)'!$J$177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{E735A63D-4B07-2245-986B-38BDEF0CF305}</c15:txfldGUID>
                      <c15:f>'/Users/el1goluj/Documents/ZURICH/PROJECTS/UPMEM/upmem-workloads/Microbenchmarks/AI/[ai_output.xlsx]ai_output (4)'!$J$177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F-FF8B-5F4C-8BBF-ED4DE736661E}"/>
                </c:ext>
              </c:extLst>
            </c:dLbl>
            <c:dLbl>
              <c:idx val="176"/>
              <c:tx>
                <c:strRef>
                  <c:f>'/Users/el1goluj/Documents/ZURICH/PROJECTS/UPMEM/upmem-workloads/Microbenchmarks/AI/[ai_output.xlsx]ai_output (4)'!$J$178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{27B5C08F-29C3-6749-A828-7AD5D82F3EFA}</c15:txfldGUID>
                      <c15:f>'/Users/el1goluj/Documents/ZURICH/PROJECTS/UPMEM/upmem-workloads/Microbenchmarks/AI/[ai_output.xlsx]ai_output (4)'!$J$178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0-FF8B-5F4C-8BBF-ED4DE736661E}"/>
                </c:ext>
              </c:extLst>
            </c:dLbl>
            <c:dLbl>
              <c:idx val="177"/>
              <c:tx>
                <c:strRef>
                  <c:f>'/Users/el1goluj/Documents/ZURICH/PROJECTS/UPMEM/upmem-workloads/Microbenchmarks/AI/[ai_output.xlsx]ai_output (4)'!$J$179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{A99EC8EC-F0DF-B643-BE7A-37B4AAAE4D4A}</c15:txfldGUID>
                      <c15:f>'/Users/el1goluj/Documents/ZURICH/PROJECTS/UPMEM/upmem-workloads/Microbenchmarks/AI/[ai_output.xlsx]ai_output (4)'!$J$179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1-FF8B-5F4C-8BBF-ED4DE736661E}"/>
                </c:ext>
              </c:extLst>
            </c:dLbl>
            <c:dLbl>
              <c:idx val="178"/>
              <c:tx>
                <c:strRef>
                  <c:f>'/Users/el1goluj/Documents/ZURICH/PROJECTS/UPMEM/upmem-workloads/Microbenchmarks/AI/[ai_output.xlsx]ai_output (4)'!$J$180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{8BA86CE1-6CBD-504E-9B11-B965DA5F37B9}</c15:txfldGUID>
                      <c15:f>'/Users/el1goluj/Documents/ZURICH/PROJECTS/UPMEM/upmem-workloads/Microbenchmarks/AI/[ai_output.xlsx]ai_output (4)'!$J$180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2-FF8B-5F4C-8BBF-ED4DE736661E}"/>
                </c:ext>
              </c:extLst>
            </c:dLbl>
            <c:dLbl>
              <c:idx val="179"/>
              <c:tx>
                <c:strRef>
                  <c:f>'/Users/el1goluj/Documents/ZURICH/PROJECTS/UPMEM/upmem-workloads/Microbenchmarks/AI/[ai_output.xlsx]ai_output (4)'!$J$181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{AE100689-AEA5-5B47-801F-C1937F3B5647}</c15:txfldGUID>
                      <c15:f>'/Users/el1goluj/Documents/ZURICH/PROJECTS/UPMEM/upmem-workloads/Microbenchmarks/AI/[ai_output.xlsx]ai_output (4)'!$J$181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3-FF8B-5F4C-8BBF-ED4DE736661E}"/>
                </c:ext>
              </c:extLst>
            </c:dLbl>
            <c:dLbl>
              <c:idx val="180"/>
              <c:tx>
                <c:strRef>
                  <c:f>'/Users/el1goluj/Documents/ZURICH/PROJECTS/UPMEM/upmem-workloads/Microbenchmarks/AI/[ai_output.xlsx]ai_output (4)'!$J$182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{CB616446-5725-2C4F-B88E-E499BA9225E7}</c15:txfldGUID>
                      <c15:f>'/Users/el1goluj/Documents/ZURICH/PROJECTS/UPMEM/upmem-workloads/Microbenchmarks/AI/[ai_output.xlsx]ai_output (4)'!$J$182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4-FF8B-5F4C-8BBF-ED4DE736661E}"/>
                </c:ext>
              </c:extLst>
            </c:dLbl>
            <c:dLbl>
              <c:idx val="181"/>
              <c:tx>
                <c:strRef>
                  <c:f>'/Users/el1goluj/Documents/ZURICH/PROJECTS/UPMEM/upmem-workloads/Microbenchmarks/AI/[ai_output.xlsx]ai_output (4)'!$J$183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{33969541-E321-F44F-82A4-7C561E00CFDF}</c15:txfldGUID>
                      <c15:f>'/Users/el1goluj/Documents/ZURICH/PROJECTS/UPMEM/upmem-workloads/Microbenchmarks/AI/[ai_output.xlsx]ai_output (4)'!$J$183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5-FF8B-5F4C-8BBF-ED4DE736661E}"/>
                </c:ext>
              </c:extLst>
            </c:dLbl>
            <c:dLbl>
              <c:idx val="182"/>
              <c:tx>
                <c:strRef>
                  <c:f>'/Users/el1goluj/Documents/ZURICH/PROJECTS/UPMEM/upmem-workloads/Microbenchmarks/AI/[ai_output.xlsx]ai_output (4)'!$J$184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{FF1624C3-4443-CC44-BCD9-9BA91855F17B}</c15:txfldGUID>
                      <c15:f>'/Users/el1goluj/Documents/ZURICH/PROJECTS/UPMEM/upmem-workloads/Microbenchmarks/AI/[ai_output.xlsx]ai_output (4)'!$J$184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6-FF8B-5F4C-8BBF-ED4DE736661E}"/>
                </c:ext>
              </c:extLst>
            </c:dLbl>
            <c:dLbl>
              <c:idx val="183"/>
              <c:tx>
                <c:strRef>
                  <c:f>'/Users/el1goluj/Documents/ZURICH/PROJECTS/UPMEM/upmem-workloads/Microbenchmarks/AI/[ai_output.xlsx]ai_output (4)'!$J$185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{28817B74-C769-E34E-9630-AC42FE742A8E}</c15:txfldGUID>
                      <c15:f>'/Users/el1goluj/Documents/ZURICH/PROJECTS/UPMEM/upmem-workloads/Microbenchmarks/AI/[ai_output.xlsx]ai_output (4)'!$J$185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7-FF8B-5F4C-8BBF-ED4DE736661E}"/>
                </c:ext>
              </c:extLst>
            </c:dLbl>
            <c:dLbl>
              <c:idx val="184"/>
              <c:tx>
                <c:strRef>
                  <c:f>'/Users/el1goluj/Documents/ZURICH/PROJECTS/UPMEM/upmem-workloads/Microbenchmarks/AI/[ai_output.xlsx]ai_output (4)'!$J$186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{919019EE-8A6A-BE48-8A85-473E3AB21AA4}</c15:txfldGUID>
                      <c15:f>'/Users/el1goluj/Documents/ZURICH/PROJECTS/UPMEM/upmem-workloads/Microbenchmarks/AI/[ai_output.xlsx]ai_output (4)'!$J$186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8-FF8B-5F4C-8BBF-ED4DE736661E}"/>
                </c:ext>
              </c:extLst>
            </c:dLbl>
            <c:dLbl>
              <c:idx val="185"/>
              <c:tx>
                <c:strRef>
                  <c:f>'/Users/el1goluj/Documents/ZURICH/PROJECTS/UPMEM/upmem-workloads/Microbenchmarks/AI/[ai_output.xlsx]ai_output (4)'!$J$187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{41D571D5-4E24-3346-9C92-F0EC4F9EC442}</c15:txfldGUID>
                      <c15:f>'/Users/el1goluj/Documents/ZURICH/PROJECTS/UPMEM/upmem-workloads/Microbenchmarks/AI/[ai_output.xlsx]ai_output (4)'!$J$187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9-FF8B-5F4C-8BBF-ED4DE736661E}"/>
                </c:ext>
              </c:extLst>
            </c:dLbl>
            <c:dLbl>
              <c:idx val="186"/>
              <c:tx>
                <c:strRef>
                  <c:f>'/Users/el1goluj/Documents/ZURICH/PROJECTS/UPMEM/upmem-workloads/Microbenchmarks/AI/[ai_output.xlsx]ai_output (4)'!$J$188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{86EEDFDD-418C-6F4F-B919-182160FC2BB1}</c15:txfldGUID>
                      <c15:f>'/Users/el1goluj/Documents/ZURICH/PROJECTS/UPMEM/upmem-workloads/Microbenchmarks/AI/[ai_output.xlsx]ai_output (4)'!$J$188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A-FF8B-5F4C-8BBF-ED4DE736661E}"/>
                </c:ext>
              </c:extLst>
            </c:dLbl>
            <c:dLbl>
              <c:idx val="187"/>
              <c:tx>
                <c:strRef>
                  <c:f>'/Users/el1goluj/Documents/ZURICH/PROJECTS/UPMEM/upmem-workloads/Microbenchmarks/AI/[ai_output.xlsx]ai_output (4)'!$J$189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{E501A2B5-BDBC-314A-B66C-2C5AA9039D45}</c15:txfldGUID>
                      <c15:f>'/Users/el1goluj/Documents/ZURICH/PROJECTS/UPMEM/upmem-workloads/Microbenchmarks/AI/[ai_output.xlsx]ai_output (4)'!$J$189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B-FF8B-5F4C-8BBF-ED4DE736661E}"/>
                </c:ext>
              </c:extLst>
            </c:dLbl>
            <c:dLbl>
              <c:idx val="188"/>
              <c:tx>
                <c:strRef>
                  <c:f>'/Users/el1goluj/Documents/ZURICH/PROJECTS/UPMEM/upmem-workloads/Microbenchmarks/AI/[ai_output.xlsx]ai_output (4)'!$J$190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{44649CB0-9FDC-5D47-8A7D-ADFAC7FE784C}</c15:txfldGUID>
                      <c15:f>'/Users/el1goluj/Documents/ZURICH/PROJECTS/UPMEM/upmem-workloads/Microbenchmarks/AI/[ai_output.xlsx]ai_output (4)'!$J$190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C-FF8B-5F4C-8BBF-ED4DE736661E}"/>
                </c:ext>
              </c:extLst>
            </c:dLbl>
            <c:dLbl>
              <c:idx val="189"/>
              <c:tx>
                <c:strRef>
                  <c:f>'/Users/el1goluj/Documents/ZURICH/PROJECTS/UPMEM/upmem-workloads/Microbenchmarks/AI/[ai_output.xlsx]ai_output (4)'!$J$191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{0C9C8B3F-898D-F443-9DF9-DAFA144ABBF1}</c15:txfldGUID>
                      <c15:f>'/Users/el1goluj/Documents/ZURICH/PROJECTS/UPMEM/upmem-workloads/Microbenchmarks/AI/[ai_output.xlsx]ai_output (4)'!$J$191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D-FF8B-5F4C-8BBF-ED4DE736661E}"/>
                </c:ext>
              </c:extLst>
            </c:dLbl>
            <c:dLbl>
              <c:idx val="190"/>
              <c:tx>
                <c:strRef>
                  <c:f>'/Users/el1goluj/Documents/ZURICH/PROJECTS/UPMEM/upmem-workloads/Microbenchmarks/AI/[ai_output.xlsx]ai_output (4)'!$J$192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{313E1952-A54D-1D49-9192-633425163661}</c15:txfldGUID>
                      <c15:f>'/Users/el1goluj/Documents/ZURICH/PROJECTS/UPMEM/upmem-workloads/Microbenchmarks/AI/[ai_output.xlsx]ai_output (4)'!$J$192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E-FF8B-5F4C-8BBF-ED4DE736661E}"/>
                </c:ext>
              </c:extLst>
            </c:dLbl>
            <c:dLbl>
              <c:idx val="191"/>
              <c:tx>
                <c:strRef>
                  <c:f>'/Users/el1goluj/Documents/ZURICH/PROJECTS/UPMEM/upmem-workloads/Microbenchmarks/AI/[ai_output.xlsx]ai_output (4)'!$J$193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{3ED483FE-02EC-0645-A2F9-CA6F42629482}</c15:txfldGUID>
                      <c15:f>'/Users/el1goluj/Documents/ZURICH/PROJECTS/UPMEM/upmem-workloads/Microbenchmarks/AI/[ai_output.xlsx]ai_output (4)'!$J$193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F-FF8B-5F4C-8BBF-ED4DE736661E}"/>
                </c:ext>
              </c:extLst>
            </c:dLbl>
            <c:dLbl>
              <c:idx val="192"/>
              <c:tx>
                <c:strRef>
                  <c:f>'/Users/el1goluj/Documents/ZURICH/PROJECTS/UPMEM/upmem-workloads/Microbenchmarks/AI/[ai_output.xlsx]ai_output (4)'!$J$194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{61ED6666-4336-4845-ADF2-9C97A47EB085}</c15:txfldGUID>
                      <c15:f>'/Users/el1goluj/Documents/ZURICH/PROJECTS/UPMEM/upmem-workloads/Microbenchmarks/AI/[ai_output.xlsx]ai_output (4)'!$J$194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0-FF8B-5F4C-8BBF-ED4DE736661E}"/>
                </c:ext>
              </c:extLst>
            </c:dLbl>
            <c:dLbl>
              <c:idx val="193"/>
              <c:tx>
                <c:strRef>
                  <c:f>'/Users/el1goluj/Documents/ZURICH/PROJECTS/UPMEM/upmem-workloads/Microbenchmarks/AI/[ai_output.xlsx]ai_output (4)'!$J$195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{6947956C-4CF7-3240-9155-2D862112A0CF}</c15:txfldGUID>
                      <c15:f>'/Users/el1goluj/Documents/ZURICH/PROJECTS/UPMEM/upmem-workloads/Microbenchmarks/AI/[ai_output.xlsx]ai_output (4)'!$J$195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1-FF8B-5F4C-8BBF-ED4DE736661E}"/>
                </c:ext>
              </c:extLst>
            </c:dLbl>
            <c:dLbl>
              <c:idx val="194"/>
              <c:tx>
                <c:strRef>
                  <c:f>'/Users/el1goluj/Documents/ZURICH/PROJECTS/UPMEM/upmem-workloads/Microbenchmarks/AI/[ai_output.xlsx]ai_output (4)'!$J$196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{7F37591A-39C6-5849-ABB4-B00C3AC4A4F9}</c15:txfldGUID>
                      <c15:f>'/Users/el1goluj/Documents/ZURICH/PROJECTS/UPMEM/upmem-workloads/Microbenchmarks/AI/[ai_output.xlsx]ai_output (4)'!$J$196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2-FF8B-5F4C-8BBF-ED4DE736661E}"/>
                </c:ext>
              </c:extLst>
            </c:dLbl>
            <c:dLbl>
              <c:idx val="195"/>
              <c:tx>
                <c:strRef>
                  <c:f>'/Users/el1goluj/Documents/ZURICH/PROJECTS/UPMEM/upmem-workloads/Microbenchmarks/AI/[ai_output.xlsx]ai_output (4)'!$J$197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{72D849FA-5586-C742-AEC5-E29938586A5E}</c15:txfldGUID>
                      <c15:f>'/Users/el1goluj/Documents/ZURICH/PROJECTS/UPMEM/upmem-workloads/Microbenchmarks/AI/[ai_output.xlsx]ai_output (4)'!$J$197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3-FF8B-5F4C-8BBF-ED4DE736661E}"/>
                </c:ext>
              </c:extLst>
            </c:dLbl>
            <c:dLbl>
              <c:idx val="196"/>
              <c:tx>
                <c:strRef>
                  <c:f>'/Users/el1goluj/Documents/ZURICH/PROJECTS/UPMEM/upmem-workloads/Microbenchmarks/AI/[ai_output.xlsx]ai_output (4)'!$J$198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{24F614F8-EFB3-8F43-AEBA-40CC33D8821D}</c15:txfldGUID>
                      <c15:f>'/Users/el1goluj/Documents/ZURICH/PROJECTS/UPMEM/upmem-workloads/Microbenchmarks/AI/[ai_output.xlsx]ai_output (4)'!$J$198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4-FF8B-5F4C-8BBF-ED4DE736661E}"/>
                </c:ext>
              </c:extLst>
            </c:dLbl>
            <c:dLbl>
              <c:idx val="197"/>
              <c:tx>
                <c:strRef>
                  <c:f>'/Users/el1goluj/Documents/ZURICH/PROJECTS/UPMEM/upmem-workloads/Microbenchmarks/AI/[ai_output.xlsx]ai_output (4)'!$J$199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{3AE08897-B0C8-FF47-927F-8081FA84D4A1}</c15:txfldGUID>
                      <c15:f>'/Users/el1goluj/Documents/ZURICH/PROJECTS/UPMEM/upmem-workloads/Microbenchmarks/AI/[ai_output.xlsx]ai_output (4)'!$J$199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5-FF8B-5F4C-8BBF-ED4DE736661E}"/>
                </c:ext>
              </c:extLst>
            </c:dLbl>
            <c:dLbl>
              <c:idx val="198"/>
              <c:tx>
                <c:strRef>
                  <c:f>'/Users/el1goluj/Documents/ZURICH/PROJECTS/UPMEM/upmem-workloads/Microbenchmarks/AI/[ai_output.xlsx]ai_output (4)'!$J$200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{CDF367B0-4D5E-F04F-BCC9-21639C8B590B}</c15:txfldGUID>
                      <c15:f>'/Users/el1goluj/Documents/ZURICH/PROJECTS/UPMEM/upmem-workloads/Microbenchmarks/AI/[ai_output.xlsx]ai_output (4)'!$J$200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6-FF8B-5F4C-8BBF-ED4DE736661E}"/>
                </c:ext>
              </c:extLst>
            </c:dLbl>
            <c:dLbl>
              <c:idx val="199"/>
              <c:tx>
                <c:strRef>
                  <c:f>'/Users/el1goluj/Documents/ZURICH/PROJECTS/UPMEM/upmem-workloads/Microbenchmarks/AI/[ai_output.xlsx]ai_output (4)'!$J$201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{8E3BB2C3-5A46-B248-AEFA-8D0CDD73235E}</c15:txfldGUID>
                      <c15:f>'/Users/el1goluj/Documents/ZURICH/PROJECTS/UPMEM/upmem-workloads/Microbenchmarks/AI/[ai_output.xlsx]ai_output (4)'!$J$201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7-FF8B-5F4C-8BBF-ED4DE736661E}"/>
                </c:ext>
              </c:extLst>
            </c:dLbl>
            <c:dLbl>
              <c:idx val="200"/>
              <c:tx>
                <c:strRef>
                  <c:f>'/Users/el1goluj/Documents/ZURICH/PROJECTS/UPMEM/upmem-workloads/Microbenchmarks/AI/[ai_output.xlsx]ai_output (4)'!$J$202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{DDC01DC8-94C8-1B4C-A4B5-7B23700B80AA}</c15:txfldGUID>
                      <c15:f>'/Users/el1goluj/Documents/ZURICH/PROJECTS/UPMEM/upmem-workloads/Microbenchmarks/AI/[ai_output.xlsx]ai_output (4)'!$J$202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8-FF8B-5F4C-8BBF-ED4DE736661E}"/>
                </c:ext>
              </c:extLst>
            </c:dLbl>
            <c:dLbl>
              <c:idx val="201"/>
              <c:tx>
                <c:strRef>
                  <c:f>'/Users/el1goluj/Documents/ZURICH/PROJECTS/UPMEM/upmem-workloads/Microbenchmarks/AI/[ai_output.xlsx]ai_output (4)'!$J$203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{1028816D-0E10-E841-8C3D-BCFA50E6BA67}</c15:txfldGUID>
                      <c15:f>'/Users/el1goluj/Documents/ZURICH/PROJECTS/UPMEM/upmem-workloads/Microbenchmarks/AI/[ai_output.xlsx]ai_output (4)'!$J$203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9-FF8B-5F4C-8BBF-ED4DE736661E}"/>
                </c:ext>
              </c:extLst>
            </c:dLbl>
            <c:dLbl>
              <c:idx val="202"/>
              <c:tx>
                <c:strRef>
                  <c:f>'/Users/el1goluj/Documents/ZURICH/PROJECTS/UPMEM/upmem-workloads/Microbenchmarks/AI/[ai_output.xlsx]ai_output (4)'!$J$204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{306D3E44-B092-1D43-ABEB-362EE3E93C0D}</c15:txfldGUID>
                      <c15:f>'/Users/el1goluj/Documents/ZURICH/PROJECTS/UPMEM/upmem-workloads/Microbenchmarks/AI/[ai_output.xlsx]ai_output (4)'!$J$204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A-FF8B-5F4C-8BBF-ED4DE736661E}"/>
                </c:ext>
              </c:extLst>
            </c:dLbl>
            <c:dLbl>
              <c:idx val="203"/>
              <c:tx>
                <c:strRef>
                  <c:f>'/Users/el1goluj/Documents/ZURICH/PROJECTS/UPMEM/upmem-workloads/Microbenchmarks/AI/[ai_output.xlsx]ai_output (4)'!$J$205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{FCE585D2-1C80-5A45-B213-4F7CD182186A}</c15:txfldGUID>
                      <c15:f>'/Users/el1goluj/Documents/ZURICH/PROJECTS/UPMEM/upmem-workloads/Microbenchmarks/AI/[ai_output.xlsx]ai_output (4)'!$J$205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B-FF8B-5F4C-8BBF-ED4DE736661E}"/>
                </c:ext>
              </c:extLst>
            </c:dLbl>
            <c:dLbl>
              <c:idx val="204"/>
              <c:tx>
                <c:strRef>
                  <c:f>'/Users/el1goluj/Documents/ZURICH/PROJECTS/UPMEM/upmem-workloads/Microbenchmarks/AI/[ai_output.xlsx]ai_output (4)'!$J$206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{55667EF9-E2D2-F148-B1F6-2D20FE3EF278}</c15:txfldGUID>
                      <c15:f>'/Users/el1goluj/Documents/ZURICH/PROJECTS/UPMEM/upmem-workloads/Microbenchmarks/AI/[ai_output.xlsx]ai_output (4)'!$J$206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C-FF8B-5F4C-8BBF-ED4DE736661E}"/>
                </c:ext>
              </c:extLst>
            </c:dLbl>
            <c:dLbl>
              <c:idx val="205"/>
              <c:tx>
                <c:strRef>
                  <c:f>'/Users/el1goluj/Documents/ZURICH/PROJECTS/UPMEM/upmem-workloads/Microbenchmarks/AI/[ai_output.xlsx]ai_output (4)'!$J$207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{04F2F9C5-8694-0E45-B02F-3DB87877A3D0}</c15:txfldGUID>
                      <c15:f>'/Users/el1goluj/Documents/ZURICH/PROJECTS/UPMEM/upmem-workloads/Microbenchmarks/AI/[ai_output.xlsx]ai_output (4)'!$J$207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D-FF8B-5F4C-8BBF-ED4DE736661E}"/>
                </c:ext>
              </c:extLst>
            </c:dLbl>
            <c:dLbl>
              <c:idx val="206"/>
              <c:tx>
                <c:strRef>
                  <c:f>'/Users/el1goluj/Documents/ZURICH/PROJECTS/UPMEM/upmem-workloads/Microbenchmarks/AI/[ai_output.xlsx]ai_output (4)'!$J$208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{69A60A32-9F05-F14E-8525-6201EAE4A8FF}</c15:txfldGUID>
                      <c15:f>'/Users/el1goluj/Documents/ZURICH/PROJECTS/UPMEM/upmem-workloads/Microbenchmarks/AI/[ai_output.xlsx]ai_output (4)'!$J$208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E-FF8B-5F4C-8BBF-ED4DE736661E}"/>
                </c:ext>
              </c:extLst>
            </c:dLbl>
            <c:dLbl>
              <c:idx val="207"/>
              <c:tx>
                <c:strRef>
                  <c:f>'/Users/el1goluj/Documents/ZURICH/PROJECTS/UPMEM/upmem-workloads/Microbenchmarks/AI/[ai_output.xlsx]ai_output (4)'!$J$209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{AF58263D-8DD7-E047-BC30-2E447A23A7A5}</c15:txfldGUID>
                      <c15:f>'/Users/el1goluj/Documents/ZURICH/PROJECTS/UPMEM/upmem-workloads/Microbenchmarks/AI/[ai_output.xlsx]ai_output (4)'!$J$209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F-FF8B-5F4C-8BBF-ED4DE736661E}"/>
                </c:ext>
              </c:extLst>
            </c:dLbl>
            <c:dLbl>
              <c:idx val="208"/>
              <c:tx>
                <c:strRef>
                  <c:f>'/Users/el1goluj/Documents/ZURICH/PROJECTS/UPMEM/upmem-workloads/Microbenchmarks/AI/[ai_output.xlsx]ai_output (4)'!$J$210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{0D0A79E3-8BA9-6349-94D7-BED6574C8AB7}</c15:txfldGUID>
                      <c15:f>'/Users/el1goluj/Documents/ZURICH/PROJECTS/UPMEM/upmem-workloads/Microbenchmarks/AI/[ai_output.xlsx]ai_output (4)'!$J$210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0-FF8B-5F4C-8BBF-ED4DE736661E}"/>
                </c:ext>
              </c:extLst>
            </c:dLbl>
            <c:dLbl>
              <c:idx val="209"/>
              <c:tx>
                <c:strRef>
                  <c:f>'/Users/el1goluj/Documents/ZURICH/PROJECTS/UPMEM/upmem-workloads/Microbenchmarks/AI/[ai_output.xlsx]ai_output (4)'!$J$211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{F021D154-7996-E649-8022-E4628295AB95}</c15:txfldGUID>
                      <c15:f>'/Users/el1goluj/Documents/ZURICH/PROJECTS/UPMEM/upmem-workloads/Microbenchmarks/AI/[ai_output.xlsx]ai_output (4)'!$J$211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1-FF8B-5F4C-8BBF-ED4DE736661E}"/>
                </c:ext>
              </c:extLst>
            </c:dLbl>
            <c:dLbl>
              <c:idx val="210"/>
              <c:tx>
                <c:strRef>
                  <c:f>'/Users/el1goluj/Documents/ZURICH/PROJECTS/UPMEM/upmem-workloads/Microbenchmarks/AI/[ai_output.xlsx]ai_output (4)'!$J$212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{E751E503-EA16-3748-9DDB-E523E8DE5BF5}</c15:txfldGUID>
                      <c15:f>'/Users/el1goluj/Documents/ZURICH/PROJECTS/UPMEM/upmem-workloads/Microbenchmarks/AI/[ai_output.xlsx]ai_output (4)'!$J$212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2-FF8B-5F4C-8BBF-ED4DE736661E}"/>
                </c:ext>
              </c:extLst>
            </c:dLbl>
            <c:dLbl>
              <c:idx val="211"/>
              <c:tx>
                <c:strRef>
                  <c:f>'/Users/el1goluj/Documents/ZURICH/PROJECTS/UPMEM/upmem-workloads/Microbenchmarks/AI/[ai_output.xlsx]ai_output (4)'!$J$213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{0201CF96-C99D-0D41-AFBF-153196EFB290}</c15:txfldGUID>
                      <c15:f>'/Users/el1goluj/Documents/ZURICH/PROJECTS/UPMEM/upmem-workloads/Microbenchmarks/AI/[ai_output.xlsx]ai_output (4)'!$J$213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3-FF8B-5F4C-8BBF-ED4DE736661E}"/>
                </c:ext>
              </c:extLst>
            </c:dLbl>
            <c:dLbl>
              <c:idx val="212"/>
              <c:tx>
                <c:strRef>
                  <c:f>'/Users/el1goluj/Documents/ZURICH/PROJECTS/UPMEM/upmem-workloads/Microbenchmarks/AI/[ai_output.xlsx]ai_output (4)'!$J$214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{E6BF6F9D-85B8-024D-AA45-2C6DB3ED6E85}</c15:txfldGUID>
                      <c15:f>'/Users/el1goluj/Documents/ZURICH/PROJECTS/UPMEM/upmem-workloads/Microbenchmarks/AI/[ai_output.xlsx]ai_output (4)'!$J$214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4-FF8B-5F4C-8BBF-ED4DE736661E}"/>
                </c:ext>
              </c:extLst>
            </c:dLbl>
            <c:dLbl>
              <c:idx val="213"/>
              <c:tx>
                <c:strRef>
                  <c:f>'/Users/el1goluj/Documents/ZURICH/PROJECTS/UPMEM/upmem-workloads/Microbenchmarks/AI/[ai_output.xlsx]ai_output (4)'!$J$215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{02F873D5-4CAE-8247-A748-88E212814FA1}</c15:txfldGUID>
                      <c15:f>'/Users/el1goluj/Documents/ZURICH/PROJECTS/UPMEM/upmem-workloads/Microbenchmarks/AI/[ai_output.xlsx]ai_output (4)'!$J$215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5-FF8B-5F4C-8BBF-ED4DE736661E}"/>
                </c:ext>
              </c:extLst>
            </c:dLbl>
            <c:dLbl>
              <c:idx val="214"/>
              <c:tx>
                <c:strRef>
                  <c:f>'/Users/el1goluj/Documents/ZURICH/PROJECTS/UPMEM/upmem-workloads/Microbenchmarks/AI/[ai_output.xlsx]ai_output (4)'!$J$216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{CA29CF40-0C7C-EF41-BC4E-9BFD0836E857}</c15:txfldGUID>
                      <c15:f>'/Users/el1goluj/Documents/ZURICH/PROJECTS/UPMEM/upmem-workloads/Microbenchmarks/AI/[ai_output.xlsx]ai_output (4)'!$J$216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6-FF8B-5F4C-8BBF-ED4DE736661E}"/>
                </c:ext>
              </c:extLst>
            </c:dLbl>
            <c:dLbl>
              <c:idx val="215"/>
              <c:tx>
                <c:strRef>
                  <c:f>'/Users/el1goluj/Documents/ZURICH/PROJECTS/UPMEM/upmem-workloads/Microbenchmarks/AI/[ai_output.xlsx]ai_output (4)'!$J$217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{9E07A6DB-EE90-E749-B15A-9F9F6DCEBCEE}</c15:txfldGUID>
                      <c15:f>'/Users/el1goluj/Documents/ZURICH/PROJECTS/UPMEM/upmem-workloads/Microbenchmarks/AI/[ai_output.xlsx]ai_output (4)'!$J$217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7-FF8B-5F4C-8BBF-ED4DE736661E}"/>
                </c:ext>
              </c:extLst>
            </c:dLbl>
            <c:dLbl>
              <c:idx val="216"/>
              <c:tx>
                <c:strRef>
                  <c:f>'/Users/el1goluj/Documents/ZURICH/PROJECTS/UPMEM/upmem-workloads/Microbenchmarks/AI/[ai_output.xlsx]ai_output (4)'!$J$218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{364053A6-7DB3-4C4C-A9C8-E038EA9A402F}</c15:txfldGUID>
                      <c15:f>'/Users/el1goluj/Documents/ZURICH/PROJECTS/UPMEM/upmem-workloads/Microbenchmarks/AI/[ai_output.xlsx]ai_output (4)'!$J$218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8-FF8B-5F4C-8BBF-ED4DE736661E}"/>
                </c:ext>
              </c:extLst>
            </c:dLbl>
            <c:dLbl>
              <c:idx val="217"/>
              <c:tx>
                <c:strRef>
                  <c:f>'/Users/el1goluj/Documents/ZURICH/PROJECTS/UPMEM/upmem-workloads/Microbenchmarks/AI/[ai_output.xlsx]ai_output (4)'!$J$219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{A526180A-1281-DA46-A895-FD9A477BAD66}</c15:txfldGUID>
                      <c15:f>'/Users/el1goluj/Documents/ZURICH/PROJECTS/UPMEM/upmem-workloads/Microbenchmarks/AI/[ai_output.xlsx]ai_output (4)'!$J$219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9-FF8B-5F4C-8BBF-ED4DE736661E}"/>
                </c:ext>
              </c:extLst>
            </c:dLbl>
            <c:dLbl>
              <c:idx val="218"/>
              <c:tx>
                <c:strRef>
                  <c:f>'/Users/el1goluj/Documents/ZURICH/PROJECTS/UPMEM/upmem-workloads/Microbenchmarks/AI/[ai_output.xlsx]ai_output (4)'!$J$220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{35404843-3D17-3F48-97B9-D6B991F0DC4D}</c15:txfldGUID>
                      <c15:f>'/Users/el1goluj/Documents/ZURICH/PROJECTS/UPMEM/upmem-workloads/Microbenchmarks/AI/[ai_output.xlsx]ai_output (4)'!$J$220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A-FF8B-5F4C-8BBF-ED4DE736661E}"/>
                </c:ext>
              </c:extLst>
            </c:dLbl>
            <c:dLbl>
              <c:idx val="219"/>
              <c:tx>
                <c:strRef>
                  <c:f>'/Users/el1goluj/Documents/ZURICH/PROJECTS/UPMEM/upmem-workloads/Microbenchmarks/AI/[ai_output.xlsx]ai_output (4)'!$J$221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{2288ECD7-2BCA-CE40-B9FA-7CE7AA899B0F}</c15:txfldGUID>
                      <c15:f>'/Users/el1goluj/Documents/ZURICH/PROJECTS/UPMEM/upmem-workloads/Microbenchmarks/AI/[ai_output.xlsx]ai_output (4)'!$J$221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B-FF8B-5F4C-8BBF-ED4DE736661E}"/>
                </c:ext>
              </c:extLst>
            </c:dLbl>
            <c:dLbl>
              <c:idx val="220"/>
              <c:tx>
                <c:strRef>
                  <c:f>'/Users/el1goluj/Documents/ZURICH/PROJECTS/UPMEM/upmem-workloads/Microbenchmarks/AI/[ai_output.xlsx]ai_output (4)'!$J$222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{3A06D931-A5EB-BA4C-87E5-C343289283EA}</c15:txfldGUID>
                      <c15:f>'/Users/el1goluj/Documents/ZURICH/PROJECTS/UPMEM/upmem-workloads/Microbenchmarks/AI/[ai_output.xlsx]ai_output (4)'!$J$222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C-FF8B-5F4C-8BBF-ED4DE736661E}"/>
                </c:ext>
              </c:extLst>
            </c:dLbl>
            <c:dLbl>
              <c:idx val="221"/>
              <c:tx>
                <c:strRef>
                  <c:f>'/Users/el1goluj/Documents/ZURICH/PROJECTS/UPMEM/upmem-workloads/Microbenchmarks/AI/[ai_output.xlsx]ai_output (4)'!$J$223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{2F2B677E-26A7-6141-99CA-A985A19845B7}</c15:txfldGUID>
                      <c15:f>'/Users/el1goluj/Documents/ZURICH/PROJECTS/UPMEM/upmem-workloads/Microbenchmarks/AI/[ai_output.xlsx]ai_output (4)'!$J$223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D-FF8B-5F4C-8BBF-ED4DE736661E}"/>
                </c:ext>
              </c:extLst>
            </c:dLbl>
            <c:dLbl>
              <c:idx val="222"/>
              <c:tx>
                <c:strRef>
                  <c:f>'/Users/el1goluj/Documents/ZURICH/PROJECTS/UPMEM/upmem-workloads/Microbenchmarks/AI/[ai_output.xlsx]ai_output (4)'!$J$224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{623B425F-5A44-674B-8265-E5B72CE576A0}</c15:txfldGUID>
                      <c15:f>'/Users/el1goluj/Documents/ZURICH/PROJECTS/UPMEM/upmem-workloads/Microbenchmarks/AI/[ai_output.xlsx]ai_output (4)'!$J$224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E-FF8B-5F4C-8BBF-ED4DE736661E}"/>
                </c:ext>
              </c:extLst>
            </c:dLbl>
            <c:dLbl>
              <c:idx val="223"/>
              <c:tx>
                <c:strRef>
                  <c:f>'/Users/el1goluj/Documents/ZURICH/PROJECTS/UPMEM/upmem-workloads/Microbenchmarks/AI/[ai_output.xlsx]ai_output (4)'!$J$225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{B3FFDB9A-8A03-C24C-A385-125CB714D837}</c15:txfldGUID>
                      <c15:f>'/Users/el1goluj/Documents/ZURICH/PROJECTS/UPMEM/upmem-workloads/Microbenchmarks/AI/[ai_output.xlsx]ai_output (4)'!$J$225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F-FF8B-5F4C-8BBF-ED4DE736661E}"/>
                </c:ext>
              </c:extLst>
            </c:dLbl>
            <c:dLbl>
              <c:idx val="224"/>
              <c:tx>
                <c:strRef>
                  <c:f>'/Users/el1goluj/Documents/ZURICH/PROJECTS/UPMEM/upmem-workloads/Microbenchmarks/AI/[ai_output.xlsx]ai_output (4)'!$J$226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{12FA6D7A-8B32-E349-B5B6-21D15C43E1A6}</c15:txfldGUID>
                      <c15:f>'/Users/el1goluj/Documents/ZURICH/PROJECTS/UPMEM/upmem-workloads/Microbenchmarks/AI/[ai_output.xlsx]ai_output (4)'!$J$226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0-FF8B-5F4C-8BBF-ED4DE736661E}"/>
                </c:ext>
              </c:extLst>
            </c:dLbl>
            <c:dLbl>
              <c:idx val="225"/>
              <c:tx>
                <c:strRef>
                  <c:f>'/Users/el1goluj/Documents/ZURICH/PROJECTS/UPMEM/upmem-workloads/Microbenchmarks/AI/[ai_output.xlsx]ai_output (4)'!$J$227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{30153A2E-7144-3B49-A47B-9C07B24A0802}</c15:txfldGUID>
                      <c15:f>'/Users/el1goluj/Documents/ZURICH/PROJECTS/UPMEM/upmem-workloads/Microbenchmarks/AI/[ai_output.xlsx]ai_output (4)'!$J$227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1-FF8B-5F4C-8BBF-ED4DE736661E}"/>
                </c:ext>
              </c:extLst>
            </c:dLbl>
            <c:dLbl>
              <c:idx val="226"/>
              <c:tx>
                <c:strRef>
                  <c:f>'/Users/el1goluj/Documents/ZURICH/PROJECTS/UPMEM/upmem-workloads/Microbenchmarks/AI/[ai_output.xlsx]ai_output (4)'!$J$228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{9E898446-F3A0-E440-ADEB-14B24BA6D168}</c15:txfldGUID>
                      <c15:f>'/Users/el1goluj/Documents/ZURICH/PROJECTS/UPMEM/upmem-workloads/Microbenchmarks/AI/[ai_output.xlsx]ai_output (4)'!$J$228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2-FF8B-5F4C-8BBF-ED4DE736661E}"/>
                </c:ext>
              </c:extLst>
            </c:dLbl>
            <c:dLbl>
              <c:idx val="227"/>
              <c:tx>
                <c:strRef>
                  <c:f>'/Users/el1goluj/Documents/ZURICH/PROJECTS/UPMEM/upmem-workloads/Microbenchmarks/AI/[ai_output.xlsx]ai_output (4)'!$J$229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{8CAD9B7E-C451-204D-B535-7621097893FE}</c15:txfldGUID>
                      <c15:f>'/Users/el1goluj/Documents/ZURICH/PROJECTS/UPMEM/upmem-workloads/Microbenchmarks/AI/[ai_output.xlsx]ai_output (4)'!$J$229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3-FF8B-5F4C-8BBF-ED4DE736661E}"/>
                </c:ext>
              </c:extLst>
            </c:dLbl>
            <c:dLbl>
              <c:idx val="228"/>
              <c:tx>
                <c:strRef>
                  <c:f>'/Users/el1goluj/Documents/ZURICH/PROJECTS/UPMEM/upmem-workloads/Microbenchmarks/AI/[ai_output.xlsx]ai_output (4)'!$J$230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{D8C0FC0D-995B-4047-822F-AB8BD779B1DE}</c15:txfldGUID>
                      <c15:f>'/Users/el1goluj/Documents/ZURICH/PROJECTS/UPMEM/upmem-workloads/Microbenchmarks/AI/[ai_output.xlsx]ai_output (4)'!$J$230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4-FF8B-5F4C-8BBF-ED4DE736661E}"/>
                </c:ext>
              </c:extLst>
            </c:dLbl>
            <c:dLbl>
              <c:idx val="229"/>
              <c:tx>
                <c:strRef>
                  <c:f>'/Users/el1goluj/Documents/ZURICH/PROJECTS/UPMEM/upmem-workloads/Microbenchmarks/AI/[ai_output.xlsx]ai_output (4)'!$J$231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{B989D84C-0C1A-CC4D-9B83-256F8D708A3B}</c15:txfldGUID>
                      <c15:f>'/Users/el1goluj/Documents/ZURICH/PROJECTS/UPMEM/upmem-workloads/Microbenchmarks/AI/[ai_output.xlsx]ai_output (4)'!$J$231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5-FF8B-5F4C-8BBF-ED4DE736661E}"/>
                </c:ext>
              </c:extLst>
            </c:dLbl>
            <c:dLbl>
              <c:idx val="230"/>
              <c:tx>
                <c:strRef>
                  <c:f>'/Users/el1goluj/Documents/ZURICH/PROJECTS/UPMEM/upmem-workloads/Microbenchmarks/AI/[ai_output.xlsx]ai_output (4)'!$J$232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{B3F9C2D7-F3E1-8040-AE7A-DD4777CA2ED3}</c15:txfldGUID>
                      <c15:f>'/Users/el1goluj/Documents/ZURICH/PROJECTS/UPMEM/upmem-workloads/Microbenchmarks/AI/[ai_output.xlsx]ai_output (4)'!$J$232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6-FF8B-5F4C-8BBF-ED4DE736661E}"/>
                </c:ext>
              </c:extLst>
            </c:dLbl>
            <c:dLbl>
              <c:idx val="231"/>
              <c:tx>
                <c:strRef>
                  <c:f>'/Users/el1goluj/Documents/ZURICH/PROJECTS/UPMEM/upmem-workloads/Microbenchmarks/AI/[ai_output.xlsx]ai_output (4)'!$J$233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{AE276B85-B868-D542-9961-52EB4E06C373}</c15:txfldGUID>
                      <c15:f>'/Users/el1goluj/Documents/ZURICH/PROJECTS/UPMEM/upmem-workloads/Microbenchmarks/AI/[ai_output.xlsx]ai_output (4)'!$J$233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7-FF8B-5F4C-8BBF-ED4DE736661E}"/>
                </c:ext>
              </c:extLst>
            </c:dLbl>
            <c:dLbl>
              <c:idx val="232"/>
              <c:tx>
                <c:strRef>
                  <c:f>'/Users/el1goluj/Documents/ZURICH/PROJECTS/UPMEM/upmem-workloads/Microbenchmarks/AI/[ai_output.xlsx]ai_output (4)'!$J$234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{ABF3CAE8-6B2A-8F4C-A0A2-F9DB077606F7}</c15:txfldGUID>
                      <c15:f>'/Users/el1goluj/Documents/ZURICH/PROJECTS/UPMEM/upmem-workloads/Microbenchmarks/AI/[ai_output.xlsx]ai_output (4)'!$J$234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8-FF8B-5F4C-8BBF-ED4DE736661E}"/>
                </c:ext>
              </c:extLst>
            </c:dLbl>
            <c:dLbl>
              <c:idx val="233"/>
              <c:tx>
                <c:strRef>
                  <c:f>'/Users/el1goluj/Documents/ZURICH/PROJECTS/UPMEM/upmem-workloads/Microbenchmarks/AI/[ai_output.xlsx]ai_output (4)'!$J$235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{0FB58587-4792-8446-AC51-F7AF770A4943}</c15:txfldGUID>
                      <c15:f>'/Users/el1goluj/Documents/ZURICH/PROJECTS/UPMEM/upmem-workloads/Microbenchmarks/AI/[ai_output.xlsx]ai_output (4)'!$J$235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9-FF8B-5F4C-8BBF-ED4DE736661E}"/>
                </c:ext>
              </c:extLst>
            </c:dLbl>
            <c:dLbl>
              <c:idx val="234"/>
              <c:tx>
                <c:strRef>
                  <c:f>'/Users/el1goluj/Documents/ZURICH/PROJECTS/UPMEM/upmem-workloads/Microbenchmarks/AI/[ai_output.xlsx]ai_output (4)'!$J$236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{941C74F8-BCE1-984A-BBAC-B233D42A13DC}</c15:txfldGUID>
                      <c15:f>'/Users/el1goluj/Documents/ZURICH/PROJECTS/UPMEM/upmem-workloads/Microbenchmarks/AI/[ai_output.xlsx]ai_output (4)'!$J$236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A-FF8B-5F4C-8BBF-ED4DE736661E}"/>
                </c:ext>
              </c:extLst>
            </c:dLbl>
            <c:dLbl>
              <c:idx val="235"/>
              <c:tx>
                <c:strRef>
                  <c:f>'/Users/el1goluj/Documents/ZURICH/PROJECTS/UPMEM/upmem-workloads/Microbenchmarks/AI/[ai_output.xlsx]ai_output (4)'!$J$237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{13F8C712-DDE6-FF48-B53C-E754B3AF0873}</c15:txfldGUID>
                      <c15:f>'/Users/el1goluj/Documents/ZURICH/PROJECTS/UPMEM/upmem-workloads/Microbenchmarks/AI/[ai_output.xlsx]ai_output (4)'!$J$237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B-FF8B-5F4C-8BBF-ED4DE736661E}"/>
                </c:ext>
              </c:extLst>
            </c:dLbl>
            <c:dLbl>
              <c:idx val="236"/>
              <c:tx>
                <c:strRef>
                  <c:f>'/Users/el1goluj/Documents/ZURICH/PROJECTS/UPMEM/upmem-workloads/Microbenchmarks/AI/[ai_output.xlsx]ai_output (4)'!$J$238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{173AE70E-D03A-6C4E-B141-F6DD8F5967E1}</c15:txfldGUID>
                      <c15:f>'/Users/el1goluj/Documents/ZURICH/PROJECTS/UPMEM/upmem-workloads/Microbenchmarks/AI/[ai_output.xlsx]ai_output (4)'!$J$238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C-FF8B-5F4C-8BBF-ED4DE736661E}"/>
                </c:ext>
              </c:extLst>
            </c:dLbl>
            <c:dLbl>
              <c:idx val="237"/>
              <c:tx>
                <c:strRef>
                  <c:f>'/Users/el1goluj/Documents/ZURICH/PROJECTS/UPMEM/upmem-workloads/Microbenchmarks/AI/[ai_output.xlsx]ai_output (4)'!$J$239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{0E1E3C12-78C2-2C41-868F-8FF5F936140A}</c15:txfldGUID>
                      <c15:f>'/Users/el1goluj/Documents/ZURICH/PROJECTS/UPMEM/upmem-workloads/Microbenchmarks/AI/[ai_output.xlsx]ai_output (4)'!$J$239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D-FF8B-5F4C-8BBF-ED4DE736661E}"/>
                </c:ext>
              </c:extLst>
            </c:dLbl>
            <c:dLbl>
              <c:idx val="238"/>
              <c:tx>
                <c:strRef>
                  <c:f>'/Users/el1goluj/Documents/ZURICH/PROJECTS/UPMEM/upmem-workloads/Microbenchmarks/AI/[ai_output.xlsx]ai_output (4)'!$J$240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{33FE0D71-A08B-8244-80CE-F7EDAB7AED21}</c15:txfldGUID>
                      <c15:f>'/Users/el1goluj/Documents/ZURICH/PROJECTS/UPMEM/upmem-workloads/Microbenchmarks/AI/[ai_output.xlsx]ai_output (4)'!$J$240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E-FF8B-5F4C-8BBF-ED4DE736661E}"/>
                </c:ext>
              </c:extLst>
            </c:dLbl>
            <c:dLbl>
              <c:idx val="239"/>
              <c:tx>
                <c:strRef>
                  <c:f>'/Users/el1goluj/Documents/ZURICH/PROJECTS/UPMEM/upmem-workloads/Microbenchmarks/AI/[ai_output.xlsx]ai_output (4)'!$J$241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{B0DD0FB5-2588-1D41-A905-3762CAA01789}</c15:txfldGUID>
                      <c15:f>'/Users/el1goluj/Documents/ZURICH/PROJECTS/UPMEM/upmem-workloads/Microbenchmarks/AI/[ai_output.xlsx]ai_output (4)'!$J$241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F-FF8B-5F4C-8BBF-ED4DE736661E}"/>
                </c:ext>
              </c:extLst>
            </c:dLbl>
            <c:dLbl>
              <c:idx val="240"/>
              <c:tx>
                <c:strRef>
                  <c:f>'/Users/el1goluj/Documents/ZURICH/PROJECTS/UPMEM/upmem-workloads/Microbenchmarks/AI/[ai_output.xlsx]ai_output (4)'!$J$242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{E9E17124-7557-6E4C-A37D-7196D80F8205}</c15:txfldGUID>
                      <c15:f>'/Users/el1goluj/Documents/ZURICH/PROJECTS/UPMEM/upmem-workloads/Microbenchmarks/AI/[ai_output.xlsx]ai_output (4)'!$J$242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0-FF8B-5F4C-8BBF-ED4DE736661E}"/>
                </c:ext>
              </c:extLst>
            </c:dLbl>
            <c:dLbl>
              <c:idx val="241"/>
              <c:tx>
                <c:strRef>
                  <c:f>'/Users/el1goluj/Documents/ZURICH/PROJECTS/UPMEM/upmem-workloads/Microbenchmarks/AI/[ai_output.xlsx]ai_output (4)'!$J$243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{9D904BD9-FF1D-C141-AEF3-FB4AB75403B7}</c15:txfldGUID>
                      <c15:f>'/Users/el1goluj/Documents/ZURICH/PROJECTS/UPMEM/upmem-workloads/Microbenchmarks/AI/[ai_output.xlsx]ai_output (4)'!$J$243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1-FF8B-5F4C-8BBF-ED4DE736661E}"/>
                </c:ext>
              </c:extLst>
            </c:dLbl>
            <c:dLbl>
              <c:idx val="242"/>
              <c:tx>
                <c:strRef>
                  <c:f>'/Users/el1goluj/Documents/ZURICH/PROJECTS/UPMEM/upmem-workloads/Microbenchmarks/AI/[ai_output.xlsx]ai_output (4)'!$J$244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{A643C5FE-049B-274F-B6C9-18A1EA8CEA03}</c15:txfldGUID>
                      <c15:f>'/Users/el1goluj/Documents/ZURICH/PROJECTS/UPMEM/upmem-workloads/Microbenchmarks/AI/[ai_output.xlsx]ai_output (4)'!$J$244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2-FF8B-5F4C-8BBF-ED4DE736661E}"/>
                </c:ext>
              </c:extLst>
            </c:dLbl>
            <c:dLbl>
              <c:idx val="243"/>
              <c:tx>
                <c:strRef>
                  <c:f>'/Users/el1goluj/Documents/ZURICH/PROJECTS/UPMEM/upmem-workloads/Microbenchmarks/AI/[ai_output.xlsx]ai_output (4)'!$J$245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{C976CAED-52C9-FE41-A39E-C44C89D367AD}</c15:txfldGUID>
                      <c15:f>'/Users/el1goluj/Documents/ZURICH/PROJECTS/UPMEM/upmem-workloads/Microbenchmarks/AI/[ai_output.xlsx]ai_output (4)'!$J$245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3-FF8B-5F4C-8BBF-ED4DE736661E}"/>
                </c:ext>
              </c:extLst>
            </c:dLbl>
            <c:dLbl>
              <c:idx val="244"/>
              <c:tx>
                <c:strRef>
                  <c:f>'/Users/el1goluj/Documents/ZURICH/PROJECTS/UPMEM/upmem-workloads/Microbenchmarks/AI/[ai_output.xlsx]ai_output (4)'!$J$246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{4CFAF619-6D71-B84E-BF7F-1F38DA2B87C7}</c15:txfldGUID>
                      <c15:f>'/Users/el1goluj/Documents/ZURICH/PROJECTS/UPMEM/upmem-workloads/Microbenchmarks/AI/[ai_output.xlsx]ai_output (4)'!$J$246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4-FF8B-5F4C-8BBF-ED4DE736661E}"/>
                </c:ext>
              </c:extLst>
            </c:dLbl>
            <c:dLbl>
              <c:idx val="245"/>
              <c:tx>
                <c:strRef>
                  <c:f>'/Users/el1goluj/Documents/ZURICH/PROJECTS/UPMEM/upmem-workloads/Microbenchmarks/AI/[ai_output.xlsx]ai_output (4)'!$J$247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{14A8DE21-0F42-A948-9785-F392DE846CCB}</c15:txfldGUID>
                      <c15:f>'/Users/el1goluj/Documents/ZURICH/PROJECTS/UPMEM/upmem-workloads/Microbenchmarks/AI/[ai_output.xlsx]ai_output (4)'!$J$247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5-FF8B-5F4C-8BBF-ED4DE736661E}"/>
                </c:ext>
              </c:extLst>
            </c:dLbl>
            <c:dLbl>
              <c:idx val="246"/>
              <c:tx>
                <c:strRef>
                  <c:f>'/Users/el1goluj/Documents/ZURICH/PROJECTS/UPMEM/upmem-workloads/Microbenchmarks/AI/[ai_output.xlsx]ai_output (4)'!$J$248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{B192F3D9-D095-7D4C-B7C4-52148D731468}</c15:txfldGUID>
                      <c15:f>'/Users/el1goluj/Documents/ZURICH/PROJECTS/UPMEM/upmem-workloads/Microbenchmarks/AI/[ai_output.xlsx]ai_output (4)'!$J$248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6-FF8B-5F4C-8BBF-ED4DE736661E}"/>
                </c:ext>
              </c:extLst>
            </c:dLbl>
            <c:dLbl>
              <c:idx val="247"/>
              <c:tx>
                <c:strRef>
                  <c:f>'/Users/el1goluj/Documents/ZURICH/PROJECTS/UPMEM/upmem-workloads/Microbenchmarks/AI/[ai_output.xlsx]ai_output (4)'!$J$249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{E1483549-BA35-874A-96CC-6BBF39382E85}</c15:txfldGUID>
                      <c15:f>'/Users/el1goluj/Documents/ZURICH/PROJECTS/UPMEM/upmem-workloads/Microbenchmarks/AI/[ai_output.xlsx]ai_output (4)'!$J$249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7-FF8B-5F4C-8BBF-ED4DE736661E}"/>
                </c:ext>
              </c:extLst>
            </c:dLbl>
            <c:dLbl>
              <c:idx val="248"/>
              <c:tx>
                <c:strRef>
                  <c:f>'/Users/el1goluj/Documents/ZURICH/PROJECTS/UPMEM/upmem-workloads/Microbenchmarks/AI/[ai_output.xlsx]ai_output (4)'!$J$250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{0B386A04-0F57-D749-8087-8A3DF2EB4912}</c15:txfldGUID>
                      <c15:f>'/Users/el1goluj/Documents/ZURICH/PROJECTS/UPMEM/upmem-workloads/Microbenchmarks/AI/[ai_output.xlsx]ai_output (4)'!$J$250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8-FF8B-5F4C-8BBF-ED4DE736661E}"/>
                </c:ext>
              </c:extLst>
            </c:dLbl>
            <c:dLbl>
              <c:idx val="249"/>
              <c:tx>
                <c:strRef>
                  <c:f>'/Users/el1goluj/Documents/ZURICH/PROJECTS/UPMEM/upmem-workloads/Microbenchmarks/AI/[ai_output.xlsx]ai_output (4)'!$J$251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{56989A1E-7453-1040-9B9C-5ED17C9D4073}</c15:txfldGUID>
                      <c15:f>'/Users/el1goluj/Documents/ZURICH/PROJECTS/UPMEM/upmem-workloads/Microbenchmarks/AI/[ai_output.xlsx]ai_output (4)'!$J$251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9-FF8B-5F4C-8BBF-ED4DE736661E}"/>
                </c:ext>
              </c:extLst>
            </c:dLbl>
            <c:dLbl>
              <c:idx val="250"/>
              <c:tx>
                <c:strRef>
                  <c:f>'/Users/el1goluj/Documents/ZURICH/PROJECTS/UPMEM/upmem-workloads/Microbenchmarks/AI/[ai_output.xlsx]ai_output (4)'!$J$252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{C253259F-52F2-0C41-9A75-F68B9E45968C}</c15:txfldGUID>
                      <c15:f>'/Users/el1goluj/Documents/ZURICH/PROJECTS/UPMEM/upmem-workloads/Microbenchmarks/AI/[ai_output.xlsx]ai_output (4)'!$J$252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A-FF8B-5F4C-8BBF-ED4DE736661E}"/>
                </c:ext>
              </c:extLst>
            </c:dLbl>
            <c:dLbl>
              <c:idx val="251"/>
              <c:tx>
                <c:strRef>
                  <c:f>'/Users/el1goluj/Documents/ZURICH/PROJECTS/UPMEM/upmem-workloads/Microbenchmarks/AI/[ai_output.xlsx]ai_output (4)'!$J$253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{57B81FF1-980D-AD46-AB13-A0D85AF0627B}</c15:txfldGUID>
                      <c15:f>'/Users/el1goluj/Documents/ZURICH/PROJECTS/UPMEM/upmem-workloads/Microbenchmarks/AI/[ai_output.xlsx]ai_output (4)'!$J$253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B-FF8B-5F4C-8BBF-ED4DE736661E}"/>
                </c:ext>
              </c:extLst>
            </c:dLbl>
            <c:dLbl>
              <c:idx val="252"/>
              <c:tx>
                <c:strRef>
                  <c:f>'/Users/el1goluj/Documents/ZURICH/PROJECTS/UPMEM/upmem-workloads/Microbenchmarks/AI/[ai_output.xlsx]ai_output (4)'!$J$254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{2EFB3A17-99FC-3546-8EF2-D181E82C9D9F}</c15:txfldGUID>
                      <c15:f>'/Users/el1goluj/Documents/ZURICH/PROJECTS/UPMEM/upmem-workloads/Microbenchmarks/AI/[ai_output.xlsx]ai_output (4)'!$J$254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C-FF8B-5F4C-8BBF-ED4DE736661E}"/>
                </c:ext>
              </c:extLst>
            </c:dLbl>
            <c:dLbl>
              <c:idx val="253"/>
              <c:tx>
                <c:strRef>
                  <c:f>'/Users/el1goluj/Documents/ZURICH/PROJECTS/UPMEM/upmem-workloads/Microbenchmarks/AI/[ai_output.xlsx]ai_output (4)'!$J$255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{996F251D-F58E-3A48-9A8F-19BF404F1AE8}</c15:txfldGUID>
                      <c15:f>'/Users/el1goluj/Documents/ZURICH/PROJECTS/UPMEM/upmem-workloads/Microbenchmarks/AI/[ai_output.xlsx]ai_output (4)'!$J$255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D-FF8B-5F4C-8BBF-ED4DE736661E}"/>
                </c:ext>
              </c:extLst>
            </c:dLbl>
            <c:dLbl>
              <c:idx val="254"/>
              <c:tx>
                <c:strRef>
                  <c:f>'/Users/el1goluj/Documents/ZURICH/PROJECTS/UPMEM/upmem-workloads/Microbenchmarks/AI/[ai_output.xlsx]ai_output (4)'!$J$256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{2D2434B8-8D4D-5B46-9E36-3368F9FE11A4}</c15:txfldGUID>
                      <c15:f>'/Users/el1goluj/Documents/ZURICH/PROJECTS/UPMEM/upmem-workloads/Microbenchmarks/AI/[ai_output.xlsx]ai_output (4)'!$J$256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E-FF8B-5F4C-8BBF-ED4DE736661E}"/>
                </c:ext>
              </c:extLst>
            </c:dLbl>
            <c:dLbl>
              <c:idx val="255"/>
              <c:tx>
                <c:strRef>
                  <c:f>'/Users/el1goluj/Documents/ZURICH/PROJECTS/UPMEM/upmem-workloads/Microbenchmarks/AI/[ai_output.xlsx]ai_output (4)'!$J$257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{3DD860B7-D2EA-074B-A1EA-ACCDA28BBAB8}</c15:txfldGUID>
                      <c15:f>'/Users/el1goluj/Documents/ZURICH/PROJECTS/UPMEM/upmem-workloads/Microbenchmarks/AI/[ai_output.xlsx]ai_output (4)'!$J$257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F-FF8B-5F4C-8BBF-ED4DE736661E}"/>
                </c:ext>
              </c:extLst>
            </c:dLbl>
            <c:dLbl>
              <c:idx val="256"/>
              <c:tx>
                <c:strRef>
                  <c:f>'/Users/el1goluj/Documents/ZURICH/PROJECTS/UPMEM/upmem-workloads/Microbenchmarks/AI/[ai_output.xlsx]ai_output (4)'!$J$258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{E73B8FD0-FFF1-D946-A428-1BB991677D6E}</c15:txfldGUID>
                      <c15:f>'/Users/el1goluj/Documents/ZURICH/PROJECTS/UPMEM/upmem-workloads/Microbenchmarks/AI/[ai_output.xlsx]ai_output (4)'!$J$258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0-FF8B-5F4C-8BBF-ED4DE736661E}"/>
                </c:ext>
              </c:extLst>
            </c:dLbl>
            <c:dLbl>
              <c:idx val="257"/>
              <c:tx>
                <c:strRef>
                  <c:f>'/Users/el1goluj/Documents/ZURICH/PROJECTS/UPMEM/upmem-workloads/Microbenchmarks/AI/[ai_output.xlsx]ai_output (4)'!$J$259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{38B760AF-F66F-4947-A63F-E50D84005706}</c15:txfldGUID>
                      <c15:f>'/Users/el1goluj/Documents/ZURICH/PROJECTS/UPMEM/upmem-workloads/Microbenchmarks/AI/[ai_output.xlsx]ai_output (4)'!$J$259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1-FF8B-5F4C-8BBF-ED4DE736661E}"/>
                </c:ext>
              </c:extLst>
            </c:dLbl>
            <c:dLbl>
              <c:idx val="258"/>
              <c:tx>
                <c:strRef>
                  <c:f>'/Users/el1goluj/Documents/ZURICH/PROJECTS/UPMEM/upmem-workloads/Microbenchmarks/AI/[ai_output.xlsx]ai_output (4)'!$J$260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{5A4BB9EE-F7EF-1D49-8F43-68A64DBC78E2}</c15:txfldGUID>
                      <c15:f>'/Users/el1goluj/Documents/ZURICH/PROJECTS/UPMEM/upmem-workloads/Microbenchmarks/AI/[ai_output.xlsx]ai_output (4)'!$J$260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2-FF8B-5F4C-8BBF-ED4DE736661E}"/>
                </c:ext>
              </c:extLst>
            </c:dLbl>
            <c:dLbl>
              <c:idx val="259"/>
              <c:tx>
                <c:strRef>
                  <c:f>'/Users/el1goluj/Documents/ZURICH/PROJECTS/UPMEM/upmem-workloads/Microbenchmarks/AI/[ai_output.xlsx]ai_output (4)'!$J$261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{002E68C3-D716-A641-A2B7-628B529DDCB4}</c15:txfldGUID>
                      <c15:f>'/Users/el1goluj/Documents/ZURICH/PROJECTS/UPMEM/upmem-workloads/Microbenchmarks/AI/[ai_output.xlsx]ai_output (4)'!$J$261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3-FF8B-5F4C-8BBF-ED4DE736661E}"/>
                </c:ext>
              </c:extLst>
            </c:dLbl>
            <c:dLbl>
              <c:idx val="260"/>
              <c:tx>
                <c:strRef>
                  <c:f>'/Users/el1goluj/Documents/ZURICH/PROJECTS/UPMEM/upmem-workloads/Microbenchmarks/AI/[ai_output.xlsx]ai_output (4)'!$J$262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{FC427436-DF2E-2D4C-BDF1-D04C1E30734D}</c15:txfldGUID>
                      <c15:f>'/Users/el1goluj/Documents/ZURICH/PROJECTS/UPMEM/upmem-workloads/Microbenchmarks/AI/[ai_output.xlsx]ai_output (4)'!$J$262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4-FF8B-5F4C-8BBF-ED4DE736661E}"/>
                </c:ext>
              </c:extLst>
            </c:dLbl>
            <c:dLbl>
              <c:idx val="261"/>
              <c:tx>
                <c:strRef>
                  <c:f>'/Users/el1goluj/Documents/ZURICH/PROJECTS/UPMEM/upmem-workloads/Microbenchmarks/AI/[ai_output.xlsx]ai_output (4)'!$J$263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{9B42F12B-ECF2-1A46-9AB1-CE5EFB0F7C6B}</c15:txfldGUID>
                      <c15:f>'/Users/el1goluj/Documents/ZURICH/PROJECTS/UPMEM/upmem-workloads/Microbenchmarks/AI/[ai_output.xlsx]ai_output (4)'!$J$263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5-FF8B-5F4C-8BBF-ED4DE736661E}"/>
                </c:ext>
              </c:extLst>
            </c:dLbl>
            <c:dLbl>
              <c:idx val="262"/>
              <c:tx>
                <c:strRef>
                  <c:f>'/Users/el1goluj/Documents/ZURICH/PROJECTS/UPMEM/upmem-workloads/Microbenchmarks/AI/[ai_output.xlsx]ai_output (4)'!$J$264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{799EC7DB-DA09-BD46-824D-501F735BA73C}</c15:txfldGUID>
                      <c15:f>'/Users/el1goluj/Documents/ZURICH/PROJECTS/UPMEM/upmem-workloads/Microbenchmarks/AI/[ai_output.xlsx]ai_output (4)'!$J$264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6-FF8B-5F4C-8BBF-ED4DE736661E}"/>
                </c:ext>
              </c:extLst>
            </c:dLbl>
            <c:dLbl>
              <c:idx val="263"/>
              <c:tx>
                <c:strRef>
                  <c:f>'/Users/el1goluj/Documents/ZURICH/PROJECTS/UPMEM/upmem-workloads/Microbenchmarks/AI/[ai_output.xlsx]ai_output (4)'!$J$265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{28CECD78-D47D-FF41-A4D0-627E4A72CD3D}</c15:txfldGUID>
                      <c15:f>'/Users/el1goluj/Documents/ZURICH/PROJECTS/UPMEM/upmem-workloads/Microbenchmarks/AI/[ai_output.xlsx]ai_output (4)'!$J$265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7-FF8B-5F4C-8BBF-ED4DE736661E}"/>
                </c:ext>
              </c:extLst>
            </c:dLbl>
            <c:dLbl>
              <c:idx val="264"/>
              <c:tx>
                <c:strRef>
                  <c:f>'/Users/el1goluj/Documents/ZURICH/PROJECTS/UPMEM/upmem-workloads/Microbenchmarks/AI/[ai_output.xlsx]ai_output (4)'!$J$266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{39B17ED6-A499-5343-B44C-FBFC4EEFC207}</c15:txfldGUID>
                      <c15:f>'/Users/el1goluj/Documents/ZURICH/PROJECTS/UPMEM/upmem-workloads/Microbenchmarks/AI/[ai_output.xlsx]ai_output (4)'!$J$266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8-FF8B-5F4C-8BBF-ED4DE736661E}"/>
                </c:ext>
              </c:extLst>
            </c:dLbl>
            <c:dLbl>
              <c:idx val="265"/>
              <c:tx>
                <c:strRef>
                  <c:f>'/Users/el1goluj/Documents/ZURICH/PROJECTS/UPMEM/upmem-workloads/Microbenchmarks/AI/[ai_output.xlsx]ai_output (4)'!$J$267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{6D99A898-9A14-5C41-9F27-F41657306A60}</c15:txfldGUID>
                      <c15:f>'/Users/el1goluj/Documents/ZURICH/PROJECTS/UPMEM/upmem-workloads/Microbenchmarks/AI/[ai_output.xlsx]ai_output (4)'!$J$267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9-FF8B-5F4C-8BBF-ED4DE736661E}"/>
                </c:ext>
              </c:extLst>
            </c:dLbl>
            <c:dLbl>
              <c:idx val="266"/>
              <c:tx>
                <c:strRef>
                  <c:f>'/Users/el1goluj/Documents/ZURICH/PROJECTS/UPMEM/upmem-workloads/Microbenchmarks/AI/[ai_output.xlsx]ai_output (4)'!$J$268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{0EF0F0B5-311D-6245-8B8C-AF4A8BBFD5CA}</c15:txfldGUID>
                      <c15:f>'/Users/el1goluj/Documents/ZURICH/PROJECTS/UPMEM/upmem-workloads/Microbenchmarks/AI/[ai_output.xlsx]ai_output (4)'!$J$268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A-FF8B-5F4C-8BBF-ED4DE736661E}"/>
                </c:ext>
              </c:extLst>
            </c:dLbl>
            <c:dLbl>
              <c:idx val="267"/>
              <c:tx>
                <c:strRef>
                  <c:f>'/Users/el1goluj/Documents/ZURICH/PROJECTS/UPMEM/upmem-workloads/Microbenchmarks/AI/[ai_output.xlsx]ai_output (4)'!$J$269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{8B51686B-0010-C44C-876D-3F7F0B7C976F}</c15:txfldGUID>
                      <c15:f>'/Users/el1goluj/Documents/ZURICH/PROJECTS/UPMEM/upmem-workloads/Microbenchmarks/AI/[ai_output.xlsx]ai_output (4)'!$J$269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B-FF8B-5F4C-8BBF-ED4DE736661E}"/>
                </c:ext>
              </c:extLst>
            </c:dLbl>
            <c:dLbl>
              <c:idx val="268"/>
              <c:tx>
                <c:strRef>
                  <c:f>'/Users/el1goluj/Documents/ZURICH/PROJECTS/UPMEM/upmem-workloads/Microbenchmarks/AI/[ai_output.xlsx]ai_output (4)'!$J$270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{1840D62D-7373-4E4F-8D5C-07EC005E954E}</c15:txfldGUID>
                      <c15:f>'/Users/el1goluj/Documents/ZURICH/PROJECTS/UPMEM/upmem-workloads/Microbenchmarks/AI/[ai_output.xlsx]ai_output (4)'!$J$270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C-FF8B-5F4C-8BBF-ED4DE736661E}"/>
                </c:ext>
              </c:extLst>
            </c:dLbl>
            <c:dLbl>
              <c:idx val="269"/>
              <c:tx>
                <c:strRef>
                  <c:f>'/Users/el1goluj/Documents/ZURICH/PROJECTS/UPMEM/upmem-workloads/Microbenchmarks/AI/[ai_output.xlsx]ai_output (4)'!$J$271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{838AC0D2-C025-4744-8308-9E59159EC8D5}</c15:txfldGUID>
                      <c15:f>'/Users/el1goluj/Documents/ZURICH/PROJECTS/UPMEM/upmem-workloads/Microbenchmarks/AI/[ai_output.xlsx]ai_output (4)'!$J$271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D-FF8B-5F4C-8BBF-ED4DE736661E}"/>
                </c:ext>
              </c:extLst>
            </c:dLbl>
            <c:dLbl>
              <c:idx val="270"/>
              <c:tx>
                <c:strRef>
                  <c:f>'/Users/el1goluj/Documents/ZURICH/PROJECTS/UPMEM/upmem-workloads/Microbenchmarks/AI/[ai_output.xlsx]ai_output (4)'!$J$272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{71F96963-77CB-7349-8576-2810B81D9BDF}</c15:txfldGUID>
                      <c15:f>'/Users/el1goluj/Documents/ZURICH/PROJECTS/UPMEM/upmem-workloads/Microbenchmarks/AI/[ai_output.xlsx]ai_output (4)'!$J$272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E-FF8B-5F4C-8BBF-ED4DE736661E}"/>
                </c:ext>
              </c:extLst>
            </c:dLbl>
            <c:dLbl>
              <c:idx val="271"/>
              <c:tx>
                <c:strRef>
                  <c:f>'/Users/el1goluj/Documents/ZURICH/PROJECTS/UPMEM/upmem-workloads/Microbenchmarks/AI/[ai_output.xlsx]ai_output (4)'!$J$273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{14AAE792-1837-0147-877E-8E3CAC194411}</c15:txfldGUID>
                      <c15:f>'/Users/el1goluj/Documents/ZURICH/PROJECTS/UPMEM/upmem-workloads/Microbenchmarks/AI/[ai_output.xlsx]ai_output (4)'!$J$273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F-FF8B-5F4C-8BBF-ED4DE736661E}"/>
                </c:ext>
              </c:extLst>
            </c:dLbl>
            <c:dLbl>
              <c:idx val="272"/>
              <c:tx>
                <c:strRef>
                  <c:f>'/Users/el1goluj/Documents/ZURICH/PROJECTS/UPMEM/upmem-workloads/Microbenchmarks/AI/[ai_output.xlsx]ai_output (4)'!$J$274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{71B20405-512C-5640-85FF-879DB95765E2}</c15:txfldGUID>
                      <c15:f>'/Users/el1goluj/Documents/ZURICH/PROJECTS/UPMEM/upmem-workloads/Microbenchmarks/AI/[ai_output.xlsx]ai_output (4)'!$J$274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0-FF8B-5F4C-8BBF-ED4DE736661E}"/>
                </c:ext>
              </c:extLst>
            </c:dLbl>
            <c:dLbl>
              <c:idx val="273"/>
              <c:tx>
                <c:strRef>
                  <c:f>'/Users/el1goluj/Documents/ZURICH/PROJECTS/UPMEM/upmem-workloads/Microbenchmarks/AI/[ai_output.xlsx]ai_output (4)'!$J$275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{CE398B85-2CE2-344A-B0BA-4466B9FB4A56}</c15:txfldGUID>
                      <c15:f>'/Users/el1goluj/Documents/ZURICH/PROJECTS/UPMEM/upmem-workloads/Microbenchmarks/AI/[ai_output.xlsx]ai_output (4)'!$J$275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1-FF8B-5F4C-8BBF-ED4DE736661E}"/>
                </c:ext>
              </c:extLst>
            </c:dLbl>
            <c:dLbl>
              <c:idx val="274"/>
              <c:tx>
                <c:strRef>
                  <c:f>'/Users/el1goluj/Documents/ZURICH/PROJECTS/UPMEM/upmem-workloads/Microbenchmarks/AI/[ai_output.xlsx]ai_output (4)'!$J$276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{20C2678C-554C-834C-BC1C-99FB434F4FEC}</c15:txfldGUID>
                      <c15:f>'/Users/el1goluj/Documents/ZURICH/PROJECTS/UPMEM/upmem-workloads/Microbenchmarks/AI/[ai_output.xlsx]ai_output (4)'!$J$276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2-FF8B-5F4C-8BBF-ED4DE736661E}"/>
                </c:ext>
              </c:extLst>
            </c:dLbl>
            <c:dLbl>
              <c:idx val="275"/>
              <c:tx>
                <c:strRef>
                  <c:f>'/Users/el1goluj/Documents/ZURICH/PROJECTS/UPMEM/upmem-workloads/Microbenchmarks/AI/[ai_output.xlsx]ai_output (4)'!$J$277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{829986E6-E9D9-9445-B456-B46E0D23D620}</c15:txfldGUID>
                      <c15:f>'/Users/el1goluj/Documents/ZURICH/PROJECTS/UPMEM/upmem-workloads/Microbenchmarks/AI/[ai_output.xlsx]ai_output (4)'!$J$277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3-FF8B-5F4C-8BBF-ED4DE736661E}"/>
                </c:ext>
              </c:extLst>
            </c:dLbl>
            <c:dLbl>
              <c:idx val="276"/>
              <c:tx>
                <c:strRef>
                  <c:f>'/Users/el1goluj/Documents/ZURICH/PROJECTS/UPMEM/upmem-workloads/Microbenchmarks/AI/[ai_output.xlsx]ai_output (4)'!$J$278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{832195D7-BF85-694D-989B-146805C6E253}</c15:txfldGUID>
                      <c15:f>'/Users/el1goluj/Documents/ZURICH/PROJECTS/UPMEM/upmem-workloads/Microbenchmarks/AI/[ai_output.xlsx]ai_output (4)'!$J$278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4-FF8B-5F4C-8BBF-ED4DE736661E}"/>
                </c:ext>
              </c:extLst>
            </c:dLbl>
            <c:dLbl>
              <c:idx val="277"/>
              <c:tx>
                <c:strRef>
                  <c:f>'/Users/el1goluj/Documents/ZURICH/PROJECTS/UPMEM/upmem-workloads/Microbenchmarks/AI/[ai_output.xlsx]ai_output (4)'!$J$279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{1F804AB8-12E8-F047-91D1-FD4B302881E8}</c15:txfldGUID>
                      <c15:f>'/Users/el1goluj/Documents/ZURICH/PROJECTS/UPMEM/upmem-workloads/Microbenchmarks/AI/[ai_output.xlsx]ai_output (4)'!$J$279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5-FF8B-5F4C-8BBF-ED4DE736661E}"/>
                </c:ext>
              </c:extLst>
            </c:dLbl>
            <c:dLbl>
              <c:idx val="278"/>
              <c:tx>
                <c:strRef>
                  <c:f>'/Users/el1goluj/Documents/ZURICH/PROJECTS/UPMEM/upmem-workloads/Microbenchmarks/AI/[ai_output.xlsx]ai_output (4)'!$J$280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{60D74E40-8723-B442-B1F1-B479782AF745}</c15:txfldGUID>
                      <c15:f>'/Users/el1goluj/Documents/ZURICH/PROJECTS/UPMEM/upmem-workloads/Microbenchmarks/AI/[ai_output.xlsx]ai_output (4)'!$J$280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6-FF8B-5F4C-8BBF-ED4DE736661E}"/>
                </c:ext>
              </c:extLst>
            </c:dLbl>
            <c:dLbl>
              <c:idx val="279"/>
              <c:tx>
                <c:strRef>
                  <c:f>'/Users/el1goluj/Documents/ZURICH/PROJECTS/UPMEM/upmem-workloads/Microbenchmarks/AI/[ai_output.xlsx]ai_output (4)'!$J$281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{1ED58D21-9C53-0B4A-900F-BA2BA62D5940}</c15:txfldGUID>
                      <c15:f>'/Users/el1goluj/Documents/ZURICH/PROJECTS/UPMEM/upmem-workloads/Microbenchmarks/AI/[ai_output.xlsx]ai_output (4)'!$J$281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7-FF8B-5F4C-8BBF-ED4DE736661E}"/>
                </c:ext>
              </c:extLst>
            </c:dLbl>
            <c:dLbl>
              <c:idx val="280"/>
              <c:tx>
                <c:strRef>
                  <c:f>'/Users/el1goluj/Documents/ZURICH/PROJECTS/UPMEM/upmem-workloads/Microbenchmarks/AI/[ai_output.xlsx]ai_output (4)'!$J$282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{8379B4C4-D298-0747-B162-915F29A3A950}</c15:txfldGUID>
                      <c15:f>'/Users/el1goluj/Documents/ZURICH/PROJECTS/UPMEM/upmem-workloads/Microbenchmarks/AI/[ai_output.xlsx]ai_output (4)'!$J$282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8-FF8B-5F4C-8BBF-ED4DE736661E}"/>
                </c:ext>
              </c:extLst>
            </c:dLbl>
            <c:dLbl>
              <c:idx val="281"/>
              <c:tx>
                <c:strRef>
                  <c:f>'/Users/el1goluj/Documents/ZURICH/PROJECTS/UPMEM/upmem-workloads/Microbenchmarks/AI/[ai_output.xlsx]ai_output (4)'!$J$283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{ED477E8C-E7B3-7B49-A850-49E09F8B7AF3}</c15:txfldGUID>
                      <c15:f>'/Users/el1goluj/Documents/ZURICH/PROJECTS/UPMEM/upmem-workloads/Microbenchmarks/AI/[ai_output.xlsx]ai_output (4)'!$J$283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9-FF8B-5F4C-8BBF-ED4DE736661E}"/>
                </c:ext>
              </c:extLst>
            </c:dLbl>
            <c:dLbl>
              <c:idx val="282"/>
              <c:tx>
                <c:strRef>
                  <c:f>'/Users/el1goluj/Documents/ZURICH/PROJECTS/UPMEM/upmem-workloads/Microbenchmarks/AI/[ai_output.xlsx]ai_output (4)'!$J$284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{E3609188-D8F9-914F-BC36-0DFC4C5CD7D9}</c15:txfldGUID>
                      <c15:f>'/Users/el1goluj/Documents/ZURICH/PROJECTS/UPMEM/upmem-workloads/Microbenchmarks/AI/[ai_output.xlsx]ai_output (4)'!$J$284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A-FF8B-5F4C-8BBF-ED4DE736661E}"/>
                </c:ext>
              </c:extLst>
            </c:dLbl>
            <c:dLbl>
              <c:idx val="283"/>
              <c:tx>
                <c:strRef>
                  <c:f>'/Users/el1goluj/Documents/ZURICH/PROJECTS/UPMEM/upmem-workloads/Microbenchmarks/AI/[ai_output.xlsx]ai_output (4)'!$J$285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{4FF13880-DBC8-524D-B779-000CD2D609C2}</c15:txfldGUID>
                      <c15:f>'/Users/el1goluj/Documents/ZURICH/PROJECTS/UPMEM/upmem-workloads/Microbenchmarks/AI/[ai_output.xlsx]ai_output (4)'!$J$285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B-FF8B-5F4C-8BBF-ED4DE736661E}"/>
                </c:ext>
              </c:extLst>
            </c:dLbl>
            <c:dLbl>
              <c:idx val="284"/>
              <c:tx>
                <c:strRef>
                  <c:f>'/Users/el1goluj/Documents/ZURICH/PROJECTS/UPMEM/upmem-workloads/Microbenchmarks/AI/[ai_output.xlsx]ai_output (4)'!$J$286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{6F77F1F8-C193-C74C-9A04-B91AC34B2052}</c15:txfldGUID>
                      <c15:f>'/Users/el1goluj/Documents/ZURICH/PROJECTS/UPMEM/upmem-workloads/Microbenchmarks/AI/[ai_output.xlsx]ai_output (4)'!$J$286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C-FF8B-5F4C-8BBF-ED4DE736661E}"/>
                </c:ext>
              </c:extLst>
            </c:dLbl>
            <c:dLbl>
              <c:idx val="285"/>
              <c:tx>
                <c:strRef>
                  <c:f>'/Users/el1goluj/Documents/ZURICH/PROJECTS/UPMEM/upmem-workloads/Microbenchmarks/AI/[ai_output.xlsx]ai_output (4)'!$J$287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{4EC26600-FAC8-E348-A97A-2CA3CAC4F769}</c15:txfldGUID>
                      <c15:f>'/Users/el1goluj/Documents/ZURICH/PROJECTS/UPMEM/upmem-workloads/Microbenchmarks/AI/[ai_output.xlsx]ai_output (4)'!$J$287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D-FF8B-5F4C-8BBF-ED4DE736661E}"/>
                </c:ext>
              </c:extLst>
            </c:dLbl>
            <c:dLbl>
              <c:idx val="286"/>
              <c:tx>
                <c:strRef>
                  <c:f>'/Users/el1goluj/Documents/ZURICH/PROJECTS/UPMEM/upmem-workloads/Microbenchmarks/AI/[ai_output.xlsx]ai_output (4)'!$J$288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{14679862-0D20-8B44-B9BA-D6762A2CF5B6}</c15:txfldGUID>
                      <c15:f>'/Users/el1goluj/Documents/ZURICH/PROJECTS/UPMEM/upmem-workloads/Microbenchmarks/AI/[ai_output.xlsx]ai_output (4)'!$J$288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E-FF8B-5F4C-8BBF-ED4DE736661E}"/>
                </c:ext>
              </c:extLst>
            </c:dLbl>
            <c:dLbl>
              <c:idx val="287"/>
              <c:tx>
                <c:strRef>
                  <c:f>'/Users/el1goluj/Documents/ZURICH/PROJECTS/UPMEM/upmem-workloads/Microbenchmarks/AI/[ai_output.xlsx]ai_output (4)'!$J$289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{0D1DADB6-7467-AB4D-8159-10C30499972D}</c15:txfldGUID>
                      <c15:f>'/Users/el1goluj/Documents/ZURICH/PROJECTS/UPMEM/upmem-workloads/Microbenchmarks/AI/[ai_output.xlsx]ai_output (4)'!$J$289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F-FF8B-5F4C-8BBF-ED4DE736661E}"/>
                </c:ext>
              </c:extLst>
            </c:dLbl>
            <c:dLbl>
              <c:idx val="288"/>
              <c:tx>
                <c:strRef>
                  <c:f>'/Users/el1goluj/Documents/ZURICH/PROJECTS/UPMEM/upmem-workloads/Microbenchmarks/AI/[ai_output.xlsx]ai_output (4)'!$J$290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{E51FE8FF-DC67-3842-9C30-BD32C7A4DFC5}</c15:txfldGUID>
                      <c15:f>'/Users/el1goluj/Documents/ZURICH/PROJECTS/UPMEM/upmem-workloads/Microbenchmarks/AI/[ai_output.xlsx]ai_output (4)'!$J$290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0-FF8B-5F4C-8BBF-ED4DE736661E}"/>
                </c:ext>
              </c:extLst>
            </c:dLbl>
            <c:dLbl>
              <c:idx val="289"/>
              <c:tx>
                <c:strRef>
                  <c:f>'/Users/el1goluj/Documents/ZURICH/PROJECTS/UPMEM/upmem-workloads/Microbenchmarks/AI/[ai_output.xlsx]ai_output (4)'!$J$291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{EFBB4317-633C-D246-BA06-008DA06AF655}</c15:txfldGUID>
                      <c15:f>'/Users/el1goluj/Documents/ZURICH/PROJECTS/UPMEM/upmem-workloads/Microbenchmarks/AI/[ai_output.xlsx]ai_output (4)'!$J$291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1-FF8B-5F4C-8BBF-ED4DE736661E}"/>
                </c:ext>
              </c:extLst>
            </c:dLbl>
            <c:dLbl>
              <c:idx val="290"/>
              <c:tx>
                <c:strRef>
                  <c:f>'/Users/el1goluj/Documents/ZURICH/PROJECTS/UPMEM/upmem-workloads/Microbenchmarks/AI/[ai_output.xlsx]ai_output (4)'!$J$292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{A8C78D40-2620-0E4B-80FB-0BF35B600169}</c15:txfldGUID>
                      <c15:f>'/Users/el1goluj/Documents/ZURICH/PROJECTS/UPMEM/upmem-workloads/Microbenchmarks/AI/[ai_output.xlsx]ai_output (4)'!$J$292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2-FF8B-5F4C-8BBF-ED4DE736661E}"/>
                </c:ext>
              </c:extLst>
            </c:dLbl>
            <c:dLbl>
              <c:idx val="291"/>
              <c:tx>
                <c:strRef>
                  <c:f>'/Users/el1goluj/Documents/ZURICH/PROJECTS/UPMEM/upmem-workloads/Microbenchmarks/AI/[ai_output.xlsx]ai_output (4)'!$J$293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{5429EE54-D8BA-D344-A43F-2FA0E52CB64F}</c15:txfldGUID>
                      <c15:f>'/Users/el1goluj/Documents/ZURICH/PROJECTS/UPMEM/upmem-workloads/Microbenchmarks/AI/[ai_output.xlsx]ai_output (4)'!$J$293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3-FF8B-5F4C-8BBF-ED4DE736661E}"/>
                </c:ext>
              </c:extLst>
            </c:dLbl>
            <c:dLbl>
              <c:idx val="292"/>
              <c:tx>
                <c:strRef>
                  <c:f>'/Users/el1goluj/Documents/ZURICH/PROJECTS/UPMEM/upmem-workloads/Microbenchmarks/AI/[ai_output.xlsx]ai_output (4)'!$J$294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{949186F7-672A-8F41-B18E-AA31B10AA34F}</c15:txfldGUID>
                      <c15:f>'/Users/el1goluj/Documents/ZURICH/PROJECTS/UPMEM/upmem-workloads/Microbenchmarks/AI/[ai_output.xlsx]ai_output (4)'!$J$294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4-FF8B-5F4C-8BBF-ED4DE736661E}"/>
                </c:ext>
              </c:extLst>
            </c:dLbl>
            <c:dLbl>
              <c:idx val="293"/>
              <c:tx>
                <c:strRef>
                  <c:f>'/Users/el1goluj/Documents/ZURICH/PROJECTS/UPMEM/upmem-workloads/Microbenchmarks/AI/[ai_output.xlsx]ai_output (4)'!$J$295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{036594FF-C64A-A14A-9011-42EEEDDA8072}</c15:txfldGUID>
                      <c15:f>'/Users/el1goluj/Documents/ZURICH/PROJECTS/UPMEM/upmem-workloads/Microbenchmarks/AI/[ai_output.xlsx]ai_output (4)'!$J$295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5-FF8B-5F4C-8BBF-ED4DE736661E}"/>
                </c:ext>
              </c:extLst>
            </c:dLbl>
            <c:dLbl>
              <c:idx val="294"/>
              <c:tx>
                <c:strRef>
                  <c:f>'/Users/el1goluj/Documents/ZURICH/PROJECTS/UPMEM/upmem-workloads/Microbenchmarks/AI/[ai_output.xlsx]ai_output (4)'!$J$296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{BCC1AEA2-6298-AC40-8934-5BCE24D38840}</c15:txfldGUID>
                      <c15:f>'/Users/el1goluj/Documents/ZURICH/PROJECTS/UPMEM/upmem-workloads/Microbenchmarks/AI/[ai_output.xlsx]ai_output (4)'!$J$296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6-FF8B-5F4C-8BBF-ED4DE736661E}"/>
                </c:ext>
              </c:extLst>
            </c:dLbl>
            <c:dLbl>
              <c:idx val="295"/>
              <c:tx>
                <c:strRef>
                  <c:f>'/Users/el1goluj/Documents/ZURICH/PROJECTS/UPMEM/upmem-workloads/Microbenchmarks/AI/[ai_output.xlsx]ai_output (4)'!$J$297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{6399ACCB-6844-0345-990E-E0692848CD58}</c15:txfldGUID>
                      <c15:f>'/Users/el1goluj/Documents/ZURICH/PROJECTS/UPMEM/upmem-workloads/Microbenchmarks/AI/[ai_output.xlsx]ai_output (4)'!$J$297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7-FF8B-5F4C-8BBF-ED4DE736661E}"/>
                </c:ext>
              </c:extLst>
            </c:dLbl>
            <c:dLbl>
              <c:idx val="296"/>
              <c:tx>
                <c:strRef>
                  <c:f>'/Users/el1goluj/Documents/ZURICH/PROJECTS/UPMEM/upmem-workloads/Microbenchmarks/AI/[ai_output.xlsx]ai_output (4)'!$J$298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{3A776A05-9033-7D4C-AAF8-C6C659DC70C9}</c15:txfldGUID>
                      <c15:f>'/Users/el1goluj/Documents/ZURICH/PROJECTS/UPMEM/upmem-workloads/Microbenchmarks/AI/[ai_output.xlsx]ai_output (4)'!$J$298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8-FF8B-5F4C-8BBF-ED4DE736661E}"/>
                </c:ext>
              </c:extLst>
            </c:dLbl>
            <c:dLbl>
              <c:idx val="297"/>
              <c:tx>
                <c:strRef>
                  <c:f>'/Users/el1goluj/Documents/ZURICH/PROJECTS/UPMEM/upmem-workloads/Microbenchmarks/AI/[ai_output.xlsx]ai_output (4)'!$J$299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{978D5449-54F3-E743-BC17-8F14CCCD72A9}</c15:txfldGUID>
                      <c15:f>'/Users/el1goluj/Documents/ZURICH/PROJECTS/UPMEM/upmem-workloads/Microbenchmarks/AI/[ai_output.xlsx]ai_output (4)'!$J$299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9-FF8B-5F4C-8BBF-ED4DE736661E}"/>
                </c:ext>
              </c:extLst>
            </c:dLbl>
            <c:dLbl>
              <c:idx val="298"/>
              <c:tx>
                <c:strRef>
                  <c:f>'/Users/el1goluj/Documents/ZURICH/PROJECTS/UPMEM/upmem-workloads/Microbenchmarks/AI/[ai_output.xlsx]ai_output (4)'!$J$300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{F3E50D25-22AE-2B41-A319-EE172C7F4E8D}</c15:txfldGUID>
                      <c15:f>'/Users/el1goluj/Documents/ZURICH/PROJECTS/UPMEM/upmem-workloads/Microbenchmarks/AI/[ai_output.xlsx]ai_output (4)'!$J$300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A-FF8B-5F4C-8BBF-ED4DE736661E}"/>
                </c:ext>
              </c:extLst>
            </c:dLbl>
            <c:dLbl>
              <c:idx val="299"/>
              <c:tx>
                <c:strRef>
                  <c:f>'/Users/el1goluj/Documents/ZURICH/PROJECTS/UPMEM/upmem-workloads/Microbenchmarks/AI/[ai_output.xlsx]ai_output (4)'!$J$301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{950780E6-1E82-D64C-8561-BF13CCEDF876}</c15:txfldGUID>
                      <c15:f>'/Users/el1goluj/Documents/ZURICH/PROJECTS/UPMEM/upmem-workloads/Microbenchmarks/AI/[ai_output.xlsx]ai_output (4)'!$J$301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B-FF8B-5F4C-8BBF-ED4DE736661E}"/>
                </c:ext>
              </c:extLst>
            </c:dLbl>
            <c:dLbl>
              <c:idx val="300"/>
              <c:tx>
                <c:strRef>
                  <c:f>'/Users/el1goluj/Documents/ZURICH/PROJECTS/UPMEM/upmem-workloads/Microbenchmarks/AI/[ai_output.xlsx]ai_output (4)'!$J$302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{1C389637-784B-9145-9598-F38A756517F9}</c15:txfldGUID>
                      <c15:f>'/Users/el1goluj/Documents/ZURICH/PROJECTS/UPMEM/upmem-workloads/Microbenchmarks/AI/[ai_output.xlsx]ai_output (4)'!$J$302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C-FF8B-5F4C-8BBF-ED4DE736661E}"/>
                </c:ext>
              </c:extLst>
            </c:dLbl>
            <c:dLbl>
              <c:idx val="301"/>
              <c:tx>
                <c:strRef>
                  <c:f>'/Users/el1goluj/Documents/ZURICH/PROJECTS/UPMEM/upmem-workloads/Microbenchmarks/AI/[ai_output.xlsx]ai_output (4)'!$J$303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{60C91C36-D7DC-0142-96C5-D817371B09B4}</c15:txfldGUID>
                      <c15:f>'/Users/el1goluj/Documents/ZURICH/PROJECTS/UPMEM/upmem-workloads/Microbenchmarks/AI/[ai_output.xlsx]ai_output (4)'!$J$303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D-FF8B-5F4C-8BBF-ED4DE736661E}"/>
                </c:ext>
              </c:extLst>
            </c:dLbl>
            <c:dLbl>
              <c:idx val="302"/>
              <c:tx>
                <c:strRef>
                  <c:f>'/Users/el1goluj/Documents/ZURICH/PROJECTS/UPMEM/upmem-workloads/Microbenchmarks/AI/[ai_output.xlsx]ai_output (4)'!$J$304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{206FF848-72E9-1147-B269-32BEDAEF898D}</c15:txfldGUID>
                      <c15:f>'/Users/el1goluj/Documents/ZURICH/PROJECTS/UPMEM/upmem-workloads/Microbenchmarks/AI/[ai_output.xlsx]ai_output (4)'!$J$304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E-FF8B-5F4C-8BBF-ED4DE736661E}"/>
                </c:ext>
              </c:extLst>
            </c:dLbl>
            <c:dLbl>
              <c:idx val="303"/>
              <c:tx>
                <c:strRef>
                  <c:f>'/Users/el1goluj/Documents/ZURICH/PROJECTS/UPMEM/upmem-workloads/Microbenchmarks/AI/[ai_output.xlsx]ai_output (4)'!$J$305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{CC9A4A92-7369-EB41-8EA0-AD1336B2F785}</c15:txfldGUID>
                      <c15:f>'/Users/el1goluj/Documents/ZURICH/PROJECTS/UPMEM/upmem-workloads/Microbenchmarks/AI/[ai_output.xlsx]ai_output (4)'!$J$305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F-FF8B-5F4C-8BBF-ED4DE73666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'ai_output-frac'!$K$610:$K$849</c:f>
              <c:numCache>
                <c:formatCode>#\ ????/????</c:formatCode>
                <c:ptCount val="240"/>
                <c:pt idx="0">
                  <c:v>4.8825000000000002E-4</c:v>
                </c:pt>
                <c:pt idx="1">
                  <c:v>4.8825000000000002E-4</c:v>
                </c:pt>
                <c:pt idx="2">
                  <c:v>4.8825000000000002E-4</c:v>
                </c:pt>
                <c:pt idx="3">
                  <c:v>4.8825000000000002E-4</c:v>
                </c:pt>
                <c:pt idx="4">
                  <c:v>4.8825000000000002E-4</c:v>
                </c:pt>
                <c:pt idx="5">
                  <c:v>4.8825000000000002E-4</c:v>
                </c:pt>
                <c:pt idx="6">
                  <c:v>4.8825000000000002E-4</c:v>
                </c:pt>
                <c:pt idx="7">
                  <c:v>4.8825000000000002E-4</c:v>
                </c:pt>
                <c:pt idx="8">
                  <c:v>4.8825000000000002E-4</c:v>
                </c:pt>
                <c:pt idx="9">
                  <c:v>4.8825000000000002E-4</c:v>
                </c:pt>
                <c:pt idx="10">
                  <c:v>4.8825000000000002E-4</c:v>
                </c:pt>
                <c:pt idx="11">
                  <c:v>4.8825000000000002E-4</c:v>
                </c:pt>
                <c:pt idx="12">
                  <c:v>4.8825000000000002E-4</c:v>
                </c:pt>
                <c:pt idx="13">
                  <c:v>4.8825000000000002E-4</c:v>
                </c:pt>
                <c:pt idx="14">
                  <c:v>4.8825000000000002E-4</c:v>
                </c:pt>
                <c:pt idx="15">
                  <c:v>4.8825000000000002E-4</c:v>
                </c:pt>
                <c:pt idx="16">
                  <c:v>9.7650000000000005E-4</c:v>
                </c:pt>
                <c:pt idx="17">
                  <c:v>9.7650000000000005E-4</c:v>
                </c:pt>
                <c:pt idx="18">
                  <c:v>9.7650000000000005E-4</c:v>
                </c:pt>
                <c:pt idx="19">
                  <c:v>9.7650000000000005E-4</c:v>
                </c:pt>
                <c:pt idx="20">
                  <c:v>9.7650000000000005E-4</c:v>
                </c:pt>
                <c:pt idx="21">
                  <c:v>9.7650000000000005E-4</c:v>
                </c:pt>
                <c:pt idx="22">
                  <c:v>9.7650000000000005E-4</c:v>
                </c:pt>
                <c:pt idx="23">
                  <c:v>9.7650000000000005E-4</c:v>
                </c:pt>
                <c:pt idx="24">
                  <c:v>9.7650000000000005E-4</c:v>
                </c:pt>
                <c:pt idx="25">
                  <c:v>9.7650000000000005E-4</c:v>
                </c:pt>
                <c:pt idx="26">
                  <c:v>9.7650000000000005E-4</c:v>
                </c:pt>
                <c:pt idx="27">
                  <c:v>9.7650000000000005E-4</c:v>
                </c:pt>
                <c:pt idx="28">
                  <c:v>9.7650000000000005E-4</c:v>
                </c:pt>
                <c:pt idx="29">
                  <c:v>9.7650000000000005E-4</c:v>
                </c:pt>
                <c:pt idx="30">
                  <c:v>9.7650000000000005E-4</c:v>
                </c:pt>
                <c:pt idx="31">
                  <c:v>9.7650000000000005E-4</c:v>
                </c:pt>
                <c:pt idx="32">
                  <c:v>1.9530000000000001E-3</c:v>
                </c:pt>
                <c:pt idx="33">
                  <c:v>1.9530000000000001E-3</c:v>
                </c:pt>
                <c:pt idx="34">
                  <c:v>1.9530000000000001E-3</c:v>
                </c:pt>
                <c:pt idx="35">
                  <c:v>1.9530000000000001E-3</c:v>
                </c:pt>
                <c:pt idx="36">
                  <c:v>1.9530000000000001E-3</c:v>
                </c:pt>
                <c:pt idx="37">
                  <c:v>1.9530000000000001E-3</c:v>
                </c:pt>
                <c:pt idx="38">
                  <c:v>1.9530000000000001E-3</c:v>
                </c:pt>
                <c:pt idx="39">
                  <c:v>1.9530000000000001E-3</c:v>
                </c:pt>
                <c:pt idx="40">
                  <c:v>1.9530000000000001E-3</c:v>
                </c:pt>
                <c:pt idx="41">
                  <c:v>1.9530000000000001E-3</c:v>
                </c:pt>
                <c:pt idx="42">
                  <c:v>1.9530000000000001E-3</c:v>
                </c:pt>
                <c:pt idx="43">
                  <c:v>1.9530000000000001E-3</c:v>
                </c:pt>
                <c:pt idx="44">
                  <c:v>1.9530000000000001E-3</c:v>
                </c:pt>
                <c:pt idx="45">
                  <c:v>1.9530000000000001E-3</c:v>
                </c:pt>
                <c:pt idx="46">
                  <c:v>1.9530000000000001E-3</c:v>
                </c:pt>
                <c:pt idx="47">
                  <c:v>1.9530000000000001E-3</c:v>
                </c:pt>
                <c:pt idx="48">
                  <c:v>3.90625E-3</c:v>
                </c:pt>
                <c:pt idx="49">
                  <c:v>3.90625E-3</c:v>
                </c:pt>
                <c:pt idx="50">
                  <c:v>3.90625E-3</c:v>
                </c:pt>
                <c:pt idx="51">
                  <c:v>3.90625E-3</c:v>
                </c:pt>
                <c:pt idx="52">
                  <c:v>3.90625E-3</c:v>
                </c:pt>
                <c:pt idx="53">
                  <c:v>3.90625E-3</c:v>
                </c:pt>
                <c:pt idx="54">
                  <c:v>3.90625E-3</c:v>
                </c:pt>
                <c:pt idx="55">
                  <c:v>3.90625E-3</c:v>
                </c:pt>
                <c:pt idx="56">
                  <c:v>3.90625E-3</c:v>
                </c:pt>
                <c:pt idx="57">
                  <c:v>3.90625E-3</c:v>
                </c:pt>
                <c:pt idx="58">
                  <c:v>3.90625E-3</c:v>
                </c:pt>
                <c:pt idx="59">
                  <c:v>3.90625E-3</c:v>
                </c:pt>
                <c:pt idx="60">
                  <c:v>3.90625E-3</c:v>
                </c:pt>
                <c:pt idx="61">
                  <c:v>3.90625E-3</c:v>
                </c:pt>
                <c:pt idx="62">
                  <c:v>3.90625E-3</c:v>
                </c:pt>
                <c:pt idx="63">
                  <c:v>3.90625E-3</c:v>
                </c:pt>
                <c:pt idx="64">
                  <c:v>7.8125E-3</c:v>
                </c:pt>
                <c:pt idx="65">
                  <c:v>7.8125E-3</c:v>
                </c:pt>
                <c:pt idx="66">
                  <c:v>7.8125E-3</c:v>
                </c:pt>
                <c:pt idx="67">
                  <c:v>7.8125E-3</c:v>
                </c:pt>
                <c:pt idx="68">
                  <c:v>7.8125E-3</c:v>
                </c:pt>
                <c:pt idx="69">
                  <c:v>7.8125E-3</c:v>
                </c:pt>
                <c:pt idx="70">
                  <c:v>7.8125E-3</c:v>
                </c:pt>
                <c:pt idx="71">
                  <c:v>7.8125E-3</c:v>
                </c:pt>
                <c:pt idx="72">
                  <c:v>7.8125E-3</c:v>
                </c:pt>
                <c:pt idx="73">
                  <c:v>7.8125E-3</c:v>
                </c:pt>
                <c:pt idx="74">
                  <c:v>7.8125E-3</c:v>
                </c:pt>
                <c:pt idx="75">
                  <c:v>7.8125E-3</c:v>
                </c:pt>
                <c:pt idx="76">
                  <c:v>7.8125E-3</c:v>
                </c:pt>
                <c:pt idx="77">
                  <c:v>7.8125E-3</c:v>
                </c:pt>
                <c:pt idx="78">
                  <c:v>7.8125E-3</c:v>
                </c:pt>
                <c:pt idx="79">
                  <c:v>7.8125E-3</c:v>
                </c:pt>
                <c:pt idx="80">
                  <c:v>1.5625E-2</c:v>
                </c:pt>
                <c:pt idx="81">
                  <c:v>1.5625E-2</c:v>
                </c:pt>
                <c:pt idx="82">
                  <c:v>1.5625E-2</c:v>
                </c:pt>
                <c:pt idx="83">
                  <c:v>1.5625E-2</c:v>
                </c:pt>
                <c:pt idx="84">
                  <c:v>1.5625E-2</c:v>
                </c:pt>
                <c:pt idx="85">
                  <c:v>1.5625E-2</c:v>
                </c:pt>
                <c:pt idx="86">
                  <c:v>1.5625E-2</c:v>
                </c:pt>
                <c:pt idx="87">
                  <c:v>1.5625E-2</c:v>
                </c:pt>
                <c:pt idx="88">
                  <c:v>1.5625E-2</c:v>
                </c:pt>
                <c:pt idx="89">
                  <c:v>1.5625E-2</c:v>
                </c:pt>
                <c:pt idx="90">
                  <c:v>1.5625E-2</c:v>
                </c:pt>
                <c:pt idx="91">
                  <c:v>1.5625E-2</c:v>
                </c:pt>
                <c:pt idx="92">
                  <c:v>1.5625E-2</c:v>
                </c:pt>
                <c:pt idx="93">
                  <c:v>1.5625E-2</c:v>
                </c:pt>
                <c:pt idx="94">
                  <c:v>1.5625E-2</c:v>
                </c:pt>
                <c:pt idx="95">
                  <c:v>1.5625E-2</c:v>
                </c:pt>
                <c:pt idx="96">
                  <c:v>3.125E-2</c:v>
                </c:pt>
                <c:pt idx="97">
                  <c:v>3.125E-2</c:v>
                </c:pt>
                <c:pt idx="98">
                  <c:v>3.125E-2</c:v>
                </c:pt>
                <c:pt idx="99">
                  <c:v>3.125E-2</c:v>
                </c:pt>
                <c:pt idx="100">
                  <c:v>3.125E-2</c:v>
                </c:pt>
                <c:pt idx="101">
                  <c:v>3.125E-2</c:v>
                </c:pt>
                <c:pt idx="102">
                  <c:v>3.125E-2</c:v>
                </c:pt>
                <c:pt idx="103">
                  <c:v>3.125E-2</c:v>
                </c:pt>
                <c:pt idx="104">
                  <c:v>3.125E-2</c:v>
                </c:pt>
                <c:pt idx="105">
                  <c:v>3.125E-2</c:v>
                </c:pt>
                <c:pt idx="106">
                  <c:v>3.125E-2</c:v>
                </c:pt>
                <c:pt idx="107">
                  <c:v>3.125E-2</c:v>
                </c:pt>
                <c:pt idx="108">
                  <c:v>3.125E-2</c:v>
                </c:pt>
                <c:pt idx="109">
                  <c:v>3.125E-2</c:v>
                </c:pt>
                <c:pt idx="110">
                  <c:v>3.125E-2</c:v>
                </c:pt>
                <c:pt idx="111">
                  <c:v>3.125E-2</c:v>
                </c:pt>
                <c:pt idx="112">
                  <c:v>6.25E-2</c:v>
                </c:pt>
                <c:pt idx="113">
                  <c:v>6.25E-2</c:v>
                </c:pt>
                <c:pt idx="114">
                  <c:v>6.25E-2</c:v>
                </c:pt>
                <c:pt idx="115">
                  <c:v>6.25E-2</c:v>
                </c:pt>
                <c:pt idx="116">
                  <c:v>6.25E-2</c:v>
                </c:pt>
                <c:pt idx="117">
                  <c:v>6.25E-2</c:v>
                </c:pt>
                <c:pt idx="118">
                  <c:v>6.25E-2</c:v>
                </c:pt>
                <c:pt idx="119">
                  <c:v>6.25E-2</c:v>
                </c:pt>
                <c:pt idx="120">
                  <c:v>6.25E-2</c:v>
                </c:pt>
                <c:pt idx="121">
                  <c:v>6.25E-2</c:v>
                </c:pt>
                <c:pt idx="122">
                  <c:v>6.25E-2</c:v>
                </c:pt>
                <c:pt idx="123">
                  <c:v>6.25E-2</c:v>
                </c:pt>
                <c:pt idx="124">
                  <c:v>6.25E-2</c:v>
                </c:pt>
                <c:pt idx="125">
                  <c:v>6.25E-2</c:v>
                </c:pt>
                <c:pt idx="126">
                  <c:v>6.25E-2</c:v>
                </c:pt>
                <c:pt idx="127">
                  <c:v>6.25E-2</c:v>
                </c:pt>
                <c:pt idx="128">
                  <c:v>0.125</c:v>
                </c:pt>
                <c:pt idx="129">
                  <c:v>0.125</c:v>
                </c:pt>
                <c:pt idx="130">
                  <c:v>0.125</c:v>
                </c:pt>
                <c:pt idx="131">
                  <c:v>0.125</c:v>
                </c:pt>
                <c:pt idx="132">
                  <c:v>0.125</c:v>
                </c:pt>
                <c:pt idx="133">
                  <c:v>0.125</c:v>
                </c:pt>
                <c:pt idx="134">
                  <c:v>0.125</c:v>
                </c:pt>
                <c:pt idx="135">
                  <c:v>0.125</c:v>
                </c:pt>
                <c:pt idx="136">
                  <c:v>0.125</c:v>
                </c:pt>
                <c:pt idx="137">
                  <c:v>0.125</c:v>
                </c:pt>
                <c:pt idx="138">
                  <c:v>0.125</c:v>
                </c:pt>
                <c:pt idx="139">
                  <c:v>0.125</c:v>
                </c:pt>
                <c:pt idx="140">
                  <c:v>0.125</c:v>
                </c:pt>
                <c:pt idx="141">
                  <c:v>0.125</c:v>
                </c:pt>
                <c:pt idx="142">
                  <c:v>0.125</c:v>
                </c:pt>
                <c:pt idx="143">
                  <c:v>0.125</c:v>
                </c:pt>
                <c:pt idx="144">
                  <c:v>0.25</c:v>
                </c:pt>
                <c:pt idx="145">
                  <c:v>0.25</c:v>
                </c:pt>
                <c:pt idx="146">
                  <c:v>0.25</c:v>
                </c:pt>
                <c:pt idx="147">
                  <c:v>0.25</c:v>
                </c:pt>
                <c:pt idx="148">
                  <c:v>0.25</c:v>
                </c:pt>
                <c:pt idx="149">
                  <c:v>0.25</c:v>
                </c:pt>
                <c:pt idx="150">
                  <c:v>0.25</c:v>
                </c:pt>
                <c:pt idx="151">
                  <c:v>0.25</c:v>
                </c:pt>
                <c:pt idx="152">
                  <c:v>0.25</c:v>
                </c:pt>
                <c:pt idx="153">
                  <c:v>0.25</c:v>
                </c:pt>
                <c:pt idx="154">
                  <c:v>0.25</c:v>
                </c:pt>
                <c:pt idx="155">
                  <c:v>0.25</c:v>
                </c:pt>
                <c:pt idx="156">
                  <c:v>0.25</c:v>
                </c:pt>
                <c:pt idx="157">
                  <c:v>0.25</c:v>
                </c:pt>
                <c:pt idx="158">
                  <c:v>0.25</c:v>
                </c:pt>
                <c:pt idx="159">
                  <c:v>0.25</c:v>
                </c:pt>
                <c:pt idx="160">
                  <c:v>0.5</c:v>
                </c:pt>
                <c:pt idx="161">
                  <c:v>0.5</c:v>
                </c:pt>
                <c:pt idx="162">
                  <c:v>0.5</c:v>
                </c:pt>
                <c:pt idx="163">
                  <c:v>0.5</c:v>
                </c:pt>
                <c:pt idx="164">
                  <c:v>0.5</c:v>
                </c:pt>
                <c:pt idx="165">
                  <c:v>0.5</c:v>
                </c:pt>
                <c:pt idx="166">
                  <c:v>0.5</c:v>
                </c:pt>
                <c:pt idx="167">
                  <c:v>0.5</c:v>
                </c:pt>
                <c:pt idx="168">
                  <c:v>0.5</c:v>
                </c:pt>
                <c:pt idx="169">
                  <c:v>0.5</c:v>
                </c:pt>
                <c:pt idx="170">
                  <c:v>0.5</c:v>
                </c:pt>
                <c:pt idx="171">
                  <c:v>0.5</c:v>
                </c:pt>
                <c:pt idx="172">
                  <c:v>0.5</c:v>
                </c:pt>
                <c:pt idx="173">
                  <c:v>0.5</c:v>
                </c:pt>
                <c:pt idx="174">
                  <c:v>0.5</c:v>
                </c:pt>
                <c:pt idx="175">
                  <c:v>0.5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4</c:v>
                </c:pt>
                <c:pt idx="209">
                  <c:v>4</c:v>
                </c:pt>
                <c:pt idx="210">
                  <c:v>4</c:v>
                </c:pt>
                <c:pt idx="211">
                  <c:v>4</c:v>
                </c:pt>
                <c:pt idx="212">
                  <c:v>4</c:v>
                </c:pt>
                <c:pt idx="213">
                  <c:v>4</c:v>
                </c:pt>
                <c:pt idx="214">
                  <c:v>4</c:v>
                </c:pt>
                <c:pt idx="215">
                  <c:v>4</c:v>
                </c:pt>
                <c:pt idx="216">
                  <c:v>4</c:v>
                </c:pt>
                <c:pt idx="217">
                  <c:v>4</c:v>
                </c:pt>
                <c:pt idx="218">
                  <c:v>4</c:v>
                </c:pt>
                <c:pt idx="219">
                  <c:v>4</c:v>
                </c:pt>
                <c:pt idx="220">
                  <c:v>4</c:v>
                </c:pt>
                <c:pt idx="221">
                  <c:v>4</c:v>
                </c:pt>
                <c:pt idx="222">
                  <c:v>4</c:v>
                </c:pt>
                <c:pt idx="223">
                  <c:v>4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</c:numCache>
            </c:numRef>
          </c:xVal>
          <c:yVal>
            <c:numRef>
              <c:f>'ai_output-frac'!$L$610:$L$849</c:f>
              <c:numCache>
                <c:formatCode>0.0000</c:formatCode>
                <c:ptCount val="240"/>
                <c:pt idx="0">
                  <c:v>0.129720096644761</c:v>
                </c:pt>
                <c:pt idx="1">
                  <c:v>0.15234270051520901</c:v>
                </c:pt>
                <c:pt idx="2">
                  <c:v>0.15231421168950299</c:v>
                </c:pt>
                <c:pt idx="3">
                  <c:v>0.15245416825483199</c:v>
                </c:pt>
                <c:pt idx="4">
                  <c:v>0.15226696963388101</c:v>
                </c:pt>
                <c:pt idx="5">
                  <c:v>0.152366665277819</c:v>
                </c:pt>
                <c:pt idx="6">
                  <c:v>0.152222666403318</c:v>
                </c:pt>
                <c:pt idx="7">
                  <c:v>0.152499904213377</c:v>
                </c:pt>
                <c:pt idx="8">
                  <c:v>0.15219002140309101</c:v>
                </c:pt>
                <c:pt idx="9">
                  <c:v>0.15237832653738001</c:v>
                </c:pt>
                <c:pt idx="10">
                  <c:v>0.15225629569521301</c:v>
                </c:pt>
                <c:pt idx="11">
                  <c:v>0.15219616147245599</c:v>
                </c:pt>
                <c:pt idx="12">
                  <c:v>0.15208507056239801</c:v>
                </c:pt>
                <c:pt idx="13">
                  <c:v>0.152284762857816</c:v>
                </c:pt>
                <c:pt idx="14">
                  <c:v>0.15203087578189101</c:v>
                </c:pt>
                <c:pt idx="15">
                  <c:v>0.15252846255173799</c:v>
                </c:pt>
                <c:pt idx="16">
                  <c:v>0.25947917111950902</c:v>
                </c:pt>
                <c:pt idx="17">
                  <c:v>0.30461936071739698</c:v>
                </c:pt>
                <c:pt idx="18">
                  <c:v>0.30461159315089997</c:v>
                </c:pt>
                <c:pt idx="19">
                  <c:v>0.30490833650966498</c:v>
                </c:pt>
                <c:pt idx="20">
                  <c:v>0.30464072356802602</c:v>
                </c:pt>
                <c:pt idx="21">
                  <c:v>0.30484479259615199</c:v>
                </c:pt>
                <c:pt idx="22">
                  <c:v>0.30444533280663599</c:v>
                </c:pt>
                <c:pt idx="23">
                  <c:v>0.30501927761807501</c:v>
                </c:pt>
                <c:pt idx="24">
                  <c:v>0.30450030154596402</c:v>
                </c:pt>
                <c:pt idx="25">
                  <c:v>0.30483895825846102</c:v>
                </c:pt>
                <c:pt idx="26">
                  <c:v>0.304579879698545</c:v>
                </c:pt>
                <c:pt idx="27">
                  <c:v>0.30443175535168099</c:v>
                </c:pt>
                <c:pt idx="28">
                  <c:v>0.304089486773721</c:v>
                </c:pt>
                <c:pt idx="29">
                  <c:v>0.30475665307476102</c:v>
                </c:pt>
                <c:pt idx="30">
                  <c:v>0.30410432396311299</c:v>
                </c:pt>
                <c:pt idx="31">
                  <c:v>0.30501408559069398</c:v>
                </c:pt>
                <c:pt idx="32">
                  <c:v>0.50430006986635301</c:v>
                </c:pt>
                <c:pt idx="33">
                  <c:v>0.60915717082436505</c:v>
                </c:pt>
                <c:pt idx="34">
                  <c:v>0.60943686385212004</c:v>
                </c:pt>
                <c:pt idx="35">
                  <c:v>0.60953663134620295</c:v>
                </c:pt>
                <c:pt idx="36">
                  <c:v>0.60918694073900903</c:v>
                </c:pt>
                <c:pt idx="37">
                  <c:v>0.60988672364866303</c:v>
                </c:pt>
                <c:pt idx="38">
                  <c:v>0.60904200160597499</c:v>
                </c:pt>
                <c:pt idx="39">
                  <c:v>0.60989191322438796</c:v>
                </c:pt>
                <c:pt idx="40">
                  <c:v>0.60895921020547705</c:v>
                </c:pt>
                <c:pt idx="41">
                  <c:v>0.60982315851269497</c:v>
                </c:pt>
                <c:pt idx="42">
                  <c:v>0.60925425736009697</c:v>
                </c:pt>
                <c:pt idx="43">
                  <c:v>0.60892170276211399</c:v>
                </c:pt>
                <c:pt idx="44">
                  <c:v>0.60829510718832203</c:v>
                </c:pt>
                <c:pt idx="45">
                  <c:v>0.60965328411338104</c:v>
                </c:pt>
                <c:pt idx="46">
                  <c:v>0.60812608292272097</c:v>
                </c:pt>
                <c:pt idx="47">
                  <c:v>0.61032555459050697</c:v>
                </c:pt>
                <c:pt idx="48">
                  <c:v>0.913094847599909</c:v>
                </c:pt>
                <c:pt idx="49">
                  <c:v>1.2192627525690101</c:v>
                </c:pt>
                <c:pt idx="50">
                  <c:v>1.2192627525690101</c:v>
                </c:pt>
                <c:pt idx="51">
                  <c:v>1.22086958002801</c:v>
                </c:pt>
                <c:pt idx="52">
                  <c:v>1.2177222071214999</c:v>
                </c:pt>
                <c:pt idx="53">
                  <c:v>1.21933793760419</c:v>
                </c:pt>
                <c:pt idx="54">
                  <c:v>1.21834313492198</c:v>
                </c:pt>
                <c:pt idx="55">
                  <c:v>1.2204382544736301</c:v>
                </c:pt>
                <c:pt idx="56">
                  <c:v>1.2178308237942499</c:v>
                </c:pt>
                <c:pt idx="57">
                  <c:v>1.21871599564744</c:v>
                </c:pt>
                <c:pt idx="58">
                  <c:v>1.21833795790717</c:v>
                </c:pt>
                <c:pt idx="59">
                  <c:v>1.2181024502671101</c:v>
                </c:pt>
                <c:pt idx="60">
                  <c:v>1.2164899902203901</c:v>
                </c:pt>
                <c:pt idx="61">
                  <c:v>1.2188118369958101</c:v>
                </c:pt>
                <c:pt idx="62">
                  <c:v>1.2161442814030199</c:v>
                </c:pt>
                <c:pt idx="63">
                  <c:v>1.2202356886594501</c:v>
                </c:pt>
                <c:pt idx="64">
                  <c:v>1.5570634539199399</c:v>
                </c:pt>
                <c:pt idx="65">
                  <c:v>2.4137778628990598</c:v>
                </c:pt>
                <c:pt idx="66">
                  <c:v>2.4344621759194398</c:v>
                </c:pt>
                <c:pt idx="67">
                  <c:v>2.4338163984661301</c:v>
                </c:pt>
                <c:pt idx="68">
                  <c:v>2.4362618267715099</c:v>
                </c:pt>
                <c:pt idx="69">
                  <c:v>2.43545992962546</c:v>
                </c:pt>
                <c:pt idx="70">
                  <c:v>2.4341779916248698</c:v>
                </c:pt>
                <c:pt idx="71">
                  <c:v>2.4380537745956699</c:v>
                </c:pt>
                <c:pt idx="72">
                  <c:v>2.4352892712903</c:v>
                </c:pt>
                <c:pt idx="73">
                  <c:v>2.4358685725208602</c:v>
                </c:pt>
                <c:pt idx="74">
                  <c:v>2.4347826086956501</c:v>
                </c:pt>
                <c:pt idx="75">
                  <c:v>2.4337492572786599</c:v>
                </c:pt>
                <c:pt idx="76">
                  <c:v>2.4335013834428199</c:v>
                </c:pt>
                <c:pt idx="77">
                  <c:v>2.4362152505613199</c:v>
                </c:pt>
                <c:pt idx="78">
                  <c:v>2.4324845965407098</c:v>
                </c:pt>
                <c:pt idx="79">
                  <c:v>2.4413597263347402</c:v>
                </c:pt>
                <c:pt idx="80">
                  <c:v>2.4077678055949101</c:v>
                </c:pt>
                <c:pt idx="81">
                  <c:v>4.7512184815637903</c:v>
                </c:pt>
                <c:pt idx="82">
                  <c:v>4.8611234735873898</c:v>
                </c:pt>
                <c:pt idx="83">
                  <c:v>4.8647215641694999</c:v>
                </c:pt>
                <c:pt idx="84">
                  <c:v>4.8658154487773704</c:v>
                </c:pt>
                <c:pt idx="85">
                  <c:v>4.8669821129241004</c:v>
                </c:pt>
                <c:pt idx="86">
                  <c:v>4.8645771256121098</c:v>
                </c:pt>
                <c:pt idx="87">
                  <c:v>4.8673642395910397</c:v>
                </c:pt>
                <c:pt idx="88">
                  <c:v>4.8568312953258097</c:v>
                </c:pt>
                <c:pt idx="89">
                  <c:v>4.8646080760094996</c:v>
                </c:pt>
                <c:pt idx="90">
                  <c:v>4.8616180242046498</c:v>
                </c:pt>
                <c:pt idx="91">
                  <c:v>4.8616386326641301</c:v>
                </c:pt>
                <c:pt idx="92">
                  <c:v>4.85429249855033</c:v>
                </c:pt>
                <c:pt idx="93">
                  <c:v>4.8612883126131203</c:v>
                </c:pt>
                <c:pt idx="94">
                  <c:v>4.8528341485706497</c:v>
                </c:pt>
                <c:pt idx="95">
                  <c:v>4.86849031294041</c:v>
                </c:pt>
                <c:pt idx="96">
                  <c:v>3.3092304584932299</c:v>
                </c:pt>
                <c:pt idx="97">
                  <c:v>6.6138235879277802</c:v>
                </c:pt>
                <c:pt idx="98">
                  <c:v>9.5714911640134304</c:v>
                </c:pt>
                <c:pt idx="99">
                  <c:v>9.7467864958463402</c:v>
                </c:pt>
                <c:pt idx="100">
                  <c:v>9.7215876581406597</c:v>
                </c:pt>
                <c:pt idx="101">
                  <c:v>9.7362780095844794</c:v>
                </c:pt>
                <c:pt idx="102">
                  <c:v>9.7188278562106998</c:v>
                </c:pt>
                <c:pt idx="103">
                  <c:v>9.74720067991076</c:v>
                </c:pt>
                <c:pt idx="104">
                  <c:v>9.7144442303334895</c:v>
                </c:pt>
                <c:pt idx="105">
                  <c:v>9.7321883167577408</c:v>
                </c:pt>
                <c:pt idx="106">
                  <c:v>9.7176132163200108</c:v>
                </c:pt>
                <c:pt idx="107">
                  <c:v>9.7309084121347809</c:v>
                </c:pt>
                <c:pt idx="108">
                  <c:v>9.7075372482134998</c:v>
                </c:pt>
                <c:pt idx="109">
                  <c:v>9.7269675952920593</c:v>
                </c:pt>
                <c:pt idx="110">
                  <c:v>9.7138271359209902</c:v>
                </c:pt>
                <c:pt idx="111">
                  <c:v>9.74595823330713</c:v>
                </c:pt>
                <c:pt idx="112">
                  <c:v>4.0847123351096704</c:v>
                </c:pt>
                <c:pt idx="113">
                  <c:v>8.1625564926515004</c:v>
                </c:pt>
                <c:pt idx="114">
                  <c:v>12.2315274744905</c:v>
                </c:pt>
                <c:pt idx="115">
                  <c:v>16.305790440849702</c:v>
                </c:pt>
                <c:pt idx="116">
                  <c:v>19.191030977431002</c:v>
                </c:pt>
                <c:pt idx="117">
                  <c:v>19.466358883834602</c:v>
                </c:pt>
                <c:pt idx="118">
                  <c:v>19.430205101597799</c:v>
                </c:pt>
                <c:pt idx="119">
                  <c:v>19.476689635262101</c:v>
                </c:pt>
                <c:pt idx="120">
                  <c:v>19.422924666900901</c:v>
                </c:pt>
                <c:pt idx="121">
                  <c:v>19.4533989763422</c:v>
                </c:pt>
                <c:pt idx="122">
                  <c:v>19.431851153728001</c:v>
                </c:pt>
                <c:pt idx="123">
                  <c:v>19.453357730317201</c:v>
                </c:pt>
                <c:pt idx="124">
                  <c:v>19.4368733356918</c:v>
                </c:pt>
                <c:pt idx="125">
                  <c:v>19.447214026520101</c:v>
                </c:pt>
                <c:pt idx="126">
                  <c:v>19.416594714476702</c:v>
                </c:pt>
                <c:pt idx="127">
                  <c:v>19.4604958958152</c:v>
                </c:pt>
                <c:pt idx="128">
                  <c:v>4.6042564722767203</c:v>
                </c:pt>
                <c:pt idx="129">
                  <c:v>9.2057873296811294</c:v>
                </c:pt>
                <c:pt idx="130">
                  <c:v>13.798297590760001</c:v>
                </c:pt>
                <c:pt idx="131">
                  <c:v>18.402896312416601</c:v>
                </c:pt>
                <c:pt idx="132">
                  <c:v>22.969383884950801</c:v>
                </c:pt>
                <c:pt idx="133">
                  <c:v>27.566497312466002</c:v>
                </c:pt>
                <c:pt idx="134">
                  <c:v>32.110199624828503</c:v>
                </c:pt>
                <c:pt idx="135">
                  <c:v>36.681012511469</c:v>
                </c:pt>
                <c:pt idx="136">
                  <c:v>38.758794617303401</c:v>
                </c:pt>
                <c:pt idx="137">
                  <c:v>38.869217831890801</c:v>
                </c:pt>
                <c:pt idx="138">
                  <c:v>38.862138488385803</c:v>
                </c:pt>
                <c:pt idx="139">
                  <c:v>38.839764972822799</c:v>
                </c:pt>
                <c:pt idx="140">
                  <c:v>38.818977425858101</c:v>
                </c:pt>
                <c:pt idx="141">
                  <c:v>38.905643095815499</c:v>
                </c:pt>
                <c:pt idx="142">
                  <c:v>38.803627013127603</c:v>
                </c:pt>
                <c:pt idx="143">
                  <c:v>38.946847865997903</c:v>
                </c:pt>
                <c:pt idx="144">
                  <c:v>4.9238497091989704</c:v>
                </c:pt>
                <c:pt idx="145">
                  <c:v>9.8477126305084504</c:v>
                </c:pt>
                <c:pt idx="146">
                  <c:v>14.7608946591535</c:v>
                </c:pt>
                <c:pt idx="147">
                  <c:v>19.685230777482701</c:v>
                </c:pt>
                <c:pt idx="148">
                  <c:v>24.577536096006</c:v>
                </c:pt>
                <c:pt idx="149">
                  <c:v>29.4981794799662</c:v>
                </c:pt>
                <c:pt idx="150">
                  <c:v>34.377608752669602</c:v>
                </c:pt>
                <c:pt idx="151">
                  <c:v>39.336660321380101</c:v>
                </c:pt>
                <c:pt idx="152">
                  <c:v>44.149081294103702</c:v>
                </c:pt>
                <c:pt idx="153">
                  <c:v>49.0764573103544</c:v>
                </c:pt>
                <c:pt idx="154">
                  <c:v>53.912312813446498</c:v>
                </c:pt>
                <c:pt idx="155">
                  <c:v>57.367484814095697</c:v>
                </c:pt>
                <c:pt idx="156">
                  <c:v>57.3523340110359</c:v>
                </c:pt>
                <c:pt idx="157">
                  <c:v>57.435627774934702</c:v>
                </c:pt>
                <c:pt idx="158">
                  <c:v>57.340684991648899</c:v>
                </c:pt>
                <c:pt idx="159">
                  <c:v>57.539634758177797</c:v>
                </c:pt>
                <c:pt idx="160">
                  <c:v>5.0965012046854197</c:v>
                </c:pt>
                <c:pt idx="161">
                  <c:v>10.193441229651301</c:v>
                </c:pt>
                <c:pt idx="162">
                  <c:v>15.2808139183874</c:v>
                </c:pt>
                <c:pt idx="163">
                  <c:v>20.3819007289135</c:v>
                </c:pt>
                <c:pt idx="164">
                  <c:v>25.451756302229601</c:v>
                </c:pt>
                <c:pt idx="165">
                  <c:v>30.549480369755301</c:v>
                </c:pt>
                <c:pt idx="166">
                  <c:v>35.602706569980299</c:v>
                </c:pt>
                <c:pt idx="167">
                  <c:v>40.743097572077197</c:v>
                </c:pt>
                <c:pt idx="168">
                  <c:v>45.7359910771589</c:v>
                </c:pt>
                <c:pt idx="169">
                  <c:v>50.853433284604698</c:v>
                </c:pt>
                <c:pt idx="170">
                  <c:v>55.8840297234742</c:v>
                </c:pt>
                <c:pt idx="171">
                  <c:v>57.685153603734499</c:v>
                </c:pt>
                <c:pt idx="172">
                  <c:v>57.638949310927003</c:v>
                </c:pt>
                <c:pt idx="173">
                  <c:v>57.723713804872602</c:v>
                </c:pt>
                <c:pt idx="174">
                  <c:v>57.616327171396001</c:v>
                </c:pt>
                <c:pt idx="175">
                  <c:v>57.819201562844597</c:v>
                </c:pt>
                <c:pt idx="176">
                  <c:v>5.1878883831387297</c:v>
                </c:pt>
                <c:pt idx="177">
                  <c:v>10.3751167902299</c:v>
                </c:pt>
                <c:pt idx="178">
                  <c:v>15.5547874735765</c:v>
                </c:pt>
                <c:pt idx="179">
                  <c:v>20.747506211504898</c:v>
                </c:pt>
                <c:pt idx="180">
                  <c:v>25.909180599261902</c:v>
                </c:pt>
                <c:pt idx="181">
                  <c:v>31.1044005754712</c:v>
                </c:pt>
                <c:pt idx="182">
                  <c:v>36.252084238808301</c:v>
                </c:pt>
                <c:pt idx="183">
                  <c:v>41.488679687875297</c:v>
                </c:pt>
                <c:pt idx="184">
                  <c:v>46.579127057658802</c:v>
                </c:pt>
                <c:pt idx="185">
                  <c:v>51.797609134405</c:v>
                </c:pt>
                <c:pt idx="186">
                  <c:v>56.926170801034502</c:v>
                </c:pt>
                <c:pt idx="187">
                  <c:v>57.835146911663898</c:v>
                </c:pt>
                <c:pt idx="188">
                  <c:v>57.789157100792004</c:v>
                </c:pt>
                <c:pt idx="189">
                  <c:v>57.8604497172023</c:v>
                </c:pt>
                <c:pt idx="190">
                  <c:v>57.765962302758403</c:v>
                </c:pt>
                <c:pt idx="191">
                  <c:v>57.963255878230299</c:v>
                </c:pt>
                <c:pt idx="192">
                  <c:v>5.23494345180253</c:v>
                </c:pt>
                <c:pt idx="193">
                  <c:v>10.4696068922234</c:v>
                </c:pt>
                <c:pt idx="194">
                  <c:v>15.696490224486601</c:v>
                </c:pt>
                <c:pt idx="195">
                  <c:v>20.9395124595261</c:v>
                </c:pt>
                <c:pt idx="196">
                  <c:v>26.147863027118401</c:v>
                </c:pt>
                <c:pt idx="197">
                  <c:v>31.388650956729599</c:v>
                </c:pt>
                <c:pt idx="198">
                  <c:v>36.584689573533502</c:v>
                </c:pt>
                <c:pt idx="199">
                  <c:v>41.8739479858233</c:v>
                </c:pt>
                <c:pt idx="200">
                  <c:v>47.013213601747204</c:v>
                </c:pt>
                <c:pt idx="201">
                  <c:v>52.280826589029203</c:v>
                </c:pt>
                <c:pt idx="202">
                  <c:v>57.463641096501703</c:v>
                </c:pt>
                <c:pt idx="203">
                  <c:v>57.921289729471603</c:v>
                </c:pt>
                <c:pt idx="204">
                  <c:v>57.859993614933103</c:v>
                </c:pt>
                <c:pt idx="205">
                  <c:v>57.936033845862397</c:v>
                </c:pt>
                <c:pt idx="206">
                  <c:v>57.840274070294498</c:v>
                </c:pt>
                <c:pt idx="207">
                  <c:v>58.026032546612299</c:v>
                </c:pt>
                <c:pt idx="208">
                  <c:v>5.2584676003868598</c:v>
                </c:pt>
                <c:pt idx="209">
                  <c:v>10.516841021232301</c:v>
                </c:pt>
                <c:pt idx="210">
                  <c:v>15.7676790840178</c:v>
                </c:pt>
                <c:pt idx="211">
                  <c:v>21.035528106954001</c:v>
                </c:pt>
                <c:pt idx="212">
                  <c:v>26.2645841160789</c:v>
                </c:pt>
                <c:pt idx="213">
                  <c:v>31.528162064355399</c:v>
                </c:pt>
                <c:pt idx="214">
                  <c:v>36.756673385329897</c:v>
                </c:pt>
                <c:pt idx="215">
                  <c:v>42.0580989421059</c:v>
                </c:pt>
                <c:pt idx="216">
                  <c:v>47.222517451024501</c:v>
                </c:pt>
                <c:pt idx="217">
                  <c:v>52.528698328070298</c:v>
                </c:pt>
                <c:pt idx="218">
                  <c:v>57.738698131760003</c:v>
                </c:pt>
                <c:pt idx="219">
                  <c:v>57.943808959936803</c:v>
                </c:pt>
                <c:pt idx="220">
                  <c:v>57.898102938276402</c:v>
                </c:pt>
                <c:pt idx="221">
                  <c:v>57.965544609188299</c:v>
                </c:pt>
                <c:pt idx="222">
                  <c:v>57.872424974128997</c:v>
                </c:pt>
                <c:pt idx="223">
                  <c:v>58.074467916765499</c:v>
                </c:pt>
                <c:pt idx="224">
                  <c:v>5.2708579019886797</c:v>
                </c:pt>
                <c:pt idx="225">
                  <c:v>10.5414792474508</c:v>
                </c:pt>
                <c:pt idx="226">
                  <c:v>15.804303101096499</c:v>
                </c:pt>
                <c:pt idx="227">
                  <c:v>21.0829206467746</c:v>
                </c:pt>
                <c:pt idx="228">
                  <c:v>26.3262277038401</c:v>
                </c:pt>
                <c:pt idx="229">
                  <c:v>31.6063944538339</c:v>
                </c:pt>
                <c:pt idx="230">
                  <c:v>36.836685967366499</c:v>
                </c:pt>
                <c:pt idx="231">
                  <c:v>42.1612243359384</c:v>
                </c:pt>
                <c:pt idx="232">
                  <c:v>47.337484481563202</c:v>
                </c:pt>
                <c:pt idx="233">
                  <c:v>52.648560733418499</c:v>
                </c:pt>
                <c:pt idx="234">
                  <c:v>57.861590004335604</c:v>
                </c:pt>
                <c:pt idx="235">
                  <c:v>57.973842774281103</c:v>
                </c:pt>
                <c:pt idx="236">
                  <c:v>57.917233556735802</c:v>
                </c:pt>
                <c:pt idx="237">
                  <c:v>57.990446234143299</c:v>
                </c:pt>
                <c:pt idx="238">
                  <c:v>57.8898264397221</c:v>
                </c:pt>
                <c:pt idx="239">
                  <c:v>58.087681152251903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130-FF8B-5F4C-8BBF-ED4DE7366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850848"/>
        <c:axId val="119669536"/>
      </c:scatterChart>
      <c:valAx>
        <c:axId val="123850848"/>
        <c:scaling>
          <c:logBase val="2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200" b="0"/>
                </a:pPr>
                <a:r>
                  <a:rPr lang="en-US" sz="1200" b="0"/>
                  <a:t>Operational Intensity (OP/B)</a:t>
                </a:r>
              </a:p>
            </c:rich>
          </c:tx>
          <c:layout>
            <c:manualLayout>
              <c:xMode val="edge"/>
              <c:yMode val="edge"/>
              <c:x val="0.36643746180033554"/>
              <c:y val="0.9337659722222222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\ ????/????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119669536"/>
        <c:crossesAt val="1.0000000000000002E-3"/>
        <c:crossBetween val="midCat"/>
        <c:majorUnit val="2"/>
        <c:minorUnit val="2"/>
      </c:valAx>
      <c:valAx>
        <c:axId val="119669536"/>
        <c:scaling>
          <c:logBase val="2"/>
          <c:orientation val="minMax"/>
          <c:max val="64"/>
          <c:min val="3.1250000000000007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000" b="0"/>
                </a:pPr>
                <a:r>
                  <a:rPr lang="en-US" sz="1000" b="0"/>
                  <a:t>Arithmetic Throughput (MOPS, 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23850848"/>
        <c:crossesAt val="4.8830000000000019E-5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9567901234568"/>
          <c:y val="7.2466666666666665E-2"/>
          <c:w val="0.84894567901234563"/>
          <c:h val="0.5853828282828282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'2021-06-09'!$F$2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'2021-06-09'!$F$3:$F$23</c:f>
              <c:numCache>
                <c:formatCode>0.00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 formatCode="0.0">
                  <c:v>1</c:v>
                </c:pt>
                <c:pt idx="5" formatCode="0.0">
                  <c:v>1</c:v>
                </c:pt>
                <c:pt idx="6">
                  <c:v>1</c:v>
                </c:pt>
                <c:pt idx="7" formatCode="0.0">
                  <c:v>1</c:v>
                </c:pt>
                <c:pt idx="8" formatCode="0.0">
                  <c:v>1</c:v>
                </c:pt>
                <c:pt idx="9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8" formatCode="0.0">
                  <c:v>1</c:v>
                </c:pt>
                <c:pt idx="19" formatCode="0.0">
                  <c:v>1</c:v>
                </c:pt>
                <c:pt idx="20" formatCode="0.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00-6B41-8A32-3EE0779DB6AB}"/>
            </c:ext>
          </c:extLst>
        </c:ser>
        <c:ser>
          <c:idx val="0"/>
          <c:order val="1"/>
          <c:tx>
            <c:strRef>
              <c:f>'2021-06-09'!$E$2</c:f>
              <c:strCache>
                <c:ptCount val="1"/>
                <c:pt idx="0">
                  <c:v>GPU</c:v>
                </c:pt>
              </c:strCache>
            </c:strRef>
          </c:tx>
          <c:spPr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'2021-06-09'!$E$3:$E$23</c:f>
              <c:numCache>
                <c:formatCode>0.0</c:formatCode>
                <c:ptCount val="21"/>
                <c:pt idx="0">
                  <c:v>93.4</c:v>
                </c:pt>
                <c:pt idx="1">
                  <c:v>410.1</c:v>
                </c:pt>
                <c:pt idx="2">
                  <c:v>439.4</c:v>
                </c:pt>
                <c:pt idx="3">
                  <c:v>0.4</c:v>
                </c:pt>
                <c:pt idx="4">
                  <c:v>71.099999999999994</c:v>
                </c:pt>
                <c:pt idx="5">
                  <c:v>71.099999999999994</c:v>
                </c:pt>
                <c:pt idx="6">
                  <c:v>26.1</c:v>
                </c:pt>
                <c:pt idx="7">
                  <c:v>57.6</c:v>
                </c:pt>
                <c:pt idx="8">
                  <c:v>57.6</c:v>
                </c:pt>
                <c:pt idx="9">
                  <c:v>51.3</c:v>
                </c:pt>
                <c:pt idx="11">
                  <c:v>447.2</c:v>
                </c:pt>
                <c:pt idx="12">
                  <c:v>30.7</c:v>
                </c:pt>
                <c:pt idx="13">
                  <c:v>1552.7</c:v>
                </c:pt>
                <c:pt idx="14">
                  <c:v>1.6</c:v>
                </c:pt>
                <c:pt idx="15">
                  <c:v>305</c:v>
                </c:pt>
                <c:pt idx="16">
                  <c:v>68.8</c:v>
                </c:pt>
                <c:pt idx="18">
                  <c:v>52.233589665378666</c:v>
                </c:pt>
                <c:pt idx="19">
                  <c:v>94.577826795981181</c:v>
                </c:pt>
                <c:pt idx="20">
                  <c:v>65.638241188110143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00-6B41-8A32-3EE0779DB6AB}"/>
            </c:ext>
          </c:extLst>
        </c:ser>
        <c:ser>
          <c:idx val="2"/>
          <c:order val="2"/>
          <c:tx>
            <c:strRef>
              <c:f>'2021-06-09'!$C$2</c:f>
              <c:strCache>
                <c:ptCount val="1"/>
                <c:pt idx="0">
                  <c:v>640 DPUs</c:v>
                </c:pt>
              </c:strCache>
            </c:strRef>
          </c:tx>
          <c:spPr>
            <a:solidFill>
              <a:srgbClr val="FFFD78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'2021-06-09'!$C$3:$C$23</c:f>
              <c:numCache>
                <c:formatCode>0.0</c:formatCode>
                <c:ptCount val="21"/>
                <c:pt idx="0">
                  <c:v>38.6</c:v>
                </c:pt>
                <c:pt idx="1">
                  <c:v>167</c:v>
                </c:pt>
                <c:pt idx="2">
                  <c:v>234.4</c:v>
                </c:pt>
                <c:pt idx="3">
                  <c:v>4.4000000000000004</c:v>
                </c:pt>
                <c:pt idx="4">
                  <c:v>134.4</c:v>
                </c:pt>
                <c:pt idx="5">
                  <c:v>33.6</c:v>
                </c:pt>
                <c:pt idx="6">
                  <c:v>9.1</c:v>
                </c:pt>
                <c:pt idx="7">
                  <c:v>13.5</c:v>
                </c:pt>
                <c:pt idx="8">
                  <c:v>16</c:v>
                </c:pt>
                <c:pt idx="9">
                  <c:v>36.6</c:v>
                </c:pt>
                <c:pt idx="11">
                  <c:v>25.2</c:v>
                </c:pt>
                <c:pt idx="12">
                  <c:v>0.4</c:v>
                </c:pt>
                <c:pt idx="13">
                  <c:v>20.100000000000001</c:v>
                </c:pt>
                <c:pt idx="14" formatCode="0.0000">
                  <c:v>3.6799999999999999E-2</c:v>
                </c:pt>
                <c:pt idx="15">
                  <c:v>5.6</c:v>
                </c:pt>
                <c:pt idx="16">
                  <c:v>0.1</c:v>
                </c:pt>
                <c:pt idx="18">
                  <c:v>34.154102972882662</c:v>
                </c:pt>
                <c:pt idx="19">
                  <c:v>1.2689623569961614</c:v>
                </c:pt>
                <c:pt idx="20">
                  <c:v>10.100450522505204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00-6B41-8A32-3EE0779DB6AB}"/>
            </c:ext>
          </c:extLst>
        </c:ser>
        <c:ser>
          <c:idx val="1"/>
          <c:order val="3"/>
          <c:tx>
            <c:strRef>
              <c:f>'2021-06-09'!$D$2</c:f>
              <c:strCache>
                <c:ptCount val="1"/>
                <c:pt idx="0">
                  <c:v>2556 DPUs</c:v>
                </c:pt>
              </c:strCache>
            </c:strRef>
          </c:tx>
          <c:spPr>
            <a:pattFill prst="wdDnDiag">
              <a:fgClr>
                <a:schemeClr val="accent2"/>
              </a:fgClr>
              <a:bgClr>
                <a:schemeClr val="accent2">
                  <a:lumMod val="40000"/>
                  <a:lumOff val="60000"/>
                </a:schemeClr>
              </a:bgClr>
            </a:pattFill>
            <a:ln>
              <a:solidFill>
                <a:schemeClr val="accent2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'2021-06-09'!$D$3:$D$23</c:f>
              <c:numCache>
                <c:formatCode>0.0</c:formatCode>
                <c:ptCount val="21"/>
                <c:pt idx="0">
                  <c:v>149.1</c:v>
                </c:pt>
                <c:pt idx="1">
                  <c:v>498.2</c:v>
                </c:pt>
                <c:pt idx="2">
                  <c:v>629.5</c:v>
                </c:pt>
                <c:pt idx="3">
                  <c:v>23</c:v>
                </c:pt>
                <c:pt idx="4">
                  <c:v>496.6</c:v>
                </c:pt>
                <c:pt idx="5">
                  <c:v>167.1</c:v>
                </c:pt>
                <c:pt idx="6">
                  <c:v>45.3</c:v>
                </c:pt>
                <c:pt idx="7">
                  <c:v>61.3</c:v>
                </c:pt>
                <c:pt idx="8">
                  <c:v>70.2</c:v>
                </c:pt>
                <c:pt idx="9">
                  <c:v>96.3</c:v>
                </c:pt>
                <c:pt idx="11">
                  <c:v>46.3</c:v>
                </c:pt>
                <c:pt idx="12">
                  <c:v>0.9</c:v>
                </c:pt>
                <c:pt idx="13">
                  <c:v>86.6</c:v>
                </c:pt>
                <c:pt idx="14" formatCode="0.0000">
                  <c:v>1.9E-3</c:v>
                </c:pt>
                <c:pt idx="15">
                  <c:v>5.8</c:v>
                </c:pt>
                <c:pt idx="16">
                  <c:v>0.1</c:v>
                </c:pt>
                <c:pt idx="18">
                  <c:v>132.55954898885241</c:v>
                </c:pt>
                <c:pt idx="19">
                  <c:v>1.2586949733620922</c:v>
                </c:pt>
                <c:pt idx="20">
                  <c:v>23.226702722854029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00-6B41-8A32-3EE0779DB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25439"/>
        <c:axId val="41607039"/>
      </c:barChart>
      <c:catAx>
        <c:axId val="419254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07039"/>
        <c:crossesAt val="1.0000000000000003E-4"/>
        <c:auto val="1"/>
        <c:lblAlgn val="ctr"/>
        <c:lblOffset val="100"/>
        <c:noMultiLvlLbl val="0"/>
      </c:catAx>
      <c:valAx>
        <c:axId val="41607039"/>
        <c:scaling>
          <c:logBase val="2"/>
          <c:orientation val="minMax"/>
          <c:max val="204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Speedup over CPU (log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5439"/>
        <c:crosses val="autoZero"/>
        <c:crossBetween val="between"/>
        <c:majorUnit val="4"/>
        <c:minorUnit val="4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2842992551563362"/>
          <c:y val="9.4994949494949521E-3"/>
          <c:w val="0.52368132716049387"/>
          <c:h val="6.4185101010101012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9567901234568"/>
          <c:y val="7.2466666666666665E-2"/>
          <c:w val="0.84894567901234563"/>
          <c:h val="0.5853828282828282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'2021-06-09'!$F$2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'2021-06-09'!$F$3:$F$23</c:f>
              <c:numCache>
                <c:formatCode>0.00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 formatCode="0.0">
                  <c:v>1</c:v>
                </c:pt>
                <c:pt idx="5" formatCode="0.0">
                  <c:v>1</c:v>
                </c:pt>
                <c:pt idx="6">
                  <c:v>1</c:v>
                </c:pt>
                <c:pt idx="7" formatCode="0.0">
                  <c:v>1</c:v>
                </c:pt>
                <c:pt idx="8" formatCode="0.0">
                  <c:v>1</c:v>
                </c:pt>
                <c:pt idx="9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8" formatCode="0.0">
                  <c:v>1</c:v>
                </c:pt>
                <c:pt idx="19" formatCode="0.0">
                  <c:v>1</c:v>
                </c:pt>
                <c:pt idx="20" formatCode="0.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00-6B41-8A32-3EE0779DB6AB}"/>
            </c:ext>
          </c:extLst>
        </c:ser>
        <c:ser>
          <c:idx val="0"/>
          <c:order val="1"/>
          <c:tx>
            <c:strRef>
              <c:f>'2021-06-09'!$E$2</c:f>
              <c:strCache>
                <c:ptCount val="1"/>
                <c:pt idx="0">
                  <c:v>GPU</c:v>
                </c:pt>
              </c:strCache>
            </c:strRef>
          </c:tx>
          <c:spPr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'2021-06-09'!$E$3:$E$23</c:f>
              <c:numCache>
                <c:formatCode>0.0</c:formatCode>
                <c:ptCount val="21"/>
                <c:pt idx="0">
                  <c:v>93.4</c:v>
                </c:pt>
                <c:pt idx="1">
                  <c:v>410.1</c:v>
                </c:pt>
                <c:pt idx="2">
                  <c:v>439.4</c:v>
                </c:pt>
                <c:pt idx="3">
                  <c:v>0.4</c:v>
                </c:pt>
                <c:pt idx="4">
                  <c:v>71.099999999999994</c:v>
                </c:pt>
                <c:pt idx="5">
                  <c:v>71.099999999999994</c:v>
                </c:pt>
                <c:pt idx="6">
                  <c:v>26.1</c:v>
                </c:pt>
                <c:pt idx="7">
                  <c:v>57.6</c:v>
                </c:pt>
                <c:pt idx="8">
                  <c:v>57.6</c:v>
                </c:pt>
                <c:pt idx="9">
                  <c:v>51.3</c:v>
                </c:pt>
                <c:pt idx="11">
                  <c:v>447.2</c:v>
                </c:pt>
                <c:pt idx="12">
                  <c:v>30.7</c:v>
                </c:pt>
                <c:pt idx="13">
                  <c:v>1552.7</c:v>
                </c:pt>
                <c:pt idx="14">
                  <c:v>1.6</c:v>
                </c:pt>
                <c:pt idx="15">
                  <c:v>305</c:v>
                </c:pt>
                <c:pt idx="16">
                  <c:v>68.8</c:v>
                </c:pt>
                <c:pt idx="18">
                  <c:v>52.233589665378666</c:v>
                </c:pt>
                <c:pt idx="19">
                  <c:v>94.577826795981181</c:v>
                </c:pt>
                <c:pt idx="20">
                  <c:v>65.638241188110143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00-6B41-8A32-3EE0779DB6AB}"/>
            </c:ext>
          </c:extLst>
        </c:ser>
        <c:ser>
          <c:idx val="2"/>
          <c:order val="2"/>
          <c:tx>
            <c:strRef>
              <c:f>'2021-06-09'!$C$2</c:f>
              <c:strCache>
                <c:ptCount val="1"/>
                <c:pt idx="0">
                  <c:v>640 DPUs</c:v>
                </c:pt>
              </c:strCache>
            </c:strRef>
          </c:tx>
          <c:spPr>
            <a:solidFill>
              <a:srgbClr val="FFFD78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'2021-06-09'!$C$3:$C$23</c:f>
              <c:numCache>
                <c:formatCode>0.0</c:formatCode>
                <c:ptCount val="21"/>
                <c:pt idx="0">
                  <c:v>38.6</c:v>
                </c:pt>
                <c:pt idx="1">
                  <c:v>167</c:v>
                </c:pt>
                <c:pt idx="2">
                  <c:v>234.4</c:v>
                </c:pt>
                <c:pt idx="3">
                  <c:v>4.4000000000000004</c:v>
                </c:pt>
                <c:pt idx="4">
                  <c:v>134.4</c:v>
                </c:pt>
                <c:pt idx="5">
                  <c:v>33.6</c:v>
                </c:pt>
                <c:pt idx="6">
                  <c:v>9.1</c:v>
                </c:pt>
                <c:pt idx="7">
                  <c:v>13.5</c:v>
                </c:pt>
                <c:pt idx="8">
                  <c:v>16</c:v>
                </c:pt>
                <c:pt idx="9">
                  <c:v>36.6</c:v>
                </c:pt>
                <c:pt idx="11">
                  <c:v>25.2</c:v>
                </c:pt>
                <c:pt idx="12">
                  <c:v>0.4</c:v>
                </c:pt>
                <c:pt idx="13">
                  <c:v>20.100000000000001</c:v>
                </c:pt>
                <c:pt idx="14" formatCode="0.0000">
                  <c:v>3.6799999999999999E-2</c:v>
                </c:pt>
                <c:pt idx="15">
                  <c:v>5.6</c:v>
                </c:pt>
                <c:pt idx="16">
                  <c:v>0.1</c:v>
                </c:pt>
                <c:pt idx="18">
                  <c:v>34.154102972882662</c:v>
                </c:pt>
                <c:pt idx="19">
                  <c:v>1.2689623569961614</c:v>
                </c:pt>
                <c:pt idx="20">
                  <c:v>10.100450522505204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00-6B41-8A32-3EE0779DB6AB}"/>
            </c:ext>
          </c:extLst>
        </c:ser>
        <c:ser>
          <c:idx val="1"/>
          <c:order val="3"/>
          <c:tx>
            <c:strRef>
              <c:f>'2021-06-09'!$D$2</c:f>
              <c:strCache>
                <c:ptCount val="1"/>
                <c:pt idx="0">
                  <c:v>2556 DPUs</c:v>
                </c:pt>
              </c:strCache>
            </c:strRef>
          </c:tx>
          <c:spPr>
            <a:pattFill prst="wdDnDiag">
              <a:fgClr>
                <a:schemeClr val="accent2"/>
              </a:fgClr>
              <a:bgClr>
                <a:schemeClr val="accent2">
                  <a:lumMod val="40000"/>
                  <a:lumOff val="60000"/>
                </a:schemeClr>
              </a:bgClr>
            </a:pattFill>
            <a:ln>
              <a:solidFill>
                <a:schemeClr val="accent2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'2021-06-09'!$D$3:$D$23</c:f>
              <c:numCache>
                <c:formatCode>0.0</c:formatCode>
                <c:ptCount val="21"/>
                <c:pt idx="0">
                  <c:v>149.1</c:v>
                </c:pt>
                <c:pt idx="1">
                  <c:v>498.2</c:v>
                </c:pt>
                <c:pt idx="2">
                  <c:v>629.5</c:v>
                </c:pt>
                <c:pt idx="3">
                  <c:v>23</c:v>
                </c:pt>
                <c:pt idx="4">
                  <c:v>496.6</c:v>
                </c:pt>
                <c:pt idx="5">
                  <c:v>167.1</c:v>
                </c:pt>
                <c:pt idx="6">
                  <c:v>45.3</c:v>
                </c:pt>
                <c:pt idx="7">
                  <c:v>61.3</c:v>
                </c:pt>
                <c:pt idx="8">
                  <c:v>70.2</c:v>
                </c:pt>
                <c:pt idx="9">
                  <c:v>96.3</c:v>
                </c:pt>
                <c:pt idx="11">
                  <c:v>46.3</c:v>
                </c:pt>
                <c:pt idx="12">
                  <c:v>0.9</c:v>
                </c:pt>
                <c:pt idx="13">
                  <c:v>86.6</c:v>
                </c:pt>
                <c:pt idx="14" formatCode="0.0000">
                  <c:v>1.9E-3</c:v>
                </c:pt>
                <c:pt idx="15">
                  <c:v>5.8</c:v>
                </c:pt>
                <c:pt idx="16">
                  <c:v>0.1</c:v>
                </c:pt>
                <c:pt idx="18">
                  <c:v>132.55954898885241</c:v>
                </c:pt>
                <c:pt idx="19">
                  <c:v>1.2586949733620922</c:v>
                </c:pt>
                <c:pt idx="20">
                  <c:v>23.226702722854029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00-6B41-8A32-3EE0779DB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25439"/>
        <c:axId val="41607039"/>
      </c:barChart>
      <c:catAx>
        <c:axId val="419254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07039"/>
        <c:crossesAt val="1.0000000000000003E-4"/>
        <c:auto val="1"/>
        <c:lblAlgn val="ctr"/>
        <c:lblOffset val="100"/>
        <c:noMultiLvlLbl val="0"/>
      </c:catAx>
      <c:valAx>
        <c:axId val="41607039"/>
        <c:scaling>
          <c:logBase val="2"/>
          <c:orientation val="minMax"/>
          <c:max val="204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Speedup over CPU (log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5439"/>
        <c:crosses val="autoZero"/>
        <c:crossBetween val="between"/>
        <c:majorUnit val="4"/>
        <c:minorUnit val="4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2842992551563362"/>
          <c:y val="9.4994949494949521E-3"/>
          <c:w val="0.52368132716049387"/>
          <c:h val="6.4185101010101012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(d) DOUBLE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8470472222222226"/>
          <c:y val="5.291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268833333333333"/>
          <c:y val="4.2501111111111094E-2"/>
          <c:w val="0.7885061111111111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(2)'!$H$2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(2)'!$H$3:$H$26</c:f>
              <c:numCache>
                <c:formatCode>General</c:formatCode>
                <c:ptCount val="24"/>
                <c:pt idx="0">
                  <c:v>0.302342609526634</c:v>
                </c:pt>
                <c:pt idx="1">
                  <c:v>0.60468422275349198</c:v>
                </c:pt>
                <c:pt idx="2">
                  <c:v>0.90680819731269602</c:v>
                </c:pt>
                <c:pt idx="3">
                  <c:v>1.2092787853226401</c:v>
                </c:pt>
                <c:pt idx="4">
                  <c:v>1.51104084321475</c:v>
                </c:pt>
                <c:pt idx="5">
                  <c:v>1.81313255571529</c:v>
                </c:pt>
                <c:pt idx="6">
                  <c:v>2.1151245151660101</c:v>
                </c:pt>
                <c:pt idx="7">
                  <c:v>2.4186372653042301</c:v>
                </c:pt>
                <c:pt idx="8">
                  <c:v>2.7184900964430101</c:v>
                </c:pt>
                <c:pt idx="9">
                  <c:v>3.02009216589861</c:v>
                </c:pt>
                <c:pt idx="10">
                  <c:v>3.3242898550724602</c:v>
                </c:pt>
                <c:pt idx="11">
                  <c:v>3.3244404184972098</c:v>
                </c:pt>
                <c:pt idx="12">
                  <c:v>3.3214317389927102</c:v>
                </c:pt>
                <c:pt idx="13">
                  <c:v>3.3221232529509699</c:v>
                </c:pt>
                <c:pt idx="14">
                  <c:v>3.32068041983351</c:v>
                </c:pt>
                <c:pt idx="15">
                  <c:v>3.32667035287932</c:v>
                </c:pt>
                <c:pt idx="16">
                  <c:v>3.3257056899223398</c:v>
                </c:pt>
                <c:pt idx="17">
                  <c:v>3.3206503741370401</c:v>
                </c:pt>
                <c:pt idx="18">
                  <c:v>3.32041002813741</c:v>
                </c:pt>
                <c:pt idx="19">
                  <c:v>3.3239887691332299</c:v>
                </c:pt>
                <c:pt idx="20">
                  <c:v>3.3198393458045299</c:v>
                </c:pt>
                <c:pt idx="21">
                  <c:v>3.3216421692853499</c:v>
                </c:pt>
                <c:pt idx="22">
                  <c:v>3.3190887468007499</c:v>
                </c:pt>
                <c:pt idx="23">
                  <c:v>3.3210109583834799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EB-B444-99E4-A6197333686A}"/>
            </c:ext>
          </c:extLst>
        </c:ser>
        <c:ser>
          <c:idx val="3"/>
          <c:order val="1"/>
          <c:tx>
            <c:strRef>
              <c:f>'pipeline_output (2)'!$K$2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(2)'!$K$3:$K$26</c:f>
              <c:numCache>
                <c:formatCode>General</c:formatCode>
                <c:ptCount val="24"/>
                <c:pt idx="0">
                  <c:v>0.28328954071786899</c:v>
                </c:pt>
                <c:pt idx="1">
                  <c:v>0.56661931993626702</c:v>
                </c:pt>
                <c:pt idx="2">
                  <c:v>0.84982598325826897</c:v>
                </c:pt>
                <c:pt idx="3">
                  <c:v>1.1332106465756799</c:v>
                </c:pt>
                <c:pt idx="4">
                  <c:v>1.4158903094883499</c:v>
                </c:pt>
                <c:pt idx="5">
                  <c:v>1.6988691228411199</c:v>
                </c:pt>
                <c:pt idx="6">
                  <c:v>1.9817785169665401</c:v>
                </c:pt>
                <c:pt idx="7">
                  <c:v>2.26622536185348</c:v>
                </c:pt>
                <c:pt idx="8">
                  <c:v>2.5475784227295701</c:v>
                </c:pt>
                <c:pt idx="9">
                  <c:v>2.8298154844977601</c:v>
                </c:pt>
                <c:pt idx="10">
                  <c:v>3.11493464607027</c:v>
                </c:pt>
                <c:pt idx="11">
                  <c:v>3.1147231557863999</c:v>
                </c:pt>
                <c:pt idx="12">
                  <c:v>3.1119763931757198</c:v>
                </c:pt>
                <c:pt idx="13">
                  <c:v>3.11208194830744</c:v>
                </c:pt>
                <c:pt idx="14">
                  <c:v>3.11173892030761</c:v>
                </c:pt>
                <c:pt idx="15">
                  <c:v>3.1169981824667401</c:v>
                </c:pt>
                <c:pt idx="16">
                  <c:v>3.1162306510091602</c:v>
                </c:pt>
                <c:pt idx="17">
                  <c:v>3.11110583647692</c:v>
                </c:pt>
                <c:pt idx="18">
                  <c:v>3.1112904593160202</c:v>
                </c:pt>
                <c:pt idx="19">
                  <c:v>3.1144324035336299</c:v>
                </c:pt>
                <c:pt idx="20">
                  <c:v>3.11160700659623</c:v>
                </c:pt>
                <c:pt idx="21">
                  <c:v>3.1126362302492598</c:v>
                </c:pt>
                <c:pt idx="22">
                  <c:v>3.1102884843554</c:v>
                </c:pt>
                <c:pt idx="23">
                  <c:v>3.1117125366705598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EB-B444-99E4-A6197333686A}"/>
            </c:ext>
          </c:extLst>
        </c:ser>
        <c:ser>
          <c:idx val="2"/>
          <c:order val="2"/>
          <c:tx>
            <c:strRef>
              <c:f>'pipeline_output (2)'!$J$2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(2)'!$J$3:$J$26</c:f>
              <c:numCache>
                <c:formatCode>General</c:formatCode>
                <c:ptCount val="24"/>
                <c:pt idx="0">
                  <c:v>4.78322567864162E-2</c:v>
                </c:pt>
                <c:pt idx="1">
                  <c:v>9.5663765486644903E-2</c:v>
                </c:pt>
                <c:pt idx="2">
                  <c:v>0.143485549856124</c:v>
                </c:pt>
                <c:pt idx="3">
                  <c:v>0.19131805575828301</c:v>
                </c:pt>
                <c:pt idx="4">
                  <c:v>0.239068743363754</c:v>
                </c:pt>
                <c:pt idx="5">
                  <c:v>0.28683652733923098</c:v>
                </c:pt>
                <c:pt idx="6">
                  <c:v>0.33460513119746099</c:v>
                </c:pt>
                <c:pt idx="7">
                  <c:v>0.38263970198023001</c:v>
                </c:pt>
                <c:pt idx="8">
                  <c:v>0.43013561519087001</c:v>
                </c:pt>
                <c:pt idx="9">
                  <c:v>0.47785546692915998</c:v>
                </c:pt>
                <c:pt idx="10">
                  <c:v>0.52598241477903795</c:v>
                </c:pt>
                <c:pt idx="11">
                  <c:v>0.525808337249418</c:v>
                </c:pt>
                <c:pt idx="12">
                  <c:v>0.52541990459446897</c:v>
                </c:pt>
                <c:pt idx="13">
                  <c:v>0.52545300437541498</c:v>
                </c:pt>
                <c:pt idx="14">
                  <c:v>0.52531235910024499</c:v>
                </c:pt>
                <c:pt idx="15">
                  <c:v>0.52615057302852097</c:v>
                </c:pt>
                <c:pt idx="16">
                  <c:v>0.52599673797450497</c:v>
                </c:pt>
                <c:pt idx="17">
                  <c:v>0.52510115664829504</c:v>
                </c:pt>
                <c:pt idx="18">
                  <c:v>0.52516277113019605</c:v>
                </c:pt>
                <c:pt idx="19">
                  <c:v>0.52570063270015499</c:v>
                </c:pt>
                <c:pt idx="20">
                  <c:v>0.52533341349285001</c:v>
                </c:pt>
                <c:pt idx="21">
                  <c:v>0.52529581754709398</c:v>
                </c:pt>
                <c:pt idx="22">
                  <c:v>0.52490889223252601</c:v>
                </c:pt>
                <c:pt idx="23">
                  <c:v>0.52514248183830503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EB-B444-99E4-A6197333686A}"/>
            </c:ext>
          </c:extLst>
        </c:ser>
        <c:ser>
          <c:idx val="1"/>
          <c:order val="3"/>
          <c:tx>
            <c:strRef>
              <c:f>'pipeline_output (2)'!$I$2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(2)'!$I$3:$I$26</c:f>
              <c:numCache>
                <c:formatCode>General</c:formatCode>
                <c:ptCount val="24"/>
                <c:pt idx="0">
                  <c:v>1.48197849323421E-2</c:v>
                </c:pt>
                <c:pt idx="1">
                  <c:v>2.9636817326560701E-2</c:v>
                </c:pt>
                <c:pt idx="2">
                  <c:v>4.4454005445894701E-2</c:v>
                </c:pt>
                <c:pt idx="3">
                  <c:v>5.9279283353739103E-2</c:v>
                </c:pt>
                <c:pt idx="4">
                  <c:v>7.4078134934651998E-2</c:v>
                </c:pt>
                <c:pt idx="5">
                  <c:v>8.8875284544970207E-2</c:v>
                </c:pt>
                <c:pt idx="6">
                  <c:v>0.103666032997856</c:v>
                </c:pt>
                <c:pt idx="7">
                  <c:v>0.1185715901124</c:v>
                </c:pt>
                <c:pt idx="8">
                  <c:v>0.133263712122587</c:v>
                </c:pt>
                <c:pt idx="9">
                  <c:v>0.148059142713061</c:v>
                </c:pt>
                <c:pt idx="10">
                  <c:v>0.162957555736125</c:v>
                </c:pt>
                <c:pt idx="11">
                  <c:v>0.162938021665778</c:v>
                </c:pt>
                <c:pt idx="12">
                  <c:v>0.162799969835559</c:v>
                </c:pt>
                <c:pt idx="13">
                  <c:v>0.16279058214013201</c:v>
                </c:pt>
                <c:pt idx="14">
                  <c:v>0.16277469773713099</c:v>
                </c:pt>
                <c:pt idx="15">
                  <c:v>0.16301980659805301</c:v>
                </c:pt>
                <c:pt idx="16">
                  <c:v>0.16298071329286201</c:v>
                </c:pt>
                <c:pt idx="17">
                  <c:v>0.16270253495650899</c:v>
                </c:pt>
                <c:pt idx="18">
                  <c:v>0.16270181365181899</c:v>
                </c:pt>
                <c:pt idx="19">
                  <c:v>0.162862100335041</c:v>
                </c:pt>
                <c:pt idx="20">
                  <c:v>0.16275592925691301</c:v>
                </c:pt>
                <c:pt idx="21">
                  <c:v>0.16274799004891199</c:v>
                </c:pt>
                <c:pt idx="22">
                  <c:v>0.16264557158368201</c:v>
                </c:pt>
                <c:pt idx="23">
                  <c:v>0.16270325626759399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EB-B444-99E4-A61973336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05206767761959"/>
          <c:y val="0.49892691629650016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(c) FLOAT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7890166666666665"/>
          <c:y val="5.291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16055555555556"/>
          <c:y val="4.2501111111111094E-2"/>
          <c:w val="0.7920338888888889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(2)'!$M$2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(2)'!$M$3:$M$26</c:f>
              <c:numCache>
                <c:formatCode>General</c:formatCode>
                <c:ptCount val="24"/>
                <c:pt idx="0">
                  <c:v>0.44709293401326899</c:v>
                </c:pt>
                <c:pt idx="1">
                  <c:v>0.89417061773032702</c:v>
                </c:pt>
                <c:pt idx="2">
                  <c:v>1.3411056216563799</c:v>
                </c:pt>
                <c:pt idx="3">
                  <c:v>1.7883848080540301</c:v>
                </c:pt>
                <c:pt idx="4">
                  <c:v>2.2348303180508902</c:v>
                </c:pt>
                <c:pt idx="5">
                  <c:v>2.6814861359734001</c:v>
                </c:pt>
                <c:pt idx="6">
                  <c:v>3.1278101163335701</c:v>
                </c:pt>
                <c:pt idx="7">
                  <c:v>3.57666504239352</c:v>
                </c:pt>
                <c:pt idx="8">
                  <c:v>4.0206267110869103</c:v>
                </c:pt>
                <c:pt idx="9">
                  <c:v>4.4664403842338896</c:v>
                </c:pt>
                <c:pt idx="10">
                  <c:v>4.9156586485078204</c:v>
                </c:pt>
                <c:pt idx="11">
                  <c:v>4.9161920173177798</c:v>
                </c:pt>
                <c:pt idx="12">
                  <c:v>4.9122964819008699</c:v>
                </c:pt>
                <c:pt idx="13">
                  <c:v>4.9120334926948797</c:v>
                </c:pt>
                <c:pt idx="14">
                  <c:v>4.9123293575316902</c:v>
                </c:pt>
                <c:pt idx="15">
                  <c:v>4.9200409688818798</c:v>
                </c:pt>
                <c:pt idx="16">
                  <c:v>4.9187946727139398</c:v>
                </c:pt>
                <c:pt idx="17">
                  <c:v>4.9109752458487703</c:v>
                </c:pt>
                <c:pt idx="18">
                  <c:v>4.9116850753679397</c:v>
                </c:pt>
                <c:pt idx="19">
                  <c:v>4.9166332863999997</c:v>
                </c:pt>
                <c:pt idx="20">
                  <c:v>4.9106992564404104</c:v>
                </c:pt>
                <c:pt idx="21">
                  <c:v>4.9134671254334403</c:v>
                </c:pt>
                <c:pt idx="22">
                  <c:v>4.9107978205251701</c:v>
                </c:pt>
                <c:pt idx="23">
                  <c:v>4.9129146173967202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BA-0B4E-BD0E-FB4AC8023DFB}"/>
            </c:ext>
          </c:extLst>
        </c:ser>
        <c:ser>
          <c:idx val="3"/>
          <c:order val="1"/>
          <c:tx>
            <c:strRef>
              <c:f>'pipeline_output (2)'!$P$2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(2)'!$P$3:$P$26</c:f>
              <c:numCache>
                <c:formatCode>General</c:formatCode>
                <c:ptCount val="24"/>
                <c:pt idx="0">
                  <c:v>0.41766570273939702</c:v>
                </c:pt>
                <c:pt idx="1">
                  <c:v>0.83533045483203505</c:v>
                </c:pt>
                <c:pt idx="2">
                  <c:v>1.2528473990728199</c:v>
                </c:pt>
                <c:pt idx="3">
                  <c:v>1.6706723174900799</c:v>
                </c:pt>
                <c:pt idx="4">
                  <c:v>2.0874780303848999</c:v>
                </c:pt>
                <c:pt idx="5">
                  <c:v>2.5046687641185499</c:v>
                </c:pt>
                <c:pt idx="6">
                  <c:v>2.9220105255614999</c:v>
                </c:pt>
                <c:pt idx="7">
                  <c:v>3.3408731748170202</c:v>
                </c:pt>
                <c:pt idx="8">
                  <c:v>3.7553026791460802</c:v>
                </c:pt>
                <c:pt idx="9">
                  <c:v>4.1728911073462998</c:v>
                </c:pt>
                <c:pt idx="10">
                  <c:v>4.5924683846844898</c:v>
                </c:pt>
                <c:pt idx="11">
                  <c:v>4.5926522889328796</c:v>
                </c:pt>
                <c:pt idx="12">
                  <c:v>4.5893844374277002</c:v>
                </c:pt>
                <c:pt idx="13">
                  <c:v>4.5890458577477</c:v>
                </c:pt>
                <c:pt idx="14">
                  <c:v>4.5881738147686004</c:v>
                </c:pt>
                <c:pt idx="15">
                  <c:v>4.5955794975438096</c:v>
                </c:pt>
                <c:pt idx="16">
                  <c:v>4.5949868536371596</c:v>
                </c:pt>
                <c:pt idx="17">
                  <c:v>4.5873537084280596</c:v>
                </c:pt>
                <c:pt idx="18">
                  <c:v>4.5883975310278</c:v>
                </c:pt>
                <c:pt idx="19">
                  <c:v>4.5926522889328796</c:v>
                </c:pt>
                <c:pt idx="20">
                  <c:v>4.5880476254769302</c:v>
                </c:pt>
                <c:pt idx="21">
                  <c:v>4.5898321279344403</c:v>
                </c:pt>
                <c:pt idx="22">
                  <c:v>4.58732503868585</c:v>
                </c:pt>
                <c:pt idx="23">
                  <c:v>4.58899421439137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BA-0B4E-BD0E-FB4AC8023DFB}"/>
            </c:ext>
          </c:extLst>
        </c:ser>
        <c:ser>
          <c:idx val="2"/>
          <c:order val="2"/>
          <c:tx>
            <c:strRef>
              <c:f>'pipeline_output (2)'!$O$2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(2)'!$O$3:$O$26</c:f>
              <c:numCache>
                <c:formatCode>General</c:formatCode>
                <c:ptCount val="24"/>
                <c:pt idx="0">
                  <c:v>0.17352813791407701</c:v>
                </c:pt>
                <c:pt idx="1">
                  <c:v>0.34709238102443801</c:v>
                </c:pt>
                <c:pt idx="2">
                  <c:v>0.52051574801474398</c:v>
                </c:pt>
                <c:pt idx="3">
                  <c:v>0.69407842106357998</c:v>
                </c:pt>
                <c:pt idx="4">
                  <c:v>0.86731056909032</c:v>
                </c:pt>
                <c:pt idx="5">
                  <c:v>1.0406905391150401</c:v>
                </c:pt>
                <c:pt idx="6">
                  <c:v>1.21381427068932</c:v>
                </c:pt>
                <c:pt idx="7">
                  <c:v>1.38821722667937</c:v>
                </c:pt>
                <c:pt idx="8">
                  <c:v>1.5603411477598299</c:v>
                </c:pt>
                <c:pt idx="9">
                  <c:v>1.7335764423576501</c:v>
                </c:pt>
                <c:pt idx="10">
                  <c:v>1.9080679206829501</c:v>
                </c:pt>
                <c:pt idx="11">
                  <c:v>1.90801832105517</c:v>
                </c:pt>
                <c:pt idx="12">
                  <c:v>1.90654143462721</c:v>
                </c:pt>
                <c:pt idx="13">
                  <c:v>1.9063730761039499</c:v>
                </c:pt>
                <c:pt idx="14">
                  <c:v>1.9056801482996899</c:v>
                </c:pt>
                <c:pt idx="15">
                  <c:v>1.9093186831481199</c:v>
                </c:pt>
                <c:pt idx="16">
                  <c:v>1.9084350380905299</c:v>
                </c:pt>
                <c:pt idx="17">
                  <c:v>1.90529430698466</c:v>
                </c:pt>
                <c:pt idx="18">
                  <c:v>1.9053437650882299</c:v>
                </c:pt>
                <c:pt idx="19">
                  <c:v>1.9075422957977</c:v>
                </c:pt>
                <c:pt idx="20">
                  <c:v>1.9056801482996899</c:v>
                </c:pt>
                <c:pt idx="21">
                  <c:v>1.9060562465916999</c:v>
                </c:pt>
                <c:pt idx="22">
                  <c:v>1.9046417005729399</c:v>
                </c:pt>
                <c:pt idx="23">
                  <c:v>1.90584838445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BA-0B4E-BD0E-FB4AC8023DFB}"/>
            </c:ext>
          </c:extLst>
        </c:ser>
        <c:ser>
          <c:idx val="1"/>
          <c:order val="3"/>
          <c:tx>
            <c:strRef>
              <c:f>'pipeline_output (2)'!$N$2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(2)'!$N$3:$N$26</c:f>
              <c:numCache>
                <c:formatCode>General</c:formatCode>
                <c:ptCount val="24"/>
                <c:pt idx="0">
                  <c:v>3.0772460863805199E-2</c:v>
                </c:pt>
                <c:pt idx="1">
                  <c:v>6.15470891875484E-2</c:v>
                </c:pt>
                <c:pt idx="2">
                  <c:v>9.2308868655364903E-2</c:v>
                </c:pt>
                <c:pt idx="3">
                  <c:v>0.12309417837509599</c:v>
                </c:pt>
                <c:pt idx="4">
                  <c:v>0.153811361874227</c:v>
                </c:pt>
                <c:pt idx="5">
                  <c:v>0.184573170118387</c:v>
                </c:pt>
                <c:pt idx="6">
                  <c:v>0.21528682297868801</c:v>
                </c:pt>
                <c:pt idx="7">
                  <c:v>0.24620074329491601</c:v>
                </c:pt>
                <c:pt idx="8">
                  <c:v>0.27673588803933102</c:v>
                </c:pt>
                <c:pt idx="9">
                  <c:v>0.30745392399973098</c:v>
                </c:pt>
                <c:pt idx="10">
                  <c:v>0.33839066894103498</c:v>
                </c:pt>
                <c:pt idx="11">
                  <c:v>0.338353231858537</c:v>
                </c:pt>
                <c:pt idx="12">
                  <c:v>0.33807583182873302</c:v>
                </c:pt>
                <c:pt idx="13">
                  <c:v>0.33805403314204602</c:v>
                </c:pt>
                <c:pt idx="14">
                  <c:v>0.33799799228225902</c:v>
                </c:pt>
                <c:pt idx="15">
                  <c:v>0.33852176399509198</c:v>
                </c:pt>
                <c:pt idx="16">
                  <c:v>0.33845932511320298</c:v>
                </c:pt>
                <c:pt idx="17">
                  <c:v>0.33788907711570998</c:v>
                </c:pt>
                <c:pt idx="18">
                  <c:v>0.33786108170310702</c:v>
                </c:pt>
                <c:pt idx="19">
                  <c:v>0.33820979974749499</c:v>
                </c:pt>
                <c:pt idx="20">
                  <c:v>0.33795130575711801</c:v>
                </c:pt>
                <c:pt idx="21">
                  <c:v>0.337957529881945</c:v>
                </c:pt>
                <c:pt idx="22">
                  <c:v>0.33774603817341797</c:v>
                </c:pt>
                <c:pt idx="23">
                  <c:v>0.33786730250499403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BA-0B4E-BD0E-FB4AC8023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12011741347"/>
          <c:y val="0.30148991331028591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(</a:t>
            </a:r>
            <a:r>
              <a:rPr lang="en-US" sz="1400" b="1" dirty="0"/>
              <a:t>b) INT64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8885888888888888"/>
          <c:y val="5.644444444444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62161111111111"/>
          <c:y val="4.2501111111111094E-2"/>
          <c:w val="0.7849783333333333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(2)'!$W$2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(2)'!$W$3:$W$26</c:f>
              <c:numCache>
                <c:formatCode>General</c:formatCode>
                <c:ptCount val="24"/>
                <c:pt idx="0">
                  <c:v>4.53164481937708</c:v>
                </c:pt>
                <c:pt idx="1">
                  <c:v>9.0630434406817706</c:v>
                </c:pt>
                <c:pt idx="2">
                  <c:v>13.5935580890577</c:v>
                </c:pt>
                <c:pt idx="3">
                  <c:v>18.124251822294202</c:v>
                </c:pt>
                <c:pt idx="4">
                  <c:v>22.647849080822201</c:v>
                </c:pt>
                <c:pt idx="5">
                  <c:v>27.171818430852799</c:v>
                </c:pt>
                <c:pt idx="6">
                  <c:v>31.695722391591602</c:v>
                </c:pt>
                <c:pt idx="7">
                  <c:v>36.245281714483198</c:v>
                </c:pt>
                <c:pt idx="8">
                  <c:v>40.736675724154999</c:v>
                </c:pt>
                <c:pt idx="9">
                  <c:v>45.255984985436697</c:v>
                </c:pt>
                <c:pt idx="10">
                  <c:v>49.809868282652801</c:v>
                </c:pt>
                <c:pt idx="11">
                  <c:v>49.856422280697203</c:v>
                </c:pt>
                <c:pt idx="12">
                  <c:v>49.847551368560502</c:v>
                </c:pt>
                <c:pt idx="13">
                  <c:v>49.895803876356801</c:v>
                </c:pt>
                <c:pt idx="14">
                  <c:v>49.927503404442298</c:v>
                </c:pt>
                <c:pt idx="15">
                  <c:v>50.033346330131302</c:v>
                </c:pt>
                <c:pt idx="16">
                  <c:v>50.064264774691303</c:v>
                </c:pt>
                <c:pt idx="17">
                  <c:v>49.976795616223399</c:v>
                </c:pt>
                <c:pt idx="18">
                  <c:v>50.010778842943601</c:v>
                </c:pt>
                <c:pt idx="19">
                  <c:v>50.110132579636499</c:v>
                </c:pt>
                <c:pt idx="20">
                  <c:v>50.056412102960202</c:v>
                </c:pt>
                <c:pt idx="21">
                  <c:v>50.097956776708699</c:v>
                </c:pt>
                <c:pt idx="22">
                  <c:v>50.118754984540999</c:v>
                </c:pt>
                <c:pt idx="23">
                  <c:v>50.160608922535602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FF-9248-85A7-98461A3038CA}"/>
            </c:ext>
          </c:extLst>
        </c:ser>
        <c:ser>
          <c:idx val="3"/>
          <c:order val="1"/>
          <c:tx>
            <c:strRef>
              <c:f>'pipeline_output (2)'!$Z$2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(2)'!$Z$3:$Z$26</c:f>
              <c:numCache>
                <c:formatCode>General</c:formatCode>
                <c:ptCount val="24"/>
                <c:pt idx="0">
                  <c:v>4.5319973672544203</c:v>
                </c:pt>
                <c:pt idx="1">
                  <c:v>9.0630210597020806</c:v>
                </c:pt>
                <c:pt idx="2">
                  <c:v>13.593155302048199</c:v>
                </c:pt>
                <c:pt idx="3">
                  <c:v>18.1258630737773</c:v>
                </c:pt>
                <c:pt idx="4">
                  <c:v>22.647569562292801</c:v>
                </c:pt>
                <c:pt idx="5">
                  <c:v>27.1730255218012</c:v>
                </c:pt>
                <c:pt idx="6">
                  <c:v>31.695174927239499</c:v>
                </c:pt>
                <c:pt idx="7">
                  <c:v>36.238839572245297</c:v>
                </c:pt>
                <c:pt idx="8">
                  <c:v>40.736449639644903</c:v>
                </c:pt>
                <c:pt idx="9">
                  <c:v>45.2517440957212</c:v>
                </c:pt>
                <c:pt idx="10">
                  <c:v>49.802771030383603</c:v>
                </c:pt>
                <c:pt idx="11">
                  <c:v>49.8506659856941</c:v>
                </c:pt>
                <c:pt idx="12">
                  <c:v>49.858792906225098</c:v>
                </c:pt>
                <c:pt idx="13">
                  <c:v>49.882918369066701</c:v>
                </c:pt>
                <c:pt idx="14">
                  <c:v>49.927435482335</c:v>
                </c:pt>
                <c:pt idx="15">
                  <c:v>50.037507515819001</c:v>
                </c:pt>
                <c:pt idx="16">
                  <c:v>50.054637057727597</c:v>
                </c:pt>
                <c:pt idx="17">
                  <c:v>49.979722212008397</c:v>
                </c:pt>
                <c:pt idx="18">
                  <c:v>50.023457764438199</c:v>
                </c:pt>
                <c:pt idx="19">
                  <c:v>50.1058224896341</c:v>
                </c:pt>
                <c:pt idx="20">
                  <c:v>50.020185169284197</c:v>
                </c:pt>
                <c:pt idx="21">
                  <c:v>50.104180745607003</c:v>
                </c:pt>
                <c:pt idx="22">
                  <c:v>50.120260788100097</c:v>
                </c:pt>
                <c:pt idx="23">
                  <c:v>50.166094156017202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FF-9248-85A7-98461A3038CA}"/>
            </c:ext>
          </c:extLst>
        </c:ser>
        <c:ser>
          <c:idx val="2"/>
          <c:order val="2"/>
          <c:tx>
            <c:strRef>
              <c:f>'pipeline_output (2)'!$Y$2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(2)'!$Y$3:$Y$26</c:f>
              <c:numCache>
                <c:formatCode>General</c:formatCode>
                <c:ptCount val="24"/>
                <c:pt idx="0">
                  <c:v>0.23352099770934001</c:v>
                </c:pt>
                <c:pt idx="1">
                  <c:v>0.46703902367635702</c:v>
                </c:pt>
                <c:pt idx="2">
                  <c:v>0.70044221186089695</c:v>
                </c:pt>
                <c:pt idx="3">
                  <c:v>0.93403169076814196</c:v>
                </c:pt>
                <c:pt idx="4">
                  <c:v>1.16710000763222</c:v>
                </c:pt>
                <c:pt idx="5">
                  <c:v>1.40034722354709</c:v>
                </c:pt>
                <c:pt idx="6">
                  <c:v>1.63352858440009</c:v>
                </c:pt>
                <c:pt idx="7">
                  <c:v>1.8681204347051401</c:v>
                </c:pt>
                <c:pt idx="8">
                  <c:v>2.0997316703378401</c:v>
                </c:pt>
                <c:pt idx="9">
                  <c:v>2.33282015751234</c:v>
                </c:pt>
                <c:pt idx="10">
                  <c:v>2.5678094651703001</c:v>
                </c:pt>
                <c:pt idx="11">
                  <c:v>2.5673065084783699</c:v>
                </c:pt>
                <c:pt idx="12">
                  <c:v>2.5653504449150999</c:v>
                </c:pt>
                <c:pt idx="13">
                  <c:v>2.56572706935123</c:v>
                </c:pt>
                <c:pt idx="14">
                  <c:v>2.5649739310325499</c:v>
                </c:pt>
                <c:pt idx="15">
                  <c:v>2.56890587485913</c:v>
                </c:pt>
                <c:pt idx="16">
                  <c:v>2.5689418385703502</c:v>
                </c:pt>
                <c:pt idx="17">
                  <c:v>2.5642391509401001</c:v>
                </c:pt>
                <c:pt idx="18">
                  <c:v>2.56434665343739</c:v>
                </c:pt>
                <c:pt idx="19">
                  <c:v>2.5671808000895302</c:v>
                </c:pt>
                <c:pt idx="20">
                  <c:v>2.5646871374861901</c:v>
                </c:pt>
                <c:pt idx="21">
                  <c:v>2.5653683769047899</c:v>
                </c:pt>
                <c:pt idx="22">
                  <c:v>2.5637555012224902</c:v>
                </c:pt>
                <c:pt idx="23">
                  <c:v>2.5644900041227299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FF-9248-85A7-98461A3038CA}"/>
            </c:ext>
          </c:extLst>
        </c:ser>
        <c:ser>
          <c:idx val="1"/>
          <c:order val="3"/>
          <c:tx>
            <c:strRef>
              <c:f>'pipeline_output (2)'!$X$2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(2)'!$X$3:$X$26</c:f>
              <c:numCache>
                <c:formatCode>General</c:formatCode>
                <c:ptCount val="24"/>
                <c:pt idx="0">
                  <c:v>0.12701698282336399</c:v>
                </c:pt>
                <c:pt idx="1">
                  <c:v>0.25401726202423802</c:v>
                </c:pt>
                <c:pt idx="2">
                  <c:v>0.38092952626897197</c:v>
                </c:pt>
                <c:pt idx="3">
                  <c:v>0.50792554148501801</c:v>
                </c:pt>
                <c:pt idx="4">
                  <c:v>0.63489374658335196</c:v>
                </c:pt>
                <c:pt idx="5">
                  <c:v>0.76165745902217696</c:v>
                </c:pt>
                <c:pt idx="6">
                  <c:v>0.88826240173488702</c:v>
                </c:pt>
                <c:pt idx="7">
                  <c:v>1.01565710237336</c:v>
                </c:pt>
                <c:pt idx="8">
                  <c:v>1.1418771507333401</c:v>
                </c:pt>
                <c:pt idx="9">
                  <c:v>1.2691156688417899</c:v>
                </c:pt>
                <c:pt idx="10">
                  <c:v>1.3961175168237101</c:v>
                </c:pt>
                <c:pt idx="11">
                  <c:v>1.3979575434145799</c:v>
                </c:pt>
                <c:pt idx="12">
                  <c:v>1.3991140253898</c:v>
                </c:pt>
                <c:pt idx="13">
                  <c:v>1.39923137924723</c:v>
                </c:pt>
                <c:pt idx="14">
                  <c:v>1.40050219423774</c:v>
                </c:pt>
                <c:pt idx="15">
                  <c:v>1.40191989609794</c:v>
                </c:pt>
                <c:pt idx="16">
                  <c:v>1.40255745874511</c:v>
                </c:pt>
                <c:pt idx="17">
                  <c:v>1.4015130164476499</c:v>
                </c:pt>
                <c:pt idx="18">
                  <c:v>1.4016896588600101</c:v>
                </c:pt>
                <c:pt idx="19">
                  <c:v>1.4027665340350901</c:v>
                </c:pt>
                <c:pt idx="20">
                  <c:v>1.40200022920884</c:v>
                </c:pt>
                <c:pt idx="21">
                  <c:v>1.4029005894450299</c:v>
                </c:pt>
                <c:pt idx="22">
                  <c:v>1.4023966740034199</c:v>
                </c:pt>
                <c:pt idx="23">
                  <c:v>1.40311513140287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FF-9248-85A7-98461A303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22222222219"/>
          <c:y val="0.46392055555555556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baseline="0"/>
              <a:t>(a)</a:t>
            </a:r>
            <a:r>
              <a:rPr lang="en-US" sz="1400" baseline="0"/>
              <a:t> </a:t>
            </a:r>
            <a:r>
              <a:rPr lang="en-US" sz="1400" b="1" baseline="0"/>
              <a:t>INT32</a:t>
            </a:r>
            <a:r>
              <a:rPr lang="en-US" sz="1400" baseline="0"/>
              <a:t> (1 DPU)</a:t>
            </a:r>
            <a:endParaRPr lang="en-US" sz="1400"/>
          </a:p>
        </c:rich>
      </c:tx>
      <c:layout>
        <c:manualLayout>
          <c:xMode val="edge"/>
          <c:yMode val="edge"/>
          <c:x val="0.17827555555555558"/>
          <c:y val="5.644444444444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16055555555556"/>
          <c:y val="4.2501111111111094E-2"/>
          <c:w val="0.7920338888888889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(2)'!$R$2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(2)'!$R$3:$R$26</c:f>
              <c:numCache>
                <c:formatCode>General</c:formatCode>
                <c:ptCount val="24"/>
                <c:pt idx="0">
                  <c:v>5.2846742235738597</c:v>
                </c:pt>
                <c:pt idx="1">
                  <c:v>10.5723322981903</c:v>
                </c:pt>
                <c:pt idx="2">
                  <c:v>15.8562830787842</c:v>
                </c:pt>
                <c:pt idx="3">
                  <c:v>21.142715588508</c:v>
                </c:pt>
                <c:pt idx="4">
                  <c:v>26.421240569026001</c:v>
                </c:pt>
                <c:pt idx="5">
                  <c:v>31.694353766170899</c:v>
                </c:pt>
                <c:pt idx="6">
                  <c:v>36.9717545086203</c:v>
                </c:pt>
                <c:pt idx="7">
                  <c:v>42.273984910441698</c:v>
                </c:pt>
                <c:pt idx="8">
                  <c:v>47.514571503292302</c:v>
                </c:pt>
                <c:pt idx="9">
                  <c:v>52.787604891534102</c:v>
                </c:pt>
                <c:pt idx="10">
                  <c:v>58.093588838481502</c:v>
                </c:pt>
                <c:pt idx="11">
                  <c:v>58.154528744374701</c:v>
                </c:pt>
                <c:pt idx="12">
                  <c:v>58.163929645724501</c:v>
                </c:pt>
                <c:pt idx="13">
                  <c:v>58.209594866158099</c:v>
                </c:pt>
                <c:pt idx="14">
                  <c:v>58.276885455454902</c:v>
                </c:pt>
                <c:pt idx="15">
                  <c:v>58.3888873863052</c:v>
                </c:pt>
                <c:pt idx="16">
                  <c:v>58.422069755965502</c:v>
                </c:pt>
                <c:pt idx="17">
                  <c:v>58.3891660727013</c:v>
                </c:pt>
                <c:pt idx="18">
                  <c:v>58.366136973752802</c:v>
                </c:pt>
                <c:pt idx="19">
                  <c:v>58.512979620990599</c:v>
                </c:pt>
                <c:pt idx="20">
                  <c:v>58.488174921909803</c:v>
                </c:pt>
                <c:pt idx="21">
                  <c:v>58.508781858849296</c:v>
                </c:pt>
                <c:pt idx="22">
                  <c:v>58.523523323993999</c:v>
                </c:pt>
                <c:pt idx="23">
                  <c:v>58.558166993761198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26-C54F-AD34-E6D519FE23B3}"/>
            </c:ext>
          </c:extLst>
        </c:ser>
        <c:ser>
          <c:idx val="3"/>
          <c:order val="1"/>
          <c:tx>
            <c:strRef>
              <c:f>'pipeline_output (2)'!$U$2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2225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(2)'!$U$3:$U$26</c:f>
              <c:numCache>
                <c:formatCode>General</c:formatCode>
                <c:ptCount val="24"/>
                <c:pt idx="0">
                  <c:v>5.2860595550511098</c:v>
                </c:pt>
                <c:pt idx="1">
                  <c:v>10.5721495650169</c:v>
                </c:pt>
                <c:pt idx="2">
                  <c:v>15.8553925380614</c:v>
                </c:pt>
                <c:pt idx="3">
                  <c:v>21.141741219302801</c:v>
                </c:pt>
                <c:pt idx="4">
                  <c:v>26.416676263964</c:v>
                </c:pt>
                <c:pt idx="5">
                  <c:v>31.696269874856402</c:v>
                </c:pt>
                <c:pt idx="6">
                  <c:v>36.970786154651996</c:v>
                </c:pt>
                <c:pt idx="7">
                  <c:v>42.2762249684369</c:v>
                </c:pt>
                <c:pt idx="8">
                  <c:v>47.511126876163502</c:v>
                </c:pt>
                <c:pt idx="9">
                  <c:v>52.778495229822703</c:v>
                </c:pt>
                <c:pt idx="10">
                  <c:v>58.102970046228798</c:v>
                </c:pt>
                <c:pt idx="11">
                  <c:v>58.166326440046099</c:v>
                </c:pt>
                <c:pt idx="12">
                  <c:v>58.173979066969501</c:v>
                </c:pt>
                <c:pt idx="13">
                  <c:v>58.224370679794298</c:v>
                </c:pt>
                <c:pt idx="14">
                  <c:v>58.263100408951203</c:v>
                </c:pt>
                <c:pt idx="15">
                  <c:v>58.367065214971099</c:v>
                </c:pt>
                <c:pt idx="16">
                  <c:v>58.421697755788799</c:v>
                </c:pt>
                <c:pt idx="17">
                  <c:v>58.376813530636497</c:v>
                </c:pt>
                <c:pt idx="18">
                  <c:v>58.368643292804101</c:v>
                </c:pt>
                <c:pt idx="19">
                  <c:v>58.4811849160631</c:v>
                </c:pt>
                <c:pt idx="20">
                  <c:v>58.481930437082802</c:v>
                </c:pt>
                <c:pt idx="21">
                  <c:v>58.519977229928202</c:v>
                </c:pt>
                <c:pt idx="22">
                  <c:v>58.511113874566703</c:v>
                </c:pt>
                <c:pt idx="23">
                  <c:v>58.516524867022902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26-C54F-AD34-E6D519FE23B3}"/>
            </c:ext>
          </c:extLst>
        </c:ser>
        <c:ser>
          <c:idx val="2"/>
          <c:order val="2"/>
          <c:tx>
            <c:strRef>
              <c:f>'pipeline_output (2)'!$T$2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(2)'!$T$3:$T$26</c:f>
              <c:numCache>
                <c:formatCode>General</c:formatCode>
                <c:ptCount val="24"/>
                <c:pt idx="0">
                  <c:v>0.93379403697502905</c:v>
                </c:pt>
                <c:pt idx="1">
                  <c:v>1.8677781679568</c:v>
                </c:pt>
                <c:pt idx="2">
                  <c:v>2.8014106224142399</c:v>
                </c:pt>
                <c:pt idx="3">
                  <c:v>3.7353966475215699</c:v>
                </c:pt>
                <c:pt idx="4">
                  <c:v>4.6671829794810096</c:v>
                </c:pt>
                <c:pt idx="5">
                  <c:v>5.6002734508520904</c:v>
                </c:pt>
                <c:pt idx="6">
                  <c:v>6.5320326279836696</c:v>
                </c:pt>
                <c:pt idx="7">
                  <c:v>7.4704207233045503</c:v>
                </c:pt>
                <c:pt idx="8">
                  <c:v>8.3964382784402307</c:v>
                </c:pt>
                <c:pt idx="9">
                  <c:v>9.3291102558757792</c:v>
                </c:pt>
                <c:pt idx="10">
                  <c:v>10.2673011663267</c:v>
                </c:pt>
                <c:pt idx="11">
                  <c:v>10.268852495712</c:v>
                </c:pt>
                <c:pt idx="12">
                  <c:v>10.2622195378386</c:v>
                </c:pt>
                <c:pt idx="13">
                  <c:v>10.263051776451</c:v>
                </c:pt>
                <c:pt idx="14">
                  <c:v>10.262678687277599</c:v>
                </c:pt>
                <c:pt idx="15">
                  <c:v>10.2795809758556</c:v>
                </c:pt>
                <c:pt idx="16">
                  <c:v>10.2798689112349</c:v>
                </c:pt>
                <c:pt idx="17">
                  <c:v>10.2635971094256</c:v>
                </c:pt>
                <c:pt idx="18">
                  <c:v>10.2660949008221</c:v>
                </c:pt>
                <c:pt idx="19">
                  <c:v>10.275206343162299</c:v>
                </c:pt>
                <c:pt idx="20">
                  <c:v>10.2639128550053</c:v>
                </c:pt>
                <c:pt idx="21">
                  <c:v>10.273307990751199</c:v>
                </c:pt>
                <c:pt idx="22">
                  <c:v>10.265319594088</c:v>
                </c:pt>
                <c:pt idx="23">
                  <c:v>10.268680102630301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26-C54F-AD34-E6D519FE23B3}"/>
            </c:ext>
          </c:extLst>
        </c:ser>
        <c:ser>
          <c:idx val="1"/>
          <c:order val="3"/>
          <c:tx>
            <c:strRef>
              <c:f>'pipeline_output (2)'!$S$2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 cap="flat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(2)'!$S$3:$S$26</c:f>
              <c:numCache>
                <c:formatCode>General</c:formatCode>
                <c:ptCount val="24"/>
                <c:pt idx="0">
                  <c:v>1.0240142859135799</c:v>
                </c:pt>
                <c:pt idx="1">
                  <c:v>2.0482857541509598</c:v>
                </c:pt>
                <c:pt idx="2">
                  <c:v>3.07186286326503</c:v>
                </c:pt>
                <c:pt idx="3">
                  <c:v>4.0959588575561101</c:v>
                </c:pt>
                <c:pt idx="4">
                  <c:v>5.11938578797744</c:v>
                </c:pt>
                <c:pt idx="5">
                  <c:v>6.1409192598132902</c:v>
                </c:pt>
                <c:pt idx="6">
                  <c:v>7.1632291774423598</c:v>
                </c:pt>
                <c:pt idx="7">
                  <c:v>8.1916891546526092</c:v>
                </c:pt>
                <c:pt idx="8">
                  <c:v>9.2088133228615892</c:v>
                </c:pt>
                <c:pt idx="9">
                  <c:v>10.231635409667801</c:v>
                </c:pt>
                <c:pt idx="10">
                  <c:v>11.258719333928401</c:v>
                </c:pt>
                <c:pt idx="11">
                  <c:v>11.261966938446101</c:v>
                </c:pt>
                <c:pt idx="12">
                  <c:v>11.2568545356951</c:v>
                </c:pt>
                <c:pt idx="13">
                  <c:v>11.2597901454255</c:v>
                </c:pt>
                <c:pt idx="14">
                  <c:v>11.261517690018101</c:v>
                </c:pt>
                <c:pt idx="15">
                  <c:v>11.2770548271422</c:v>
                </c:pt>
                <c:pt idx="16">
                  <c:v>11.278649026567701</c:v>
                </c:pt>
                <c:pt idx="17">
                  <c:v>11.2635223059736</c:v>
                </c:pt>
                <c:pt idx="18">
                  <c:v>11.2657351243829</c:v>
                </c:pt>
                <c:pt idx="19">
                  <c:v>11.274040942714599</c:v>
                </c:pt>
                <c:pt idx="20">
                  <c:v>11.2633840336856</c:v>
                </c:pt>
                <c:pt idx="21">
                  <c:v>11.2705786971636</c:v>
                </c:pt>
                <c:pt idx="22">
                  <c:v>11.2688829730069</c:v>
                </c:pt>
                <c:pt idx="23">
                  <c:v>11.2754610783226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26-C54F-AD34-E6D519FE2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22222222219"/>
          <c:y val="0.36161500000000002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(d) DOUBLE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8470472222222226"/>
          <c:y val="5.291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268833333333333"/>
          <c:y val="4.2501111111111094E-2"/>
          <c:w val="0.7885061111111111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(2)'!$H$2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(2)'!$H$3:$H$26</c:f>
              <c:numCache>
                <c:formatCode>General</c:formatCode>
                <c:ptCount val="24"/>
                <c:pt idx="0">
                  <c:v>0.302342609526634</c:v>
                </c:pt>
                <c:pt idx="1">
                  <c:v>0.60468422275349198</c:v>
                </c:pt>
                <c:pt idx="2">
                  <c:v>0.90680819731269602</c:v>
                </c:pt>
                <c:pt idx="3">
                  <c:v>1.2092787853226401</c:v>
                </c:pt>
                <c:pt idx="4">
                  <c:v>1.51104084321475</c:v>
                </c:pt>
                <c:pt idx="5">
                  <c:v>1.81313255571529</c:v>
                </c:pt>
                <c:pt idx="6">
                  <c:v>2.1151245151660101</c:v>
                </c:pt>
                <c:pt idx="7">
                  <c:v>2.4186372653042301</c:v>
                </c:pt>
                <c:pt idx="8">
                  <c:v>2.7184900964430101</c:v>
                </c:pt>
                <c:pt idx="9">
                  <c:v>3.02009216589861</c:v>
                </c:pt>
                <c:pt idx="10">
                  <c:v>3.3242898550724602</c:v>
                </c:pt>
                <c:pt idx="11">
                  <c:v>3.3244404184972098</c:v>
                </c:pt>
                <c:pt idx="12">
                  <c:v>3.3214317389927102</c:v>
                </c:pt>
                <c:pt idx="13">
                  <c:v>3.3221232529509699</c:v>
                </c:pt>
                <c:pt idx="14">
                  <c:v>3.32068041983351</c:v>
                </c:pt>
                <c:pt idx="15">
                  <c:v>3.32667035287932</c:v>
                </c:pt>
                <c:pt idx="16">
                  <c:v>3.3257056899223398</c:v>
                </c:pt>
                <c:pt idx="17">
                  <c:v>3.3206503741370401</c:v>
                </c:pt>
                <c:pt idx="18">
                  <c:v>3.32041002813741</c:v>
                </c:pt>
                <c:pt idx="19">
                  <c:v>3.3239887691332299</c:v>
                </c:pt>
                <c:pt idx="20">
                  <c:v>3.3198393458045299</c:v>
                </c:pt>
                <c:pt idx="21">
                  <c:v>3.3216421692853499</c:v>
                </c:pt>
                <c:pt idx="22">
                  <c:v>3.3190887468007499</c:v>
                </c:pt>
                <c:pt idx="23">
                  <c:v>3.3210109583834799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EB-B444-99E4-A6197333686A}"/>
            </c:ext>
          </c:extLst>
        </c:ser>
        <c:ser>
          <c:idx val="3"/>
          <c:order val="1"/>
          <c:tx>
            <c:strRef>
              <c:f>'pipeline_output (2)'!$K$2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(2)'!$K$3:$K$26</c:f>
              <c:numCache>
                <c:formatCode>General</c:formatCode>
                <c:ptCount val="24"/>
                <c:pt idx="0">
                  <c:v>0.28328954071786899</c:v>
                </c:pt>
                <c:pt idx="1">
                  <c:v>0.56661931993626702</c:v>
                </c:pt>
                <c:pt idx="2">
                  <c:v>0.84982598325826897</c:v>
                </c:pt>
                <c:pt idx="3">
                  <c:v>1.1332106465756799</c:v>
                </c:pt>
                <c:pt idx="4">
                  <c:v>1.4158903094883499</c:v>
                </c:pt>
                <c:pt idx="5">
                  <c:v>1.6988691228411199</c:v>
                </c:pt>
                <c:pt idx="6">
                  <c:v>1.9817785169665401</c:v>
                </c:pt>
                <c:pt idx="7">
                  <c:v>2.26622536185348</c:v>
                </c:pt>
                <c:pt idx="8">
                  <c:v>2.5475784227295701</c:v>
                </c:pt>
                <c:pt idx="9">
                  <c:v>2.8298154844977601</c:v>
                </c:pt>
                <c:pt idx="10">
                  <c:v>3.11493464607027</c:v>
                </c:pt>
                <c:pt idx="11">
                  <c:v>3.1147231557863999</c:v>
                </c:pt>
                <c:pt idx="12">
                  <c:v>3.1119763931757198</c:v>
                </c:pt>
                <c:pt idx="13">
                  <c:v>3.11208194830744</c:v>
                </c:pt>
                <c:pt idx="14">
                  <c:v>3.11173892030761</c:v>
                </c:pt>
                <c:pt idx="15">
                  <c:v>3.1169981824667401</c:v>
                </c:pt>
                <c:pt idx="16">
                  <c:v>3.1162306510091602</c:v>
                </c:pt>
                <c:pt idx="17">
                  <c:v>3.11110583647692</c:v>
                </c:pt>
                <c:pt idx="18">
                  <c:v>3.1112904593160202</c:v>
                </c:pt>
                <c:pt idx="19">
                  <c:v>3.1144324035336299</c:v>
                </c:pt>
                <c:pt idx="20">
                  <c:v>3.11160700659623</c:v>
                </c:pt>
                <c:pt idx="21">
                  <c:v>3.1126362302492598</c:v>
                </c:pt>
                <c:pt idx="22">
                  <c:v>3.1102884843554</c:v>
                </c:pt>
                <c:pt idx="23">
                  <c:v>3.1117125366705598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EB-B444-99E4-A6197333686A}"/>
            </c:ext>
          </c:extLst>
        </c:ser>
        <c:ser>
          <c:idx val="2"/>
          <c:order val="2"/>
          <c:tx>
            <c:strRef>
              <c:f>'pipeline_output (2)'!$J$2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(2)'!$J$3:$J$26</c:f>
              <c:numCache>
                <c:formatCode>General</c:formatCode>
                <c:ptCount val="24"/>
                <c:pt idx="0">
                  <c:v>4.78322567864162E-2</c:v>
                </c:pt>
                <c:pt idx="1">
                  <c:v>9.5663765486644903E-2</c:v>
                </c:pt>
                <c:pt idx="2">
                  <c:v>0.143485549856124</c:v>
                </c:pt>
                <c:pt idx="3">
                  <c:v>0.19131805575828301</c:v>
                </c:pt>
                <c:pt idx="4">
                  <c:v>0.239068743363754</c:v>
                </c:pt>
                <c:pt idx="5">
                  <c:v>0.28683652733923098</c:v>
                </c:pt>
                <c:pt idx="6">
                  <c:v>0.33460513119746099</c:v>
                </c:pt>
                <c:pt idx="7">
                  <c:v>0.38263970198023001</c:v>
                </c:pt>
                <c:pt idx="8">
                  <c:v>0.43013561519087001</c:v>
                </c:pt>
                <c:pt idx="9">
                  <c:v>0.47785546692915998</c:v>
                </c:pt>
                <c:pt idx="10">
                  <c:v>0.52598241477903795</c:v>
                </c:pt>
                <c:pt idx="11">
                  <c:v>0.525808337249418</c:v>
                </c:pt>
                <c:pt idx="12">
                  <c:v>0.52541990459446897</c:v>
                </c:pt>
                <c:pt idx="13">
                  <c:v>0.52545300437541498</c:v>
                </c:pt>
                <c:pt idx="14">
                  <c:v>0.52531235910024499</c:v>
                </c:pt>
                <c:pt idx="15">
                  <c:v>0.52615057302852097</c:v>
                </c:pt>
                <c:pt idx="16">
                  <c:v>0.52599673797450497</c:v>
                </c:pt>
                <c:pt idx="17">
                  <c:v>0.52510115664829504</c:v>
                </c:pt>
                <c:pt idx="18">
                  <c:v>0.52516277113019605</c:v>
                </c:pt>
                <c:pt idx="19">
                  <c:v>0.52570063270015499</c:v>
                </c:pt>
                <c:pt idx="20">
                  <c:v>0.52533341349285001</c:v>
                </c:pt>
                <c:pt idx="21">
                  <c:v>0.52529581754709398</c:v>
                </c:pt>
                <c:pt idx="22">
                  <c:v>0.52490889223252601</c:v>
                </c:pt>
                <c:pt idx="23">
                  <c:v>0.52514248183830503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EB-B444-99E4-A6197333686A}"/>
            </c:ext>
          </c:extLst>
        </c:ser>
        <c:ser>
          <c:idx val="1"/>
          <c:order val="3"/>
          <c:tx>
            <c:strRef>
              <c:f>'pipeline_output (2)'!$I$2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(2)'!$I$3:$I$26</c:f>
              <c:numCache>
                <c:formatCode>General</c:formatCode>
                <c:ptCount val="24"/>
                <c:pt idx="0">
                  <c:v>1.48197849323421E-2</c:v>
                </c:pt>
                <c:pt idx="1">
                  <c:v>2.9636817326560701E-2</c:v>
                </c:pt>
                <c:pt idx="2">
                  <c:v>4.4454005445894701E-2</c:v>
                </c:pt>
                <c:pt idx="3">
                  <c:v>5.9279283353739103E-2</c:v>
                </c:pt>
                <c:pt idx="4">
                  <c:v>7.4078134934651998E-2</c:v>
                </c:pt>
                <c:pt idx="5">
                  <c:v>8.8875284544970207E-2</c:v>
                </c:pt>
                <c:pt idx="6">
                  <c:v>0.103666032997856</c:v>
                </c:pt>
                <c:pt idx="7">
                  <c:v>0.1185715901124</c:v>
                </c:pt>
                <c:pt idx="8">
                  <c:v>0.133263712122587</c:v>
                </c:pt>
                <c:pt idx="9">
                  <c:v>0.148059142713061</c:v>
                </c:pt>
                <c:pt idx="10">
                  <c:v>0.162957555736125</c:v>
                </c:pt>
                <c:pt idx="11">
                  <c:v>0.162938021665778</c:v>
                </c:pt>
                <c:pt idx="12">
                  <c:v>0.162799969835559</c:v>
                </c:pt>
                <c:pt idx="13">
                  <c:v>0.16279058214013201</c:v>
                </c:pt>
                <c:pt idx="14">
                  <c:v>0.16277469773713099</c:v>
                </c:pt>
                <c:pt idx="15">
                  <c:v>0.16301980659805301</c:v>
                </c:pt>
                <c:pt idx="16">
                  <c:v>0.16298071329286201</c:v>
                </c:pt>
                <c:pt idx="17">
                  <c:v>0.16270253495650899</c:v>
                </c:pt>
                <c:pt idx="18">
                  <c:v>0.16270181365181899</c:v>
                </c:pt>
                <c:pt idx="19">
                  <c:v>0.162862100335041</c:v>
                </c:pt>
                <c:pt idx="20">
                  <c:v>0.16275592925691301</c:v>
                </c:pt>
                <c:pt idx="21">
                  <c:v>0.16274799004891199</c:v>
                </c:pt>
                <c:pt idx="22">
                  <c:v>0.16264557158368201</c:v>
                </c:pt>
                <c:pt idx="23">
                  <c:v>0.16270325626759399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EB-B444-99E4-A61973336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05206767761959"/>
          <c:y val="0.49892691629650016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(c) FLOAT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7890166666666665"/>
          <c:y val="5.291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16055555555556"/>
          <c:y val="4.2501111111111094E-2"/>
          <c:w val="0.7920338888888889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(2)'!$M$2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(2)'!$M$3:$M$26</c:f>
              <c:numCache>
                <c:formatCode>General</c:formatCode>
                <c:ptCount val="24"/>
                <c:pt idx="0">
                  <c:v>0.44709293401326899</c:v>
                </c:pt>
                <c:pt idx="1">
                  <c:v>0.89417061773032702</c:v>
                </c:pt>
                <c:pt idx="2">
                  <c:v>1.3411056216563799</c:v>
                </c:pt>
                <c:pt idx="3">
                  <c:v>1.7883848080540301</c:v>
                </c:pt>
                <c:pt idx="4">
                  <c:v>2.2348303180508902</c:v>
                </c:pt>
                <c:pt idx="5">
                  <c:v>2.6814861359734001</c:v>
                </c:pt>
                <c:pt idx="6">
                  <c:v>3.1278101163335701</c:v>
                </c:pt>
                <c:pt idx="7">
                  <c:v>3.57666504239352</c:v>
                </c:pt>
                <c:pt idx="8">
                  <c:v>4.0206267110869103</c:v>
                </c:pt>
                <c:pt idx="9">
                  <c:v>4.4664403842338896</c:v>
                </c:pt>
                <c:pt idx="10">
                  <c:v>4.9156586485078204</c:v>
                </c:pt>
                <c:pt idx="11">
                  <c:v>4.9161920173177798</c:v>
                </c:pt>
                <c:pt idx="12">
                  <c:v>4.9122964819008699</c:v>
                </c:pt>
                <c:pt idx="13">
                  <c:v>4.9120334926948797</c:v>
                </c:pt>
                <c:pt idx="14">
                  <c:v>4.9123293575316902</c:v>
                </c:pt>
                <c:pt idx="15">
                  <c:v>4.9200409688818798</c:v>
                </c:pt>
                <c:pt idx="16">
                  <c:v>4.9187946727139398</c:v>
                </c:pt>
                <c:pt idx="17">
                  <c:v>4.9109752458487703</c:v>
                </c:pt>
                <c:pt idx="18">
                  <c:v>4.9116850753679397</c:v>
                </c:pt>
                <c:pt idx="19">
                  <c:v>4.9166332863999997</c:v>
                </c:pt>
                <c:pt idx="20">
                  <c:v>4.9106992564404104</c:v>
                </c:pt>
                <c:pt idx="21">
                  <c:v>4.9134671254334403</c:v>
                </c:pt>
                <c:pt idx="22">
                  <c:v>4.9107978205251701</c:v>
                </c:pt>
                <c:pt idx="23">
                  <c:v>4.9129146173967202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BA-0B4E-BD0E-FB4AC8023DFB}"/>
            </c:ext>
          </c:extLst>
        </c:ser>
        <c:ser>
          <c:idx val="3"/>
          <c:order val="1"/>
          <c:tx>
            <c:strRef>
              <c:f>'pipeline_output (2)'!$P$2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(2)'!$P$3:$P$26</c:f>
              <c:numCache>
                <c:formatCode>General</c:formatCode>
                <c:ptCount val="24"/>
                <c:pt idx="0">
                  <c:v>0.41766570273939702</c:v>
                </c:pt>
                <c:pt idx="1">
                  <c:v>0.83533045483203505</c:v>
                </c:pt>
                <c:pt idx="2">
                  <c:v>1.2528473990728199</c:v>
                </c:pt>
                <c:pt idx="3">
                  <c:v>1.6706723174900799</c:v>
                </c:pt>
                <c:pt idx="4">
                  <c:v>2.0874780303848999</c:v>
                </c:pt>
                <c:pt idx="5">
                  <c:v>2.5046687641185499</c:v>
                </c:pt>
                <c:pt idx="6">
                  <c:v>2.9220105255614999</c:v>
                </c:pt>
                <c:pt idx="7">
                  <c:v>3.3408731748170202</c:v>
                </c:pt>
                <c:pt idx="8">
                  <c:v>3.7553026791460802</c:v>
                </c:pt>
                <c:pt idx="9">
                  <c:v>4.1728911073462998</c:v>
                </c:pt>
                <c:pt idx="10">
                  <c:v>4.5924683846844898</c:v>
                </c:pt>
                <c:pt idx="11">
                  <c:v>4.5926522889328796</c:v>
                </c:pt>
                <c:pt idx="12">
                  <c:v>4.5893844374277002</c:v>
                </c:pt>
                <c:pt idx="13">
                  <c:v>4.5890458577477</c:v>
                </c:pt>
                <c:pt idx="14">
                  <c:v>4.5881738147686004</c:v>
                </c:pt>
                <c:pt idx="15">
                  <c:v>4.5955794975438096</c:v>
                </c:pt>
                <c:pt idx="16">
                  <c:v>4.5949868536371596</c:v>
                </c:pt>
                <c:pt idx="17">
                  <c:v>4.5873537084280596</c:v>
                </c:pt>
                <c:pt idx="18">
                  <c:v>4.5883975310278</c:v>
                </c:pt>
                <c:pt idx="19">
                  <c:v>4.5926522889328796</c:v>
                </c:pt>
                <c:pt idx="20">
                  <c:v>4.5880476254769302</c:v>
                </c:pt>
                <c:pt idx="21">
                  <c:v>4.5898321279344403</c:v>
                </c:pt>
                <c:pt idx="22">
                  <c:v>4.58732503868585</c:v>
                </c:pt>
                <c:pt idx="23">
                  <c:v>4.58899421439137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BA-0B4E-BD0E-FB4AC8023DFB}"/>
            </c:ext>
          </c:extLst>
        </c:ser>
        <c:ser>
          <c:idx val="2"/>
          <c:order val="2"/>
          <c:tx>
            <c:strRef>
              <c:f>'pipeline_output (2)'!$O$2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(2)'!$O$3:$O$26</c:f>
              <c:numCache>
                <c:formatCode>General</c:formatCode>
                <c:ptCount val="24"/>
                <c:pt idx="0">
                  <c:v>0.17352813791407701</c:v>
                </c:pt>
                <c:pt idx="1">
                  <c:v>0.34709238102443801</c:v>
                </c:pt>
                <c:pt idx="2">
                  <c:v>0.52051574801474398</c:v>
                </c:pt>
                <c:pt idx="3">
                  <c:v>0.69407842106357998</c:v>
                </c:pt>
                <c:pt idx="4">
                  <c:v>0.86731056909032</c:v>
                </c:pt>
                <c:pt idx="5">
                  <c:v>1.0406905391150401</c:v>
                </c:pt>
                <c:pt idx="6">
                  <c:v>1.21381427068932</c:v>
                </c:pt>
                <c:pt idx="7">
                  <c:v>1.38821722667937</c:v>
                </c:pt>
                <c:pt idx="8">
                  <c:v>1.5603411477598299</c:v>
                </c:pt>
                <c:pt idx="9">
                  <c:v>1.7335764423576501</c:v>
                </c:pt>
                <c:pt idx="10">
                  <c:v>1.9080679206829501</c:v>
                </c:pt>
                <c:pt idx="11">
                  <c:v>1.90801832105517</c:v>
                </c:pt>
                <c:pt idx="12">
                  <c:v>1.90654143462721</c:v>
                </c:pt>
                <c:pt idx="13">
                  <c:v>1.9063730761039499</c:v>
                </c:pt>
                <c:pt idx="14">
                  <c:v>1.9056801482996899</c:v>
                </c:pt>
                <c:pt idx="15">
                  <c:v>1.9093186831481199</c:v>
                </c:pt>
                <c:pt idx="16">
                  <c:v>1.9084350380905299</c:v>
                </c:pt>
                <c:pt idx="17">
                  <c:v>1.90529430698466</c:v>
                </c:pt>
                <c:pt idx="18">
                  <c:v>1.9053437650882299</c:v>
                </c:pt>
                <c:pt idx="19">
                  <c:v>1.9075422957977</c:v>
                </c:pt>
                <c:pt idx="20">
                  <c:v>1.9056801482996899</c:v>
                </c:pt>
                <c:pt idx="21">
                  <c:v>1.9060562465916999</c:v>
                </c:pt>
                <c:pt idx="22">
                  <c:v>1.9046417005729399</c:v>
                </c:pt>
                <c:pt idx="23">
                  <c:v>1.90584838445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BA-0B4E-BD0E-FB4AC8023DFB}"/>
            </c:ext>
          </c:extLst>
        </c:ser>
        <c:ser>
          <c:idx val="1"/>
          <c:order val="3"/>
          <c:tx>
            <c:strRef>
              <c:f>'pipeline_output (2)'!$N$2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(2)'!$N$3:$N$26</c:f>
              <c:numCache>
                <c:formatCode>General</c:formatCode>
                <c:ptCount val="24"/>
                <c:pt idx="0">
                  <c:v>3.0772460863805199E-2</c:v>
                </c:pt>
                <c:pt idx="1">
                  <c:v>6.15470891875484E-2</c:v>
                </c:pt>
                <c:pt idx="2">
                  <c:v>9.2308868655364903E-2</c:v>
                </c:pt>
                <c:pt idx="3">
                  <c:v>0.12309417837509599</c:v>
                </c:pt>
                <c:pt idx="4">
                  <c:v>0.153811361874227</c:v>
                </c:pt>
                <c:pt idx="5">
                  <c:v>0.184573170118387</c:v>
                </c:pt>
                <c:pt idx="6">
                  <c:v>0.21528682297868801</c:v>
                </c:pt>
                <c:pt idx="7">
                  <c:v>0.24620074329491601</c:v>
                </c:pt>
                <c:pt idx="8">
                  <c:v>0.27673588803933102</c:v>
                </c:pt>
                <c:pt idx="9">
                  <c:v>0.30745392399973098</c:v>
                </c:pt>
                <c:pt idx="10">
                  <c:v>0.33839066894103498</c:v>
                </c:pt>
                <c:pt idx="11">
                  <c:v>0.338353231858537</c:v>
                </c:pt>
                <c:pt idx="12">
                  <c:v>0.33807583182873302</c:v>
                </c:pt>
                <c:pt idx="13">
                  <c:v>0.33805403314204602</c:v>
                </c:pt>
                <c:pt idx="14">
                  <c:v>0.33799799228225902</c:v>
                </c:pt>
                <c:pt idx="15">
                  <c:v>0.33852176399509198</c:v>
                </c:pt>
                <c:pt idx="16">
                  <c:v>0.33845932511320298</c:v>
                </c:pt>
                <c:pt idx="17">
                  <c:v>0.33788907711570998</c:v>
                </c:pt>
                <c:pt idx="18">
                  <c:v>0.33786108170310702</c:v>
                </c:pt>
                <c:pt idx="19">
                  <c:v>0.33820979974749499</c:v>
                </c:pt>
                <c:pt idx="20">
                  <c:v>0.33795130575711801</c:v>
                </c:pt>
                <c:pt idx="21">
                  <c:v>0.337957529881945</c:v>
                </c:pt>
                <c:pt idx="22">
                  <c:v>0.33774603817341797</c:v>
                </c:pt>
                <c:pt idx="23">
                  <c:v>0.33786730250499403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BA-0B4E-BD0E-FB4AC8023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12011741347"/>
          <c:y val="0.30148991331028591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(</a:t>
            </a:r>
            <a:r>
              <a:rPr lang="en-US" sz="1400" b="1" dirty="0"/>
              <a:t>b) INT64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8885888888888888"/>
          <c:y val="5.644444444444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62161111111111"/>
          <c:y val="4.2501111111111094E-2"/>
          <c:w val="0.7849783333333333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(2)'!$W$2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(2)'!$W$3:$W$26</c:f>
              <c:numCache>
                <c:formatCode>General</c:formatCode>
                <c:ptCount val="24"/>
                <c:pt idx="0">
                  <c:v>4.53164481937708</c:v>
                </c:pt>
                <c:pt idx="1">
                  <c:v>9.0630434406817706</c:v>
                </c:pt>
                <c:pt idx="2">
                  <c:v>13.5935580890577</c:v>
                </c:pt>
                <c:pt idx="3">
                  <c:v>18.124251822294202</c:v>
                </c:pt>
                <c:pt idx="4">
                  <c:v>22.647849080822201</c:v>
                </c:pt>
                <c:pt idx="5">
                  <c:v>27.171818430852799</c:v>
                </c:pt>
                <c:pt idx="6">
                  <c:v>31.695722391591602</c:v>
                </c:pt>
                <c:pt idx="7">
                  <c:v>36.245281714483198</c:v>
                </c:pt>
                <c:pt idx="8">
                  <c:v>40.736675724154999</c:v>
                </c:pt>
                <c:pt idx="9">
                  <c:v>45.255984985436697</c:v>
                </c:pt>
                <c:pt idx="10">
                  <c:v>49.809868282652801</c:v>
                </c:pt>
                <c:pt idx="11">
                  <c:v>49.856422280697203</c:v>
                </c:pt>
                <c:pt idx="12">
                  <c:v>49.847551368560502</c:v>
                </c:pt>
                <c:pt idx="13">
                  <c:v>49.895803876356801</c:v>
                </c:pt>
                <c:pt idx="14">
                  <c:v>49.927503404442298</c:v>
                </c:pt>
                <c:pt idx="15">
                  <c:v>50.033346330131302</c:v>
                </c:pt>
                <c:pt idx="16">
                  <c:v>50.064264774691303</c:v>
                </c:pt>
                <c:pt idx="17">
                  <c:v>49.976795616223399</c:v>
                </c:pt>
                <c:pt idx="18">
                  <c:v>50.010778842943601</c:v>
                </c:pt>
                <c:pt idx="19">
                  <c:v>50.110132579636499</c:v>
                </c:pt>
                <c:pt idx="20">
                  <c:v>50.056412102960202</c:v>
                </c:pt>
                <c:pt idx="21">
                  <c:v>50.097956776708699</c:v>
                </c:pt>
                <c:pt idx="22">
                  <c:v>50.118754984540999</c:v>
                </c:pt>
                <c:pt idx="23">
                  <c:v>50.160608922535602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FF-9248-85A7-98461A3038CA}"/>
            </c:ext>
          </c:extLst>
        </c:ser>
        <c:ser>
          <c:idx val="3"/>
          <c:order val="1"/>
          <c:tx>
            <c:strRef>
              <c:f>'pipeline_output (2)'!$Z$2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(2)'!$Z$3:$Z$26</c:f>
              <c:numCache>
                <c:formatCode>General</c:formatCode>
                <c:ptCount val="24"/>
                <c:pt idx="0">
                  <c:v>4.5319973672544203</c:v>
                </c:pt>
                <c:pt idx="1">
                  <c:v>9.0630210597020806</c:v>
                </c:pt>
                <c:pt idx="2">
                  <c:v>13.593155302048199</c:v>
                </c:pt>
                <c:pt idx="3">
                  <c:v>18.1258630737773</c:v>
                </c:pt>
                <c:pt idx="4">
                  <c:v>22.647569562292801</c:v>
                </c:pt>
                <c:pt idx="5">
                  <c:v>27.1730255218012</c:v>
                </c:pt>
                <c:pt idx="6">
                  <c:v>31.695174927239499</c:v>
                </c:pt>
                <c:pt idx="7">
                  <c:v>36.238839572245297</c:v>
                </c:pt>
                <c:pt idx="8">
                  <c:v>40.736449639644903</c:v>
                </c:pt>
                <c:pt idx="9">
                  <c:v>45.2517440957212</c:v>
                </c:pt>
                <c:pt idx="10">
                  <c:v>49.802771030383603</c:v>
                </c:pt>
                <c:pt idx="11">
                  <c:v>49.8506659856941</c:v>
                </c:pt>
                <c:pt idx="12">
                  <c:v>49.858792906225098</c:v>
                </c:pt>
                <c:pt idx="13">
                  <c:v>49.882918369066701</c:v>
                </c:pt>
                <c:pt idx="14">
                  <c:v>49.927435482335</c:v>
                </c:pt>
                <c:pt idx="15">
                  <c:v>50.037507515819001</c:v>
                </c:pt>
                <c:pt idx="16">
                  <c:v>50.054637057727597</c:v>
                </c:pt>
                <c:pt idx="17">
                  <c:v>49.979722212008397</c:v>
                </c:pt>
                <c:pt idx="18">
                  <c:v>50.023457764438199</c:v>
                </c:pt>
                <c:pt idx="19">
                  <c:v>50.1058224896341</c:v>
                </c:pt>
                <c:pt idx="20">
                  <c:v>50.020185169284197</c:v>
                </c:pt>
                <c:pt idx="21">
                  <c:v>50.104180745607003</c:v>
                </c:pt>
                <c:pt idx="22">
                  <c:v>50.120260788100097</c:v>
                </c:pt>
                <c:pt idx="23">
                  <c:v>50.166094156017202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FF-9248-85A7-98461A3038CA}"/>
            </c:ext>
          </c:extLst>
        </c:ser>
        <c:ser>
          <c:idx val="2"/>
          <c:order val="2"/>
          <c:tx>
            <c:strRef>
              <c:f>'pipeline_output (2)'!$Y$2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(2)'!$Y$3:$Y$26</c:f>
              <c:numCache>
                <c:formatCode>General</c:formatCode>
                <c:ptCount val="24"/>
                <c:pt idx="0">
                  <c:v>0.23352099770934001</c:v>
                </c:pt>
                <c:pt idx="1">
                  <c:v>0.46703902367635702</c:v>
                </c:pt>
                <c:pt idx="2">
                  <c:v>0.70044221186089695</c:v>
                </c:pt>
                <c:pt idx="3">
                  <c:v>0.93403169076814196</c:v>
                </c:pt>
                <c:pt idx="4">
                  <c:v>1.16710000763222</c:v>
                </c:pt>
                <c:pt idx="5">
                  <c:v>1.40034722354709</c:v>
                </c:pt>
                <c:pt idx="6">
                  <c:v>1.63352858440009</c:v>
                </c:pt>
                <c:pt idx="7">
                  <c:v>1.8681204347051401</c:v>
                </c:pt>
                <c:pt idx="8">
                  <c:v>2.0997316703378401</c:v>
                </c:pt>
                <c:pt idx="9">
                  <c:v>2.33282015751234</c:v>
                </c:pt>
                <c:pt idx="10">
                  <c:v>2.5678094651703001</c:v>
                </c:pt>
                <c:pt idx="11">
                  <c:v>2.5673065084783699</c:v>
                </c:pt>
                <c:pt idx="12">
                  <c:v>2.5653504449150999</c:v>
                </c:pt>
                <c:pt idx="13">
                  <c:v>2.56572706935123</c:v>
                </c:pt>
                <c:pt idx="14">
                  <c:v>2.5649739310325499</c:v>
                </c:pt>
                <c:pt idx="15">
                  <c:v>2.56890587485913</c:v>
                </c:pt>
                <c:pt idx="16">
                  <c:v>2.5689418385703502</c:v>
                </c:pt>
                <c:pt idx="17">
                  <c:v>2.5642391509401001</c:v>
                </c:pt>
                <c:pt idx="18">
                  <c:v>2.56434665343739</c:v>
                </c:pt>
                <c:pt idx="19">
                  <c:v>2.5671808000895302</c:v>
                </c:pt>
                <c:pt idx="20">
                  <c:v>2.5646871374861901</c:v>
                </c:pt>
                <c:pt idx="21">
                  <c:v>2.5653683769047899</c:v>
                </c:pt>
                <c:pt idx="22">
                  <c:v>2.5637555012224902</c:v>
                </c:pt>
                <c:pt idx="23">
                  <c:v>2.5644900041227299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FF-9248-85A7-98461A3038CA}"/>
            </c:ext>
          </c:extLst>
        </c:ser>
        <c:ser>
          <c:idx val="1"/>
          <c:order val="3"/>
          <c:tx>
            <c:strRef>
              <c:f>'pipeline_output (2)'!$X$2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(2)'!$X$3:$X$26</c:f>
              <c:numCache>
                <c:formatCode>General</c:formatCode>
                <c:ptCount val="24"/>
                <c:pt idx="0">
                  <c:v>0.12701698282336399</c:v>
                </c:pt>
                <c:pt idx="1">
                  <c:v>0.25401726202423802</c:v>
                </c:pt>
                <c:pt idx="2">
                  <c:v>0.38092952626897197</c:v>
                </c:pt>
                <c:pt idx="3">
                  <c:v>0.50792554148501801</c:v>
                </c:pt>
                <c:pt idx="4">
                  <c:v>0.63489374658335196</c:v>
                </c:pt>
                <c:pt idx="5">
                  <c:v>0.76165745902217696</c:v>
                </c:pt>
                <c:pt idx="6">
                  <c:v>0.88826240173488702</c:v>
                </c:pt>
                <c:pt idx="7">
                  <c:v>1.01565710237336</c:v>
                </c:pt>
                <c:pt idx="8">
                  <c:v>1.1418771507333401</c:v>
                </c:pt>
                <c:pt idx="9">
                  <c:v>1.2691156688417899</c:v>
                </c:pt>
                <c:pt idx="10">
                  <c:v>1.3961175168237101</c:v>
                </c:pt>
                <c:pt idx="11">
                  <c:v>1.3979575434145799</c:v>
                </c:pt>
                <c:pt idx="12">
                  <c:v>1.3991140253898</c:v>
                </c:pt>
                <c:pt idx="13">
                  <c:v>1.39923137924723</c:v>
                </c:pt>
                <c:pt idx="14">
                  <c:v>1.40050219423774</c:v>
                </c:pt>
                <c:pt idx="15">
                  <c:v>1.40191989609794</c:v>
                </c:pt>
                <c:pt idx="16">
                  <c:v>1.40255745874511</c:v>
                </c:pt>
                <c:pt idx="17">
                  <c:v>1.4015130164476499</c:v>
                </c:pt>
                <c:pt idx="18">
                  <c:v>1.4016896588600101</c:v>
                </c:pt>
                <c:pt idx="19">
                  <c:v>1.4027665340350901</c:v>
                </c:pt>
                <c:pt idx="20">
                  <c:v>1.40200022920884</c:v>
                </c:pt>
                <c:pt idx="21">
                  <c:v>1.4029005894450299</c:v>
                </c:pt>
                <c:pt idx="22">
                  <c:v>1.4023966740034199</c:v>
                </c:pt>
                <c:pt idx="23">
                  <c:v>1.40311513140287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FF-9248-85A7-98461A303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22222222219"/>
          <c:y val="0.46392055555555556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0.14141</cdr:x>
      <cdr:y>0.03248</cdr:y>
    </cdr:from>
    <cdr:to>
      <cdr:x>0.42698</cdr:x>
      <cdr:y>0.14518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F0EF052-1488-F14F-93AC-9A50A084E40B}"/>
            </a:ext>
          </a:extLst>
        </cdr:cNvPr>
        <cdr:cNvSpPr txBox="1"/>
      </cdr:nvSpPr>
      <cdr:spPr>
        <a:xfrm xmlns:a="http://schemas.openxmlformats.org/drawingml/2006/main">
          <a:off x="661793" y="90793"/>
          <a:ext cx="1336465" cy="314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/>
            <a:t>(a)</a:t>
          </a:r>
          <a:r>
            <a:rPr lang="en-US" sz="1000" b="1" baseline="0"/>
            <a:t> </a:t>
          </a:r>
          <a:r>
            <a:rPr lang="en-US" sz="1000" b="1"/>
            <a:t>INT32, ADD</a:t>
          </a:r>
          <a:r>
            <a:rPr lang="en-US" sz="1000" b="0"/>
            <a:t> (1 DPU)</a:t>
          </a:r>
        </a:p>
      </cdr:txBody>
    </cdr:sp>
  </cdr:relSizeAnchor>
  <cdr:relSizeAnchor xmlns:cdr="http://schemas.openxmlformats.org/drawingml/2006/chartDrawing">
    <cdr:from>
      <cdr:x>0.03118</cdr:x>
      <cdr:y>0.82039</cdr:y>
    </cdr:from>
    <cdr:to>
      <cdr:x>0.16175</cdr:x>
      <cdr:y>0.88401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E119D161-B698-C34F-A096-FAD6AC5487BA}"/>
            </a:ext>
          </a:extLst>
        </cdr:cNvPr>
        <cdr:cNvSpPr/>
      </cdr:nvSpPr>
      <cdr:spPr>
        <a:xfrm xmlns:a="http://schemas.openxmlformats.org/drawingml/2006/main" rot="18950358" flipV="1">
          <a:off x="145901" y="2292982"/>
          <a:ext cx="611068" cy="1778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relSizeAnchor>
  <cdr:relSizeAnchor xmlns:cdr="http://schemas.openxmlformats.org/drawingml/2006/chartDrawing">
    <cdr:from>
      <cdr:x>0.77363</cdr:x>
      <cdr:y>0.81068</cdr:y>
    </cdr:from>
    <cdr:to>
      <cdr:x>0.86405</cdr:x>
      <cdr:y>0.91162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6F144DA0-F221-484F-BAE9-E0442D4EF9F4}"/>
            </a:ext>
          </a:extLst>
        </cdr:cNvPr>
        <cdr:cNvSpPr/>
      </cdr:nvSpPr>
      <cdr:spPr>
        <a:xfrm xmlns:a="http://schemas.openxmlformats.org/drawingml/2006/main" rot="18950358">
          <a:off x="3620572" y="2265822"/>
          <a:ext cx="423190" cy="2821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>
              <a:solidFill>
                <a:schemeClr val="tx1"/>
              </a:solidFill>
            </a:rPr>
            <a:t>2</a:t>
          </a:r>
        </a:p>
      </cdr:txBody>
    </cdr:sp>
  </cdr:relSizeAnchor>
  <cdr:relSizeAnchor xmlns:cdr="http://schemas.openxmlformats.org/drawingml/2006/chartDrawing">
    <cdr:from>
      <cdr:x>0.7382</cdr:x>
      <cdr:y>0.79928</cdr:y>
    </cdr:from>
    <cdr:to>
      <cdr:x>0.80682</cdr:x>
      <cdr:y>0.89976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90539433-DDEC-FA4F-A51B-B0E6DAA77E86}"/>
            </a:ext>
          </a:extLst>
        </cdr:cNvPr>
        <cdr:cNvSpPr/>
      </cdr:nvSpPr>
      <cdr:spPr>
        <a:xfrm xmlns:a="http://schemas.openxmlformats.org/drawingml/2006/main" rot="18950358">
          <a:off x="3454760" y="2233983"/>
          <a:ext cx="321176" cy="2808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>
              <a:solidFill>
                <a:schemeClr val="tx1"/>
              </a:solidFill>
            </a:rPr>
            <a:t>1</a:t>
          </a:r>
        </a:p>
      </cdr:txBody>
    </cdr:sp>
  </cdr:relSizeAnchor>
  <cdr:relSizeAnchor xmlns:cdr="http://schemas.openxmlformats.org/drawingml/2006/chartDrawing">
    <cdr:from>
      <cdr:x>0.85818</cdr:x>
      <cdr:y>0.81973</cdr:y>
    </cdr:from>
    <cdr:to>
      <cdr:x>0.9687</cdr:x>
      <cdr:y>0.92067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AFC48ECF-5AC6-D24C-BB45-70F0790CED2B}"/>
            </a:ext>
          </a:extLst>
        </cdr:cNvPr>
        <cdr:cNvSpPr/>
      </cdr:nvSpPr>
      <cdr:spPr>
        <a:xfrm xmlns:a="http://schemas.openxmlformats.org/drawingml/2006/main" rot="18950358">
          <a:off x="4016261" y="2291120"/>
          <a:ext cx="517233" cy="28212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>
              <a:solidFill>
                <a:schemeClr val="tx1"/>
              </a:solidFill>
            </a:rPr>
            <a:t>8</a:t>
          </a:r>
        </a:p>
      </cdr:txBody>
    </cdr:sp>
  </cdr:relSizeAnchor>
  <cdr:relSizeAnchor xmlns:cdr="http://schemas.openxmlformats.org/drawingml/2006/chartDrawing">
    <cdr:from>
      <cdr:x>0.83298</cdr:x>
      <cdr:y>0.80474</cdr:y>
    </cdr:from>
    <cdr:to>
      <cdr:x>0.91336</cdr:x>
      <cdr:y>0.90568</cdr:y>
    </cdr:to>
    <cdr:sp macro="" textlink="">
      <cdr:nvSpPr>
        <cdr:cNvPr id="7" name="Rectangle 6">
          <a:extLst xmlns:a="http://schemas.openxmlformats.org/drawingml/2006/main">
            <a:ext uri="{FF2B5EF4-FFF2-40B4-BE49-F238E27FC236}">
              <a16:creationId xmlns:a16="http://schemas.microsoft.com/office/drawing/2014/main" id="{73F0D319-4AF1-664C-8CC7-33ABFD5DB396}"/>
            </a:ext>
          </a:extLst>
        </cdr:cNvPr>
        <cdr:cNvSpPr/>
      </cdr:nvSpPr>
      <cdr:spPr>
        <a:xfrm xmlns:a="http://schemas.openxmlformats.org/drawingml/2006/main" rot="18950358">
          <a:off x="3898357" y="2249224"/>
          <a:ext cx="376169" cy="2821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>
              <a:solidFill>
                <a:schemeClr val="tx1"/>
              </a:solidFill>
            </a:rPr>
            <a:t>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0.85682</cdr:x>
      <cdr:y>0.06781</cdr:y>
    </cdr:from>
    <cdr:to>
      <cdr:x>0.85682</cdr:x>
      <cdr:y>0.65872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00F891FD-3D50-6D40-9596-4076114A2B91}"/>
            </a:ext>
          </a:extLst>
        </cdr:cNvPr>
        <cdr:cNvCxnSpPr/>
      </cdr:nvCxnSpPr>
      <cdr:spPr>
        <a:xfrm xmlns:a="http://schemas.openxmlformats.org/drawingml/2006/main" flipV="1">
          <a:off x="7439172" y="268543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0.12309</cdr:x>
      <cdr:y>0.37843</cdr:y>
    </cdr:from>
    <cdr:to>
      <cdr:x>0.97907</cdr:x>
      <cdr:y>0.37843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98DB0197-3862-8946-9922-BE04C1B1B1F6}"/>
            </a:ext>
          </a:extLst>
        </cdr:cNvPr>
        <cdr:cNvCxnSpPr/>
      </cdr:nvCxnSpPr>
      <cdr:spPr>
        <a:xfrm xmlns:a="http://schemas.openxmlformats.org/drawingml/2006/main">
          <a:off x="1068751" y="1498596"/>
          <a:ext cx="7431903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0.57408</cdr:x>
      <cdr:y>0.06834</cdr:y>
    </cdr:from>
    <cdr:to>
      <cdr:x>0.57408</cdr:x>
      <cdr:y>0.65925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4C5590F-F1DC-E649-BD5E-160ACE05BF26}"/>
            </a:ext>
          </a:extLst>
        </cdr:cNvPr>
        <cdr:cNvCxnSpPr/>
      </cdr:nvCxnSpPr>
      <cdr:spPr>
        <a:xfrm xmlns:a="http://schemas.openxmlformats.org/drawingml/2006/main" flipV="1">
          <a:off x="4984350" y="270642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0.86628</cdr:x>
      <cdr:y>0.68505</cdr:y>
    </cdr:from>
    <cdr:to>
      <cdr:x>0.89022</cdr:x>
      <cdr:y>0.90751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EB943F8D-E402-6A4C-A99D-66736CC995CA}"/>
            </a:ext>
          </a:extLst>
        </cdr:cNvPr>
        <cdr:cNvSpPr txBox="1"/>
      </cdr:nvSpPr>
      <cdr:spPr>
        <a:xfrm xmlns:a="http://schemas.openxmlformats.org/drawingml/2006/main" rot="16200000">
          <a:off x="7480727" y="2924259"/>
          <a:ext cx="847045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(1)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0.90658</cdr:x>
      <cdr:y>0.67933</cdr:y>
    </cdr:from>
    <cdr:to>
      <cdr:x>0.93051</cdr:x>
      <cdr:y>0.90508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7837108" y="2908747"/>
          <a:ext cx="859594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(2)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0.94666</cdr:x>
      <cdr:y>0.68284</cdr:y>
    </cdr:from>
    <cdr:to>
      <cdr:x>0.9706</cdr:x>
      <cdr:y>0.84686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8315417" y="2804597"/>
          <a:ext cx="624552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</a:p>
      </cdr:txBody>
    </cdr:sp>
  </cdr:relSizeAnchor>
  <cdr:relSizeAnchor xmlns:cdr="http://schemas.openxmlformats.org/drawingml/2006/chartDrawing">
    <cdr:from>
      <cdr:x>0.21822</cdr:x>
      <cdr:y>0.93382</cdr:y>
    </cdr:from>
    <cdr:to>
      <cdr:x>0.48622</cdr:x>
      <cdr:y>1</cdr:y>
    </cdr:to>
    <cdr:sp macro="" textlink="">
      <cdr:nvSpPr>
        <cdr:cNvPr id="9" name="TextBox 2">
          <a:extLst xmlns:a="http://schemas.openxmlformats.org/drawingml/2006/main">
            <a:ext uri="{FF2B5EF4-FFF2-40B4-BE49-F238E27FC236}">
              <a16:creationId xmlns:a16="http://schemas.microsoft.com/office/drawing/2014/main" id="{FEB5A6DD-9CB5-3547-8E28-885598E7524D}"/>
            </a:ext>
          </a:extLst>
        </cdr:cNvPr>
        <cdr:cNvSpPr txBox="1"/>
      </cdr:nvSpPr>
      <cdr:spPr>
        <a:xfrm xmlns:a="http://schemas.openxmlformats.org/drawingml/2006/main">
          <a:off x="1963996" y="3555690"/>
          <a:ext cx="2412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More PIM-suitable workloads (1)</a:t>
          </a:r>
        </a:p>
      </cdr:txBody>
    </cdr:sp>
  </cdr:relSizeAnchor>
  <cdr:relSizeAnchor xmlns:cdr="http://schemas.openxmlformats.org/drawingml/2006/chartDrawing">
    <cdr:from>
      <cdr:x>0.58832</cdr:x>
      <cdr:y>0.93382</cdr:y>
    </cdr:from>
    <cdr:to>
      <cdr:x>0.84832</cdr:x>
      <cdr:y>1</cdr:y>
    </cdr:to>
    <cdr:sp macro="" textlink="">
      <cdr:nvSpPr>
        <cdr:cNvPr id="10" name="TextBox 2">
          <a:extLst xmlns:a="http://schemas.openxmlformats.org/drawingml/2006/main">
            <a:ext uri="{FF2B5EF4-FFF2-40B4-BE49-F238E27FC236}">
              <a16:creationId xmlns:a16="http://schemas.microsoft.com/office/drawing/2014/main" id="{056654C3-77F1-084E-B3E8-E9FA3F33CD62}"/>
            </a:ext>
          </a:extLst>
        </cdr:cNvPr>
        <cdr:cNvSpPr txBox="1"/>
      </cdr:nvSpPr>
      <cdr:spPr>
        <a:xfrm xmlns:a="http://schemas.openxmlformats.org/drawingml/2006/main">
          <a:off x="5294896" y="3555690"/>
          <a:ext cx="2340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Less PIM-suitable workloads (2)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0.85682</cdr:x>
      <cdr:y>0.06781</cdr:y>
    </cdr:from>
    <cdr:to>
      <cdr:x>0.85682</cdr:x>
      <cdr:y>0.65872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00F891FD-3D50-6D40-9596-4076114A2B91}"/>
            </a:ext>
          </a:extLst>
        </cdr:cNvPr>
        <cdr:cNvCxnSpPr/>
      </cdr:nvCxnSpPr>
      <cdr:spPr>
        <a:xfrm xmlns:a="http://schemas.openxmlformats.org/drawingml/2006/main" flipV="1">
          <a:off x="7439172" y="268543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0.12309</cdr:x>
      <cdr:y>0.37843</cdr:y>
    </cdr:from>
    <cdr:to>
      <cdr:x>0.97907</cdr:x>
      <cdr:y>0.37843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98DB0197-3862-8946-9922-BE04C1B1B1F6}"/>
            </a:ext>
          </a:extLst>
        </cdr:cNvPr>
        <cdr:cNvCxnSpPr/>
      </cdr:nvCxnSpPr>
      <cdr:spPr>
        <a:xfrm xmlns:a="http://schemas.openxmlformats.org/drawingml/2006/main">
          <a:off x="1068751" y="1498596"/>
          <a:ext cx="7431903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0.57408</cdr:x>
      <cdr:y>0.06834</cdr:y>
    </cdr:from>
    <cdr:to>
      <cdr:x>0.57408</cdr:x>
      <cdr:y>0.65925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4C5590F-F1DC-E649-BD5E-160ACE05BF26}"/>
            </a:ext>
          </a:extLst>
        </cdr:cNvPr>
        <cdr:cNvCxnSpPr/>
      </cdr:nvCxnSpPr>
      <cdr:spPr>
        <a:xfrm xmlns:a="http://schemas.openxmlformats.org/drawingml/2006/main" flipV="1">
          <a:off x="4984350" y="270642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0.86628</cdr:x>
      <cdr:y>0.68505</cdr:y>
    </cdr:from>
    <cdr:to>
      <cdr:x>0.89022</cdr:x>
      <cdr:y>0.90751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EB943F8D-E402-6A4C-A99D-66736CC995CA}"/>
            </a:ext>
          </a:extLst>
        </cdr:cNvPr>
        <cdr:cNvSpPr txBox="1"/>
      </cdr:nvSpPr>
      <cdr:spPr>
        <a:xfrm xmlns:a="http://schemas.openxmlformats.org/drawingml/2006/main" rot="16200000">
          <a:off x="7480727" y="2924259"/>
          <a:ext cx="847045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(1)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0.90658</cdr:x>
      <cdr:y>0.67933</cdr:y>
    </cdr:from>
    <cdr:to>
      <cdr:x>0.93051</cdr:x>
      <cdr:y>0.90508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7837108" y="2908747"/>
          <a:ext cx="859594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(2)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0.94666</cdr:x>
      <cdr:y>0.68284</cdr:y>
    </cdr:from>
    <cdr:to>
      <cdr:x>0.9706</cdr:x>
      <cdr:y>0.84686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8315417" y="2804597"/>
          <a:ext cx="624552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</a:p>
      </cdr:txBody>
    </cdr:sp>
  </cdr:relSizeAnchor>
  <cdr:relSizeAnchor xmlns:cdr="http://schemas.openxmlformats.org/drawingml/2006/chartDrawing">
    <cdr:from>
      <cdr:x>0.21822</cdr:x>
      <cdr:y>0.93382</cdr:y>
    </cdr:from>
    <cdr:to>
      <cdr:x>0.48622</cdr:x>
      <cdr:y>1</cdr:y>
    </cdr:to>
    <cdr:sp macro="" textlink="">
      <cdr:nvSpPr>
        <cdr:cNvPr id="9" name="TextBox 2">
          <a:extLst xmlns:a="http://schemas.openxmlformats.org/drawingml/2006/main">
            <a:ext uri="{FF2B5EF4-FFF2-40B4-BE49-F238E27FC236}">
              <a16:creationId xmlns:a16="http://schemas.microsoft.com/office/drawing/2014/main" id="{FEB5A6DD-9CB5-3547-8E28-885598E7524D}"/>
            </a:ext>
          </a:extLst>
        </cdr:cNvPr>
        <cdr:cNvSpPr txBox="1"/>
      </cdr:nvSpPr>
      <cdr:spPr>
        <a:xfrm xmlns:a="http://schemas.openxmlformats.org/drawingml/2006/main">
          <a:off x="1963996" y="3555690"/>
          <a:ext cx="2412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More PIM-suitable workloads (1)</a:t>
          </a:r>
        </a:p>
      </cdr:txBody>
    </cdr:sp>
  </cdr:relSizeAnchor>
  <cdr:relSizeAnchor xmlns:cdr="http://schemas.openxmlformats.org/drawingml/2006/chartDrawing">
    <cdr:from>
      <cdr:x>0.58832</cdr:x>
      <cdr:y>0.93382</cdr:y>
    </cdr:from>
    <cdr:to>
      <cdr:x>0.84832</cdr:x>
      <cdr:y>1</cdr:y>
    </cdr:to>
    <cdr:sp macro="" textlink="">
      <cdr:nvSpPr>
        <cdr:cNvPr id="10" name="TextBox 2">
          <a:extLst xmlns:a="http://schemas.openxmlformats.org/drawingml/2006/main">
            <a:ext uri="{FF2B5EF4-FFF2-40B4-BE49-F238E27FC236}">
              <a16:creationId xmlns:a16="http://schemas.microsoft.com/office/drawing/2014/main" id="{056654C3-77F1-084E-B3E8-E9FA3F33CD62}"/>
            </a:ext>
          </a:extLst>
        </cdr:cNvPr>
        <cdr:cNvSpPr txBox="1"/>
      </cdr:nvSpPr>
      <cdr:spPr>
        <a:xfrm xmlns:a="http://schemas.openxmlformats.org/drawingml/2006/main">
          <a:off x="5294896" y="3555690"/>
          <a:ext cx="2340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Less PIM-suitable workloads (2)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0.85682</cdr:x>
      <cdr:y>0.06781</cdr:y>
    </cdr:from>
    <cdr:to>
      <cdr:x>0.85682</cdr:x>
      <cdr:y>0.65872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00F891FD-3D50-6D40-9596-4076114A2B91}"/>
            </a:ext>
          </a:extLst>
        </cdr:cNvPr>
        <cdr:cNvCxnSpPr/>
      </cdr:nvCxnSpPr>
      <cdr:spPr>
        <a:xfrm xmlns:a="http://schemas.openxmlformats.org/drawingml/2006/main" flipV="1">
          <a:off x="7439172" y="268543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0.12309</cdr:x>
      <cdr:y>0.37843</cdr:y>
    </cdr:from>
    <cdr:to>
      <cdr:x>0.97907</cdr:x>
      <cdr:y>0.37843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98DB0197-3862-8946-9922-BE04C1B1B1F6}"/>
            </a:ext>
          </a:extLst>
        </cdr:cNvPr>
        <cdr:cNvCxnSpPr/>
      </cdr:nvCxnSpPr>
      <cdr:spPr>
        <a:xfrm xmlns:a="http://schemas.openxmlformats.org/drawingml/2006/main">
          <a:off x="1068751" y="1498596"/>
          <a:ext cx="7431903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0.57408</cdr:x>
      <cdr:y>0.06834</cdr:y>
    </cdr:from>
    <cdr:to>
      <cdr:x>0.57408</cdr:x>
      <cdr:y>0.65925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4C5590F-F1DC-E649-BD5E-160ACE05BF26}"/>
            </a:ext>
          </a:extLst>
        </cdr:cNvPr>
        <cdr:cNvCxnSpPr/>
      </cdr:nvCxnSpPr>
      <cdr:spPr>
        <a:xfrm xmlns:a="http://schemas.openxmlformats.org/drawingml/2006/main" flipV="1">
          <a:off x="4984350" y="270642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0.86628</cdr:x>
      <cdr:y>0.68505</cdr:y>
    </cdr:from>
    <cdr:to>
      <cdr:x>0.89022</cdr:x>
      <cdr:y>0.90751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EB943F8D-E402-6A4C-A99D-66736CC995CA}"/>
            </a:ext>
          </a:extLst>
        </cdr:cNvPr>
        <cdr:cNvSpPr txBox="1"/>
      </cdr:nvSpPr>
      <cdr:spPr>
        <a:xfrm xmlns:a="http://schemas.openxmlformats.org/drawingml/2006/main" rot="16200000">
          <a:off x="7480727" y="2924259"/>
          <a:ext cx="847045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(1)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0.90658</cdr:x>
      <cdr:y>0.67933</cdr:y>
    </cdr:from>
    <cdr:to>
      <cdr:x>0.93051</cdr:x>
      <cdr:y>0.90508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7837108" y="2908747"/>
          <a:ext cx="859594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(2)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0.94666</cdr:x>
      <cdr:y>0.68284</cdr:y>
    </cdr:from>
    <cdr:to>
      <cdr:x>0.9706</cdr:x>
      <cdr:y>0.84686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8315417" y="2804597"/>
          <a:ext cx="624552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</a:p>
      </cdr:txBody>
    </cdr:sp>
  </cdr:relSizeAnchor>
  <cdr:relSizeAnchor xmlns:cdr="http://schemas.openxmlformats.org/drawingml/2006/chartDrawing">
    <cdr:from>
      <cdr:x>0.21822</cdr:x>
      <cdr:y>0.93382</cdr:y>
    </cdr:from>
    <cdr:to>
      <cdr:x>0.48622</cdr:x>
      <cdr:y>1</cdr:y>
    </cdr:to>
    <cdr:sp macro="" textlink="">
      <cdr:nvSpPr>
        <cdr:cNvPr id="9" name="TextBox 2">
          <a:extLst xmlns:a="http://schemas.openxmlformats.org/drawingml/2006/main">
            <a:ext uri="{FF2B5EF4-FFF2-40B4-BE49-F238E27FC236}">
              <a16:creationId xmlns:a16="http://schemas.microsoft.com/office/drawing/2014/main" id="{FEB5A6DD-9CB5-3547-8E28-885598E7524D}"/>
            </a:ext>
          </a:extLst>
        </cdr:cNvPr>
        <cdr:cNvSpPr txBox="1"/>
      </cdr:nvSpPr>
      <cdr:spPr>
        <a:xfrm xmlns:a="http://schemas.openxmlformats.org/drawingml/2006/main">
          <a:off x="1963996" y="3555690"/>
          <a:ext cx="2412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More PIM-suitable workloads (1)</a:t>
          </a:r>
        </a:p>
      </cdr:txBody>
    </cdr:sp>
  </cdr:relSizeAnchor>
  <cdr:relSizeAnchor xmlns:cdr="http://schemas.openxmlformats.org/drawingml/2006/chartDrawing">
    <cdr:from>
      <cdr:x>0.58832</cdr:x>
      <cdr:y>0.93382</cdr:y>
    </cdr:from>
    <cdr:to>
      <cdr:x>0.84832</cdr:x>
      <cdr:y>1</cdr:y>
    </cdr:to>
    <cdr:sp macro="" textlink="">
      <cdr:nvSpPr>
        <cdr:cNvPr id="10" name="TextBox 2">
          <a:extLst xmlns:a="http://schemas.openxmlformats.org/drawingml/2006/main">
            <a:ext uri="{FF2B5EF4-FFF2-40B4-BE49-F238E27FC236}">
              <a16:creationId xmlns:a16="http://schemas.microsoft.com/office/drawing/2014/main" id="{056654C3-77F1-084E-B3E8-E9FA3F33CD62}"/>
            </a:ext>
          </a:extLst>
        </cdr:cNvPr>
        <cdr:cNvSpPr txBox="1"/>
      </cdr:nvSpPr>
      <cdr:spPr>
        <a:xfrm xmlns:a="http://schemas.openxmlformats.org/drawingml/2006/main">
          <a:off x="5294896" y="3555690"/>
          <a:ext cx="2340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Less PIM-suitable workloads (2)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0.85478</cdr:x>
      <cdr:y>0.08451</cdr:y>
    </cdr:from>
    <cdr:to>
      <cdr:x>0.85478</cdr:x>
      <cdr:y>0.66633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0FC8E01E-6E73-0A42-BB5A-155E0A0B0E5E}"/>
            </a:ext>
          </a:extLst>
        </cdr:cNvPr>
        <cdr:cNvCxnSpPr/>
      </cdr:nvCxnSpPr>
      <cdr:spPr>
        <a:xfrm xmlns:a="http://schemas.openxmlformats.org/drawingml/2006/main" flipV="1">
          <a:off x="7421460" y="334660"/>
          <a:ext cx="0" cy="2304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0.11218</cdr:x>
      <cdr:y>0.44016</cdr:y>
    </cdr:from>
    <cdr:to>
      <cdr:x>0.97844</cdr:x>
      <cdr:y>0.44016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98DB0197-3862-8946-9922-BE04C1B1B1F6}"/>
            </a:ext>
          </a:extLst>
        </cdr:cNvPr>
        <cdr:cNvCxnSpPr/>
      </cdr:nvCxnSpPr>
      <cdr:spPr>
        <a:xfrm xmlns:a="http://schemas.openxmlformats.org/drawingml/2006/main">
          <a:off x="973942" y="1743047"/>
          <a:ext cx="7521158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0.56771</cdr:x>
      <cdr:y>0.08451</cdr:y>
    </cdr:from>
    <cdr:to>
      <cdr:x>0.56771</cdr:x>
      <cdr:y>0.66633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21DDDA94-AD89-B14A-98FC-14C300D085A5}"/>
            </a:ext>
          </a:extLst>
        </cdr:cNvPr>
        <cdr:cNvCxnSpPr/>
      </cdr:nvCxnSpPr>
      <cdr:spPr>
        <a:xfrm xmlns:a="http://schemas.openxmlformats.org/drawingml/2006/main" flipV="1">
          <a:off x="4929090" y="334660"/>
          <a:ext cx="0" cy="2304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0.86204</cdr:x>
      <cdr:y>0.68533</cdr:y>
    </cdr:from>
    <cdr:to>
      <cdr:x>0.88728</cdr:x>
      <cdr:y>0.91224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3AD28AC0-834B-2443-A030-9622ED3D2174}"/>
            </a:ext>
          </a:extLst>
        </cdr:cNvPr>
        <cdr:cNvSpPr txBox="1"/>
      </cdr:nvSpPr>
      <cdr:spPr>
        <a:xfrm xmlns:a="http://schemas.openxmlformats.org/drawingml/2006/main" rot="16200000">
          <a:off x="7439940" y="2927950"/>
          <a:ext cx="864000" cy="2271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(1)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0.90602</cdr:x>
      <cdr:y>0.68533</cdr:y>
    </cdr:from>
    <cdr:to>
      <cdr:x>0.93127</cdr:x>
      <cdr:y>0.91224</cdr:y>
    </cdr:to>
    <cdr:sp macro="" textlink="">
      <cdr:nvSpPr>
        <cdr:cNvPr id="7" name="TextBox 2">
          <a:extLst xmlns:a="http://schemas.openxmlformats.org/drawingml/2006/main">
            <a:ext uri="{FF2B5EF4-FFF2-40B4-BE49-F238E27FC236}">
              <a16:creationId xmlns:a16="http://schemas.microsoft.com/office/drawing/2014/main" id="{3AD28AC0-834B-2443-A030-9622ED3D2174}"/>
            </a:ext>
          </a:extLst>
        </cdr:cNvPr>
        <cdr:cNvSpPr txBox="1"/>
      </cdr:nvSpPr>
      <cdr:spPr>
        <a:xfrm xmlns:a="http://schemas.openxmlformats.org/drawingml/2006/main" rot="16200000">
          <a:off x="7835828" y="2927905"/>
          <a:ext cx="864000" cy="2272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(2)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0.9438</cdr:x>
      <cdr:y>0.68781</cdr:y>
    </cdr:from>
    <cdr:to>
      <cdr:x>0.96904</cdr:x>
      <cdr:y>0.84854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66EF9669-9113-964B-BCF7-0DA2D3A24578}"/>
            </a:ext>
          </a:extLst>
        </cdr:cNvPr>
        <cdr:cNvSpPr txBox="1"/>
      </cdr:nvSpPr>
      <cdr:spPr>
        <a:xfrm xmlns:a="http://schemas.openxmlformats.org/drawingml/2006/main" rot="16200000">
          <a:off x="8301786" y="2811393"/>
          <a:ext cx="612000" cy="2271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</a:p>
      </cdr:txBody>
    </cdr:sp>
  </cdr:relSizeAnchor>
  <cdr:relSizeAnchor xmlns:cdr="http://schemas.openxmlformats.org/drawingml/2006/chartDrawing">
    <cdr:from>
      <cdr:x>0.58173</cdr:x>
      <cdr:y>0.93382</cdr:y>
    </cdr:from>
    <cdr:to>
      <cdr:x>0.84173</cdr:x>
      <cdr:y>1</cdr:y>
    </cdr:to>
    <cdr:sp macro="" textlink="">
      <cdr:nvSpPr>
        <cdr:cNvPr id="9" name="TextBox 2">
          <a:extLst xmlns:a="http://schemas.openxmlformats.org/drawingml/2006/main">
            <a:ext uri="{FF2B5EF4-FFF2-40B4-BE49-F238E27FC236}">
              <a16:creationId xmlns:a16="http://schemas.microsoft.com/office/drawing/2014/main" id="{C47AB065-0C08-A848-9EBA-68210C03137B}"/>
            </a:ext>
          </a:extLst>
        </cdr:cNvPr>
        <cdr:cNvSpPr txBox="1"/>
      </cdr:nvSpPr>
      <cdr:spPr>
        <a:xfrm xmlns:a="http://schemas.openxmlformats.org/drawingml/2006/main">
          <a:off x="5235593" y="3555692"/>
          <a:ext cx="2340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Less PIM-suitable workloads (2)</a:t>
          </a:r>
        </a:p>
      </cdr:txBody>
    </cdr:sp>
  </cdr:relSizeAnchor>
  <cdr:relSizeAnchor xmlns:cdr="http://schemas.openxmlformats.org/drawingml/2006/chartDrawing">
    <cdr:from>
      <cdr:x>0.20271</cdr:x>
      <cdr:y>0.93503</cdr:y>
    </cdr:from>
    <cdr:to>
      <cdr:x>0.4838</cdr:x>
      <cdr:y>0.99162</cdr:y>
    </cdr:to>
    <cdr:sp macro="" textlink="">
      <cdr:nvSpPr>
        <cdr:cNvPr id="10" name="TextBox 2">
          <a:extLst xmlns:a="http://schemas.openxmlformats.org/drawingml/2006/main">
            <a:ext uri="{FF2B5EF4-FFF2-40B4-BE49-F238E27FC236}">
              <a16:creationId xmlns:a16="http://schemas.microsoft.com/office/drawing/2014/main" id="{1C97A88C-587F-3541-BD96-4810546FEF70}"/>
            </a:ext>
          </a:extLst>
        </cdr:cNvPr>
        <cdr:cNvSpPr txBox="1"/>
      </cdr:nvSpPr>
      <cdr:spPr>
        <a:xfrm xmlns:a="http://schemas.openxmlformats.org/drawingml/2006/main">
          <a:off x="1824414" y="3560322"/>
          <a:ext cx="2529812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More PIM-suitable workloads (1)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0.14141</cdr:x>
      <cdr:y>0.03248</cdr:y>
    </cdr:from>
    <cdr:to>
      <cdr:x>0.42698</cdr:x>
      <cdr:y>0.14518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F0EF052-1488-F14F-93AC-9A50A084E40B}"/>
            </a:ext>
          </a:extLst>
        </cdr:cNvPr>
        <cdr:cNvSpPr txBox="1"/>
      </cdr:nvSpPr>
      <cdr:spPr>
        <a:xfrm xmlns:a="http://schemas.openxmlformats.org/drawingml/2006/main">
          <a:off x="661793" y="90793"/>
          <a:ext cx="1336465" cy="314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/>
            <a:t>(a)</a:t>
          </a:r>
          <a:r>
            <a:rPr lang="en-US" sz="1000" b="1" baseline="0"/>
            <a:t> </a:t>
          </a:r>
          <a:r>
            <a:rPr lang="en-US" sz="1000" b="1"/>
            <a:t>INT32, ADD</a:t>
          </a:r>
          <a:r>
            <a:rPr lang="en-US" sz="1000" b="0"/>
            <a:t> (1 DPU)</a:t>
          </a:r>
        </a:p>
      </cdr:txBody>
    </cdr:sp>
  </cdr:relSizeAnchor>
  <cdr:relSizeAnchor xmlns:cdr="http://schemas.openxmlformats.org/drawingml/2006/chartDrawing">
    <cdr:from>
      <cdr:x>0.03118</cdr:x>
      <cdr:y>0.82039</cdr:y>
    </cdr:from>
    <cdr:to>
      <cdr:x>0.16175</cdr:x>
      <cdr:y>0.88401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E119D161-B698-C34F-A096-FAD6AC5487BA}"/>
            </a:ext>
          </a:extLst>
        </cdr:cNvPr>
        <cdr:cNvSpPr/>
      </cdr:nvSpPr>
      <cdr:spPr>
        <a:xfrm xmlns:a="http://schemas.openxmlformats.org/drawingml/2006/main" rot="18950358" flipV="1">
          <a:off x="145901" y="2292982"/>
          <a:ext cx="611068" cy="1778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relSizeAnchor>
  <cdr:relSizeAnchor xmlns:cdr="http://schemas.openxmlformats.org/drawingml/2006/chartDrawing">
    <cdr:from>
      <cdr:x>0.77363</cdr:x>
      <cdr:y>0.81068</cdr:y>
    </cdr:from>
    <cdr:to>
      <cdr:x>0.86405</cdr:x>
      <cdr:y>0.91162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6F144DA0-F221-484F-BAE9-E0442D4EF9F4}"/>
            </a:ext>
          </a:extLst>
        </cdr:cNvPr>
        <cdr:cNvSpPr/>
      </cdr:nvSpPr>
      <cdr:spPr>
        <a:xfrm xmlns:a="http://schemas.openxmlformats.org/drawingml/2006/main" rot="18950358">
          <a:off x="3620572" y="2265822"/>
          <a:ext cx="423190" cy="2821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>
              <a:solidFill>
                <a:schemeClr val="tx1"/>
              </a:solidFill>
            </a:rPr>
            <a:t>2</a:t>
          </a:r>
        </a:p>
      </cdr:txBody>
    </cdr:sp>
  </cdr:relSizeAnchor>
  <cdr:relSizeAnchor xmlns:cdr="http://schemas.openxmlformats.org/drawingml/2006/chartDrawing">
    <cdr:from>
      <cdr:x>0.7382</cdr:x>
      <cdr:y>0.79928</cdr:y>
    </cdr:from>
    <cdr:to>
      <cdr:x>0.80682</cdr:x>
      <cdr:y>0.89976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90539433-DDEC-FA4F-A51B-B0E6DAA77E86}"/>
            </a:ext>
          </a:extLst>
        </cdr:cNvPr>
        <cdr:cNvSpPr/>
      </cdr:nvSpPr>
      <cdr:spPr>
        <a:xfrm xmlns:a="http://schemas.openxmlformats.org/drawingml/2006/main" rot="18950358">
          <a:off x="3454760" y="2233983"/>
          <a:ext cx="321176" cy="2808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>
              <a:solidFill>
                <a:schemeClr val="tx1"/>
              </a:solidFill>
            </a:rPr>
            <a:t>1</a:t>
          </a:r>
        </a:p>
      </cdr:txBody>
    </cdr:sp>
  </cdr:relSizeAnchor>
  <cdr:relSizeAnchor xmlns:cdr="http://schemas.openxmlformats.org/drawingml/2006/chartDrawing">
    <cdr:from>
      <cdr:x>0.85818</cdr:x>
      <cdr:y>0.81973</cdr:y>
    </cdr:from>
    <cdr:to>
      <cdr:x>0.9687</cdr:x>
      <cdr:y>0.92067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AFC48ECF-5AC6-D24C-BB45-70F0790CED2B}"/>
            </a:ext>
          </a:extLst>
        </cdr:cNvPr>
        <cdr:cNvSpPr/>
      </cdr:nvSpPr>
      <cdr:spPr>
        <a:xfrm xmlns:a="http://schemas.openxmlformats.org/drawingml/2006/main" rot="18950358">
          <a:off x="4016261" y="2291120"/>
          <a:ext cx="517233" cy="28212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>
              <a:solidFill>
                <a:schemeClr val="tx1"/>
              </a:solidFill>
            </a:rPr>
            <a:t>8</a:t>
          </a:r>
        </a:p>
      </cdr:txBody>
    </cdr:sp>
  </cdr:relSizeAnchor>
  <cdr:relSizeAnchor xmlns:cdr="http://schemas.openxmlformats.org/drawingml/2006/chartDrawing">
    <cdr:from>
      <cdr:x>0.83298</cdr:x>
      <cdr:y>0.80474</cdr:y>
    </cdr:from>
    <cdr:to>
      <cdr:x>0.91336</cdr:x>
      <cdr:y>0.90568</cdr:y>
    </cdr:to>
    <cdr:sp macro="" textlink="">
      <cdr:nvSpPr>
        <cdr:cNvPr id="7" name="Rectangle 6">
          <a:extLst xmlns:a="http://schemas.openxmlformats.org/drawingml/2006/main">
            <a:ext uri="{FF2B5EF4-FFF2-40B4-BE49-F238E27FC236}">
              <a16:creationId xmlns:a16="http://schemas.microsoft.com/office/drawing/2014/main" id="{73F0D319-4AF1-664C-8CC7-33ABFD5DB396}"/>
            </a:ext>
          </a:extLst>
        </cdr:cNvPr>
        <cdr:cNvSpPr/>
      </cdr:nvSpPr>
      <cdr:spPr>
        <a:xfrm xmlns:a="http://schemas.openxmlformats.org/drawingml/2006/main" rot="18950358">
          <a:off x="3898357" y="2249224"/>
          <a:ext cx="376169" cy="2821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>
              <a:solidFill>
                <a:schemeClr val="tx1"/>
              </a:solidFill>
            </a:rPr>
            <a:t>4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0.85682</cdr:x>
      <cdr:y>0.06781</cdr:y>
    </cdr:from>
    <cdr:to>
      <cdr:x>0.85682</cdr:x>
      <cdr:y>0.65872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00F891FD-3D50-6D40-9596-4076114A2B91}"/>
            </a:ext>
          </a:extLst>
        </cdr:cNvPr>
        <cdr:cNvCxnSpPr/>
      </cdr:nvCxnSpPr>
      <cdr:spPr>
        <a:xfrm xmlns:a="http://schemas.openxmlformats.org/drawingml/2006/main" flipV="1">
          <a:off x="7439172" y="268543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0.12309</cdr:x>
      <cdr:y>0.37843</cdr:y>
    </cdr:from>
    <cdr:to>
      <cdr:x>0.97907</cdr:x>
      <cdr:y>0.37843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98DB0197-3862-8946-9922-BE04C1B1B1F6}"/>
            </a:ext>
          </a:extLst>
        </cdr:cNvPr>
        <cdr:cNvCxnSpPr/>
      </cdr:nvCxnSpPr>
      <cdr:spPr>
        <a:xfrm xmlns:a="http://schemas.openxmlformats.org/drawingml/2006/main">
          <a:off x="1068751" y="1498596"/>
          <a:ext cx="7431903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0.57408</cdr:x>
      <cdr:y>0.06834</cdr:y>
    </cdr:from>
    <cdr:to>
      <cdr:x>0.57408</cdr:x>
      <cdr:y>0.65925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4C5590F-F1DC-E649-BD5E-160ACE05BF26}"/>
            </a:ext>
          </a:extLst>
        </cdr:cNvPr>
        <cdr:cNvCxnSpPr/>
      </cdr:nvCxnSpPr>
      <cdr:spPr>
        <a:xfrm xmlns:a="http://schemas.openxmlformats.org/drawingml/2006/main" flipV="1">
          <a:off x="4984350" y="270642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0.86628</cdr:x>
      <cdr:y>0.68505</cdr:y>
    </cdr:from>
    <cdr:to>
      <cdr:x>0.89022</cdr:x>
      <cdr:y>0.90751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EB943F8D-E402-6A4C-A99D-66736CC995CA}"/>
            </a:ext>
          </a:extLst>
        </cdr:cNvPr>
        <cdr:cNvSpPr txBox="1"/>
      </cdr:nvSpPr>
      <cdr:spPr>
        <a:xfrm xmlns:a="http://schemas.openxmlformats.org/drawingml/2006/main" rot="16200000">
          <a:off x="7480727" y="2924259"/>
          <a:ext cx="847045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(1)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0.90658</cdr:x>
      <cdr:y>0.67933</cdr:y>
    </cdr:from>
    <cdr:to>
      <cdr:x>0.93051</cdr:x>
      <cdr:y>0.90508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7837108" y="2908747"/>
          <a:ext cx="859594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(2)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0.94666</cdr:x>
      <cdr:y>0.68284</cdr:y>
    </cdr:from>
    <cdr:to>
      <cdr:x>0.9706</cdr:x>
      <cdr:y>0.84686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8315417" y="2804597"/>
          <a:ext cx="624552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</a:p>
      </cdr:txBody>
    </cdr:sp>
  </cdr:relSizeAnchor>
  <cdr:relSizeAnchor xmlns:cdr="http://schemas.openxmlformats.org/drawingml/2006/chartDrawing">
    <cdr:from>
      <cdr:x>0.21822</cdr:x>
      <cdr:y>0.93382</cdr:y>
    </cdr:from>
    <cdr:to>
      <cdr:x>0.48622</cdr:x>
      <cdr:y>1</cdr:y>
    </cdr:to>
    <cdr:sp macro="" textlink="">
      <cdr:nvSpPr>
        <cdr:cNvPr id="9" name="TextBox 2">
          <a:extLst xmlns:a="http://schemas.openxmlformats.org/drawingml/2006/main">
            <a:ext uri="{FF2B5EF4-FFF2-40B4-BE49-F238E27FC236}">
              <a16:creationId xmlns:a16="http://schemas.microsoft.com/office/drawing/2014/main" id="{FEB5A6DD-9CB5-3547-8E28-885598E7524D}"/>
            </a:ext>
          </a:extLst>
        </cdr:cNvPr>
        <cdr:cNvSpPr txBox="1"/>
      </cdr:nvSpPr>
      <cdr:spPr>
        <a:xfrm xmlns:a="http://schemas.openxmlformats.org/drawingml/2006/main">
          <a:off x="1963996" y="3555690"/>
          <a:ext cx="2412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More PIM-suitable workloads (1)</a:t>
          </a:r>
        </a:p>
      </cdr:txBody>
    </cdr:sp>
  </cdr:relSizeAnchor>
  <cdr:relSizeAnchor xmlns:cdr="http://schemas.openxmlformats.org/drawingml/2006/chartDrawing">
    <cdr:from>
      <cdr:x>0.58832</cdr:x>
      <cdr:y>0.93382</cdr:y>
    </cdr:from>
    <cdr:to>
      <cdr:x>0.84832</cdr:x>
      <cdr:y>1</cdr:y>
    </cdr:to>
    <cdr:sp macro="" textlink="">
      <cdr:nvSpPr>
        <cdr:cNvPr id="10" name="TextBox 2">
          <a:extLst xmlns:a="http://schemas.openxmlformats.org/drawingml/2006/main">
            <a:ext uri="{FF2B5EF4-FFF2-40B4-BE49-F238E27FC236}">
              <a16:creationId xmlns:a16="http://schemas.microsoft.com/office/drawing/2014/main" id="{056654C3-77F1-084E-B3E8-E9FA3F33CD62}"/>
            </a:ext>
          </a:extLst>
        </cdr:cNvPr>
        <cdr:cNvSpPr txBox="1"/>
      </cdr:nvSpPr>
      <cdr:spPr>
        <a:xfrm xmlns:a="http://schemas.openxmlformats.org/drawingml/2006/main">
          <a:off x="5294896" y="3555690"/>
          <a:ext cx="2340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Less PIM-suitable workloads (2)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0.85682</cdr:x>
      <cdr:y>0.06781</cdr:y>
    </cdr:from>
    <cdr:to>
      <cdr:x>0.85682</cdr:x>
      <cdr:y>0.65872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00F891FD-3D50-6D40-9596-4076114A2B91}"/>
            </a:ext>
          </a:extLst>
        </cdr:cNvPr>
        <cdr:cNvCxnSpPr/>
      </cdr:nvCxnSpPr>
      <cdr:spPr>
        <a:xfrm xmlns:a="http://schemas.openxmlformats.org/drawingml/2006/main" flipV="1">
          <a:off x="7439172" y="268543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0.12309</cdr:x>
      <cdr:y>0.37843</cdr:y>
    </cdr:from>
    <cdr:to>
      <cdr:x>0.97907</cdr:x>
      <cdr:y>0.37843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98DB0197-3862-8946-9922-BE04C1B1B1F6}"/>
            </a:ext>
          </a:extLst>
        </cdr:cNvPr>
        <cdr:cNvCxnSpPr/>
      </cdr:nvCxnSpPr>
      <cdr:spPr>
        <a:xfrm xmlns:a="http://schemas.openxmlformats.org/drawingml/2006/main">
          <a:off x="1068751" y="1498596"/>
          <a:ext cx="7431903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0.57408</cdr:x>
      <cdr:y>0.06834</cdr:y>
    </cdr:from>
    <cdr:to>
      <cdr:x>0.57408</cdr:x>
      <cdr:y>0.65925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4C5590F-F1DC-E649-BD5E-160ACE05BF26}"/>
            </a:ext>
          </a:extLst>
        </cdr:cNvPr>
        <cdr:cNvCxnSpPr/>
      </cdr:nvCxnSpPr>
      <cdr:spPr>
        <a:xfrm xmlns:a="http://schemas.openxmlformats.org/drawingml/2006/main" flipV="1">
          <a:off x="4984350" y="270642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0.86628</cdr:x>
      <cdr:y>0.68505</cdr:y>
    </cdr:from>
    <cdr:to>
      <cdr:x>0.89022</cdr:x>
      <cdr:y>0.90751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EB943F8D-E402-6A4C-A99D-66736CC995CA}"/>
            </a:ext>
          </a:extLst>
        </cdr:cNvPr>
        <cdr:cNvSpPr txBox="1"/>
      </cdr:nvSpPr>
      <cdr:spPr>
        <a:xfrm xmlns:a="http://schemas.openxmlformats.org/drawingml/2006/main" rot="16200000">
          <a:off x="7480727" y="2924259"/>
          <a:ext cx="847045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(1)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0.90658</cdr:x>
      <cdr:y>0.67933</cdr:y>
    </cdr:from>
    <cdr:to>
      <cdr:x>0.93051</cdr:x>
      <cdr:y>0.90508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7837108" y="2908747"/>
          <a:ext cx="859594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(2)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0.94666</cdr:x>
      <cdr:y>0.68284</cdr:y>
    </cdr:from>
    <cdr:to>
      <cdr:x>0.9706</cdr:x>
      <cdr:y>0.84686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8315417" y="2804597"/>
          <a:ext cx="624552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</a:p>
      </cdr:txBody>
    </cdr:sp>
  </cdr:relSizeAnchor>
  <cdr:relSizeAnchor xmlns:cdr="http://schemas.openxmlformats.org/drawingml/2006/chartDrawing">
    <cdr:from>
      <cdr:x>0.21822</cdr:x>
      <cdr:y>0.93382</cdr:y>
    </cdr:from>
    <cdr:to>
      <cdr:x>0.48622</cdr:x>
      <cdr:y>1</cdr:y>
    </cdr:to>
    <cdr:sp macro="" textlink="">
      <cdr:nvSpPr>
        <cdr:cNvPr id="9" name="TextBox 2">
          <a:extLst xmlns:a="http://schemas.openxmlformats.org/drawingml/2006/main">
            <a:ext uri="{FF2B5EF4-FFF2-40B4-BE49-F238E27FC236}">
              <a16:creationId xmlns:a16="http://schemas.microsoft.com/office/drawing/2014/main" id="{FEB5A6DD-9CB5-3547-8E28-885598E7524D}"/>
            </a:ext>
          </a:extLst>
        </cdr:cNvPr>
        <cdr:cNvSpPr txBox="1"/>
      </cdr:nvSpPr>
      <cdr:spPr>
        <a:xfrm xmlns:a="http://schemas.openxmlformats.org/drawingml/2006/main">
          <a:off x="1963996" y="3555690"/>
          <a:ext cx="2412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More PIM-suitable workloads (1)</a:t>
          </a:r>
        </a:p>
      </cdr:txBody>
    </cdr:sp>
  </cdr:relSizeAnchor>
  <cdr:relSizeAnchor xmlns:cdr="http://schemas.openxmlformats.org/drawingml/2006/chartDrawing">
    <cdr:from>
      <cdr:x>0.58832</cdr:x>
      <cdr:y>0.93382</cdr:y>
    </cdr:from>
    <cdr:to>
      <cdr:x>0.84832</cdr:x>
      <cdr:y>1</cdr:y>
    </cdr:to>
    <cdr:sp macro="" textlink="">
      <cdr:nvSpPr>
        <cdr:cNvPr id="10" name="TextBox 2">
          <a:extLst xmlns:a="http://schemas.openxmlformats.org/drawingml/2006/main">
            <a:ext uri="{FF2B5EF4-FFF2-40B4-BE49-F238E27FC236}">
              <a16:creationId xmlns:a16="http://schemas.microsoft.com/office/drawing/2014/main" id="{056654C3-77F1-084E-B3E8-E9FA3F33CD62}"/>
            </a:ext>
          </a:extLst>
        </cdr:cNvPr>
        <cdr:cNvSpPr txBox="1"/>
      </cdr:nvSpPr>
      <cdr:spPr>
        <a:xfrm xmlns:a="http://schemas.openxmlformats.org/drawingml/2006/main">
          <a:off x="5294896" y="3555690"/>
          <a:ext cx="2340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Less PIM-suitable workloads (2)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DB5256-F1E6-8743-B02A-68834AC97D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3DF50-F8E9-9241-9406-236CB6BE4E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437D9-744C-C144-AC94-91DD2CDA03B0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6F5C5-CE3A-FA42-98DE-93BCBE04DF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6B318-E632-1A46-A963-2EC75F69F8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05C31-5BD3-9B42-A270-096A1EE58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929AC-FC5A-1646-B3A1-E39A37E8D8F5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715E5-0E3B-1B4F-BB79-1C4B57B4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1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58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98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39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1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07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74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63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78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86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494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8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1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425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20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02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023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696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621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014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010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63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800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89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84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6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85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P21 DIMMs.</a:t>
            </a:r>
          </a:p>
          <a:p>
            <a:r>
              <a:rPr lang="en-US" dirty="0"/>
              <a:t>DPUs cannot be shared. There is a large number of DPUs.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 need for OS.</a:t>
            </a:r>
          </a:p>
          <a:p>
            <a:r>
              <a:rPr lang="en-US" dirty="0"/>
              <a:t>This simplifies security implications. No side channels.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13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2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44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9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4DFF4F-ED49-E545-9049-57D68EB3BF4A}"/>
              </a:ext>
            </a:extLst>
          </p:cNvPr>
          <p:cNvSpPr/>
          <p:nvPr userDrawn="1"/>
        </p:nvSpPr>
        <p:spPr>
          <a:xfrm>
            <a:off x="0" y="0"/>
            <a:ext cx="9144000" cy="4379053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351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9311" y="2839453"/>
            <a:ext cx="6858000" cy="1539600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 baseline="0"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z="3200" b="1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Click to edit Master subtitle style</a:t>
            </a:r>
            <a:endParaRPr lang="en-US" dirty="0"/>
          </a:p>
        </p:txBody>
      </p:sp>
      <p:pic>
        <p:nvPicPr>
          <p:cNvPr id="12" name="Picture 2" descr="http://www.euroc-project.eu/fileadmin/imgEuroc/eurocConsortiumLogos/ethLogo.png">
            <a:extLst>
              <a:ext uri="{FF2B5EF4-FFF2-40B4-BE49-F238E27FC236}">
                <a16:creationId xmlns:a16="http://schemas.microsoft.com/office/drawing/2014/main" id="{8CF7D528-60B9-7C4D-8128-F52BA3A7A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" y="6030665"/>
            <a:ext cx="2397512" cy="49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EC1F6D-190B-B448-B175-2B9886767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4489" y="5887318"/>
            <a:ext cx="2640412" cy="607663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C2DCD12-E0A7-964E-8C01-30F57AE18A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0667"/>
            <a:ext cx="9144000" cy="2619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664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7690CA2F-7EF4-4D4B-B05E-9CD06D97C0C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3EF9E563-85B6-884B-A069-BAB01B87B7D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D0717-7499-9E44-845B-E851FCB169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5699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9562426B-A5A0-F944-991E-0F589442A9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9EBECD59-3F6D-0145-A9B5-5EE2DF859F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9139E-1132-E74D-AAEB-A81F8150B1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8729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BB00FC4D-28B2-774A-BDF5-CB3A5D1E70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EBDB0E60-2A7B-1B44-BB6D-97BF3A139C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C9412-F662-064D-BEDC-D33A60B08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26903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10E3EA30-DFF3-9C4B-9691-5C9AAB88EB4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2B2EE262-3A13-4443-80B8-614C7A4B25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70A1F-36EE-AC4A-B790-1CFE7EECD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6560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2A476F68-C964-6F4C-B323-CADD64DDE3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F4A41114-0EC5-4244-A8AE-388F27C490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1C9BF-9555-1749-A87B-CA7C52D013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40942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4744"/>
            <a:ext cx="7924800" cy="2232248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04592"/>
            <a:ext cx="7848600" cy="124854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29991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58657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2107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08720"/>
            <a:ext cx="42291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08720"/>
            <a:ext cx="42291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34220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7658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D2D3B90-BDF0-9E4D-963A-CE3F0519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5"/>
            <a:ext cx="8894602" cy="606084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Candara" panose="020E0502030303020204" pitchFamily="34" charset="0"/>
                <a:ea typeface="Geneva" panose="020B0503030404040204" pitchFamily="34" charset="0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EB6F8F-19D9-7A4A-967C-A1B0DB23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1pPr>
            <a:lvl2pPr marL="685766" indent="-228589">
              <a:buFont typeface="Cambria" panose="02040503050406030204" pitchFamily="18" charset="0"/>
              <a:buChar char="-"/>
              <a:defRPr sz="24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2pPr>
            <a:lvl3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3pPr>
            <a:lvl4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4pPr>
            <a:lvl5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8B30CEA-A32F-0B4F-94FF-2F238104D6CE}"/>
              </a:ext>
            </a:extLst>
          </p:cNvPr>
          <p:cNvSpPr txBox="1">
            <a:spLocks/>
          </p:cNvSpPr>
          <p:nvPr userDrawn="1"/>
        </p:nvSpPr>
        <p:spPr>
          <a:xfrm>
            <a:off x="7977054" y="647648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 descr="safari.png">
            <a:extLst>
              <a:ext uri="{FF2B5EF4-FFF2-40B4-BE49-F238E27FC236}">
                <a16:creationId xmlns:a16="http://schemas.microsoft.com/office/drawing/2014/main" id="{DCA7EB8C-F307-874D-B152-028FC5CC7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525283"/>
            <a:ext cx="1080120" cy="31252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CD1133-1492-4A44-93C1-B89EF4FD41F6}"/>
              </a:ext>
            </a:extLst>
          </p:cNvPr>
          <p:cNvCxnSpPr>
            <a:cxnSpLocks/>
          </p:cNvCxnSpPr>
          <p:nvPr userDrawn="1"/>
        </p:nvCxnSpPr>
        <p:spPr>
          <a:xfrm>
            <a:off x="117027" y="831499"/>
            <a:ext cx="8894601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E97BD3-6BDD-8949-ACFE-8F75374CA53C}"/>
              </a:ext>
            </a:extLst>
          </p:cNvPr>
          <p:cNvCxnSpPr>
            <a:cxnSpLocks/>
          </p:cNvCxnSpPr>
          <p:nvPr userDrawn="1"/>
        </p:nvCxnSpPr>
        <p:spPr>
          <a:xfrm>
            <a:off x="117027" y="6482153"/>
            <a:ext cx="8894601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717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43096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22238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7771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5345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49761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73187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3008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2626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3318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392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BB22F3D8-372A-7E4F-BAF0-2B62E16D7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2538D10A-B20C-1F4A-A69F-0F0B507B6C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323C0A52-D6B6-4A4D-BD73-5955293DBD0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3D96CF-D2B5-284A-8A3B-88E2B14F16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CE92EBB-E8F1-BB42-9972-9FC2F1E39D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815D7EE-6875-8949-837F-2AE3A4F79F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00691C5-9FA5-3F46-90A7-ED5D0D102B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87342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8334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2878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8087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6724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9591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2342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517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091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5943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724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30D4116A-1656-924F-8339-968CDC00B5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A92E4BB7-CF8F-934D-88CB-2C51D02F64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3320-76E4-0249-8CA9-3902D9716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27827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3237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5040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1563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8340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4638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9701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2973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6187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43789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9860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2D009077-10AD-0947-8806-7D3C25918E6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AA347429-32EA-F843-AE5C-FC1A699EBC2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AB052-3664-BF4F-993F-29369860E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69277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73945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64703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98157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70206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12992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85543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9795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88185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54513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F4A5797-4A52-3C47-A60F-384E10178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5569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24642810-0270-CB48-A1CA-24DCF4455E9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431DA97B-4E00-DC4F-B7DB-18E15C4344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EB4A5-7404-294B-999D-175F606D6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68085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FB91F-8620-9C4D-8A32-1AD02BFD5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5850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B9C50-E303-F947-B3E2-3E825F48C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2813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808B7-3DFC-6D40-89A2-98C67E53C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2135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8E456-01DF-094D-8CFB-DA5FA9E8B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5858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B0D83-FC11-C440-9D61-A92EDF7A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2697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D0A55-7789-CF47-ACA7-2311AFA1B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392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9BBE6-A637-304C-B5B7-9A7E3C08C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3055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BCF56-964A-F947-93A6-92ACEE6C7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423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CA570-B74D-4749-94AD-86C253965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2764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52400"/>
            <a:ext cx="2152651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6" y="152400"/>
            <a:ext cx="6305551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E11DC-2133-4F4D-8A86-82695C134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784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24BD8FCD-1BEB-6A42-B8B1-C39ED5BE279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id="{91A21973-5A9E-154E-A49A-033DD08EB7E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13A1E-7D24-2943-AA19-843CF9E699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57161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320AC-71F7-B345-A8F3-275013FA3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085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DB659D62-F008-694B-A107-310AB43E4C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866F093A-DC6C-3444-8F25-CDFB50F79ED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812E9-CA0A-8244-A046-0571FC5453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8209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F96B94DE-149A-A84D-858F-4D5B428FA7A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24B1C692-591D-3346-8E1A-A19CC1BBF0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001C4-BF5C-F640-BD99-70162C2025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7780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883CA-0B62-DB46-9CBE-B5DC6D4673F1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9D53D-D438-2342-97DF-4908BDD5F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1026">
            <a:extLst>
              <a:ext uri="{FF2B5EF4-FFF2-40B4-BE49-F238E27FC236}">
                <a16:creationId xmlns:a16="http://schemas.microsoft.com/office/drawing/2014/main" id="{767842EF-2E87-9649-8E4C-4EF07515E6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25667" name="Rectangle 1027">
            <a:extLst>
              <a:ext uri="{FF2B5EF4-FFF2-40B4-BE49-F238E27FC236}">
                <a16:creationId xmlns:a16="http://schemas.microsoft.com/office/drawing/2014/main" id="{7F46E882-405C-294F-A176-5EB4B6E5E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>
            <a:extLst>
              <a:ext uri="{FF2B5EF4-FFF2-40B4-BE49-F238E27FC236}">
                <a16:creationId xmlns:a16="http://schemas.microsoft.com/office/drawing/2014/main" id="{3955FDDD-00C5-1D4C-912E-1BDB0E3BD3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>
            <a:extLst>
              <a:ext uri="{FF2B5EF4-FFF2-40B4-BE49-F238E27FC236}">
                <a16:creationId xmlns:a16="http://schemas.microsoft.com/office/drawing/2014/main" id="{2C1267A1-BE40-C34F-A587-D92B7D4A5D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>
              <a:defRPr/>
            </a:pPr>
            <a:fld id="{B1C60925-3F6D-0244-A63C-8428EA4EFD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25670" name="Line 1032">
            <a:extLst>
              <a:ext uri="{FF2B5EF4-FFF2-40B4-BE49-F238E27FC236}">
                <a16:creationId xmlns:a16="http://schemas.microsoft.com/office/drawing/2014/main" id="{BEFE2080-76AE-4B40-AEAD-392FD767B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71" name="Line 1033">
            <a:extLst>
              <a:ext uri="{FF2B5EF4-FFF2-40B4-BE49-F238E27FC236}">
                <a16:creationId xmlns:a16="http://schemas.microsoft.com/office/drawing/2014/main" id="{23A53299-EA82-2047-A09E-6BA50065689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2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10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5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0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8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3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D7560A-9F5D-7742-BEE3-53E7C8CD2AD3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5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prim-benchmarks" TargetMode="External"/><Relationship Id="rId2" Type="http://schemas.openxmlformats.org/officeDocument/2006/relationships/hyperlink" Target="https://arxiv.org/pdf/2105.03814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12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image" Target="../media/image22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ndtech.com/show/14750/hot-chips-31-analysis-inmemory-processing-by-upmem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tiff"/><Relationship Id="rId4" Type="http://schemas.openxmlformats.org/officeDocument/2006/relationships/hyperlink" Target="https://www.upmem.com/video-upmem-presenting-its-true-processing-in-memory-solution-hot-chips-2019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MU-SAFARI/prim-benchmarks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105.03814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github.com/CMU-SAFARI/prim-benchmarks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prim-benchmark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105.03814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github.com/CMU-SAFARI/prim-benchmarks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8Hjy2iU9l4&amp;list=PL5Q2soXY2Zi_tOTAYm--dYByNPL7JhwR9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safari.ethz.ch/projects_and_seminars/fall2021/doku.php?id=processing_in_memory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be.com/playlist?list=PL5Q2soXY2Zi-841fUYYUK9EsXKhQKRPyX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yfkM_5EFgo&amp;list=PL5Q2soXY2Zi-Mnk1PxjEIG32HAGILkTOF" TargetMode="External"/><Relationship Id="rId2" Type="http://schemas.openxmlformats.org/officeDocument/2006/relationships/hyperlink" Target="https://safari.ethz.ch/architecture/fall2021/doku.php?id=schedule" TargetMode="Externa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4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prim-benchmarks" TargetMode="External"/><Relationship Id="rId2" Type="http://schemas.openxmlformats.org/officeDocument/2006/relationships/hyperlink" Target="https://arxiv.org/pdf/2105.03814.pdf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105.03814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github.com/CMU-SAFARI/prim-benchmark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10CE7A-9D8C-AE49-A39B-C01858CE1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79298"/>
            <a:ext cx="9144000" cy="119975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b="0" u="sng" dirty="0">
                <a:latin typeface="Candara" panose="020E0502030303020204" pitchFamily="34" charset="0"/>
              </a:rPr>
              <a:t>Juan Gómez Luna</a:t>
            </a:r>
            <a:r>
              <a:rPr lang="en-US" sz="2400" b="0" dirty="0">
                <a:latin typeface="Candara" panose="020E0502030303020204" pitchFamily="34" charset="0"/>
              </a:rPr>
              <a:t>, Izzat El Hajj, </a:t>
            </a:r>
          </a:p>
          <a:p>
            <a:pPr>
              <a:spcBef>
                <a:spcPts val="600"/>
              </a:spcBef>
            </a:pPr>
            <a:r>
              <a:rPr lang="en-US" sz="2400" b="0" dirty="0">
                <a:latin typeface="Candara" panose="020E0502030303020204" pitchFamily="34" charset="0"/>
              </a:rPr>
              <a:t>Ivan Fernandez, Christina </a:t>
            </a:r>
            <a:r>
              <a:rPr lang="en-US" sz="2400" b="0" dirty="0" err="1">
                <a:latin typeface="Candara" panose="020E0502030303020204" pitchFamily="34" charset="0"/>
              </a:rPr>
              <a:t>Giannoula</a:t>
            </a:r>
            <a:r>
              <a:rPr lang="en-US" sz="2400" b="0" dirty="0">
                <a:latin typeface="Candara" panose="020E0502030303020204" pitchFamily="34" charset="0"/>
              </a:rPr>
              <a:t>, </a:t>
            </a:r>
          </a:p>
          <a:p>
            <a:pPr>
              <a:spcBef>
                <a:spcPts val="600"/>
              </a:spcBef>
            </a:pPr>
            <a:r>
              <a:rPr lang="en-US" sz="2400" b="0" dirty="0">
                <a:latin typeface="Candara" panose="020E0502030303020204" pitchFamily="34" charset="0"/>
              </a:rPr>
              <a:t>Geraldo F. Oliveira, </a:t>
            </a:r>
            <a:r>
              <a:rPr lang="en-US" sz="2400" b="0" dirty="0" err="1">
                <a:latin typeface="Candara" panose="020E0502030303020204" pitchFamily="34" charset="0"/>
              </a:rPr>
              <a:t>Onur</a:t>
            </a:r>
            <a:r>
              <a:rPr lang="en-US" sz="2400" b="0" dirty="0">
                <a:latin typeface="Candara" panose="020E0502030303020204" pitchFamily="34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</a:rPr>
              <a:t>Mutlu</a:t>
            </a:r>
            <a:endParaRPr lang="en-US" sz="2400" b="0" dirty="0">
              <a:latin typeface="Candara" panose="020E05020303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4A15A-743E-4240-B7EC-8C7A11222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20668"/>
            <a:ext cx="9144000" cy="272872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Benchmarking Memory-Centric Computing Systems:</a:t>
            </a:r>
          </a:p>
          <a:p>
            <a:r>
              <a:rPr lang="en-US" sz="3200" dirty="0">
                <a:latin typeface="Candara" panose="020E0502030303020204" pitchFamily="34" charset="0"/>
              </a:rPr>
              <a:t>Analysis of Real Processing-in-Memory Hardware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A8E1073D-2730-9344-9B5D-7736C10F61B9}"/>
              </a:ext>
            </a:extLst>
          </p:cNvPr>
          <p:cNvSpPr txBox="1">
            <a:spLocks/>
          </p:cNvSpPr>
          <p:nvPr/>
        </p:nvSpPr>
        <p:spPr>
          <a:xfrm>
            <a:off x="1106731" y="4731618"/>
            <a:ext cx="6858000" cy="1146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u="sng" dirty="0">
                <a:hlinkClick r:id="rId2"/>
              </a:rPr>
              <a:t>https://arxiv.org/pdf/2110.01709.pdf</a:t>
            </a:r>
          </a:p>
          <a:p>
            <a:pPr>
              <a:spcBef>
                <a:spcPts val="600"/>
              </a:spcBef>
            </a:pPr>
            <a:r>
              <a:rPr lang="en-US" sz="2000" u="sng" dirty="0">
                <a:hlinkClick r:id="rId2"/>
              </a:rPr>
              <a:t>https://arxiv.org/pdf/2105.03814.pdf</a:t>
            </a:r>
            <a:endParaRPr lang="en-US" sz="2000" u="sng" dirty="0"/>
          </a:p>
          <a:p>
            <a:pPr>
              <a:spcBef>
                <a:spcPts val="600"/>
              </a:spcBef>
            </a:pPr>
            <a:r>
              <a:rPr lang="en-US" sz="2000" dirty="0">
                <a:hlinkClick r:id="rId3"/>
              </a:rPr>
              <a:t>https://github.com/CMU-SAFARI/prim-benchmarks</a:t>
            </a:r>
            <a:endParaRPr lang="en-US" sz="2000" dirty="0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6B77E858-74F9-B74D-BC7E-A9D40224EE0B}"/>
              </a:ext>
            </a:extLst>
          </p:cNvPr>
          <p:cNvSpPr txBox="1">
            <a:spLocks/>
          </p:cNvSpPr>
          <p:nvPr/>
        </p:nvSpPr>
        <p:spPr>
          <a:xfrm>
            <a:off x="1143000" y="79351"/>
            <a:ext cx="6858000" cy="282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dirty="0"/>
              <a:t>Workshop on Computing with Unconventional Technologies (CUT 2021)</a:t>
            </a:r>
          </a:p>
        </p:txBody>
      </p:sp>
    </p:spTree>
    <p:extLst>
      <p:ext uri="{BB962C8B-B14F-4D97-AF65-F5344CB8AC3E}">
        <p14:creationId xmlns:p14="http://schemas.microsoft.com/office/powerpoint/2010/main" val="2874167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0FC8F8C-F225-FE40-929B-6BE810F50236}"/>
              </a:ext>
            </a:extLst>
          </p:cNvPr>
          <p:cNvSpPr/>
          <p:nvPr/>
        </p:nvSpPr>
        <p:spPr>
          <a:xfrm>
            <a:off x="178200" y="962993"/>
            <a:ext cx="8787600" cy="87989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AD3230B-7F39-9340-9A98-02535843F9D1}"/>
              </a:ext>
            </a:extLst>
          </p:cNvPr>
          <p:cNvSpPr/>
          <p:nvPr/>
        </p:nvSpPr>
        <p:spPr>
          <a:xfrm>
            <a:off x="178200" y="962395"/>
            <a:ext cx="8787600" cy="88049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37658-4131-E946-8974-08804F7EB72D}"/>
              </a:ext>
            </a:extLst>
          </p:cNvPr>
          <p:cNvSpPr/>
          <p:nvPr/>
        </p:nvSpPr>
        <p:spPr>
          <a:xfrm>
            <a:off x="169011" y="5110170"/>
            <a:ext cx="8787600" cy="833431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CE1C4D-C9D5-1D4C-8363-9BBEDA24D389}"/>
              </a:ext>
            </a:extLst>
          </p:cNvPr>
          <p:cNvSpPr/>
          <p:nvPr/>
        </p:nvSpPr>
        <p:spPr>
          <a:xfrm>
            <a:off x="178200" y="1892890"/>
            <a:ext cx="8787600" cy="1386667"/>
          </a:xfrm>
          <a:prstGeom prst="roundRect">
            <a:avLst>
              <a:gd name="adj" fmla="val 8371"/>
            </a:avLst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21F8A93-C07C-1240-AED5-10923C44BCFE}"/>
              </a:ext>
            </a:extLst>
          </p:cNvPr>
          <p:cNvSpPr/>
          <p:nvPr/>
        </p:nvSpPr>
        <p:spPr>
          <a:xfrm>
            <a:off x="169011" y="3329570"/>
            <a:ext cx="8787600" cy="85352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22266B-AA24-2448-BB56-26D05F18BC4C}"/>
              </a:ext>
            </a:extLst>
          </p:cNvPr>
          <p:cNvSpPr/>
          <p:nvPr/>
        </p:nvSpPr>
        <p:spPr>
          <a:xfrm>
            <a:off x="178200" y="4235006"/>
            <a:ext cx="8787600" cy="830054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E4621E-DA1E-D141-A039-8C7109996C07}"/>
              </a:ext>
            </a:extLst>
          </p:cNvPr>
          <p:cNvSpPr/>
          <p:nvPr/>
        </p:nvSpPr>
        <p:spPr>
          <a:xfrm>
            <a:off x="169011" y="5988712"/>
            <a:ext cx="8787600" cy="360000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8BF89-EC1C-A447-B581-92D8E4742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004040"/>
            <a:ext cx="8894602" cy="5369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Accelerator Model</a:t>
            </a:r>
          </a:p>
          <a:p>
            <a:pPr lvl="1"/>
            <a:r>
              <a:rPr lang="en-US" dirty="0"/>
              <a:t>UPMEM-based PIM System Overview</a:t>
            </a:r>
          </a:p>
          <a:p>
            <a:r>
              <a:rPr lang="en-US" dirty="0"/>
              <a:t>UPMEM PIM Programming</a:t>
            </a:r>
          </a:p>
          <a:p>
            <a:pPr lvl="1"/>
            <a:r>
              <a:rPr lang="en-US" dirty="0"/>
              <a:t>Vector Addition</a:t>
            </a:r>
          </a:p>
          <a:p>
            <a:pPr lvl="1"/>
            <a:r>
              <a:rPr lang="en-US" dirty="0"/>
              <a:t>CPU-DPU Data Transfers</a:t>
            </a:r>
          </a:p>
          <a:p>
            <a:pPr lvl="1"/>
            <a:r>
              <a:rPr lang="en-US" dirty="0"/>
              <a:t>Inter-DPU Communication</a:t>
            </a:r>
          </a:p>
          <a:p>
            <a:pPr lvl="1"/>
            <a:r>
              <a:rPr lang="en-US" dirty="0"/>
              <a:t>CPU-DPU/DPU-CPU Transfer Bandwidth</a:t>
            </a:r>
          </a:p>
          <a:p>
            <a:r>
              <a:rPr lang="en-US" dirty="0"/>
              <a:t>DRAM Processing Unit</a:t>
            </a:r>
          </a:p>
          <a:p>
            <a:pPr lvl="1"/>
            <a:r>
              <a:rPr lang="en-US" dirty="0"/>
              <a:t>Arithmetic Throughput</a:t>
            </a:r>
          </a:p>
          <a:p>
            <a:pPr lvl="1"/>
            <a:r>
              <a:rPr lang="en-US" dirty="0"/>
              <a:t>WRAM and MRAM Bandwidth</a:t>
            </a:r>
          </a:p>
          <a:p>
            <a:r>
              <a:rPr lang="en-US" dirty="0"/>
              <a:t>PrIM Benchmarks</a:t>
            </a:r>
          </a:p>
          <a:p>
            <a:pPr lvl="1"/>
            <a:r>
              <a:rPr lang="en-US" dirty="0"/>
              <a:t>Roofline Model</a:t>
            </a:r>
          </a:p>
          <a:p>
            <a:pPr lvl="1"/>
            <a:r>
              <a:rPr lang="en-US" dirty="0"/>
              <a:t>Benchmark Diversity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Strong and Weak Scaling</a:t>
            </a:r>
          </a:p>
          <a:p>
            <a:pPr lvl="1"/>
            <a:r>
              <a:rPr lang="en-US" dirty="0"/>
              <a:t>Comparison to CPU and GPU</a:t>
            </a:r>
          </a:p>
          <a:p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408469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Accelerator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UPMEM DIMMs coexist with conventional DIMMs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  <a:p>
            <a:r>
              <a:rPr lang="en-US" dirty="0"/>
              <a:t>Integration of UPMEM DIMMs in a system follows an </a:t>
            </a:r>
            <a:r>
              <a:rPr lang="en-US" dirty="0">
                <a:solidFill>
                  <a:srgbClr val="00B050"/>
                </a:solidFill>
              </a:rPr>
              <a:t>accelerator model</a:t>
            </a:r>
          </a:p>
          <a:p>
            <a:endParaRPr lang="en-US" dirty="0"/>
          </a:p>
          <a:p>
            <a:r>
              <a:rPr lang="en-US" dirty="0"/>
              <a:t>UPMEM DIMMs can be seen as a </a:t>
            </a:r>
            <a:r>
              <a:rPr lang="en-US" dirty="0">
                <a:solidFill>
                  <a:srgbClr val="0070C0"/>
                </a:solidFill>
              </a:rPr>
              <a:t>loosely coupled accelerator</a:t>
            </a:r>
            <a:endParaRPr lang="en-US" dirty="0"/>
          </a:p>
          <a:p>
            <a:pPr lvl="1"/>
            <a:r>
              <a:rPr lang="en-US" dirty="0"/>
              <a:t>Explicit data movement between the main processor (host CPU) and the accelerator (UPMEM)</a:t>
            </a:r>
          </a:p>
          <a:p>
            <a:pPr lvl="1"/>
            <a:r>
              <a:rPr lang="en-US" dirty="0"/>
              <a:t>Explicit kernel launch onto the UPMEM processors</a:t>
            </a:r>
          </a:p>
          <a:p>
            <a:endParaRPr lang="en-US" dirty="0"/>
          </a:p>
          <a:p>
            <a:r>
              <a:rPr lang="en-US" dirty="0"/>
              <a:t>This resembles GPU computing</a:t>
            </a:r>
          </a:p>
        </p:txBody>
      </p:sp>
    </p:spTree>
    <p:extLst>
      <p:ext uri="{BB962C8B-B14F-4D97-AF65-F5344CB8AC3E}">
        <p14:creationId xmlns:p14="http://schemas.microsoft.com/office/powerpoint/2010/main" val="515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BF00-CBE8-814D-B088-82A94D9E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Organization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3EBD4-3CCC-C145-B4CE-E1E9E7261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In a UPMEM-based PIM system </a:t>
            </a:r>
            <a:r>
              <a:rPr lang="en-US" dirty="0"/>
              <a:t>UPMEM DIMMs coexist with regular DDR4 DIMMs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30052D-6AD0-5E45-81CF-2FBF423F3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165" y="2236016"/>
            <a:ext cx="6047670" cy="360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5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EB03D0-8190-D443-8C79-41C1214EA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87" y="3458048"/>
            <a:ext cx="3719964" cy="2217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806B28-E1D0-714E-8C6C-56E7F30BB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161" y="3511325"/>
            <a:ext cx="4830946" cy="245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96BF00-CBE8-814D-B088-82A94D9E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Organization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3EBD4-3CCC-C145-B4CE-E1E9E7261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UPMEM DIMM contains </a:t>
            </a:r>
            <a:r>
              <a:rPr lang="en-US" sz="2600" dirty="0">
                <a:solidFill>
                  <a:srgbClr val="00B050"/>
                </a:solidFill>
              </a:rPr>
              <a:t>8 or 16 chips</a:t>
            </a:r>
          </a:p>
          <a:p>
            <a:pPr lvl="1"/>
            <a:r>
              <a:rPr lang="en-US" sz="2200" dirty="0"/>
              <a:t>Thus, </a:t>
            </a:r>
            <a:r>
              <a:rPr lang="en-US" sz="2200" dirty="0">
                <a:solidFill>
                  <a:srgbClr val="00B050"/>
                </a:solidFill>
              </a:rPr>
              <a:t>1 or 2 ranks </a:t>
            </a:r>
            <a:r>
              <a:rPr lang="en-US" sz="2200" dirty="0"/>
              <a:t>of 8 chips each</a:t>
            </a:r>
          </a:p>
          <a:p>
            <a:r>
              <a:rPr lang="en-US" sz="2600" dirty="0"/>
              <a:t>Inside each PIM chip there are:</a:t>
            </a:r>
          </a:p>
          <a:p>
            <a:pPr lvl="1"/>
            <a:r>
              <a:rPr lang="en-US" dirty="0"/>
              <a:t>8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64MB banks </a:t>
            </a:r>
            <a:r>
              <a:rPr lang="en-US" dirty="0"/>
              <a:t>per chip: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Main RAM (MRAM)</a:t>
            </a:r>
            <a:r>
              <a:rPr lang="en-US" dirty="0"/>
              <a:t> banks</a:t>
            </a:r>
          </a:p>
          <a:p>
            <a:pPr lvl="1"/>
            <a:r>
              <a:rPr lang="en-US" dirty="0"/>
              <a:t>8 </a:t>
            </a:r>
            <a:r>
              <a:rPr lang="en-US" dirty="0">
                <a:solidFill>
                  <a:srgbClr val="0070C0"/>
                </a:solidFill>
              </a:rPr>
              <a:t>DRAM Processing Units (DPUs)</a:t>
            </a:r>
            <a:r>
              <a:rPr lang="en-US" dirty="0"/>
              <a:t> in each chip, 64 DPUs per rank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1802DE-1D59-FB46-A9C9-50AD777D4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728" y="4450292"/>
            <a:ext cx="2197507" cy="138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76EC1F-546A-D24F-B390-78D54FF76D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4245" y="4450292"/>
            <a:ext cx="1195702" cy="13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1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7DD877-191D-2149-826A-8B0E2C443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525" y="986857"/>
            <a:ext cx="4175012" cy="49151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96BF00-CBE8-814D-B088-82A94D9E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2,560-DPU System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3EBD4-3CCC-C145-B4CE-E1E9E7261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3741977" cy="5293805"/>
          </a:xfrm>
        </p:spPr>
        <p:txBody>
          <a:bodyPr/>
          <a:lstStyle/>
          <a:p>
            <a:r>
              <a:rPr lang="en-US" sz="2600" dirty="0"/>
              <a:t>UPMEM-based PIM system with </a:t>
            </a:r>
            <a:r>
              <a:rPr lang="en-US" sz="2600" dirty="0">
                <a:solidFill>
                  <a:srgbClr val="00B050"/>
                </a:solidFill>
              </a:rPr>
              <a:t>20 UPMEM DIMMs of 16 chips each (40 ranks)</a:t>
            </a:r>
          </a:p>
          <a:p>
            <a:pPr lvl="1"/>
            <a:r>
              <a:rPr lang="en-US" sz="2200" dirty="0"/>
              <a:t>P21 DIMMs</a:t>
            </a:r>
          </a:p>
          <a:p>
            <a:pPr lvl="1"/>
            <a:r>
              <a:rPr lang="en-US" sz="2200" dirty="0"/>
              <a:t>Dual x86 socket</a:t>
            </a:r>
          </a:p>
          <a:p>
            <a:pPr lvl="2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UPMEM DIMMs</a:t>
            </a:r>
            <a:r>
              <a:rPr lang="en-US" dirty="0"/>
              <a:t> coexist with </a:t>
            </a:r>
            <a:r>
              <a:rPr lang="en-US" dirty="0">
                <a:solidFill>
                  <a:srgbClr val="C00000"/>
                </a:solidFill>
              </a:rPr>
              <a:t>regular DDR4 DIMMs</a:t>
            </a:r>
          </a:p>
          <a:p>
            <a:pPr lvl="2"/>
            <a:r>
              <a:rPr lang="en-US" dirty="0"/>
              <a:t>2 memory controllers/socket (3 channels each)</a:t>
            </a:r>
          </a:p>
          <a:p>
            <a:pPr lvl="2"/>
            <a:r>
              <a:rPr lang="en-US" dirty="0"/>
              <a:t>2 conventional DDR4 DIMMs on one channel of one controller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2B6B3FAE-C7A5-0D4C-A591-DBF72C4DD8EC}"/>
              </a:ext>
            </a:extLst>
          </p:cNvPr>
          <p:cNvSpPr/>
          <p:nvPr/>
        </p:nvSpPr>
        <p:spPr>
          <a:xfrm>
            <a:off x="6951641" y="2071051"/>
            <a:ext cx="1798982" cy="518227"/>
          </a:xfrm>
          <a:prstGeom prst="wedgeEllipseCallout">
            <a:avLst/>
          </a:prstGeom>
          <a:solidFill>
            <a:srgbClr val="00B050">
              <a:alpha val="7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2560 DPUs*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EE9180-9C7C-4243-8B57-779664277A41}"/>
              </a:ext>
            </a:extLst>
          </p:cNvPr>
          <p:cNvSpPr txBox="1"/>
          <p:nvPr/>
        </p:nvSpPr>
        <p:spPr>
          <a:xfrm>
            <a:off x="1443269" y="6555534"/>
            <a:ext cx="68964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* There are 4 faulty DPUs in the system that we use in our experiments. Thus, the maximum number of DPUs we can use is 2,556.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C9E62E71-A61D-4844-8734-EF6718D463B8}"/>
              </a:ext>
            </a:extLst>
          </p:cNvPr>
          <p:cNvSpPr/>
          <p:nvPr/>
        </p:nvSpPr>
        <p:spPr>
          <a:xfrm>
            <a:off x="7261295" y="5809731"/>
            <a:ext cx="1472242" cy="564175"/>
          </a:xfrm>
          <a:prstGeom prst="wedgeEllipseCallout">
            <a:avLst>
              <a:gd name="adj1" fmla="val -34346"/>
              <a:gd name="adj2" fmla="val -61743"/>
            </a:avLst>
          </a:prstGeom>
          <a:solidFill>
            <a:schemeClr val="accent2">
              <a:lumMod val="75000"/>
              <a:alpha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160 GB</a:t>
            </a:r>
          </a:p>
        </p:txBody>
      </p:sp>
    </p:spTree>
    <p:extLst>
      <p:ext uri="{BB962C8B-B14F-4D97-AF65-F5344CB8AC3E}">
        <p14:creationId xmlns:p14="http://schemas.microsoft.com/office/powerpoint/2010/main" val="300153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BF00-CBE8-814D-B088-82A94D9E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2,560-DPU System (II)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E8E657-497E-D34D-9E02-328862033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309" y="867386"/>
            <a:ext cx="5851473" cy="55737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106EDF-1A4E-6145-9E03-9FF99CE57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245" y="2839197"/>
            <a:ext cx="3012711" cy="21189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0F6870-38D1-E447-9353-7D4BF2908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9230" y="1609889"/>
            <a:ext cx="2066388" cy="9192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32921E-5AA3-B844-8F27-9D5D6227F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8623" y="3374763"/>
            <a:ext cx="2592924" cy="20016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C4920E-CFD7-B344-BBAC-B77FDC25C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7595" y="1822368"/>
            <a:ext cx="2070100" cy="8685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EEC4595-5C2B-D74E-A7AB-93038825B5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1083" y="2229106"/>
            <a:ext cx="2809502" cy="14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F31B5F0-E7C8-A94D-A239-6162094D42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2690" y="2001347"/>
            <a:ext cx="2320496" cy="1008022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05FFEEB-275A-6D48-A0BA-4952CDBF4E51}"/>
              </a:ext>
            </a:extLst>
          </p:cNvPr>
          <p:cNvGrpSpPr/>
          <p:nvPr/>
        </p:nvGrpSpPr>
        <p:grpSpPr>
          <a:xfrm>
            <a:off x="6813095" y="910731"/>
            <a:ext cx="2281552" cy="1398315"/>
            <a:chOff x="5480050" y="921748"/>
            <a:chExt cx="2281552" cy="139831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6CE7DF7-C4B4-D04D-8FF2-ED61BC62C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80050" y="1249462"/>
              <a:ext cx="2120900" cy="750472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4550289-053A-BA48-9FBD-B9F4A7CC5957}"/>
                </a:ext>
              </a:extLst>
            </p:cNvPr>
            <p:cNvSpPr/>
            <p:nvPr/>
          </p:nvSpPr>
          <p:spPr>
            <a:xfrm>
              <a:off x="7506375" y="921748"/>
              <a:ext cx="255227" cy="1398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1AF7B0-9D5C-3D46-B511-5F0408593525}"/>
              </a:ext>
            </a:extLst>
          </p:cNvPr>
          <p:cNvGrpSpPr/>
          <p:nvPr/>
        </p:nvGrpSpPr>
        <p:grpSpPr>
          <a:xfrm>
            <a:off x="2111632" y="3614951"/>
            <a:ext cx="3211780" cy="2660400"/>
            <a:chOff x="778587" y="3625968"/>
            <a:chExt cx="3211780" cy="26604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0E57DCB-2F0D-BD41-A724-67B83D67B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22110" y="3625968"/>
              <a:ext cx="3068257" cy="26604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9138301-4BD6-DD49-9B22-015A6C780208}"/>
                </a:ext>
              </a:extLst>
            </p:cNvPr>
            <p:cNvSpPr/>
            <p:nvPr/>
          </p:nvSpPr>
          <p:spPr>
            <a:xfrm>
              <a:off x="778587" y="3625968"/>
              <a:ext cx="853178" cy="1398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0ADAA6C-C5FB-CB44-A9E6-6E964C8200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6930" y="977555"/>
            <a:ext cx="2580266" cy="30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5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BF00-CBE8-814D-B088-82A94D9E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640-DPU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3EBD4-3CCC-C145-B4CE-E1E9E7261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3741977" cy="5293805"/>
          </a:xfrm>
        </p:spPr>
        <p:txBody>
          <a:bodyPr/>
          <a:lstStyle/>
          <a:p>
            <a:r>
              <a:rPr lang="en-US" sz="2600" dirty="0"/>
              <a:t>UPMEM-based PIM system with </a:t>
            </a:r>
            <a:r>
              <a:rPr lang="en-US" sz="2600" dirty="0">
                <a:solidFill>
                  <a:srgbClr val="00B050"/>
                </a:solidFill>
              </a:rPr>
              <a:t>10 UPMEM DIMMs of 8 chips each (10 ranks)</a:t>
            </a:r>
          </a:p>
          <a:p>
            <a:pPr lvl="1"/>
            <a:r>
              <a:rPr lang="en-US" sz="2200" dirty="0"/>
              <a:t>E19 DIMMs</a:t>
            </a:r>
          </a:p>
          <a:p>
            <a:pPr lvl="1"/>
            <a:r>
              <a:rPr lang="en-US" sz="2200" dirty="0"/>
              <a:t>x86 socket</a:t>
            </a:r>
          </a:p>
          <a:p>
            <a:pPr lvl="2"/>
            <a:r>
              <a:rPr lang="en-US" dirty="0"/>
              <a:t>2 memory controllers (3 channels each)</a:t>
            </a:r>
          </a:p>
          <a:p>
            <a:pPr lvl="2"/>
            <a:r>
              <a:rPr lang="en-US" dirty="0"/>
              <a:t>2 conventional DDR4 DIMMs on one channel of one controller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4C1694-403F-1740-81E2-EF1FB87EF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606" y="2214414"/>
            <a:ext cx="4445000" cy="2641600"/>
          </a:xfrm>
          <a:prstGeom prst="rect">
            <a:avLst/>
          </a:prstGeom>
        </p:spPr>
      </p:pic>
      <p:sp>
        <p:nvSpPr>
          <p:cNvPr id="10" name="Oval Callout 9">
            <a:extLst>
              <a:ext uri="{FF2B5EF4-FFF2-40B4-BE49-F238E27FC236}">
                <a16:creationId xmlns:a16="http://schemas.microsoft.com/office/drawing/2014/main" id="{2B6B3FAE-C7A5-0D4C-A591-DBF72C4DD8EC}"/>
              </a:ext>
            </a:extLst>
          </p:cNvPr>
          <p:cNvSpPr/>
          <p:nvPr/>
        </p:nvSpPr>
        <p:spPr>
          <a:xfrm>
            <a:off x="7253614" y="3417820"/>
            <a:ext cx="1798982" cy="518227"/>
          </a:xfrm>
          <a:prstGeom prst="wedgeEllipseCallout">
            <a:avLst/>
          </a:prstGeom>
          <a:solidFill>
            <a:srgbClr val="00B050">
              <a:alpha val="7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640 DPUs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C9E62E71-A61D-4844-8734-EF6718D463B8}"/>
              </a:ext>
            </a:extLst>
          </p:cNvPr>
          <p:cNvSpPr/>
          <p:nvPr/>
        </p:nvSpPr>
        <p:spPr>
          <a:xfrm>
            <a:off x="7267364" y="4575278"/>
            <a:ext cx="1472242" cy="564175"/>
          </a:xfrm>
          <a:prstGeom prst="wedgeEllipseCallout">
            <a:avLst>
              <a:gd name="adj1" fmla="val -34346"/>
              <a:gd name="adj2" fmla="val -61743"/>
            </a:avLst>
          </a:prstGeom>
          <a:solidFill>
            <a:schemeClr val="accent2">
              <a:lumMod val="75000"/>
              <a:alpha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40 GB</a:t>
            </a:r>
          </a:p>
        </p:txBody>
      </p:sp>
    </p:spTree>
    <p:extLst>
      <p:ext uri="{BB962C8B-B14F-4D97-AF65-F5344CB8AC3E}">
        <p14:creationId xmlns:p14="http://schemas.microsoft.com/office/powerpoint/2010/main" val="394947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CE1C4D-C9D5-1D4C-8363-9BBEDA24D389}"/>
              </a:ext>
            </a:extLst>
          </p:cNvPr>
          <p:cNvSpPr/>
          <p:nvPr/>
        </p:nvSpPr>
        <p:spPr>
          <a:xfrm>
            <a:off x="178200" y="1899701"/>
            <a:ext cx="8787600" cy="1384758"/>
          </a:xfrm>
          <a:prstGeom prst="roundRect">
            <a:avLst>
              <a:gd name="adj" fmla="val 8371"/>
            </a:avLst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0FC8F8C-F225-FE40-929B-6BE810F50236}"/>
              </a:ext>
            </a:extLst>
          </p:cNvPr>
          <p:cNvSpPr/>
          <p:nvPr/>
        </p:nvSpPr>
        <p:spPr>
          <a:xfrm>
            <a:off x="178200" y="962993"/>
            <a:ext cx="8787600" cy="87989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AD3230B-7F39-9340-9A98-02535843F9D1}"/>
              </a:ext>
            </a:extLst>
          </p:cNvPr>
          <p:cNvSpPr/>
          <p:nvPr/>
        </p:nvSpPr>
        <p:spPr>
          <a:xfrm>
            <a:off x="178200" y="1899716"/>
            <a:ext cx="8787600" cy="1373969"/>
          </a:xfrm>
          <a:prstGeom prst="roundRect">
            <a:avLst>
              <a:gd name="adj" fmla="val 7532"/>
            </a:avLst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37658-4131-E946-8974-08804F7EB72D}"/>
              </a:ext>
            </a:extLst>
          </p:cNvPr>
          <p:cNvSpPr/>
          <p:nvPr/>
        </p:nvSpPr>
        <p:spPr>
          <a:xfrm>
            <a:off x="169011" y="5110170"/>
            <a:ext cx="8787600" cy="833431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21F8A93-C07C-1240-AED5-10923C44BCFE}"/>
              </a:ext>
            </a:extLst>
          </p:cNvPr>
          <p:cNvSpPr/>
          <p:nvPr/>
        </p:nvSpPr>
        <p:spPr>
          <a:xfrm>
            <a:off x="169011" y="3329570"/>
            <a:ext cx="8787600" cy="85352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E4621E-DA1E-D141-A039-8C7109996C07}"/>
              </a:ext>
            </a:extLst>
          </p:cNvPr>
          <p:cNvSpPr/>
          <p:nvPr/>
        </p:nvSpPr>
        <p:spPr>
          <a:xfrm>
            <a:off x="169011" y="5988712"/>
            <a:ext cx="8787600" cy="360000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22266B-AA24-2448-BB56-26D05F18BC4C}"/>
              </a:ext>
            </a:extLst>
          </p:cNvPr>
          <p:cNvSpPr/>
          <p:nvPr/>
        </p:nvSpPr>
        <p:spPr>
          <a:xfrm>
            <a:off x="178200" y="4235006"/>
            <a:ext cx="8787600" cy="830054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2B69CC7-3B9F-0149-92EB-C2AB88684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004040"/>
            <a:ext cx="8894602" cy="5369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Accelerator Model</a:t>
            </a:r>
          </a:p>
          <a:p>
            <a:pPr lvl="1"/>
            <a:r>
              <a:rPr lang="en-US" dirty="0"/>
              <a:t>UPMEM-based PIM System Overview</a:t>
            </a:r>
          </a:p>
          <a:p>
            <a:r>
              <a:rPr lang="en-US" dirty="0"/>
              <a:t>UPMEM PIM Programming</a:t>
            </a:r>
          </a:p>
          <a:p>
            <a:pPr lvl="1"/>
            <a:r>
              <a:rPr lang="en-US" dirty="0"/>
              <a:t>Vector Addition</a:t>
            </a:r>
          </a:p>
          <a:p>
            <a:pPr lvl="1"/>
            <a:r>
              <a:rPr lang="en-US" dirty="0"/>
              <a:t>CPU-DPU Data Transfers</a:t>
            </a:r>
          </a:p>
          <a:p>
            <a:pPr lvl="1"/>
            <a:r>
              <a:rPr lang="en-US" dirty="0"/>
              <a:t>Inter-DPU Communication</a:t>
            </a:r>
          </a:p>
          <a:p>
            <a:pPr lvl="1"/>
            <a:r>
              <a:rPr lang="en-US" dirty="0"/>
              <a:t>CPU-DPU/DPU-CPU Transfer Bandwidth</a:t>
            </a:r>
          </a:p>
          <a:p>
            <a:r>
              <a:rPr lang="en-US" dirty="0"/>
              <a:t>DRAM Processing Unit</a:t>
            </a:r>
          </a:p>
          <a:p>
            <a:pPr lvl="1"/>
            <a:r>
              <a:rPr lang="en-US" dirty="0"/>
              <a:t>Arithmetic Throughput</a:t>
            </a:r>
          </a:p>
          <a:p>
            <a:pPr lvl="1"/>
            <a:r>
              <a:rPr lang="en-US" dirty="0"/>
              <a:t>WRAM and MRAM Bandwidth</a:t>
            </a:r>
          </a:p>
          <a:p>
            <a:r>
              <a:rPr lang="en-US" dirty="0"/>
              <a:t>PrIM Benchmarks</a:t>
            </a:r>
          </a:p>
          <a:p>
            <a:pPr lvl="1"/>
            <a:r>
              <a:rPr lang="en-US" dirty="0"/>
              <a:t>Roofline Model</a:t>
            </a:r>
          </a:p>
          <a:p>
            <a:pPr lvl="1"/>
            <a:r>
              <a:rPr lang="en-US" dirty="0"/>
              <a:t>Benchmark Diversity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Strong and Weak Scaling</a:t>
            </a:r>
          </a:p>
          <a:p>
            <a:pPr lvl="1"/>
            <a:r>
              <a:rPr lang="en-US" dirty="0"/>
              <a:t>Comparison to CPU and GPU</a:t>
            </a:r>
          </a:p>
          <a:p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153089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7B4DC-E43F-0644-A985-6D068B1B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Vector Addition (VA)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6F9D2-F549-0F40-837D-B42114E20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first programming example</a:t>
            </a:r>
          </a:p>
          <a:p>
            <a:r>
              <a:rPr lang="en-US" dirty="0"/>
              <a:t>We partition the input arrays across: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DPUs</a:t>
            </a:r>
          </a:p>
          <a:p>
            <a:pPr lvl="1"/>
            <a:r>
              <a:rPr lang="en-US" dirty="0" err="1">
                <a:solidFill>
                  <a:srgbClr val="00B050"/>
                </a:solidFill>
              </a:rPr>
              <a:t>Tasklets</a:t>
            </a:r>
            <a:r>
              <a:rPr lang="en-US" dirty="0"/>
              <a:t>, i.e., software threads running on a DPU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72EFEB-7804-EE40-8134-9A3997B8C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3100826"/>
            <a:ext cx="7920000" cy="13604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942C94-4BDB-C14D-9F8C-17B98264E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3564714"/>
            <a:ext cx="7920000" cy="22269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FB1A14-198C-EE44-976A-C32F2F324479}"/>
              </a:ext>
            </a:extLst>
          </p:cNvPr>
          <p:cNvSpPr/>
          <p:nvPr/>
        </p:nvSpPr>
        <p:spPr>
          <a:xfrm>
            <a:off x="612000" y="2932043"/>
            <a:ext cx="2001991" cy="302149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A4BB11-697F-9946-AAEC-B09BB35EA1DE}"/>
              </a:ext>
            </a:extLst>
          </p:cNvPr>
          <p:cNvSpPr/>
          <p:nvPr/>
        </p:nvSpPr>
        <p:spPr>
          <a:xfrm>
            <a:off x="2584174" y="2932043"/>
            <a:ext cx="2001991" cy="302149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BD50D0-72B1-274B-9DBD-2C3D3C22C365}"/>
              </a:ext>
            </a:extLst>
          </p:cNvPr>
          <p:cNvSpPr/>
          <p:nvPr/>
        </p:nvSpPr>
        <p:spPr>
          <a:xfrm>
            <a:off x="4566287" y="2932043"/>
            <a:ext cx="2001991" cy="302149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012BA6-68A6-2149-8323-BCFE0737AD9F}"/>
              </a:ext>
            </a:extLst>
          </p:cNvPr>
          <p:cNvSpPr/>
          <p:nvPr/>
        </p:nvSpPr>
        <p:spPr>
          <a:xfrm>
            <a:off x="6552011" y="2932043"/>
            <a:ext cx="2001991" cy="302149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13413-1772-4C47-91D2-4A741FFEE9E9}"/>
              </a:ext>
            </a:extLst>
          </p:cNvPr>
          <p:cNvSpPr txBox="1"/>
          <p:nvPr/>
        </p:nvSpPr>
        <p:spPr>
          <a:xfrm>
            <a:off x="1140887" y="596747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DPU 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D5E29E-24B5-1846-B55B-77EF1AEFD25D}"/>
              </a:ext>
            </a:extLst>
          </p:cNvPr>
          <p:cNvSpPr txBox="1"/>
          <p:nvPr/>
        </p:nvSpPr>
        <p:spPr>
          <a:xfrm>
            <a:off x="3127969" y="596747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DPU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4AD800-CDBD-5443-86DA-5DD3A10A83BB}"/>
              </a:ext>
            </a:extLst>
          </p:cNvPr>
          <p:cNvSpPr txBox="1"/>
          <p:nvPr/>
        </p:nvSpPr>
        <p:spPr>
          <a:xfrm>
            <a:off x="5110082" y="596690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DPU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937D9D-6A5D-FD48-BCD2-C423651EEA2E}"/>
              </a:ext>
            </a:extLst>
          </p:cNvPr>
          <p:cNvSpPr txBox="1"/>
          <p:nvPr/>
        </p:nvSpPr>
        <p:spPr>
          <a:xfrm>
            <a:off x="7097164" y="596690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DPU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683699-D365-B84F-9B55-5B01DEE904DD}"/>
              </a:ext>
            </a:extLst>
          </p:cNvPr>
          <p:cNvSpPr/>
          <p:nvPr/>
        </p:nvSpPr>
        <p:spPr>
          <a:xfrm>
            <a:off x="631879" y="3083090"/>
            <a:ext cx="988200" cy="2756452"/>
          </a:xfrm>
          <a:prstGeom prst="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Tasklet</a:t>
            </a:r>
            <a:r>
              <a:rPr lang="en-US" b="1" i="1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1D4BEA-3515-B044-8D7E-9957E2FF768A}"/>
              </a:ext>
            </a:extLst>
          </p:cNvPr>
          <p:cNvSpPr/>
          <p:nvPr/>
        </p:nvSpPr>
        <p:spPr>
          <a:xfrm>
            <a:off x="1598087" y="3084443"/>
            <a:ext cx="988200" cy="2756452"/>
          </a:xfrm>
          <a:prstGeom prst="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Tasklet</a:t>
            </a:r>
            <a:r>
              <a:rPr lang="en-US" b="1" i="1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D17448-99CF-D343-AB80-E5839B807C2B}"/>
              </a:ext>
            </a:extLst>
          </p:cNvPr>
          <p:cNvSpPr/>
          <p:nvPr/>
        </p:nvSpPr>
        <p:spPr>
          <a:xfrm>
            <a:off x="2625429" y="3081737"/>
            <a:ext cx="988200" cy="2756452"/>
          </a:xfrm>
          <a:prstGeom prst="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Tasklet</a:t>
            </a:r>
            <a:r>
              <a:rPr lang="en-US" b="1" i="1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640CC6-91EE-074C-A1BE-7A8A20BAF44C}"/>
              </a:ext>
            </a:extLst>
          </p:cNvPr>
          <p:cNvSpPr/>
          <p:nvPr/>
        </p:nvSpPr>
        <p:spPr>
          <a:xfrm>
            <a:off x="3591637" y="3083090"/>
            <a:ext cx="988200" cy="2756452"/>
          </a:xfrm>
          <a:prstGeom prst="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Tasklet</a:t>
            </a:r>
            <a:r>
              <a:rPr lang="en-US" b="1" i="1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B322A0-61C5-E14F-B057-915B78BCF5E2}"/>
              </a:ext>
            </a:extLst>
          </p:cNvPr>
          <p:cNvSpPr/>
          <p:nvPr/>
        </p:nvSpPr>
        <p:spPr>
          <a:xfrm>
            <a:off x="4591275" y="3080384"/>
            <a:ext cx="988200" cy="2756452"/>
          </a:xfrm>
          <a:prstGeom prst="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Tasklet</a:t>
            </a:r>
            <a:r>
              <a:rPr lang="en-US" b="1" i="1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2B6E93-A55B-6F4F-8D27-B50A5B9E76CA}"/>
              </a:ext>
            </a:extLst>
          </p:cNvPr>
          <p:cNvSpPr/>
          <p:nvPr/>
        </p:nvSpPr>
        <p:spPr>
          <a:xfrm>
            <a:off x="5557483" y="3081737"/>
            <a:ext cx="988200" cy="2756452"/>
          </a:xfrm>
          <a:prstGeom prst="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Tasklet</a:t>
            </a:r>
            <a:r>
              <a:rPr lang="en-US" b="1" i="1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53501B-02F8-1945-9F15-6B9C7924520E}"/>
              </a:ext>
            </a:extLst>
          </p:cNvPr>
          <p:cNvSpPr/>
          <p:nvPr/>
        </p:nvSpPr>
        <p:spPr>
          <a:xfrm>
            <a:off x="6551256" y="3079031"/>
            <a:ext cx="988200" cy="2756452"/>
          </a:xfrm>
          <a:prstGeom prst="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Tasklet</a:t>
            </a:r>
            <a:r>
              <a:rPr lang="en-US" b="1" i="1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257B11-CEBB-7247-8BD6-8989381C7A1D}"/>
              </a:ext>
            </a:extLst>
          </p:cNvPr>
          <p:cNvSpPr/>
          <p:nvPr/>
        </p:nvSpPr>
        <p:spPr>
          <a:xfrm>
            <a:off x="7517464" y="3080384"/>
            <a:ext cx="988200" cy="2756452"/>
          </a:xfrm>
          <a:prstGeom prst="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Tasklet</a:t>
            </a:r>
            <a:r>
              <a:rPr lang="en-US" b="1" i="1" dirty="0">
                <a:solidFill>
                  <a:schemeClr val="tx1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14379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16" grpId="1" animBg="1"/>
      <p:bldP spid="17" grpId="1" animBg="1"/>
      <p:bldP spid="18" grpId="1" animBg="1"/>
      <p:bldP spid="19" grpId="1" animBg="1"/>
      <p:bldP spid="20" grpId="1" animBg="1"/>
      <p:bldP spid="2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CPU-DPU/DPU-CPU Data Transfers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76A-5B3C-E64B-A07F-5EB4408B2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5446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CPU-DPU and DPU-CPU transfers</a:t>
            </a:r>
          </a:p>
          <a:p>
            <a:pPr lvl="1"/>
            <a:r>
              <a:rPr lang="en-US" dirty="0"/>
              <a:t>Between host CPU’s main memory and DPUs’ MRAM banks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Serial CPU-DPU/DPU-CPU </a:t>
            </a:r>
            <a:r>
              <a:rPr lang="en-US" dirty="0"/>
              <a:t>transfers: </a:t>
            </a:r>
          </a:p>
          <a:p>
            <a:pPr lvl="1"/>
            <a:r>
              <a:rPr lang="en-US" dirty="0"/>
              <a:t>A single DPU (i.e., 1 MRAM bank)</a:t>
            </a:r>
          </a:p>
          <a:p>
            <a:r>
              <a:rPr lang="en-US" dirty="0">
                <a:solidFill>
                  <a:srgbClr val="00B0F0"/>
                </a:solidFill>
              </a:rPr>
              <a:t>Parallel CPU-DPU/DPU-CPU </a:t>
            </a:r>
            <a:r>
              <a:rPr lang="en-US" dirty="0"/>
              <a:t>transfers: </a:t>
            </a:r>
          </a:p>
          <a:p>
            <a:pPr lvl="1"/>
            <a:r>
              <a:rPr lang="en-US" dirty="0"/>
              <a:t>Multiple DPUs (i.e., many MRAM banks)</a:t>
            </a:r>
          </a:p>
          <a:p>
            <a:r>
              <a:rPr lang="en-US" dirty="0">
                <a:solidFill>
                  <a:srgbClr val="C00000"/>
                </a:solidFill>
              </a:rPr>
              <a:t>Broadcast CPU-DPU </a:t>
            </a:r>
            <a:r>
              <a:rPr lang="en-US" dirty="0"/>
              <a:t>transfers: </a:t>
            </a:r>
          </a:p>
          <a:p>
            <a:pPr lvl="1"/>
            <a:r>
              <a:rPr lang="en-US" dirty="0"/>
              <a:t>Multiple DPUs with a single buffer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72EA4C-7C37-8149-BB9F-4DBD4123B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397" y="1479374"/>
            <a:ext cx="5091206" cy="30256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BBFD5D-1D73-5A45-882D-127A02242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111" y="2216127"/>
            <a:ext cx="1353256" cy="13938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50C03D-7079-A345-905D-A3CC89134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511" y="2566738"/>
            <a:ext cx="1111978" cy="90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4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9F345-AA55-FA44-AB8E-FF396F7B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2F4DE-345E-C64B-942C-1E96465BF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574797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Data movement </a:t>
            </a:r>
            <a:r>
              <a:rPr lang="en-US" dirty="0"/>
              <a:t>between memory/storage units and compute units is a major contributor to execution time and energy consumption</a:t>
            </a:r>
          </a:p>
          <a:p>
            <a:r>
              <a:rPr lang="en-US" dirty="0">
                <a:solidFill>
                  <a:srgbClr val="00B050"/>
                </a:solidFill>
              </a:rPr>
              <a:t>Processing-in-Memory</a:t>
            </a:r>
            <a:r>
              <a:rPr lang="en-US" dirty="0"/>
              <a:t> (PIM) is a paradigm that can tackle the </a:t>
            </a:r>
            <a:r>
              <a:rPr lang="en-US" i="1" dirty="0">
                <a:solidFill>
                  <a:srgbClr val="C00000"/>
                </a:solidFill>
              </a:rPr>
              <a:t>data movement bottleneck</a:t>
            </a:r>
          </a:p>
          <a:p>
            <a:pPr lvl="1"/>
            <a:r>
              <a:rPr lang="en-US" dirty="0"/>
              <a:t>Though explored for +50 years, technology challenges prevented the successful materialization</a:t>
            </a:r>
          </a:p>
          <a:p>
            <a:r>
              <a:rPr lang="en-US" dirty="0"/>
              <a:t>UPMEM has designed and fabricated </a:t>
            </a:r>
            <a:r>
              <a:rPr lang="en-US" dirty="0">
                <a:solidFill>
                  <a:srgbClr val="00B050"/>
                </a:solidFill>
              </a:rPr>
              <a:t>the first publicly-available real-world PIM architecture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DDR4 chips embedding in-order multithreaded DRAM Processing Units (DPUs)</a:t>
            </a:r>
          </a:p>
          <a:p>
            <a:r>
              <a:rPr lang="en-US" dirty="0"/>
              <a:t>Our work: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Introduction </a:t>
            </a:r>
            <a:r>
              <a:rPr lang="en-US" dirty="0"/>
              <a:t>to UPMEM programming model and PIM architecture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Microbenchmark-based characterization </a:t>
            </a:r>
            <a:r>
              <a:rPr lang="en-US" dirty="0"/>
              <a:t>of the DPU</a:t>
            </a:r>
          </a:p>
          <a:p>
            <a:pPr lvl="1"/>
            <a:r>
              <a:rPr lang="en-US" dirty="0"/>
              <a:t>Benchmarking and </a:t>
            </a:r>
            <a:r>
              <a:rPr lang="en-US" dirty="0">
                <a:solidFill>
                  <a:srgbClr val="7030A0"/>
                </a:solidFill>
              </a:rPr>
              <a:t>workload suitability</a:t>
            </a:r>
            <a:r>
              <a:rPr lang="en-US" dirty="0"/>
              <a:t> study</a:t>
            </a:r>
          </a:p>
          <a:p>
            <a:r>
              <a:rPr lang="en-US" dirty="0"/>
              <a:t>Main contributions:</a:t>
            </a:r>
          </a:p>
          <a:p>
            <a:pPr lvl="1"/>
            <a:r>
              <a:rPr lang="en-US" dirty="0"/>
              <a:t>Comprehensive </a:t>
            </a:r>
            <a:r>
              <a:rPr lang="en-US" dirty="0">
                <a:solidFill>
                  <a:srgbClr val="0070C0"/>
                </a:solidFill>
              </a:rPr>
              <a:t>characterization and analysis of the first commercially-available PIM architecture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PrIM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u="sng" dirty="0">
                <a:solidFill>
                  <a:srgbClr val="002060"/>
                </a:solidFill>
              </a:rPr>
              <a:t>Pr</a:t>
            </a:r>
            <a:r>
              <a:rPr lang="en-US" dirty="0">
                <a:solidFill>
                  <a:srgbClr val="002060"/>
                </a:solidFill>
              </a:rPr>
              <a:t>ocessing-</a:t>
            </a:r>
            <a:r>
              <a:rPr lang="en-US" u="sng" dirty="0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n-</a:t>
            </a:r>
            <a:r>
              <a:rPr lang="en-US" u="sng" dirty="0">
                <a:solidFill>
                  <a:srgbClr val="002060"/>
                </a:solidFill>
              </a:rPr>
              <a:t>M</a:t>
            </a:r>
            <a:r>
              <a:rPr lang="en-US" dirty="0">
                <a:solidFill>
                  <a:srgbClr val="002060"/>
                </a:solidFill>
              </a:rPr>
              <a:t>emory) benchmarks: </a:t>
            </a:r>
          </a:p>
          <a:p>
            <a:pPr lvl="2"/>
            <a:r>
              <a:rPr lang="en-US" dirty="0"/>
              <a:t>16 workloads that are memory-bound in conventional processor-centric systems</a:t>
            </a:r>
          </a:p>
          <a:p>
            <a:pPr lvl="2"/>
            <a:r>
              <a:rPr lang="en-US" dirty="0"/>
              <a:t>Strong and weak scaling characteristics</a:t>
            </a:r>
          </a:p>
          <a:p>
            <a:pPr lvl="1"/>
            <a:r>
              <a:rPr lang="en-US" dirty="0"/>
              <a:t>Comparison to </a:t>
            </a:r>
            <a:r>
              <a:rPr lang="en-US" dirty="0">
                <a:solidFill>
                  <a:srgbClr val="C00000"/>
                </a:solidFill>
              </a:rPr>
              <a:t>state-of-the-art CPU and GPU</a:t>
            </a:r>
          </a:p>
          <a:p>
            <a:r>
              <a:rPr lang="en-US" dirty="0"/>
              <a:t>Takeaways:</a:t>
            </a:r>
          </a:p>
          <a:p>
            <a:pPr lvl="1"/>
            <a:r>
              <a:rPr lang="en-US" dirty="0"/>
              <a:t>Workload characteristics for </a:t>
            </a:r>
            <a:r>
              <a:rPr lang="en-US" dirty="0">
                <a:solidFill>
                  <a:srgbClr val="0070C0"/>
                </a:solidFill>
              </a:rPr>
              <a:t>PIM suitability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Programming </a:t>
            </a:r>
            <a:r>
              <a:rPr lang="en-US" dirty="0"/>
              <a:t>recommendations</a:t>
            </a:r>
          </a:p>
          <a:p>
            <a:pPr lvl="1"/>
            <a:r>
              <a:rPr lang="en-US" dirty="0"/>
              <a:t>Suggestions and hints for </a:t>
            </a:r>
            <a:r>
              <a:rPr lang="en-US" dirty="0">
                <a:solidFill>
                  <a:srgbClr val="7030A0"/>
                </a:solidFill>
              </a:rPr>
              <a:t>hardware and architecture designers </a:t>
            </a:r>
            <a:r>
              <a:rPr lang="en-US" dirty="0"/>
              <a:t>of future PIM systems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PrIM</a:t>
            </a:r>
            <a:r>
              <a:rPr lang="en-US" dirty="0"/>
              <a:t>: (a) programming samples, (b) evaluation and comparison of current and future PIM systems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8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Inter-DPU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76A-5B3C-E64B-A07F-5EB4408B2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5446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There is </a:t>
            </a:r>
            <a:r>
              <a:rPr lang="en-US" dirty="0">
                <a:solidFill>
                  <a:srgbClr val="C00000"/>
                </a:solidFill>
              </a:rPr>
              <a:t>no direct communication channel between DPUs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Inter-DPU communication takes places via the host CPU </a:t>
            </a:r>
            <a:r>
              <a:rPr lang="en-US" dirty="0"/>
              <a:t>using CPU-DPU and DPU-CPU transfers</a:t>
            </a:r>
          </a:p>
          <a:p>
            <a:r>
              <a:rPr lang="en-US" dirty="0"/>
              <a:t>Example communication patterns:</a:t>
            </a:r>
          </a:p>
          <a:p>
            <a:pPr lvl="1"/>
            <a:r>
              <a:rPr lang="en-US" dirty="0"/>
              <a:t>Merging of partial results to obtain the final result</a:t>
            </a:r>
          </a:p>
          <a:p>
            <a:pPr lvl="2"/>
            <a:r>
              <a:rPr lang="en-US" dirty="0"/>
              <a:t>Only DPU-CPU transfers</a:t>
            </a:r>
          </a:p>
          <a:p>
            <a:pPr lvl="1"/>
            <a:r>
              <a:rPr lang="en-US" dirty="0"/>
              <a:t>Redistribution of intermediate results for further computation</a:t>
            </a:r>
          </a:p>
          <a:p>
            <a:pPr lvl="2"/>
            <a:r>
              <a:rPr lang="en-US" dirty="0"/>
              <a:t>DPU-CPU transfers and CPU-DPU transfers</a:t>
            </a:r>
          </a:p>
          <a:p>
            <a:pPr lvl="2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673F16-FD64-9E44-95EB-838ABD9C0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397" y="1479374"/>
            <a:ext cx="5091206" cy="30256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4BF1AC-6943-264D-9EE5-45F1898FB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111" y="2216127"/>
            <a:ext cx="1353256" cy="13938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8181AF-3817-9B4B-AC17-D6F6B7FA48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511" y="2566738"/>
            <a:ext cx="1111978" cy="90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2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Fast are these Data Transfers?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76A-5B3C-E64B-A07F-5EB4408B2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563509" cy="5473593"/>
          </a:xfrm>
        </p:spPr>
        <p:txBody>
          <a:bodyPr>
            <a:normAutofit/>
          </a:bodyPr>
          <a:lstStyle/>
          <a:p>
            <a:r>
              <a:rPr lang="en-US" dirty="0"/>
              <a:t>With a microbenchmark, we obtain the </a:t>
            </a:r>
            <a:r>
              <a:rPr lang="en-US" dirty="0">
                <a:solidFill>
                  <a:srgbClr val="00B050"/>
                </a:solidFill>
              </a:rPr>
              <a:t>sustained bandwidth of all types of CPU-DPU and DPU-CPU transfers</a:t>
            </a:r>
          </a:p>
          <a:p>
            <a:r>
              <a:rPr lang="en-US" dirty="0"/>
              <a:t>Two experiments: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1 DPU</a:t>
            </a:r>
            <a:r>
              <a:rPr lang="en-US" dirty="0"/>
              <a:t>: variable CPU-DPU and DPU-CPU transfer size (</a:t>
            </a:r>
            <a:r>
              <a:rPr lang="en-US" dirty="0">
                <a:solidFill>
                  <a:srgbClr val="0070C0"/>
                </a:solidFill>
              </a:rPr>
              <a:t>8 bytes to 32 MB</a:t>
            </a:r>
            <a:r>
              <a:rPr lang="en-US" dirty="0"/>
              <a:t>) 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1 rank</a:t>
            </a:r>
            <a:r>
              <a:rPr lang="en-US" dirty="0"/>
              <a:t>: 32 MB CPU-DPU and DPU-CPU transfers to/from a set of    </a:t>
            </a:r>
            <a:r>
              <a:rPr lang="en-US" dirty="0">
                <a:solidFill>
                  <a:srgbClr val="0070C0"/>
                </a:solidFill>
              </a:rPr>
              <a:t>1 to 64 MRAM banks </a:t>
            </a:r>
            <a:r>
              <a:rPr lang="en-US" dirty="0"/>
              <a:t>within the same rank</a:t>
            </a:r>
          </a:p>
          <a:p>
            <a:r>
              <a:rPr lang="en-US" dirty="0"/>
              <a:t>Preliminary experiments with more than one rank</a:t>
            </a:r>
          </a:p>
          <a:p>
            <a:pPr lvl="1"/>
            <a:r>
              <a:rPr lang="en-US" dirty="0"/>
              <a:t>Channel-level parallelism</a:t>
            </a:r>
          </a:p>
        </p:txBody>
      </p:sp>
    </p:spTree>
    <p:extLst>
      <p:ext uri="{BB962C8B-B14F-4D97-AF65-F5344CB8AC3E}">
        <p14:creationId xmlns:p14="http://schemas.microsoft.com/office/powerpoint/2010/main" val="46999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CPU-DPU/DPU-CPU Transfers: 1 DPU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76A-5B3C-E64B-A07F-5EB4408B2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transfer size varies between 8 bytes and 32 MB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011641A-D2D1-0A49-B19D-E493AEEC6F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74015"/>
              </p:ext>
            </p:extLst>
          </p:nvPr>
        </p:nvGraphicFramePr>
        <p:xfrm>
          <a:off x="1682750" y="1532510"/>
          <a:ext cx="57785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D0B98109-C8EE-2342-9334-DD8DC3206000}"/>
              </a:ext>
            </a:extLst>
          </p:cNvPr>
          <p:cNvGrpSpPr/>
          <p:nvPr/>
        </p:nvGrpSpPr>
        <p:grpSpPr>
          <a:xfrm>
            <a:off x="832991" y="4512290"/>
            <a:ext cx="7478019" cy="1600415"/>
            <a:chOff x="1643281" y="4361975"/>
            <a:chExt cx="6864225" cy="1798364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7403D06A-5D97-DD45-9B05-3564ED166269}"/>
                </a:ext>
              </a:extLst>
            </p:cNvPr>
            <p:cNvSpPr/>
            <p:nvPr/>
          </p:nvSpPr>
          <p:spPr>
            <a:xfrm>
              <a:off x="1643281" y="4361977"/>
              <a:ext cx="6864225" cy="1707129"/>
            </a:xfrm>
            <a:prstGeom prst="roundRect">
              <a:avLst>
                <a:gd name="adj" fmla="val 7357"/>
              </a:avLst>
            </a:prstGeom>
            <a:solidFill>
              <a:srgbClr val="F5F6FB"/>
            </a:solidFill>
            <a:ln w="44450"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3" name="Round Same Side Corner Rectangle 12">
              <a:extLst>
                <a:ext uri="{FF2B5EF4-FFF2-40B4-BE49-F238E27FC236}">
                  <a16:creationId xmlns:a16="http://schemas.microsoft.com/office/drawing/2014/main" id="{00193EC6-326B-7D4B-B7BB-74938269E67A}"/>
                </a:ext>
              </a:extLst>
            </p:cNvPr>
            <p:cNvSpPr/>
            <p:nvPr/>
          </p:nvSpPr>
          <p:spPr>
            <a:xfrm>
              <a:off x="1643281" y="4361975"/>
              <a:ext cx="6864225" cy="444980"/>
            </a:xfrm>
            <a:prstGeom prst="round2SameRect">
              <a:avLst>
                <a:gd name="adj1" fmla="val 33688"/>
                <a:gd name="adj2" fmla="val 0"/>
              </a:avLst>
            </a:prstGeom>
            <a:solidFill>
              <a:srgbClr val="2D458A"/>
            </a:solidFill>
            <a:ln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latin typeface="Cambria" panose="02040503050406030204" pitchFamily="18" charset="0"/>
                </a:rPr>
                <a:t>KEY OBSERVATION 7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F2F449-943C-994C-880E-C7AD4D78257B}"/>
                </a:ext>
              </a:extLst>
            </p:cNvPr>
            <p:cNvSpPr txBox="1"/>
            <p:nvPr/>
          </p:nvSpPr>
          <p:spPr>
            <a:xfrm>
              <a:off x="1643281" y="4836900"/>
              <a:ext cx="6864225" cy="1323439"/>
            </a:xfrm>
            <a:prstGeom prst="rect">
              <a:avLst/>
            </a:prstGeom>
            <a:noFill/>
          </p:spPr>
          <p:txBody>
            <a:bodyPr wrap="square" lIns="180000" rtlCol="0">
              <a:spAutoFit/>
            </a:bodyPr>
            <a:lstStyle/>
            <a:p>
              <a:r>
                <a:rPr lang="en-US" sz="2000" b="1" dirty="0">
                  <a:latin typeface="Cambria" panose="02040503050406030204" pitchFamily="18" charset="0"/>
                </a:rPr>
                <a:t>Larger CPU-DPU and DPU-CPU transfers </a:t>
              </a:r>
              <a:r>
                <a:rPr lang="en-US" sz="2000" dirty="0">
                  <a:latin typeface="Cambria" panose="02040503050406030204" pitchFamily="18" charset="0"/>
                </a:rPr>
                <a:t>between the host main memory and the DRAM Processing Unit’s Main memory (MRAM) banks </a:t>
              </a:r>
              <a:r>
                <a:rPr lang="en-US" sz="2000" b="1" dirty="0">
                  <a:latin typeface="Cambria" panose="02040503050406030204" pitchFamily="18" charset="0"/>
                </a:rPr>
                <a:t>result in higher sustained bandwidth</a:t>
              </a:r>
              <a:r>
                <a:rPr lang="en-US" sz="2000" dirty="0">
                  <a:latin typeface="Cambria" panose="02040503050406030204" pitchFamily="18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38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CPU-DPU/DPU-CPU Transfers: 1 Rank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76A-5B3C-E64B-A07F-5EB4408B2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CPU-DPU</a:t>
            </a:r>
            <a:r>
              <a:rPr lang="en-US" sz="2400" dirty="0"/>
              <a:t> (serial/parallel/</a:t>
            </a:r>
            <a:r>
              <a:rPr lang="en-US" sz="2400" dirty="0">
                <a:solidFill>
                  <a:srgbClr val="C00000"/>
                </a:solidFill>
              </a:rPr>
              <a:t>broadcast</a:t>
            </a:r>
            <a:r>
              <a:rPr lang="en-US" sz="2400" dirty="0"/>
              <a:t>) and </a:t>
            </a:r>
            <a:r>
              <a:rPr lang="en-US" sz="2400" dirty="0">
                <a:solidFill>
                  <a:srgbClr val="002060"/>
                </a:solidFill>
              </a:rPr>
              <a:t>DPU-CPU </a:t>
            </a:r>
            <a:r>
              <a:rPr lang="en-US" sz="2400" dirty="0"/>
              <a:t>(serial/parallel)</a:t>
            </a:r>
          </a:p>
          <a:p>
            <a:r>
              <a:rPr lang="en-US" sz="2400" dirty="0"/>
              <a:t>The number of DPUs varies between 1 and 64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ECE51C5-A872-834E-9035-785BB5A3D9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728337"/>
              </p:ext>
            </p:extLst>
          </p:nvPr>
        </p:nvGraphicFramePr>
        <p:xfrm>
          <a:off x="1729178" y="1947294"/>
          <a:ext cx="5774267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896F35F5-422B-DB4F-962C-E39AC8431745}"/>
              </a:ext>
            </a:extLst>
          </p:cNvPr>
          <p:cNvGrpSpPr/>
          <p:nvPr/>
        </p:nvGrpSpPr>
        <p:grpSpPr>
          <a:xfrm>
            <a:off x="701177" y="4612496"/>
            <a:ext cx="7741646" cy="1718559"/>
            <a:chOff x="1643281" y="4361976"/>
            <a:chExt cx="6864225" cy="171855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D58343B-D108-CE40-B33F-611BF9E8160A}"/>
                </a:ext>
              </a:extLst>
            </p:cNvPr>
            <p:cNvSpPr/>
            <p:nvPr/>
          </p:nvSpPr>
          <p:spPr>
            <a:xfrm>
              <a:off x="1643281" y="4361977"/>
              <a:ext cx="6864225" cy="1707129"/>
            </a:xfrm>
            <a:prstGeom prst="roundRect">
              <a:avLst>
                <a:gd name="adj" fmla="val 7357"/>
              </a:avLst>
            </a:prstGeom>
            <a:solidFill>
              <a:srgbClr val="F5F6FB"/>
            </a:solidFill>
            <a:ln w="44450"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Round Same Side Corner Rectangle 7">
              <a:extLst>
                <a:ext uri="{FF2B5EF4-FFF2-40B4-BE49-F238E27FC236}">
                  <a16:creationId xmlns:a16="http://schemas.microsoft.com/office/drawing/2014/main" id="{043BEDDD-71D2-DA47-9178-E8530F350FF8}"/>
                </a:ext>
              </a:extLst>
            </p:cNvPr>
            <p:cNvSpPr/>
            <p:nvPr/>
          </p:nvSpPr>
          <p:spPr>
            <a:xfrm>
              <a:off x="1643281" y="4361976"/>
              <a:ext cx="6864225" cy="396000"/>
            </a:xfrm>
            <a:prstGeom prst="round2SameRect">
              <a:avLst>
                <a:gd name="adj1" fmla="val 33688"/>
                <a:gd name="adj2" fmla="val 0"/>
              </a:avLst>
            </a:prstGeom>
            <a:solidFill>
              <a:srgbClr val="2D458A"/>
            </a:solidFill>
            <a:ln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latin typeface="Cambria" panose="02040503050406030204" pitchFamily="18" charset="0"/>
                </a:rPr>
                <a:t>KEY OBSERVATION 8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ED7AD4-4306-894A-A53E-1939AE75FB6F}"/>
                </a:ext>
              </a:extLst>
            </p:cNvPr>
            <p:cNvSpPr txBox="1"/>
            <p:nvPr/>
          </p:nvSpPr>
          <p:spPr>
            <a:xfrm>
              <a:off x="1643281" y="4757096"/>
              <a:ext cx="6864225" cy="1323439"/>
            </a:xfrm>
            <a:prstGeom prst="rect">
              <a:avLst/>
            </a:prstGeom>
            <a:noFill/>
          </p:spPr>
          <p:txBody>
            <a:bodyPr wrap="square" lIns="180000" rtlCol="0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</a:rPr>
                <a:t>The </a:t>
              </a:r>
              <a:r>
                <a:rPr lang="en-US" sz="2000" b="1" dirty="0">
                  <a:latin typeface="Cambria" panose="02040503050406030204" pitchFamily="18" charset="0"/>
                </a:rPr>
                <a:t>sustained bandwidth of parallel CPU-DPU and DPU-CPU transfers</a:t>
              </a:r>
              <a:r>
                <a:rPr lang="en-US" sz="2000" dirty="0">
                  <a:latin typeface="Cambria" panose="02040503050406030204" pitchFamily="18" charset="0"/>
                </a:rPr>
                <a:t> between the host main memory and the DRAM Processing Unit’s Main memory (MRAM) banks </a:t>
              </a:r>
              <a:r>
                <a:rPr lang="en-US" sz="2000" b="1" dirty="0">
                  <a:latin typeface="Cambria" panose="02040503050406030204" pitchFamily="18" charset="0"/>
                </a:rPr>
                <a:t>increases with the number of DRAM Processing Units inside a rank</a:t>
              </a:r>
              <a:r>
                <a:rPr lang="en-US" sz="2000" dirty="0">
                  <a:latin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083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0FC8F8C-F225-FE40-929B-6BE810F50236}"/>
              </a:ext>
            </a:extLst>
          </p:cNvPr>
          <p:cNvSpPr/>
          <p:nvPr/>
        </p:nvSpPr>
        <p:spPr>
          <a:xfrm>
            <a:off x="178200" y="962993"/>
            <a:ext cx="8787600" cy="87989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37658-4131-E946-8974-08804F7EB72D}"/>
              </a:ext>
            </a:extLst>
          </p:cNvPr>
          <p:cNvSpPr/>
          <p:nvPr/>
        </p:nvSpPr>
        <p:spPr>
          <a:xfrm>
            <a:off x="169011" y="5110170"/>
            <a:ext cx="8787600" cy="833431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CE1C4D-C9D5-1D4C-8363-9BBEDA24D389}"/>
              </a:ext>
            </a:extLst>
          </p:cNvPr>
          <p:cNvSpPr/>
          <p:nvPr/>
        </p:nvSpPr>
        <p:spPr>
          <a:xfrm>
            <a:off x="178200" y="1892890"/>
            <a:ext cx="8787600" cy="1386667"/>
          </a:xfrm>
          <a:prstGeom prst="roundRect">
            <a:avLst>
              <a:gd name="adj" fmla="val 8371"/>
            </a:avLst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21F8A93-C07C-1240-AED5-10923C44BCFE}"/>
              </a:ext>
            </a:extLst>
          </p:cNvPr>
          <p:cNvSpPr/>
          <p:nvPr/>
        </p:nvSpPr>
        <p:spPr>
          <a:xfrm>
            <a:off x="169011" y="3329570"/>
            <a:ext cx="8787600" cy="85352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22266B-AA24-2448-BB56-26D05F18BC4C}"/>
              </a:ext>
            </a:extLst>
          </p:cNvPr>
          <p:cNvSpPr/>
          <p:nvPr/>
        </p:nvSpPr>
        <p:spPr>
          <a:xfrm>
            <a:off x="178200" y="4235006"/>
            <a:ext cx="8787600" cy="830054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E4621E-DA1E-D141-A039-8C7109996C07}"/>
              </a:ext>
            </a:extLst>
          </p:cNvPr>
          <p:cNvSpPr/>
          <p:nvPr/>
        </p:nvSpPr>
        <p:spPr>
          <a:xfrm>
            <a:off x="169011" y="5988712"/>
            <a:ext cx="8787600" cy="360000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AD3230B-7F39-9340-9A98-02535843F9D1}"/>
              </a:ext>
            </a:extLst>
          </p:cNvPr>
          <p:cNvSpPr/>
          <p:nvPr/>
        </p:nvSpPr>
        <p:spPr>
          <a:xfrm>
            <a:off x="169011" y="3320382"/>
            <a:ext cx="8787600" cy="86271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15C9B00-6F76-DD44-84F4-153AD1114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004040"/>
            <a:ext cx="8894602" cy="5369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Accelerator Model</a:t>
            </a:r>
          </a:p>
          <a:p>
            <a:pPr lvl="1"/>
            <a:r>
              <a:rPr lang="en-US" dirty="0"/>
              <a:t>UPMEM-based PIM System Overview</a:t>
            </a:r>
          </a:p>
          <a:p>
            <a:r>
              <a:rPr lang="en-US" dirty="0"/>
              <a:t>UPMEM PIM Programming</a:t>
            </a:r>
          </a:p>
          <a:p>
            <a:pPr lvl="1"/>
            <a:r>
              <a:rPr lang="en-US" dirty="0"/>
              <a:t>Vector Addition</a:t>
            </a:r>
          </a:p>
          <a:p>
            <a:pPr lvl="1"/>
            <a:r>
              <a:rPr lang="en-US" dirty="0"/>
              <a:t>CPU-DPU Data Transfers</a:t>
            </a:r>
          </a:p>
          <a:p>
            <a:pPr lvl="1"/>
            <a:r>
              <a:rPr lang="en-US" dirty="0"/>
              <a:t>Inter-DPU Communication</a:t>
            </a:r>
          </a:p>
          <a:p>
            <a:pPr lvl="1"/>
            <a:r>
              <a:rPr lang="en-US" dirty="0"/>
              <a:t>CPU-DPU/DPU-CPU Transfer Bandwidth</a:t>
            </a:r>
          </a:p>
          <a:p>
            <a:r>
              <a:rPr lang="en-US" dirty="0"/>
              <a:t>DRAM Processing Unit</a:t>
            </a:r>
          </a:p>
          <a:p>
            <a:pPr lvl="1"/>
            <a:r>
              <a:rPr lang="en-US" dirty="0"/>
              <a:t>Arithmetic Throughput</a:t>
            </a:r>
          </a:p>
          <a:p>
            <a:pPr lvl="1"/>
            <a:r>
              <a:rPr lang="en-US" dirty="0"/>
              <a:t>WRAM and MRAM Bandwidth</a:t>
            </a:r>
          </a:p>
          <a:p>
            <a:r>
              <a:rPr lang="en-US" dirty="0"/>
              <a:t>PrIM Benchmarks</a:t>
            </a:r>
          </a:p>
          <a:p>
            <a:pPr lvl="1"/>
            <a:r>
              <a:rPr lang="en-US" dirty="0"/>
              <a:t>Roofline Model</a:t>
            </a:r>
          </a:p>
          <a:p>
            <a:pPr lvl="1"/>
            <a:r>
              <a:rPr lang="en-US" dirty="0"/>
              <a:t>Benchmark Diversity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Strong and Weak Scaling</a:t>
            </a:r>
          </a:p>
          <a:p>
            <a:pPr lvl="1"/>
            <a:r>
              <a:rPr lang="en-US" dirty="0"/>
              <a:t>Comparison to CPU and GPU</a:t>
            </a:r>
          </a:p>
          <a:p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150028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49AE-E83A-F241-BA2F-2972D7A4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DRAM Processing Unit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30AA4E-EBDC-6041-B78E-B1FF87ADC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4" y="2054386"/>
            <a:ext cx="9063613" cy="27738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33BE86-857B-A848-BCA1-6FDAD350A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8" y="876821"/>
            <a:ext cx="9134222" cy="55490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0F57B4A-55EA-204C-B19D-97138EED41CC}"/>
              </a:ext>
            </a:extLst>
          </p:cNvPr>
          <p:cNvSpPr/>
          <p:nvPr/>
        </p:nvSpPr>
        <p:spPr>
          <a:xfrm flipV="1">
            <a:off x="4504623" y="2608433"/>
            <a:ext cx="4608000" cy="3780000"/>
          </a:xfrm>
          <a:prstGeom prst="roundRect">
            <a:avLst>
              <a:gd name="adj" fmla="val 7570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75000"/>
                </a:srgbClr>
              </a:gs>
              <a:gs pos="50000">
                <a:srgbClr val="FFFF00">
                  <a:tint val="44500"/>
                  <a:satMod val="160000"/>
                  <a:alpha val="75000"/>
                </a:srgbClr>
              </a:gs>
              <a:gs pos="100000">
                <a:srgbClr val="FFFF00">
                  <a:tint val="23500"/>
                  <a:satMod val="160000"/>
                  <a:alpha val="7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AAA1C8A-5B3C-B04C-BCCF-70593A21B6FA}"/>
              </a:ext>
            </a:extLst>
          </p:cNvPr>
          <p:cNvSpPr/>
          <p:nvPr/>
        </p:nvSpPr>
        <p:spPr>
          <a:xfrm flipV="1">
            <a:off x="40194" y="1392484"/>
            <a:ext cx="9072000" cy="1215959"/>
          </a:xfrm>
          <a:prstGeom prst="roundRect">
            <a:avLst>
              <a:gd name="adj" fmla="val 21990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75000"/>
                </a:srgbClr>
              </a:gs>
              <a:gs pos="50000">
                <a:srgbClr val="FFFF00">
                  <a:tint val="44500"/>
                  <a:satMod val="160000"/>
                  <a:alpha val="75000"/>
                </a:srgbClr>
              </a:gs>
              <a:gs pos="100000">
                <a:srgbClr val="FFFF00">
                  <a:tint val="23500"/>
                  <a:satMod val="160000"/>
                  <a:alpha val="7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18C1B5C-D5DE-224C-BCE0-84902F66A049}"/>
              </a:ext>
            </a:extLst>
          </p:cNvPr>
          <p:cNvSpPr/>
          <p:nvPr/>
        </p:nvSpPr>
        <p:spPr>
          <a:xfrm flipV="1">
            <a:off x="2492942" y="2608436"/>
            <a:ext cx="2011681" cy="3780000"/>
          </a:xfrm>
          <a:prstGeom prst="roundRect">
            <a:avLst>
              <a:gd name="adj" fmla="val 7570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75000"/>
                </a:srgbClr>
              </a:gs>
              <a:gs pos="49000">
                <a:srgbClr val="FFFF00">
                  <a:tint val="44500"/>
                  <a:satMod val="160000"/>
                  <a:alpha val="75000"/>
                </a:srgbClr>
              </a:gs>
              <a:gs pos="100000">
                <a:srgbClr val="FFFF00">
                  <a:tint val="23500"/>
                  <a:satMod val="160000"/>
                  <a:alpha val="7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83E2BE2-94C4-724C-9998-02C8E6710F08}"/>
              </a:ext>
            </a:extLst>
          </p:cNvPr>
          <p:cNvSpPr/>
          <p:nvPr/>
        </p:nvSpPr>
        <p:spPr>
          <a:xfrm flipV="1">
            <a:off x="40193" y="2608440"/>
            <a:ext cx="2452749" cy="3780000"/>
          </a:xfrm>
          <a:prstGeom prst="roundRect">
            <a:avLst>
              <a:gd name="adj" fmla="val 13995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75000"/>
                </a:srgbClr>
              </a:gs>
              <a:gs pos="50000">
                <a:srgbClr val="FFFF00">
                  <a:tint val="44500"/>
                  <a:satMod val="160000"/>
                  <a:alpha val="75000"/>
                </a:srgbClr>
              </a:gs>
              <a:gs pos="100000">
                <a:srgbClr val="FFFF00">
                  <a:tint val="23500"/>
                  <a:satMod val="160000"/>
                  <a:alpha val="7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6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1AAED-456D-7249-8063-DA02B88BB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DPU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06610-9631-964A-ABB4-DB863A1DD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4867518" cy="5293805"/>
          </a:xfrm>
        </p:spPr>
        <p:txBody>
          <a:bodyPr>
            <a:normAutofit/>
          </a:bodyPr>
          <a:lstStyle/>
          <a:p>
            <a:r>
              <a:rPr lang="en-US" dirty="0"/>
              <a:t>In-order pipeline</a:t>
            </a:r>
          </a:p>
          <a:p>
            <a:pPr lvl="1"/>
            <a:r>
              <a:rPr lang="en-US" dirty="0"/>
              <a:t>Up to </a:t>
            </a:r>
            <a:r>
              <a:rPr lang="en-US" dirty="0">
                <a:solidFill>
                  <a:srgbClr val="0070C0"/>
                </a:solidFill>
              </a:rPr>
              <a:t>350 MHz </a:t>
            </a:r>
          </a:p>
          <a:p>
            <a:r>
              <a:rPr lang="en-US" dirty="0">
                <a:solidFill>
                  <a:srgbClr val="C00000"/>
                </a:solidFill>
              </a:rPr>
              <a:t>Fine-grain multithreaded</a:t>
            </a:r>
          </a:p>
          <a:p>
            <a:pPr lvl="1"/>
            <a:r>
              <a:rPr lang="en-US" dirty="0"/>
              <a:t>24 hardware threads</a:t>
            </a:r>
          </a:p>
          <a:p>
            <a:r>
              <a:rPr lang="en-US" dirty="0"/>
              <a:t>14 pipeline stages</a:t>
            </a:r>
          </a:p>
          <a:p>
            <a:pPr lvl="1"/>
            <a:r>
              <a:rPr lang="en-US" sz="2200" dirty="0">
                <a:solidFill>
                  <a:schemeClr val="accent6"/>
                </a:solidFill>
              </a:rPr>
              <a:t>DISPATCH</a:t>
            </a:r>
            <a:r>
              <a:rPr lang="en-US" sz="2200" dirty="0"/>
              <a:t>: Thread selection</a:t>
            </a:r>
          </a:p>
          <a:p>
            <a:pPr lvl="1"/>
            <a:r>
              <a:rPr lang="en-US" sz="2200" dirty="0">
                <a:solidFill>
                  <a:schemeClr val="accent2"/>
                </a:solidFill>
              </a:rPr>
              <a:t>FETCH</a:t>
            </a:r>
            <a:r>
              <a:rPr lang="en-US" sz="2200" dirty="0"/>
              <a:t>: Instruction fetch</a:t>
            </a:r>
          </a:p>
          <a:p>
            <a:pPr lvl="1"/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READOP</a:t>
            </a:r>
            <a:r>
              <a:rPr lang="en-US" sz="2200" dirty="0"/>
              <a:t>: Register file</a:t>
            </a:r>
          </a:p>
          <a:p>
            <a:pPr lvl="1"/>
            <a:r>
              <a:rPr lang="en-US" sz="2200" dirty="0">
                <a:solidFill>
                  <a:schemeClr val="accent6"/>
                </a:solidFill>
              </a:rPr>
              <a:t>FORMAT</a:t>
            </a:r>
            <a:r>
              <a:rPr lang="en-US" sz="2200" dirty="0"/>
              <a:t>: Operand formatting</a:t>
            </a:r>
          </a:p>
          <a:p>
            <a:pPr lvl="1"/>
            <a:r>
              <a:rPr lang="en-US" sz="2200" dirty="0">
                <a:solidFill>
                  <a:srgbClr val="009193"/>
                </a:solidFill>
              </a:rPr>
              <a:t>ALU</a:t>
            </a:r>
            <a:r>
              <a:rPr lang="en-US" sz="2200" dirty="0"/>
              <a:t>: Operation and WRAM</a:t>
            </a:r>
          </a:p>
          <a:p>
            <a:pPr lvl="1"/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MERGE</a:t>
            </a:r>
            <a:r>
              <a:rPr lang="en-US" sz="2200" dirty="0"/>
              <a:t>: Result formatting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C09A52-4D4A-8C48-B643-7D44B82414CE}"/>
              </a:ext>
            </a:extLst>
          </p:cNvPr>
          <p:cNvGrpSpPr>
            <a:grpSpLocks noChangeAspect="1"/>
          </p:cNvGrpSpPr>
          <p:nvPr/>
        </p:nvGrpSpPr>
        <p:grpSpPr>
          <a:xfrm>
            <a:off x="4614455" y="1575476"/>
            <a:ext cx="4529545" cy="4185524"/>
            <a:chOff x="4468932" y="1423074"/>
            <a:chExt cx="4675068" cy="4320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97A6990-9AB4-2141-A33B-F8053BE58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8932" y="1423074"/>
              <a:ext cx="4675068" cy="4320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ECD6D3-4270-804B-A640-A464BC491D66}"/>
                </a:ext>
              </a:extLst>
            </p:cNvPr>
            <p:cNvSpPr txBox="1"/>
            <p:nvPr/>
          </p:nvSpPr>
          <p:spPr>
            <a:xfrm>
              <a:off x="7357185" y="3060398"/>
              <a:ext cx="1743320" cy="317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/>
                <a:t>To the DMA engine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471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A5251-3CFB-784C-92CC-FD9A41B7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Arithmetic Throughput: Microbenchmark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A3DDD-18BD-0E44-AEE3-5CF5CC03B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731149" cy="529380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Measure the </a:t>
            </a:r>
            <a:r>
              <a:rPr lang="en-US" dirty="0">
                <a:solidFill>
                  <a:srgbClr val="00B050"/>
                </a:solidFill>
              </a:rPr>
              <a:t>maximum arithmetic throughput for different datatypes and operations</a:t>
            </a:r>
          </a:p>
          <a:p>
            <a:endParaRPr lang="en-US" dirty="0"/>
          </a:p>
          <a:p>
            <a:r>
              <a:rPr lang="en-US" dirty="0"/>
              <a:t>Microbenchmark</a:t>
            </a:r>
          </a:p>
          <a:p>
            <a:pPr lvl="1"/>
            <a:r>
              <a:rPr lang="en-US" dirty="0"/>
              <a:t>We stream over an </a:t>
            </a:r>
            <a:r>
              <a:rPr lang="en-US" dirty="0">
                <a:solidFill>
                  <a:srgbClr val="0070C0"/>
                </a:solidFill>
              </a:rPr>
              <a:t>array in WRAM and perform read-modify-write operations</a:t>
            </a:r>
          </a:p>
          <a:p>
            <a:pPr lvl="1"/>
            <a:r>
              <a:rPr lang="en-US" dirty="0"/>
              <a:t>Experiments on </a:t>
            </a:r>
            <a:r>
              <a:rPr lang="en-US" dirty="0">
                <a:solidFill>
                  <a:srgbClr val="C00000"/>
                </a:solidFill>
              </a:rPr>
              <a:t>one DPU</a:t>
            </a:r>
          </a:p>
          <a:p>
            <a:pPr lvl="1"/>
            <a:r>
              <a:rPr lang="en-US" dirty="0"/>
              <a:t>We vary the number of </a:t>
            </a:r>
            <a:r>
              <a:rPr lang="en-US" dirty="0" err="1"/>
              <a:t>tasklets</a:t>
            </a:r>
            <a:r>
              <a:rPr lang="en-US" dirty="0"/>
              <a:t> from </a:t>
            </a:r>
            <a:r>
              <a:rPr lang="en-US" dirty="0">
                <a:solidFill>
                  <a:srgbClr val="C00000"/>
                </a:solidFill>
              </a:rPr>
              <a:t>1 to 24</a:t>
            </a:r>
          </a:p>
          <a:p>
            <a:pPr lvl="1"/>
            <a:r>
              <a:rPr lang="en-US" dirty="0"/>
              <a:t>Arithmetic operations: </a:t>
            </a:r>
            <a:r>
              <a:rPr lang="en-US" dirty="0">
                <a:solidFill>
                  <a:srgbClr val="7030A0"/>
                </a:solidFill>
              </a:rPr>
              <a:t>add, subtract, multiply, divide</a:t>
            </a:r>
          </a:p>
          <a:p>
            <a:pPr lvl="1"/>
            <a:r>
              <a:rPr lang="en-US" dirty="0"/>
              <a:t>Datatypes: </a:t>
            </a:r>
            <a:r>
              <a:rPr lang="en-US" dirty="0">
                <a:solidFill>
                  <a:srgbClr val="0070C0"/>
                </a:solidFill>
              </a:rPr>
              <a:t>int32, int64, float, double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We measure cycles with an </a:t>
            </a:r>
            <a:r>
              <a:rPr lang="en-US" dirty="0">
                <a:solidFill>
                  <a:srgbClr val="00B050"/>
                </a:solidFill>
              </a:rPr>
              <a:t>accurate cycle counter </a:t>
            </a:r>
            <a:r>
              <a:rPr lang="en-US" dirty="0"/>
              <a:t>that the SDK provides</a:t>
            </a:r>
          </a:p>
          <a:p>
            <a:pPr lvl="1"/>
            <a:r>
              <a:rPr lang="en-US" dirty="0"/>
              <a:t>We include WRAM accesses (including address calculation) and arithmetic operation</a:t>
            </a:r>
          </a:p>
        </p:txBody>
      </p:sp>
    </p:spTree>
    <p:extLst>
      <p:ext uri="{BB962C8B-B14F-4D97-AF65-F5344CB8AC3E}">
        <p14:creationId xmlns:p14="http://schemas.microsoft.com/office/powerpoint/2010/main" val="44497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188F52B-1DB1-814C-AED1-7133182095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452818"/>
              </p:ext>
            </p:extLst>
          </p:nvPr>
        </p:nvGraphicFramePr>
        <p:xfrm>
          <a:off x="2869971" y="3671195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5EA822D9-F97D-AE40-A246-EEF6C607AD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201032"/>
              </p:ext>
            </p:extLst>
          </p:nvPr>
        </p:nvGraphicFramePr>
        <p:xfrm>
          <a:off x="169011" y="3671195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7FB67FCF-9DAD-8D4E-B141-A601A26E36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236732"/>
              </p:ext>
            </p:extLst>
          </p:nvPr>
        </p:nvGraphicFramePr>
        <p:xfrm>
          <a:off x="2869971" y="963902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7E088EBC-2B18-E243-A7EE-0B2A4D2B54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307590"/>
              </p:ext>
            </p:extLst>
          </p:nvPr>
        </p:nvGraphicFramePr>
        <p:xfrm>
          <a:off x="169011" y="963902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BEA5251-3CFB-784C-92CC-FD9A41B7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Arithmetic Throughput: 11 </a:t>
            </a:r>
            <a:r>
              <a:rPr lang="en-US" dirty="0" err="1"/>
              <a:t>Tasklets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364064-2365-7C4B-9C7E-79E7AEC6A89C}"/>
              </a:ext>
            </a:extLst>
          </p:cNvPr>
          <p:cNvGrpSpPr/>
          <p:nvPr/>
        </p:nvGrpSpPr>
        <p:grpSpPr>
          <a:xfrm>
            <a:off x="5811688" y="1573740"/>
            <a:ext cx="3135922" cy="3957485"/>
            <a:chOff x="4546948" y="1816270"/>
            <a:chExt cx="4478145" cy="2697210"/>
          </a:xfrm>
          <a:solidFill>
            <a:srgbClr val="2D458A"/>
          </a:solidFill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D6FF53F-79F1-B541-B72E-4A2D34953DBA}"/>
                </a:ext>
              </a:extLst>
            </p:cNvPr>
            <p:cNvSpPr/>
            <p:nvPr/>
          </p:nvSpPr>
          <p:spPr>
            <a:xfrm>
              <a:off x="4546948" y="1816272"/>
              <a:ext cx="4472353" cy="2697208"/>
            </a:xfrm>
            <a:prstGeom prst="roundRect">
              <a:avLst>
                <a:gd name="adj" fmla="val 2876"/>
              </a:avLst>
            </a:prstGeom>
            <a:solidFill>
              <a:srgbClr val="F5F6FB"/>
            </a:solidFill>
            <a:ln w="44450"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 Same Side Corner Rectangle 13">
              <a:extLst>
                <a:ext uri="{FF2B5EF4-FFF2-40B4-BE49-F238E27FC236}">
                  <a16:creationId xmlns:a16="http://schemas.microsoft.com/office/drawing/2014/main" id="{5E9C6547-1660-2B4B-B99C-119636EA6AD9}"/>
                </a:ext>
              </a:extLst>
            </p:cNvPr>
            <p:cNvSpPr/>
            <p:nvPr/>
          </p:nvSpPr>
          <p:spPr>
            <a:xfrm>
              <a:off x="4546948" y="1816270"/>
              <a:ext cx="4472353" cy="269892"/>
            </a:xfrm>
            <a:prstGeom prst="round2SameRect">
              <a:avLst>
                <a:gd name="adj1" fmla="val 24871"/>
                <a:gd name="adj2" fmla="val 0"/>
              </a:avLst>
            </a:prstGeom>
            <a:grpFill/>
            <a:ln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latin typeface="Cambria" panose="02040503050406030204" pitchFamily="18" charset="0"/>
                </a:rPr>
                <a:t>KEY OBSERVATION 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AD0B00-1E27-1042-B564-6E7AD5BBC5B5}"/>
                </a:ext>
              </a:extLst>
            </p:cNvPr>
            <p:cNvSpPr txBox="1"/>
            <p:nvPr/>
          </p:nvSpPr>
          <p:spPr>
            <a:xfrm>
              <a:off x="4552740" y="2091279"/>
              <a:ext cx="4472353" cy="23703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rtlCol="0">
              <a:spAutoFit/>
            </a:bodyPr>
            <a:lstStyle/>
            <a:p>
              <a:r>
                <a:rPr lang="en-US" sz="2000" b="1" dirty="0">
                  <a:latin typeface="Cambria" panose="02040503050406030204" pitchFamily="18" charset="0"/>
                </a:rPr>
                <a:t>The arithmetic throughput of a DRAM Processing Unit saturates at 11 or more </a:t>
              </a:r>
              <a:r>
                <a:rPr lang="en-US" sz="2000" b="1" dirty="0" err="1">
                  <a:latin typeface="Cambria" panose="02040503050406030204" pitchFamily="18" charset="0"/>
                </a:rPr>
                <a:t>tasklets</a:t>
              </a:r>
              <a:r>
                <a:rPr lang="en-US" sz="2000" dirty="0">
                  <a:latin typeface="Cambria" panose="02040503050406030204" pitchFamily="18" charset="0"/>
                </a:rPr>
                <a:t>. </a:t>
              </a:r>
            </a:p>
            <a:p>
              <a:r>
                <a:rPr lang="en-US" sz="2000" dirty="0">
                  <a:latin typeface="Cambria" panose="02040503050406030204" pitchFamily="18" charset="0"/>
                </a:rPr>
                <a:t>This observation is consistent for different datatypes (INT32, INT64, UINT32, UINT64, FLOAT, DOUBLE) and operations (ADD, SUB, MUL, DIV). 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1E555F-259E-124A-8C6C-CE602D17A704}"/>
              </a:ext>
            </a:extLst>
          </p:cNvPr>
          <p:cNvCxnSpPr>
            <a:cxnSpLocks/>
          </p:cNvCxnSpPr>
          <p:nvPr/>
        </p:nvCxnSpPr>
        <p:spPr>
          <a:xfrm>
            <a:off x="1553031" y="1072451"/>
            <a:ext cx="0" cy="219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35A56E6-55FA-114F-8F2F-C0518EC5C7E5}"/>
              </a:ext>
            </a:extLst>
          </p:cNvPr>
          <p:cNvCxnSpPr>
            <a:cxnSpLocks/>
          </p:cNvCxnSpPr>
          <p:nvPr/>
        </p:nvCxnSpPr>
        <p:spPr>
          <a:xfrm>
            <a:off x="4252688" y="1072451"/>
            <a:ext cx="0" cy="219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6012B37-95F2-DD41-823C-CF531447B984}"/>
              </a:ext>
            </a:extLst>
          </p:cNvPr>
          <p:cNvCxnSpPr>
            <a:cxnSpLocks/>
          </p:cNvCxnSpPr>
          <p:nvPr/>
        </p:nvCxnSpPr>
        <p:spPr>
          <a:xfrm>
            <a:off x="1553031" y="3781073"/>
            <a:ext cx="0" cy="219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CE2FE78-DBE6-FB4F-898B-B690A0869705}"/>
              </a:ext>
            </a:extLst>
          </p:cNvPr>
          <p:cNvCxnSpPr>
            <a:cxnSpLocks/>
          </p:cNvCxnSpPr>
          <p:nvPr/>
        </p:nvCxnSpPr>
        <p:spPr>
          <a:xfrm>
            <a:off x="4252688" y="3781073"/>
            <a:ext cx="0" cy="219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47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 uiExpand="1">
        <p:bldSub>
          <a:bldChart bld="series"/>
        </p:bldSub>
      </p:bldGraphic>
      <p:bldGraphic spid="25" grpId="0" uiExpand="1">
        <p:bldSub>
          <a:bldChart bld="series"/>
        </p:bldSub>
      </p:bldGraphic>
      <p:bldGraphic spid="26" grpId="0" uiExpand="1">
        <p:bldSub>
          <a:bldChart bld="series"/>
        </p:bldSub>
      </p:bldGraphic>
      <p:bldGraphic spid="27" grpId="0" uiExpand="1">
        <p:bldSub>
          <a:bldChart bld="series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188F52B-1DB1-814C-AED1-71331820952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869971" y="3671195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5EA822D9-F97D-AE40-A246-EEF6C607ADA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9011" y="3671195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7FB67FCF-9DAD-8D4E-B141-A601A26E365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869971" y="963902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7E088EBC-2B18-E243-A7EE-0B2A4D2B54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9011" y="963902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BEA5251-3CFB-784C-92CC-FD9A41B7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Arithmetic Throughput: Native Support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D6FF53F-79F1-B541-B72E-4A2D34953DBA}"/>
              </a:ext>
            </a:extLst>
          </p:cNvPr>
          <p:cNvSpPr/>
          <p:nvPr/>
        </p:nvSpPr>
        <p:spPr>
          <a:xfrm>
            <a:off x="5562678" y="925426"/>
            <a:ext cx="3425321" cy="5442820"/>
          </a:xfrm>
          <a:prstGeom prst="roundRect">
            <a:avLst>
              <a:gd name="adj" fmla="val 2876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5E9C6547-1660-2B4B-B99C-119636EA6AD9}"/>
              </a:ext>
            </a:extLst>
          </p:cNvPr>
          <p:cNvSpPr/>
          <p:nvPr/>
        </p:nvSpPr>
        <p:spPr>
          <a:xfrm>
            <a:off x="5562678" y="925422"/>
            <a:ext cx="3425321" cy="432000"/>
          </a:xfrm>
          <a:prstGeom prst="round2SameRect">
            <a:avLst>
              <a:gd name="adj1" fmla="val 30308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AD0B00-1E27-1042-B564-6E7AD5BBC5B5}"/>
              </a:ext>
            </a:extLst>
          </p:cNvPr>
          <p:cNvSpPr txBox="1"/>
          <p:nvPr/>
        </p:nvSpPr>
        <p:spPr>
          <a:xfrm>
            <a:off x="5567114" y="1364187"/>
            <a:ext cx="3425321" cy="5016759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pPr marL="36000" indent="-1620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DPUs provide </a:t>
            </a:r>
            <a:r>
              <a:rPr lang="en-US" sz="2000" b="1" dirty="0">
                <a:latin typeface="Cambria" panose="02040503050406030204" pitchFamily="18" charset="0"/>
              </a:rPr>
              <a:t>native hardware support for 32- and 64-bit integer addition and subtraction</a:t>
            </a:r>
            <a:r>
              <a:rPr lang="en-US" sz="2000" dirty="0">
                <a:latin typeface="Cambria" panose="02040503050406030204" pitchFamily="18" charset="0"/>
              </a:rPr>
              <a:t>, leading to high throughput for these operations. </a:t>
            </a:r>
          </a:p>
          <a:p>
            <a:pPr marL="36000" indent="-162000"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</a:endParaRPr>
          </a:p>
          <a:p>
            <a:pPr marL="36000" indent="-1620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DPUs do </a:t>
            </a:r>
            <a:r>
              <a:rPr lang="en-US" sz="2000" b="1" i="1" dirty="0">
                <a:latin typeface="Cambria" panose="02040503050406030204" pitchFamily="18" charset="0"/>
              </a:rPr>
              <a:t>not</a:t>
            </a:r>
            <a:r>
              <a:rPr lang="en-US" sz="2000" b="1" dirty="0">
                <a:latin typeface="Cambria" panose="02040503050406030204" pitchFamily="18" charset="0"/>
              </a:rPr>
              <a:t> natively support 32- and 64-bit multiplication and division, and floating point operations</a:t>
            </a:r>
            <a:r>
              <a:rPr lang="en-US" sz="2000" dirty="0">
                <a:latin typeface="Cambria" panose="02040503050406030204" pitchFamily="18" charset="0"/>
              </a:rPr>
              <a:t>. These operations are </a:t>
            </a:r>
            <a:r>
              <a:rPr lang="en-US" sz="2000" b="1" dirty="0">
                <a:latin typeface="Cambria" panose="02040503050406030204" pitchFamily="18" charset="0"/>
              </a:rPr>
              <a:t>emulated by the UPMEM runtime library</a:t>
            </a:r>
            <a:r>
              <a:rPr lang="en-US" sz="2000" dirty="0">
                <a:latin typeface="Cambria" panose="02040503050406030204" pitchFamily="18" charset="0"/>
              </a:rPr>
              <a:t>, leading to much lower throughput.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F1CA90-8D8D-A24A-A007-849FC1278AC6}"/>
              </a:ext>
            </a:extLst>
          </p:cNvPr>
          <p:cNvSpPr/>
          <p:nvPr/>
        </p:nvSpPr>
        <p:spPr>
          <a:xfrm>
            <a:off x="331304" y="963902"/>
            <a:ext cx="251792" cy="57046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1814BF-7FDD-A242-8EF2-A604518ADDB5}"/>
              </a:ext>
            </a:extLst>
          </p:cNvPr>
          <p:cNvSpPr/>
          <p:nvPr/>
        </p:nvSpPr>
        <p:spPr>
          <a:xfrm>
            <a:off x="3032264" y="963902"/>
            <a:ext cx="251792" cy="57046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5DFA4E-15E1-7E4E-9468-947AE22B13DF}"/>
              </a:ext>
            </a:extLst>
          </p:cNvPr>
          <p:cNvSpPr/>
          <p:nvPr/>
        </p:nvSpPr>
        <p:spPr>
          <a:xfrm>
            <a:off x="331304" y="3671195"/>
            <a:ext cx="251792" cy="5704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513E39-1DE7-F241-82C0-FFEF6C728B6A}"/>
              </a:ext>
            </a:extLst>
          </p:cNvPr>
          <p:cNvSpPr/>
          <p:nvPr/>
        </p:nvSpPr>
        <p:spPr>
          <a:xfrm>
            <a:off x="3032264" y="3671195"/>
            <a:ext cx="251792" cy="5704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6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Data Movement in Computing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19"/>
            <a:ext cx="8610600" cy="2060794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7030A0"/>
                </a:solidFill>
                <a:cs typeface="Adobe Garamond Pro"/>
              </a:rPr>
              <a:t>Data movement </a:t>
            </a:r>
            <a:r>
              <a:rPr lang="en-US" sz="2200" dirty="0">
                <a:cs typeface="Adobe Garamond Pro"/>
              </a:rPr>
              <a:t>dominates </a:t>
            </a:r>
            <a:r>
              <a:rPr lang="en-US" sz="2200" dirty="0">
                <a:solidFill>
                  <a:srgbClr val="0070C0"/>
                </a:solidFill>
                <a:cs typeface="Adobe Garamond Pro"/>
              </a:rPr>
              <a:t>performance </a:t>
            </a:r>
            <a:r>
              <a:rPr lang="en-US" sz="2200" dirty="0">
                <a:cs typeface="Adobe Garamond Pro"/>
              </a:rPr>
              <a:t>and</a:t>
            </a:r>
            <a:r>
              <a:rPr lang="en-US" sz="2200" dirty="0">
                <a:solidFill>
                  <a:srgbClr val="FF0000"/>
                </a:solidFill>
                <a:cs typeface="Adobe Garamond Pro"/>
              </a:rPr>
              <a:t> </a:t>
            </a:r>
            <a:r>
              <a:rPr lang="en-US" sz="2200" dirty="0">
                <a:cs typeface="Adobe Garamond Pro"/>
              </a:rPr>
              <a:t>is a major system </a:t>
            </a:r>
            <a:r>
              <a:rPr lang="en-US" sz="2200" dirty="0">
                <a:solidFill>
                  <a:srgbClr val="C00000"/>
                </a:solidFill>
                <a:cs typeface="Adobe Garamond Pro"/>
              </a:rPr>
              <a:t>energy bottleneck</a:t>
            </a:r>
          </a:p>
          <a:p>
            <a:r>
              <a:rPr lang="en-US" sz="2200" dirty="0">
                <a:solidFill>
                  <a:srgbClr val="C00000"/>
                </a:solidFill>
                <a:cs typeface="Adobe Garamond Pro"/>
              </a:rPr>
              <a:t>Total system energy</a:t>
            </a:r>
            <a:r>
              <a:rPr lang="en-US" sz="2200" dirty="0">
                <a:cs typeface="Adobe Garamond Pro"/>
              </a:rPr>
              <a:t>: data movement accounts for </a:t>
            </a:r>
          </a:p>
          <a:p>
            <a:pPr lvl="1"/>
            <a:r>
              <a:rPr lang="en-US" sz="1800" dirty="0">
                <a:cs typeface="Adobe Garamond Pro"/>
              </a:rPr>
              <a:t>62% in consumer applications</a:t>
            </a:r>
            <a:r>
              <a:rPr lang="en-US" sz="1800" baseline="30000" dirty="0"/>
              <a:t>✻</a:t>
            </a:r>
            <a:r>
              <a:rPr lang="en-US" sz="1800" dirty="0">
                <a:cs typeface="Adobe Garamond Pro"/>
              </a:rPr>
              <a:t>, </a:t>
            </a:r>
          </a:p>
          <a:p>
            <a:pPr lvl="1"/>
            <a:r>
              <a:rPr lang="en-US" sz="1800" dirty="0">
                <a:cs typeface="Adobe Garamond Pro"/>
              </a:rPr>
              <a:t>40% in scientific applications</a:t>
            </a:r>
            <a:r>
              <a:rPr lang="en-US" sz="1800" baseline="30000" dirty="0"/>
              <a:t>★</a:t>
            </a:r>
            <a:r>
              <a:rPr lang="en-US" sz="1800" dirty="0">
                <a:cs typeface="Adobe Garamond Pro"/>
              </a:rPr>
              <a:t>, </a:t>
            </a:r>
          </a:p>
          <a:p>
            <a:pPr lvl="1"/>
            <a:r>
              <a:rPr lang="en-US" sz="1800" dirty="0">
                <a:cs typeface="Adobe Garamond Pro"/>
              </a:rPr>
              <a:t>35% in mobile  applications</a:t>
            </a:r>
            <a:r>
              <a:rPr lang="en-US" sz="1800" baseline="30000" dirty="0"/>
              <a:t>☆</a:t>
            </a:r>
            <a:endParaRPr lang="en-US" sz="1800" dirty="0">
              <a:cs typeface="Adobe Garamond Pro"/>
            </a:endParaRPr>
          </a:p>
          <a:p>
            <a:pPr lvl="1"/>
            <a:endParaRPr lang="en-US" sz="2200" dirty="0">
              <a:solidFill>
                <a:srgbClr val="C00000"/>
              </a:solidFill>
              <a:cs typeface="Adobe Garamon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300" y="5923671"/>
            <a:ext cx="74895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30000" dirty="0"/>
              <a:t>✻ </a:t>
            </a:r>
            <a:r>
              <a:rPr lang="en-US" sz="1000" dirty="0" err="1"/>
              <a:t>Boroumand</a:t>
            </a:r>
            <a:r>
              <a:rPr lang="en-US" sz="1000" dirty="0"/>
              <a:t> et al., “Google Workloads for Consumer Devices: Mitigating Data Movement Bottlenecks,” ASPLOS 2018</a:t>
            </a:r>
          </a:p>
          <a:p>
            <a:r>
              <a:rPr lang="en-US" sz="1000" baseline="30000" dirty="0"/>
              <a:t>★ </a:t>
            </a:r>
            <a:r>
              <a:rPr lang="en-US" sz="1000" dirty="0" err="1"/>
              <a:t>Kestor</a:t>
            </a:r>
            <a:r>
              <a:rPr lang="en-US" sz="1000" dirty="0"/>
              <a:t> et al., “Quantifying the Energy Cost of Data Movement in Scientific Applications,” IISWC 2013 </a:t>
            </a:r>
          </a:p>
          <a:p>
            <a:r>
              <a:rPr lang="en-US" sz="1000" baseline="30000" dirty="0"/>
              <a:t>☆ </a:t>
            </a:r>
            <a:r>
              <a:rPr lang="en-US" sz="1000" dirty="0" err="1"/>
              <a:t>Pandiyan</a:t>
            </a:r>
            <a:r>
              <a:rPr lang="en-US" sz="1000" dirty="0"/>
              <a:t> and Wu, “Quantifying the energy cost of data movement for emerging smart phone workloads on mobile platforms,” IISWC 2014</a:t>
            </a:r>
          </a:p>
        </p:txBody>
      </p:sp>
      <p:cxnSp>
        <p:nvCxnSpPr>
          <p:cNvPr id="10" name="Curved Connector 9"/>
          <p:cNvCxnSpPr/>
          <p:nvPr/>
        </p:nvCxnSpPr>
        <p:spPr>
          <a:xfrm rot="5400000">
            <a:off x="4328592" y="3380992"/>
            <a:ext cx="914400" cy="609600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092280" y="3436798"/>
            <a:ext cx="990600" cy="23063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DRAM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5640245" y="4464617"/>
            <a:ext cx="1387896" cy="256875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Curved Connector 13"/>
          <p:cNvCxnSpPr/>
          <p:nvPr/>
        </p:nvCxnSpPr>
        <p:spPr>
          <a:xfrm rot="16200000" flipH="1">
            <a:off x="5814492" y="3419092"/>
            <a:ext cx="990600" cy="609600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01344" y="2825182"/>
            <a:ext cx="27469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7030A0"/>
                </a:solidFill>
              </a:rPr>
              <a:t>Data Movement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98801" y="4310632"/>
            <a:ext cx="958117" cy="55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GPU</a:t>
            </a:r>
            <a:endParaRPr lang="en-U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161246" y="4031232"/>
            <a:ext cx="464820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22" name="Rounded Rectangle 21"/>
          <p:cNvSpPr/>
          <p:nvPr/>
        </p:nvSpPr>
        <p:spPr>
          <a:xfrm>
            <a:off x="1098801" y="3584192"/>
            <a:ext cx="830847" cy="55880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CPU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31606" y="3640072"/>
            <a:ext cx="830847" cy="55880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CPU</a:t>
            </a:r>
            <a:endParaRPr lang="en-US" sz="1100" b="1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3D5AE4-8163-4E43-9AF8-88A5F6E5A1DA}"/>
              </a:ext>
            </a:extLst>
          </p:cNvPr>
          <p:cNvGrpSpPr/>
          <p:nvPr/>
        </p:nvGrpSpPr>
        <p:grpSpPr>
          <a:xfrm>
            <a:off x="899592" y="3322722"/>
            <a:ext cx="4648200" cy="2496670"/>
            <a:chOff x="899592" y="3322722"/>
            <a:chExt cx="4648200" cy="2496670"/>
          </a:xfrm>
        </p:grpSpPr>
        <p:sp>
          <p:nvSpPr>
            <p:cNvPr id="19" name="Rounded Rectangle 18"/>
            <p:cNvSpPr/>
            <p:nvPr/>
          </p:nvSpPr>
          <p:spPr>
            <a:xfrm>
              <a:off x="899592" y="3360672"/>
              <a:ext cx="4648200" cy="2458720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 w="3810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86322" y="3322722"/>
              <a:ext cx="897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SoC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758872" y="3751832"/>
            <a:ext cx="464820" cy="1117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L2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88933" y="5372352"/>
            <a:ext cx="796834" cy="335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Video Decoder</a:t>
            </a:r>
            <a:endParaRPr lang="en-US" sz="900" b="1" dirty="0">
              <a:solidFill>
                <a:srgbClr val="00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337992" y="4295392"/>
            <a:ext cx="1524000" cy="0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>
          <a:xfrm flipH="1">
            <a:off x="2161246" y="4590032"/>
            <a:ext cx="464820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29" name="Rounded Rectangle 28"/>
          <p:cNvSpPr/>
          <p:nvPr/>
        </p:nvSpPr>
        <p:spPr>
          <a:xfrm>
            <a:off x="1098801" y="5372352"/>
            <a:ext cx="796834" cy="335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Video Encoder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880792" y="5362192"/>
            <a:ext cx="796834" cy="3352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Audio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795192" y="5362192"/>
            <a:ext cx="796834" cy="34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Display Engine</a:t>
            </a:r>
            <a:endParaRPr lang="en-US" sz="900" b="1" dirty="0">
              <a:solidFill>
                <a:srgbClr val="0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5090592" y="3761992"/>
            <a:ext cx="13064" cy="1905000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>
          <a:xfrm flipH="1">
            <a:off x="1165204" y="4981192"/>
            <a:ext cx="3772988" cy="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>
          <a:xfrm>
            <a:off x="2387350" y="4981192"/>
            <a:ext cx="0" cy="33528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>
          <a:xfrm>
            <a:off x="1497218" y="4981192"/>
            <a:ext cx="0" cy="33528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>
          <a:xfrm>
            <a:off x="3261792" y="4981192"/>
            <a:ext cx="0" cy="33528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>
          <a:xfrm>
            <a:off x="4176192" y="4981192"/>
            <a:ext cx="0" cy="33528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5691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15" grpId="0"/>
      <p:bldP spid="20" grpId="0" animBg="1"/>
      <p:bldP spid="22" grpId="0" animBg="1"/>
      <p:bldP spid="23" grpId="0" animBg="1"/>
      <p:bldP spid="25" grpId="0" animBg="1"/>
      <p:bldP spid="26" grpId="0" animBg="1"/>
      <p:bldP spid="29" grpId="0" animBg="1"/>
      <p:bldP spid="30" grpId="0" animBg="1"/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49AE-E83A-F241-BA2F-2972D7A4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DPU: WRAM Bandwidth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D2C28D-09D2-3E45-802E-950C770EC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22" y="876821"/>
            <a:ext cx="9151034" cy="55490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7F69F8-B4F7-9E47-A369-FFAD15353934}"/>
              </a:ext>
            </a:extLst>
          </p:cNvPr>
          <p:cNvSpPr/>
          <p:nvPr/>
        </p:nvSpPr>
        <p:spPr>
          <a:xfrm flipV="1">
            <a:off x="69811" y="1433383"/>
            <a:ext cx="8991801" cy="4896000"/>
          </a:xfrm>
          <a:prstGeom prst="roundRect">
            <a:avLst>
              <a:gd name="adj" fmla="val 4412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90000"/>
                </a:srgbClr>
              </a:gs>
              <a:gs pos="49000">
                <a:srgbClr val="FFFF00">
                  <a:tint val="44500"/>
                  <a:satMod val="160000"/>
                  <a:alpha val="90000"/>
                </a:srgbClr>
              </a:gs>
              <a:gs pos="100000">
                <a:srgbClr val="FFFF00">
                  <a:tint val="23500"/>
                  <a:satMod val="160000"/>
                  <a:alpha val="9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DE718-C99B-054E-AD0C-9269E2131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28" y="3002691"/>
            <a:ext cx="3845356" cy="31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5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68 0.01806 L 0.26163 -0.1009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7" y="-594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49AE-E83A-F241-BA2F-2972D7A4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DPU: MRAM Latency and Bandwidth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D2C28D-09D2-3E45-802E-950C770EC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" y="876821"/>
            <a:ext cx="9151034" cy="55490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7F69F8-B4F7-9E47-A369-FFAD15353934}"/>
              </a:ext>
            </a:extLst>
          </p:cNvPr>
          <p:cNvSpPr/>
          <p:nvPr/>
        </p:nvSpPr>
        <p:spPr>
          <a:xfrm flipV="1">
            <a:off x="82511" y="1433383"/>
            <a:ext cx="8991801" cy="4896000"/>
          </a:xfrm>
          <a:prstGeom prst="roundRect">
            <a:avLst>
              <a:gd name="adj" fmla="val 4412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90000"/>
                </a:srgbClr>
              </a:gs>
              <a:gs pos="50000">
                <a:srgbClr val="FFFF00">
                  <a:tint val="44500"/>
                  <a:satMod val="160000"/>
                  <a:alpha val="90000"/>
                </a:srgbClr>
              </a:gs>
              <a:gs pos="100000">
                <a:srgbClr val="FFFF00">
                  <a:tint val="23500"/>
                  <a:satMod val="160000"/>
                  <a:alpha val="9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61B2B1-A360-5E44-ACDA-FF518EE83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341" y="3002691"/>
            <a:ext cx="5147957" cy="31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5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96 0.00556 L -0.09895 -0.1043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550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1E1E0-5F7B-F449-9161-40F925A92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MRAM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11F60-311A-3F45-B3DA-368B4C913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Measure </a:t>
            </a:r>
            <a:r>
              <a:rPr lang="en-US" dirty="0">
                <a:solidFill>
                  <a:srgbClr val="00B050"/>
                </a:solidFill>
              </a:rPr>
              <a:t>MRAM bandwidth </a:t>
            </a:r>
            <a:r>
              <a:rPr lang="en-US" dirty="0"/>
              <a:t>for different access patterns</a:t>
            </a:r>
          </a:p>
          <a:p>
            <a:endParaRPr lang="en-US" dirty="0"/>
          </a:p>
          <a:p>
            <a:r>
              <a:rPr lang="en-US" dirty="0"/>
              <a:t>Microbenchmarks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Latency of a single DMA transfer </a:t>
            </a:r>
            <a:r>
              <a:rPr lang="en-US" dirty="0"/>
              <a:t>for different transfer sizes</a:t>
            </a:r>
          </a:p>
          <a:p>
            <a:pPr lvl="2"/>
            <a:r>
              <a:rPr lang="en-US" dirty="0" err="1">
                <a:latin typeface="Courier" pitchFamily="2" charset="0"/>
              </a:rPr>
              <a:t>mram_read</a:t>
            </a:r>
            <a:r>
              <a:rPr lang="en-US" dirty="0">
                <a:latin typeface="Courier" pitchFamily="2" charset="0"/>
              </a:rPr>
              <a:t>();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MRAM-WRAM DMA transfer</a:t>
            </a:r>
          </a:p>
          <a:p>
            <a:pPr lvl="2"/>
            <a:r>
              <a:rPr lang="en-US" dirty="0" err="1">
                <a:latin typeface="Courier" pitchFamily="2" charset="0"/>
              </a:rPr>
              <a:t>mram_write</a:t>
            </a:r>
            <a:r>
              <a:rPr lang="en-US" dirty="0">
                <a:latin typeface="Courier" pitchFamily="2" charset="0"/>
              </a:rPr>
              <a:t>();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WRAM-MRAM DMA transfer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STREAM</a:t>
            </a:r>
            <a:r>
              <a:rPr lang="en-US" dirty="0"/>
              <a:t> benchmark</a:t>
            </a:r>
          </a:p>
          <a:p>
            <a:pPr lvl="2"/>
            <a:r>
              <a:rPr lang="en-US" dirty="0"/>
              <a:t>COPY, COPY-DMA</a:t>
            </a:r>
          </a:p>
          <a:p>
            <a:pPr lvl="2"/>
            <a:r>
              <a:rPr lang="en-US" dirty="0"/>
              <a:t>ADD, SCALE, TRIAD</a:t>
            </a:r>
          </a:p>
          <a:p>
            <a:pPr lvl="1"/>
            <a:r>
              <a:rPr lang="en-US" dirty="0" err="1">
                <a:solidFill>
                  <a:srgbClr val="00B050"/>
                </a:solidFill>
              </a:rPr>
              <a:t>Strided</a:t>
            </a:r>
            <a:r>
              <a:rPr lang="en-US" dirty="0"/>
              <a:t> access pattern</a:t>
            </a:r>
          </a:p>
          <a:p>
            <a:pPr lvl="2"/>
            <a:r>
              <a:rPr lang="en-US" dirty="0"/>
              <a:t>Coarse-grain </a:t>
            </a:r>
            <a:r>
              <a:rPr lang="en-US" dirty="0" err="1"/>
              <a:t>strided</a:t>
            </a:r>
            <a:r>
              <a:rPr lang="en-US" dirty="0"/>
              <a:t> access</a:t>
            </a:r>
          </a:p>
          <a:p>
            <a:pPr lvl="2"/>
            <a:r>
              <a:rPr lang="en-US" dirty="0"/>
              <a:t>Fine-grain </a:t>
            </a:r>
            <a:r>
              <a:rPr lang="en-US" dirty="0" err="1"/>
              <a:t>strided</a:t>
            </a:r>
            <a:r>
              <a:rPr lang="en-US" dirty="0"/>
              <a:t> access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Random</a:t>
            </a:r>
            <a:r>
              <a:rPr lang="en-US" dirty="0"/>
              <a:t> access pattern (GUPS)</a:t>
            </a:r>
          </a:p>
          <a:p>
            <a:endParaRPr lang="en-US" dirty="0"/>
          </a:p>
          <a:p>
            <a:r>
              <a:rPr lang="en-US" dirty="0"/>
              <a:t>We do include accesses to MRAM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4A30321-12CD-2546-A9E8-9C9B0D370E01}"/>
              </a:ext>
            </a:extLst>
          </p:cNvPr>
          <p:cNvSpPr/>
          <p:nvPr/>
        </p:nvSpPr>
        <p:spPr>
          <a:xfrm>
            <a:off x="609600" y="2343290"/>
            <a:ext cx="8064500" cy="89775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2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C004-F30F-5A4F-BC10-C2107BA7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MRAM Read and Write Latency (I)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0759DD8-9C94-D146-B449-605115CBE85F}"/>
                  </a:ext>
                </a:extLst>
              </p:cNvPr>
              <p:cNvSpPr/>
              <p:nvPr/>
            </p:nvSpPr>
            <p:spPr>
              <a:xfrm>
                <a:off x="473174" y="3570044"/>
                <a:ext cx="8215572" cy="831632"/>
              </a:xfrm>
              <a:prstGeom prst="roundRect">
                <a:avLst>
                  <a:gd name="adj" fmla="val 0"/>
                </a:avLst>
              </a:prstGeom>
              <a:solidFill>
                <a:schemeClr val="tx2"/>
              </a:solidFill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𝑀𝑅𝐴𝑀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𝐵𝑎𝑛𝑑𝑤𝑖𝑑𝑡h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𝑖𝑛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𝑠𝑖𝑧𝑒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×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𝑓𝑟𝑒𝑞𝑢𝑒𝑛𝑐𝑦</m:t>
                          </m:r>
                          <m:r>
                            <a:rPr lang="en-US" sz="24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𝐷𝑃𝑈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𝑀𝑅𝐴𝑀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𝐿𝑎𝑡𝑒𝑛𝑐𝑦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Times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0759DD8-9C94-D146-B449-605115CBE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74" y="3570044"/>
                <a:ext cx="8215572" cy="831632"/>
              </a:xfrm>
              <a:prstGeom prst="roundRect">
                <a:avLst>
                  <a:gd name="adj" fmla="val 0"/>
                </a:avLst>
              </a:prstGeom>
              <a:blipFill>
                <a:blip r:embed="rId2"/>
                <a:stretch>
                  <a:fillRect b="-8333"/>
                </a:stretch>
              </a:blipFill>
              <a:ln w="571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BC90972-0241-DB4D-9ED5-078F713F99A5}"/>
              </a:ext>
            </a:extLst>
          </p:cNvPr>
          <p:cNvSpPr/>
          <p:nvPr/>
        </p:nvSpPr>
        <p:spPr>
          <a:xfrm>
            <a:off x="464214" y="4467866"/>
            <a:ext cx="8215572" cy="504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We can model the MRAM latency with a linear expression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63BB6B30-57D9-1B41-BB55-911A20D36784}"/>
                  </a:ext>
                </a:extLst>
              </p:cNvPr>
              <p:cNvSpPr/>
              <p:nvPr/>
            </p:nvSpPr>
            <p:spPr>
              <a:xfrm>
                <a:off x="464214" y="5038056"/>
                <a:ext cx="8215572" cy="504000"/>
              </a:xfrm>
              <a:prstGeom prst="roundRect">
                <a:avLst>
                  <a:gd name="adj" fmla="val 0"/>
                </a:avLst>
              </a:prstGeom>
              <a:solidFill>
                <a:schemeClr val="tx2"/>
              </a:solidFill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𝑀𝑅𝐴𝑀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𝐿𝑎𝑡𝑒𝑛𝑐𝑦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𝑖𝑛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𝑐𝑦𝑐𝑙𝑒𝑠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𝛽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𝑠𝑖𝑧𝑒</m:t>
                      </m:r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Times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63BB6B30-57D9-1B41-BB55-911A20D367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4" y="5038056"/>
                <a:ext cx="8215572" cy="504000"/>
              </a:xfrm>
              <a:prstGeom prst="roundRect">
                <a:avLst>
                  <a:gd name="adj" fmla="val 0"/>
                </a:avLst>
              </a:prstGeom>
              <a:blipFill>
                <a:blip r:embed="rId3"/>
                <a:stretch>
                  <a:fillRect b="-4444"/>
                </a:stretch>
              </a:blipFill>
              <a:ln w="571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4AAEBA0-4577-D347-BD48-DE32518154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500965"/>
              </p:ext>
            </p:extLst>
          </p:nvPr>
        </p:nvGraphicFramePr>
        <p:xfrm>
          <a:off x="176800" y="922899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19DD347-721E-5C4D-A045-AA3E0F4A74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302609"/>
              </p:ext>
            </p:extLst>
          </p:nvPr>
        </p:nvGraphicFramePr>
        <p:xfrm>
          <a:off x="4647200" y="922899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497BA67-9248-2042-A2BB-ACDC42AE8828}"/>
                  </a:ext>
                </a:extLst>
              </p:cNvPr>
              <p:cNvSpPr/>
              <p:nvPr/>
            </p:nvSpPr>
            <p:spPr>
              <a:xfrm>
                <a:off x="464214" y="5605028"/>
                <a:ext cx="8215572" cy="83163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Candara" panose="020E0502030303020204" pitchFamily="34" charset="0"/>
                    <a:cs typeface="Calibri" panose="020F0502020204030204" pitchFamily="34" charset="0"/>
                  </a:rPr>
                  <a:t>In our measurements,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en-US" sz="2200" dirty="0">
                    <a:solidFill>
                      <a:srgbClr val="0070C0"/>
                    </a:solidFill>
                    <a:latin typeface="Candara" panose="020E0502030303020204" pitchFamily="34" charset="0"/>
                    <a:cs typeface="Calibri" panose="020F0502020204030204" pitchFamily="34" charset="0"/>
                  </a:rPr>
                  <a:t> equals 0.5 cycles/byte</a:t>
                </a:r>
                <a:r>
                  <a:rPr lang="en-US" sz="2200" dirty="0">
                    <a:solidFill>
                      <a:schemeClr val="tx1"/>
                    </a:solidFill>
                    <a:latin typeface="Candara" panose="020E050203030302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Candara" panose="020E0502030303020204" pitchFamily="34" charset="0"/>
                    <a:cs typeface="Calibri" panose="020F0502020204030204" pitchFamily="34" charset="0"/>
                  </a:rPr>
                  <a:t>Theoretical maximum MRAM bandwidth = </a:t>
                </a:r>
                <a:r>
                  <a:rPr lang="en-US" sz="2200" dirty="0">
                    <a:solidFill>
                      <a:srgbClr val="0070C0"/>
                    </a:solidFill>
                    <a:latin typeface="Candara" panose="020E0502030303020204" pitchFamily="34" charset="0"/>
                    <a:cs typeface="Calibri" panose="020F0502020204030204" pitchFamily="34" charset="0"/>
                  </a:rPr>
                  <a:t>700 MB/s</a:t>
                </a:r>
                <a:r>
                  <a:rPr lang="en-US" sz="2200" dirty="0">
                    <a:solidFill>
                      <a:schemeClr val="tx1"/>
                    </a:solidFill>
                    <a:latin typeface="Candara" panose="020E0502030303020204" pitchFamily="34" charset="0"/>
                    <a:cs typeface="Calibri" panose="020F0502020204030204" pitchFamily="34" charset="0"/>
                  </a:rPr>
                  <a:t> at 350 MHz</a:t>
                </a: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497BA67-9248-2042-A2BB-ACDC42AE88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4" y="5605028"/>
                <a:ext cx="8215572" cy="831632"/>
              </a:xfrm>
              <a:prstGeom prst="roundRect">
                <a:avLst/>
              </a:prstGeom>
              <a:blipFill>
                <a:blip r:embed="rId6"/>
                <a:stretch>
                  <a:fillRect b="-8696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60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Graphic spid="20" grpId="0" uiExpand="1">
        <p:bldSub>
          <a:bldChart bld="series"/>
        </p:bldSub>
      </p:bldGraphic>
      <p:bldGraphic spid="21" grpId="0" uiExpand="1">
        <p:bldSub>
          <a:bldChart bld="series"/>
        </p:bldSub>
      </p:bldGraphic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63BB6B30-57D9-1B41-BB55-911A20D36784}"/>
                  </a:ext>
                </a:extLst>
              </p:cNvPr>
              <p:cNvSpPr/>
              <p:nvPr/>
            </p:nvSpPr>
            <p:spPr>
              <a:xfrm>
                <a:off x="464214" y="5038056"/>
                <a:ext cx="8215572" cy="504000"/>
              </a:xfrm>
              <a:prstGeom prst="roundRect">
                <a:avLst>
                  <a:gd name="adj" fmla="val 0"/>
                </a:avLst>
              </a:prstGeom>
              <a:solidFill>
                <a:schemeClr val="tx2"/>
              </a:solidFill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𝑀𝑅𝐴𝑀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𝐿𝑎𝑡𝑒𝑛𝑐𝑦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𝑖𝑛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𝑐𝑦𝑐𝑙𝑒𝑠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𝛽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𝑠𝑖𝑧𝑒</m:t>
                      </m:r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Times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63BB6B30-57D9-1B41-BB55-911A20D367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4" y="5038056"/>
                <a:ext cx="8215572" cy="504000"/>
              </a:xfrm>
              <a:prstGeom prst="roundRect">
                <a:avLst>
                  <a:gd name="adj" fmla="val 0"/>
                </a:avLst>
              </a:prstGeom>
              <a:blipFill>
                <a:blip r:embed="rId2"/>
                <a:stretch>
                  <a:fillRect b="-4444"/>
                </a:stretch>
              </a:blipFill>
              <a:ln w="571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E65E0BA-57C4-E54D-8AD8-270B06687B5B}"/>
              </a:ext>
            </a:extLst>
          </p:cNvPr>
          <p:cNvGrpSpPr/>
          <p:nvPr/>
        </p:nvGrpSpPr>
        <p:grpSpPr>
          <a:xfrm>
            <a:off x="464215" y="4529592"/>
            <a:ext cx="8224532" cy="1548480"/>
            <a:chOff x="4546948" y="1816269"/>
            <a:chExt cx="4478145" cy="2328073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3FFF1D9F-0D78-A447-B06E-7DD4F75E7610}"/>
                </a:ext>
              </a:extLst>
            </p:cNvPr>
            <p:cNvSpPr/>
            <p:nvPr/>
          </p:nvSpPr>
          <p:spPr>
            <a:xfrm>
              <a:off x="4546948" y="1816275"/>
              <a:ext cx="4472353" cy="2328067"/>
            </a:xfrm>
            <a:prstGeom prst="roundRect">
              <a:avLst>
                <a:gd name="adj" fmla="val 9070"/>
              </a:avLst>
            </a:prstGeom>
            <a:solidFill>
              <a:srgbClr val="F5F6FB"/>
            </a:solidFill>
            <a:ln w="44450"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 Same Side Corner Rectangle 10">
              <a:extLst>
                <a:ext uri="{FF2B5EF4-FFF2-40B4-BE49-F238E27FC236}">
                  <a16:creationId xmlns:a16="http://schemas.microsoft.com/office/drawing/2014/main" id="{1D0BCF65-5610-EC41-AD2D-AA08E3553E4E}"/>
                </a:ext>
              </a:extLst>
            </p:cNvPr>
            <p:cNvSpPr/>
            <p:nvPr/>
          </p:nvSpPr>
          <p:spPr>
            <a:xfrm>
              <a:off x="4546948" y="1816269"/>
              <a:ext cx="4472353" cy="595369"/>
            </a:xfrm>
            <a:prstGeom prst="round2SameRect">
              <a:avLst>
                <a:gd name="adj1" fmla="val 30308"/>
                <a:gd name="adj2" fmla="val 0"/>
              </a:avLst>
            </a:prstGeom>
            <a:solidFill>
              <a:srgbClr val="2D458A"/>
            </a:solidFill>
            <a:ln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latin typeface="Cambria" panose="02040503050406030204" pitchFamily="18" charset="0"/>
                </a:rPr>
                <a:t>KEY OBSERVATION 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CDB484-5B9A-2547-AB59-7D405F5AC4F2}"/>
                </a:ext>
              </a:extLst>
            </p:cNvPr>
            <p:cNvSpPr txBox="1"/>
            <p:nvPr/>
          </p:nvSpPr>
          <p:spPr>
            <a:xfrm>
              <a:off x="4552740" y="2497658"/>
              <a:ext cx="4472353" cy="1527006"/>
            </a:xfrm>
            <a:prstGeom prst="rect">
              <a:avLst/>
            </a:prstGeom>
            <a:noFill/>
          </p:spPr>
          <p:txBody>
            <a:bodyPr wrap="square" lIns="180000" rtlCol="0">
              <a:spAutoFit/>
            </a:bodyPr>
            <a:lstStyle/>
            <a:p>
              <a:pPr marL="36000" indent="-1620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Cambria" panose="02040503050406030204" pitchFamily="18" charset="0"/>
                </a:rPr>
                <a:t>The DPU’s </a:t>
              </a:r>
              <a:r>
                <a:rPr lang="en-US" sz="2000" b="1" dirty="0">
                  <a:latin typeface="Cambria" panose="02040503050406030204" pitchFamily="18" charset="0"/>
                </a:rPr>
                <a:t>Main memory (MRAM) bank access latency increases linearly</a:t>
              </a:r>
              <a:r>
                <a:rPr lang="en-US" sz="2000" dirty="0">
                  <a:latin typeface="Cambria" panose="02040503050406030204" pitchFamily="18" charset="0"/>
                </a:rPr>
                <a:t> with the transfer size.</a:t>
              </a:r>
            </a:p>
            <a:p>
              <a:pPr marL="36000" indent="-1620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Cambria" panose="02040503050406030204" pitchFamily="18" charset="0"/>
                </a:rPr>
                <a:t>The maximum theoretical MRAM </a:t>
              </a:r>
              <a:r>
                <a:rPr lang="en-US" sz="2000" b="1" dirty="0">
                  <a:latin typeface="Cambria" panose="02040503050406030204" pitchFamily="18" charset="0"/>
                </a:rPr>
                <a:t>bandwidth is 2 bytes per cycle</a:t>
              </a:r>
              <a:r>
                <a:rPr lang="en-US" sz="2000" dirty="0">
                  <a:latin typeface="Cambria" panose="02040503050406030204" pitchFamily="18" charset="0"/>
                </a:rPr>
                <a:t>.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7AC004-F30F-5A4F-BC10-C2107BA7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MRAM Read and Write Latency (II)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4AAEBA0-4577-D347-BD48-DE3251815439}"/>
              </a:ext>
            </a:extLst>
          </p:cNvPr>
          <p:cNvGraphicFramePr>
            <a:graphicFrameLocks/>
          </p:cNvGraphicFramePr>
          <p:nvPr/>
        </p:nvGraphicFramePr>
        <p:xfrm>
          <a:off x="176800" y="922899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19DD347-721E-5C4D-A045-AA3E0F4A7491}"/>
              </a:ext>
            </a:extLst>
          </p:cNvPr>
          <p:cNvGraphicFramePr>
            <a:graphicFrameLocks/>
          </p:cNvGraphicFramePr>
          <p:nvPr/>
        </p:nvGraphicFramePr>
        <p:xfrm>
          <a:off x="4647200" y="922899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849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00104 -0.1805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1E1E0-5F7B-F449-9161-40F925A92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MRAM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11F60-311A-3F45-B3DA-368B4C913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Measure </a:t>
            </a:r>
            <a:r>
              <a:rPr lang="en-US" dirty="0">
                <a:solidFill>
                  <a:srgbClr val="00B050"/>
                </a:solidFill>
              </a:rPr>
              <a:t>MRAM bandwidth </a:t>
            </a:r>
            <a:r>
              <a:rPr lang="en-US" dirty="0"/>
              <a:t>for different access patterns</a:t>
            </a:r>
          </a:p>
          <a:p>
            <a:endParaRPr lang="en-US" dirty="0"/>
          </a:p>
          <a:p>
            <a:r>
              <a:rPr lang="en-US" dirty="0"/>
              <a:t>Microbenchmarks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Latency of a single DMA transfer </a:t>
            </a:r>
            <a:r>
              <a:rPr lang="en-US" dirty="0"/>
              <a:t>for different transfer sizes</a:t>
            </a:r>
          </a:p>
          <a:p>
            <a:pPr lvl="2"/>
            <a:r>
              <a:rPr lang="en-US" dirty="0" err="1">
                <a:latin typeface="Courier" pitchFamily="2" charset="0"/>
              </a:rPr>
              <a:t>mram_read</a:t>
            </a:r>
            <a:r>
              <a:rPr lang="en-US" dirty="0">
                <a:latin typeface="Courier" pitchFamily="2" charset="0"/>
              </a:rPr>
              <a:t>();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MRAM-WRAM DMA transfer</a:t>
            </a:r>
          </a:p>
          <a:p>
            <a:pPr lvl="2"/>
            <a:r>
              <a:rPr lang="en-US" dirty="0" err="1">
                <a:latin typeface="Courier" pitchFamily="2" charset="0"/>
              </a:rPr>
              <a:t>mram_write</a:t>
            </a:r>
            <a:r>
              <a:rPr lang="en-US" dirty="0">
                <a:latin typeface="Courier" pitchFamily="2" charset="0"/>
              </a:rPr>
              <a:t>();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WRAM-MRAM DMA transfer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STREAM</a:t>
            </a:r>
            <a:r>
              <a:rPr lang="en-US" dirty="0"/>
              <a:t> benchmark</a:t>
            </a:r>
          </a:p>
          <a:p>
            <a:pPr lvl="2"/>
            <a:r>
              <a:rPr lang="en-US" dirty="0"/>
              <a:t>COPY, COPY-DMA</a:t>
            </a:r>
          </a:p>
          <a:p>
            <a:pPr lvl="2"/>
            <a:r>
              <a:rPr lang="en-US" dirty="0"/>
              <a:t>ADD, SCALE, TRIAD</a:t>
            </a:r>
          </a:p>
          <a:p>
            <a:pPr lvl="1"/>
            <a:r>
              <a:rPr lang="en-US" dirty="0" err="1">
                <a:solidFill>
                  <a:srgbClr val="00B050"/>
                </a:solidFill>
              </a:rPr>
              <a:t>Strided</a:t>
            </a:r>
            <a:r>
              <a:rPr lang="en-US" dirty="0"/>
              <a:t> access pattern</a:t>
            </a:r>
          </a:p>
          <a:p>
            <a:pPr lvl="2"/>
            <a:r>
              <a:rPr lang="en-US" dirty="0"/>
              <a:t>Coarse-grain </a:t>
            </a:r>
            <a:r>
              <a:rPr lang="en-US" dirty="0" err="1"/>
              <a:t>strided</a:t>
            </a:r>
            <a:r>
              <a:rPr lang="en-US" dirty="0"/>
              <a:t> access</a:t>
            </a:r>
          </a:p>
          <a:p>
            <a:pPr lvl="2"/>
            <a:r>
              <a:rPr lang="en-US" dirty="0"/>
              <a:t>Fine-grain </a:t>
            </a:r>
            <a:r>
              <a:rPr lang="en-US" dirty="0" err="1"/>
              <a:t>strided</a:t>
            </a:r>
            <a:r>
              <a:rPr lang="en-US" dirty="0"/>
              <a:t> access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Random</a:t>
            </a:r>
            <a:r>
              <a:rPr lang="en-US" dirty="0"/>
              <a:t> access pattern (GUPS)</a:t>
            </a:r>
          </a:p>
          <a:p>
            <a:endParaRPr lang="en-US" dirty="0"/>
          </a:p>
          <a:p>
            <a:r>
              <a:rPr lang="en-US" dirty="0"/>
              <a:t>We do include accesses to MRAM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4A30321-12CD-2546-A9E8-9C9B0D370E01}"/>
              </a:ext>
            </a:extLst>
          </p:cNvPr>
          <p:cNvSpPr/>
          <p:nvPr/>
        </p:nvSpPr>
        <p:spPr>
          <a:xfrm>
            <a:off x="609600" y="3186570"/>
            <a:ext cx="8064500" cy="89775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7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14A52-849C-814F-B38A-AF395E45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STREAM Benchmark: Bandwidth Saturation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A071DF4-CFB0-8F42-BC60-8D5A6FA448F5}"/>
              </a:ext>
            </a:extLst>
          </p:cNvPr>
          <p:cNvGraphicFramePr>
            <a:graphicFrameLocks/>
          </p:cNvGraphicFramePr>
          <p:nvPr/>
        </p:nvGraphicFramePr>
        <p:xfrm>
          <a:off x="972000" y="924701"/>
          <a:ext cx="72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8532EA-99CA-0248-B188-53C806F6DE32}"/>
              </a:ext>
            </a:extLst>
          </p:cNvPr>
          <p:cNvCxnSpPr>
            <a:cxnSpLocks/>
          </p:cNvCxnSpPr>
          <p:nvPr/>
        </p:nvCxnSpPr>
        <p:spPr>
          <a:xfrm>
            <a:off x="3291887" y="1387244"/>
            <a:ext cx="0" cy="1764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4A22C9-F0D8-664B-A6B3-D187FBF2AB8D}"/>
              </a:ext>
            </a:extLst>
          </p:cNvPr>
          <p:cNvCxnSpPr>
            <a:cxnSpLocks/>
          </p:cNvCxnSpPr>
          <p:nvPr/>
        </p:nvCxnSpPr>
        <p:spPr>
          <a:xfrm>
            <a:off x="4071376" y="1387244"/>
            <a:ext cx="0" cy="1764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DDC5FD-B1E3-EC4B-BFEF-7A3E14A44430}"/>
              </a:ext>
            </a:extLst>
          </p:cNvPr>
          <p:cNvCxnSpPr>
            <a:cxnSpLocks/>
          </p:cNvCxnSpPr>
          <p:nvPr/>
        </p:nvCxnSpPr>
        <p:spPr>
          <a:xfrm>
            <a:off x="6022596" y="2938072"/>
            <a:ext cx="0" cy="21317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D94F545-FDFB-1643-B429-08AAD8C8C839}"/>
              </a:ext>
            </a:extLst>
          </p:cNvPr>
          <p:cNvSpPr/>
          <p:nvPr/>
        </p:nvSpPr>
        <p:spPr>
          <a:xfrm>
            <a:off x="169011" y="3849676"/>
            <a:ext cx="8782484" cy="2520000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ound Same Side Corner Rectangle 15">
            <a:extLst>
              <a:ext uri="{FF2B5EF4-FFF2-40B4-BE49-F238E27FC236}">
                <a16:creationId xmlns:a16="http://schemas.microsoft.com/office/drawing/2014/main" id="{C5BDE754-4290-DF46-A728-784EDACF5F2E}"/>
              </a:ext>
            </a:extLst>
          </p:cNvPr>
          <p:cNvSpPr/>
          <p:nvPr/>
        </p:nvSpPr>
        <p:spPr>
          <a:xfrm>
            <a:off x="169011" y="3849671"/>
            <a:ext cx="8782483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C6E0AD-2A28-D245-A6CB-0F496193D8EA}"/>
              </a:ext>
            </a:extLst>
          </p:cNvPr>
          <p:cNvSpPr txBox="1"/>
          <p:nvPr/>
        </p:nvSpPr>
        <p:spPr>
          <a:xfrm>
            <a:off x="169011" y="4276585"/>
            <a:ext cx="8782484" cy="2062103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pPr marL="36000" indent="-162000">
              <a:buFont typeface="Arial" panose="020B0604020202020204" pitchFamily="34" charset="0"/>
              <a:buChar char="•"/>
            </a:pPr>
            <a:r>
              <a:rPr lang="en-US" b="1" dirty="0">
                <a:latin typeface="Cambria" panose="02040503050406030204" pitchFamily="18" charset="0"/>
              </a:rPr>
              <a:t>When the access latency to an MRAM bank </a:t>
            </a:r>
            <a:r>
              <a:rPr lang="en-US" dirty="0">
                <a:latin typeface="Cambria" panose="02040503050406030204" pitchFamily="18" charset="0"/>
              </a:rPr>
              <a:t>for a streaming benchmark (COPY-DMA, COPY, ADD) </a:t>
            </a:r>
            <a:r>
              <a:rPr lang="en-US" b="1" dirty="0">
                <a:latin typeface="Cambria" panose="02040503050406030204" pitchFamily="18" charset="0"/>
              </a:rPr>
              <a:t>is larger than the pipeline latency </a:t>
            </a:r>
            <a:r>
              <a:rPr lang="en-US" dirty="0">
                <a:latin typeface="Cambria" panose="02040503050406030204" pitchFamily="18" charset="0"/>
              </a:rPr>
              <a:t>(i.e., execution latency of arithmetic operations and WRAM accesses), the performance of the DPU saturates at a number of </a:t>
            </a:r>
            <a:r>
              <a:rPr lang="en-US" dirty="0" err="1">
                <a:latin typeface="Cambria" panose="02040503050406030204" pitchFamily="18" charset="0"/>
              </a:rPr>
              <a:t>tasklets</a:t>
            </a:r>
            <a:r>
              <a:rPr lang="en-US" dirty="0">
                <a:latin typeface="Cambria" panose="02040503050406030204" pitchFamily="18" charset="0"/>
              </a:rPr>
              <a:t> smaller than 11. </a:t>
            </a:r>
            <a:r>
              <a:rPr lang="en-US" b="1" dirty="0">
                <a:latin typeface="Cambria" panose="02040503050406030204" pitchFamily="18" charset="0"/>
              </a:rPr>
              <a:t>This is a memory-bound workload. </a:t>
            </a:r>
            <a:endParaRPr lang="en-US" sz="2000" b="1" dirty="0">
              <a:latin typeface="Cambria" panose="02040503050406030204" pitchFamily="18" charset="0"/>
            </a:endParaRPr>
          </a:p>
          <a:p>
            <a:pPr marL="36000" indent="-162000">
              <a:buFont typeface="Arial" panose="020B0604020202020204" pitchFamily="34" charset="0"/>
              <a:buChar char="•"/>
            </a:pPr>
            <a:r>
              <a:rPr lang="en-US" b="1" dirty="0">
                <a:latin typeface="Cambria" panose="02040503050406030204" pitchFamily="18" charset="0"/>
              </a:rPr>
              <a:t>When the pipeline latency</a:t>
            </a:r>
            <a:r>
              <a:rPr lang="en-US" dirty="0">
                <a:latin typeface="Cambria" panose="02040503050406030204" pitchFamily="18" charset="0"/>
              </a:rPr>
              <a:t> for a streaming benchmark (SCALE, TRIAD) </a:t>
            </a:r>
            <a:r>
              <a:rPr lang="en-US" b="1" dirty="0">
                <a:latin typeface="Cambria" panose="02040503050406030204" pitchFamily="18" charset="0"/>
              </a:rPr>
              <a:t>is larger than the MRAM access latency</a:t>
            </a:r>
            <a:r>
              <a:rPr lang="en-US" dirty="0">
                <a:latin typeface="Cambria" panose="02040503050406030204" pitchFamily="18" charset="0"/>
              </a:rPr>
              <a:t>, the performance of a DPU saturates at 11 </a:t>
            </a:r>
            <a:r>
              <a:rPr lang="en-US" dirty="0" err="1">
                <a:latin typeface="Cambria" panose="02040503050406030204" pitchFamily="18" charset="0"/>
              </a:rPr>
              <a:t>tasklets</a:t>
            </a:r>
            <a:r>
              <a:rPr lang="en-US" dirty="0">
                <a:latin typeface="Cambria" panose="02040503050406030204" pitchFamily="18" charset="0"/>
              </a:rPr>
              <a:t>. </a:t>
            </a:r>
            <a:r>
              <a:rPr lang="en-US" b="1" dirty="0">
                <a:latin typeface="Cambria" panose="02040503050406030204" pitchFamily="18" charset="0"/>
              </a:rPr>
              <a:t>This is a compute-bound workload.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872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P spid="13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1E1E0-5F7B-F449-9161-40F925A92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MRAM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11F60-311A-3F45-B3DA-368B4C913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Measure </a:t>
            </a:r>
            <a:r>
              <a:rPr lang="en-US" dirty="0">
                <a:solidFill>
                  <a:srgbClr val="00B050"/>
                </a:solidFill>
              </a:rPr>
              <a:t>MRAM bandwidth </a:t>
            </a:r>
            <a:r>
              <a:rPr lang="en-US" dirty="0"/>
              <a:t>for different access patterns</a:t>
            </a:r>
          </a:p>
          <a:p>
            <a:endParaRPr lang="en-US" dirty="0"/>
          </a:p>
          <a:p>
            <a:r>
              <a:rPr lang="en-US" dirty="0"/>
              <a:t>Microbenchmarks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Latency of a single DMA transfer </a:t>
            </a:r>
            <a:r>
              <a:rPr lang="en-US" dirty="0"/>
              <a:t>for different transfer sizes</a:t>
            </a:r>
          </a:p>
          <a:p>
            <a:pPr lvl="2"/>
            <a:r>
              <a:rPr lang="en-US" dirty="0" err="1">
                <a:latin typeface="Courier" pitchFamily="2" charset="0"/>
              </a:rPr>
              <a:t>mram_read</a:t>
            </a:r>
            <a:r>
              <a:rPr lang="en-US" dirty="0">
                <a:latin typeface="Courier" pitchFamily="2" charset="0"/>
              </a:rPr>
              <a:t>();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MRAM-WRAM DMA transfer</a:t>
            </a:r>
          </a:p>
          <a:p>
            <a:pPr lvl="2"/>
            <a:r>
              <a:rPr lang="en-US" dirty="0" err="1">
                <a:latin typeface="Courier" pitchFamily="2" charset="0"/>
              </a:rPr>
              <a:t>mram_write</a:t>
            </a:r>
            <a:r>
              <a:rPr lang="en-US" dirty="0">
                <a:latin typeface="Courier" pitchFamily="2" charset="0"/>
              </a:rPr>
              <a:t>();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WRAM-MRAM DMA transfer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STREAM</a:t>
            </a:r>
            <a:r>
              <a:rPr lang="en-US" dirty="0"/>
              <a:t> benchmark</a:t>
            </a:r>
          </a:p>
          <a:p>
            <a:pPr lvl="2"/>
            <a:r>
              <a:rPr lang="en-US" dirty="0"/>
              <a:t>COPY, COPY-DMA</a:t>
            </a:r>
          </a:p>
          <a:p>
            <a:pPr lvl="2"/>
            <a:r>
              <a:rPr lang="en-US" dirty="0"/>
              <a:t>ADD, SCALE, TRIAD</a:t>
            </a:r>
          </a:p>
          <a:p>
            <a:pPr lvl="1"/>
            <a:r>
              <a:rPr lang="en-US" dirty="0" err="1">
                <a:solidFill>
                  <a:srgbClr val="00B050"/>
                </a:solidFill>
              </a:rPr>
              <a:t>Strided</a:t>
            </a:r>
            <a:r>
              <a:rPr lang="en-US" dirty="0"/>
              <a:t> access pattern</a:t>
            </a:r>
          </a:p>
          <a:p>
            <a:pPr lvl="2"/>
            <a:r>
              <a:rPr lang="en-US" dirty="0"/>
              <a:t>Coarse-grain </a:t>
            </a:r>
            <a:r>
              <a:rPr lang="en-US" dirty="0" err="1"/>
              <a:t>strided</a:t>
            </a:r>
            <a:r>
              <a:rPr lang="en-US" dirty="0"/>
              <a:t> access</a:t>
            </a:r>
          </a:p>
          <a:p>
            <a:pPr lvl="2"/>
            <a:r>
              <a:rPr lang="en-US" dirty="0"/>
              <a:t>Fine-grain </a:t>
            </a:r>
            <a:r>
              <a:rPr lang="en-US" dirty="0" err="1"/>
              <a:t>strided</a:t>
            </a:r>
            <a:r>
              <a:rPr lang="en-US" dirty="0"/>
              <a:t> access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Random</a:t>
            </a:r>
            <a:r>
              <a:rPr lang="en-US" dirty="0"/>
              <a:t> access pattern (GUPS)</a:t>
            </a:r>
          </a:p>
          <a:p>
            <a:endParaRPr lang="en-US" dirty="0"/>
          </a:p>
          <a:p>
            <a:r>
              <a:rPr lang="en-US" dirty="0"/>
              <a:t>We do include accesses to MRAM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4A30321-12CD-2546-A9E8-9C9B0D370E01}"/>
              </a:ext>
            </a:extLst>
          </p:cNvPr>
          <p:cNvSpPr/>
          <p:nvPr/>
        </p:nvSpPr>
        <p:spPr>
          <a:xfrm>
            <a:off x="609600" y="4019690"/>
            <a:ext cx="8064500" cy="119239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3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49AE-E83A-F241-BA2F-2972D7A4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DPU: Arithmetic Throughput vs. Operational Intensity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D2C28D-09D2-3E45-802E-950C770EC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" y="876821"/>
            <a:ext cx="9151034" cy="55490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7F69F8-B4F7-9E47-A369-FFAD15353934}"/>
              </a:ext>
            </a:extLst>
          </p:cNvPr>
          <p:cNvSpPr/>
          <p:nvPr/>
        </p:nvSpPr>
        <p:spPr>
          <a:xfrm flipV="1">
            <a:off x="72351" y="1433383"/>
            <a:ext cx="8991801" cy="4896000"/>
          </a:xfrm>
          <a:prstGeom prst="roundRect">
            <a:avLst>
              <a:gd name="adj" fmla="val 4412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90000"/>
                </a:srgbClr>
              </a:gs>
              <a:gs pos="50000">
                <a:srgbClr val="FFFF00">
                  <a:tint val="44500"/>
                  <a:satMod val="160000"/>
                  <a:alpha val="90000"/>
                </a:srgbClr>
              </a:gs>
              <a:gs pos="100000">
                <a:srgbClr val="FFFF00">
                  <a:tint val="23500"/>
                  <a:satMod val="160000"/>
                  <a:alpha val="9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0C09F-C747-2541-A3E2-DA1C4501C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89" y="2997200"/>
            <a:ext cx="7630365" cy="314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5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02269 L 0.05434 -0.1069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-648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226AB-1677-1943-85FC-75B1BE99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Arithmetic Throughput vs. Operational Intensity (I)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6029F-E62B-B040-8938-C00AEE817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527949" cy="561702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Characterize </a:t>
            </a:r>
            <a:r>
              <a:rPr lang="en-US" dirty="0">
                <a:solidFill>
                  <a:srgbClr val="00B050"/>
                </a:solidFill>
              </a:rPr>
              <a:t>memory-bound regions and compute-bound regions</a:t>
            </a:r>
            <a:r>
              <a:rPr lang="en-US" dirty="0"/>
              <a:t> for different datatypes and operations</a:t>
            </a:r>
          </a:p>
          <a:p>
            <a:endParaRPr lang="en-US" dirty="0"/>
          </a:p>
          <a:p>
            <a:r>
              <a:rPr lang="en-US" dirty="0"/>
              <a:t>Microbenchmark</a:t>
            </a:r>
          </a:p>
          <a:p>
            <a:pPr lvl="1"/>
            <a:r>
              <a:rPr lang="en-US" dirty="0"/>
              <a:t>We </a:t>
            </a:r>
            <a:r>
              <a:rPr lang="en-US" dirty="0">
                <a:solidFill>
                  <a:srgbClr val="0070C0"/>
                </a:solidFill>
              </a:rPr>
              <a:t>load one chunk of an MRAM array into WRAM</a:t>
            </a:r>
          </a:p>
          <a:p>
            <a:pPr lvl="1"/>
            <a:r>
              <a:rPr lang="en-US" dirty="0"/>
              <a:t>Perform a </a:t>
            </a:r>
            <a:r>
              <a:rPr lang="en-US" dirty="0">
                <a:solidFill>
                  <a:srgbClr val="00B050"/>
                </a:solidFill>
              </a:rPr>
              <a:t>variable number of operations on the data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Write back </a:t>
            </a:r>
            <a:r>
              <a:rPr lang="en-US" dirty="0"/>
              <a:t>to MRAM</a:t>
            </a:r>
          </a:p>
          <a:p>
            <a:endParaRPr lang="en-US" dirty="0"/>
          </a:p>
          <a:p>
            <a:r>
              <a:rPr lang="en-US" dirty="0"/>
              <a:t>The experiment is inspired by the </a:t>
            </a:r>
            <a:r>
              <a:rPr lang="en-US" dirty="0">
                <a:solidFill>
                  <a:srgbClr val="0070C0"/>
                </a:solidFill>
              </a:rPr>
              <a:t>Roofline model</a:t>
            </a:r>
            <a:r>
              <a:rPr lang="en-US" dirty="0"/>
              <a:t>*</a:t>
            </a:r>
          </a:p>
          <a:p>
            <a:endParaRPr lang="en-US" dirty="0"/>
          </a:p>
          <a:p>
            <a:r>
              <a:rPr lang="en-US" dirty="0"/>
              <a:t>We define </a:t>
            </a:r>
            <a:r>
              <a:rPr lang="en-US" dirty="0">
                <a:solidFill>
                  <a:srgbClr val="C00000"/>
                </a:solidFill>
              </a:rPr>
              <a:t>operational intensity </a:t>
            </a:r>
            <a:r>
              <a:rPr lang="en-US" dirty="0"/>
              <a:t>(OI)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as the number of arithmetic operations performed per byte accessed from MRAM (OP/B)</a:t>
            </a:r>
          </a:p>
          <a:p>
            <a:endParaRPr lang="en-US" dirty="0"/>
          </a:p>
          <a:p>
            <a:r>
              <a:rPr lang="en-US" dirty="0"/>
              <a:t>The pipeline latency changes with the operational intensity, but the MRAM access latency is fixed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3558A2-B31E-3240-AD07-810FDA6883D6}"/>
              </a:ext>
            </a:extLst>
          </p:cNvPr>
          <p:cNvSpPr txBox="1"/>
          <p:nvPr/>
        </p:nvSpPr>
        <p:spPr>
          <a:xfrm>
            <a:off x="1581667" y="6553200"/>
            <a:ext cx="60692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*S. Williams et al., “Roofline: An Insightful Visual Performance Model for Multi-core Architectures,” CACM, 2009</a:t>
            </a:r>
          </a:p>
        </p:txBody>
      </p:sp>
    </p:spTree>
    <p:extLst>
      <p:ext uri="{BB962C8B-B14F-4D97-AF65-F5344CB8AC3E}">
        <p14:creationId xmlns:p14="http://schemas.microsoft.com/office/powerpoint/2010/main" val="100400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Data Movement in Computing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19"/>
            <a:ext cx="8610600" cy="2060794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7030A0"/>
                </a:solidFill>
                <a:cs typeface="Adobe Garamond Pro"/>
              </a:rPr>
              <a:t>Data movement </a:t>
            </a:r>
            <a:r>
              <a:rPr lang="en-US" sz="2200" dirty="0">
                <a:cs typeface="Adobe Garamond Pro"/>
              </a:rPr>
              <a:t>dominates </a:t>
            </a:r>
            <a:r>
              <a:rPr lang="en-US" sz="2200" dirty="0">
                <a:solidFill>
                  <a:srgbClr val="0070C0"/>
                </a:solidFill>
                <a:cs typeface="Adobe Garamond Pro"/>
              </a:rPr>
              <a:t>performance and</a:t>
            </a:r>
            <a:r>
              <a:rPr lang="en-US" sz="2200" dirty="0">
                <a:solidFill>
                  <a:srgbClr val="FF0000"/>
                </a:solidFill>
                <a:cs typeface="Adobe Garamond Pro"/>
              </a:rPr>
              <a:t> </a:t>
            </a:r>
            <a:r>
              <a:rPr lang="en-US" sz="2200" dirty="0">
                <a:cs typeface="Adobe Garamond Pro"/>
              </a:rPr>
              <a:t>is a major system </a:t>
            </a:r>
            <a:r>
              <a:rPr lang="en-US" sz="2200" dirty="0">
                <a:solidFill>
                  <a:srgbClr val="C00000"/>
                </a:solidFill>
                <a:cs typeface="Adobe Garamond Pro"/>
              </a:rPr>
              <a:t>energy bottleneck</a:t>
            </a:r>
          </a:p>
          <a:p>
            <a:r>
              <a:rPr lang="en-US" sz="2200" dirty="0">
                <a:solidFill>
                  <a:srgbClr val="C00000"/>
                </a:solidFill>
                <a:cs typeface="Adobe Garamond Pro"/>
              </a:rPr>
              <a:t>Total system energy</a:t>
            </a:r>
            <a:r>
              <a:rPr lang="en-US" sz="2200" dirty="0">
                <a:cs typeface="Adobe Garamond Pro"/>
              </a:rPr>
              <a:t>: data movement accounts for </a:t>
            </a:r>
          </a:p>
          <a:p>
            <a:pPr lvl="1"/>
            <a:r>
              <a:rPr lang="en-US" sz="1800" dirty="0">
                <a:cs typeface="Adobe Garamond Pro"/>
              </a:rPr>
              <a:t>62% in consumer applications</a:t>
            </a:r>
            <a:r>
              <a:rPr lang="en-US" sz="1800" baseline="30000" dirty="0"/>
              <a:t>✻</a:t>
            </a:r>
            <a:r>
              <a:rPr lang="en-US" sz="1800" dirty="0">
                <a:cs typeface="Adobe Garamond Pro"/>
              </a:rPr>
              <a:t>, </a:t>
            </a:r>
          </a:p>
          <a:p>
            <a:pPr lvl="1"/>
            <a:r>
              <a:rPr lang="en-US" sz="1800" dirty="0">
                <a:cs typeface="Adobe Garamond Pro"/>
              </a:rPr>
              <a:t>40% in scientific applications</a:t>
            </a:r>
            <a:r>
              <a:rPr lang="en-US" sz="1800" baseline="30000" dirty="0"/>
              <a:t>★</a:t>
            </a:r>
            <a:r>
              <a:rPr lang="en-US" sz="1800" dirty="0">
                <a:cs typeface="Adobe Garamond Pro"/>
              </a:rPr>
              <a:t>, </a:t>
            </a:r>
          </a:p>
          <a:p>
            <a:pPr lvl="1"/>
            <a:r>
              <a:rPr lang="en-US" sz="1800" dirty="0">
                <a:cs typeface="Adobe Garamond Pro"/>
              </a:rPr>
              <a:t>35% in mobile  applications</a:t>
            </a:r>
            <a:r>
              <a:rPr lang="en-US" sz="1800" baseline="30000" dirty="0"/>
              <a:t>☆</a:t>
            </a:r>
            <a:endParaRPr lang="en-US" sz="1800" dirty="0">
              <a:cs typeface="Adobe Garamond Pro"/>
            </a:endParaRPr>
          </a:p>
          <a:p>
            <a:pPr lvl="1"/>
            <a:endParaRPr lang="en-US" sz="2200" dirty="0">
              <a:solidFill>
                <a:srgbClr val="C00000"/>
              </a:solidFill>
              <a:cs typeface="Adobe Garamon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300" y="5923671"/>
            <a:ext cx="74895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30000" dirty="0"/>
              <a:t>✻ </a:t>
            </a:r>
            <a:r>
              <a:rPr lang="en-US" sz="1000" dirty="0" err="1"/>
              <a:t>Boroumand</a:t>
            </a:r>
            <a:r>
              <a:rPr lang="en-US" sz="1000" dirty="0"/>
              <a:t> et al., “Google Workloads for Consumer Devices: Mitigating Data Movement Bottlenecks,” ASPLOS 2018</a:t>
            </a:r>
          </a:p>
          <a:p>
            <a:r>
              <a:rPr lang="en-US" sz="1000" baseline="30000" dirty="0"/>
              <a:t>★ </a:t>
            </a:r>
            <a:r>
              <a:rPr lang="en-US" sz="1000" dirty="0" err="1"/>
              <a:t>Kestor</a:t>
            </a:r>
            <a:r>
              <a:rPr lang="en-US" sz="1000" dirty="0"/>
              <a:t> et al., “Quantifying the Energy Cost of Data Movement in Scientific Applications,” IISWC 2013 </a:t>
            </a:r>
          </a:p>
          <a:p>
            <a:r>
              <a:rPr lang="en-US" sz="1000" baseline="30000" dirty="0"/>
              <a:t>☆ </a:t>
            </a:r>
            <a:r>
              <a:rPr lang="en-US" sz="1000" dirty="0" err="1"/>
              <a:t>Pandiyan</a:t>
            </a:r>
            <a:r>
              <a:rPr lang="en-US" sz="1000" dirty="0"/>
              <a:t> and Wu, “Quantifying the energy cost of data movement for emerging smart phone workloads on mobile platforms,” IISWC 2014</a:t>
            </a:r>
          </a:p>
        </p:txBody>
      </p:sp>
      <p:cxnSp>
        <p:nvCxnSpPr>
          <p:cNvPr id="10" name="Curved Connector 9"/>
          <p:cNvCxnSpPr/>
          <p:nvPr/>
        </p:nvCxnSpPr>
        <p:spPr>
          <a:xfrm rot="5400000">
            <a:off x="4328592" y="3380992"/>
            <a:ext cx="914400" cy="609600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092280" y="3685792"/>
            <a:ext cx="990600" cy="2057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DRAM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5652120" y="4523992"/>
            <a:ext cx="1387896" cy="381000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Curved Connector 13"/>
          <p:cNvCxnSpPr/>
          <p:nvPr/>
        </p:nvCxnSpPr>
        <p:spPr>
          <a:xfrm rot="16200000" flipH="1">
            <a:off x="5814492" y="3419092"/>
            <a:ext cx="990600" cy="609600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01344" y="2825182"/>
            <a:ext cx="27469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7030A0"/>
                </a:solidFill>
              </a:rPr>
              <a:t>Data Movement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99592" y="3360672"/>
            <a:ext cx="4648200" cy="2458720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00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98801" y="4310632"/>
            <a:ext cx="958117" cy="55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GPU</a:t>
            </a:r>
            <a:endParaRPr lang="en-U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161246" y="4031232"/>
            <a:ext cx="464820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22" name="Rounded Rectangle 21"/>
          <p:cNvSpPr/>
          <p:nvPr/>
        </p:nvSpPr>
        <p:spPr>
          <a:xfrm>
            <a:off x="1098801" y="3584192"/>
            <a:ext cx="830847" cy="55880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CPU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31606" y="3640072"/>
            <a:ext cx="830847" cy="55880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CPU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86322" y="3322722"/>
            <a:ext cx="89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SoC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758872" y="3751832"/>
            <a:ext cx="464820" cy="1117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L2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88933" y="5372352"/>
            <a:ext cx="796834" cy="335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Video Decoder</a:t>
            </a:r>
            <a:endParaRPr lang="en-US" sz="900" b="1" dirty="0">
              <a:solidFill>
                <a:srgbClr val="00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337992" y="4295392"/>
            <a:ext cx="1524000" cy="0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>
          <a:xfrm flipH="1">
            <a:off x="2161246" y="4590032"/>
            <a:ext cx="464820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29" name="Rounded Rectangle 28"/>
          <p:cNvSpPr/>
          <p:nvPr/>
        </p:nvSpPr>
        <p:spPr>
          <a:xfrm>
            <a:off x="1098801" y="5372352"/>
            <a:ext cx="796834" cy="335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Video Encoder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880792" y="5362192"/>
            <a:ext cx="796834" cy="3352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Audio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795192" y="5362192"/>
            <a:ext cx="796834" cy="34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Display Engine</a:t>
            </a:r>
            <a:endParaRPr lang="en-US" sz="900" b="1" dirty="0">
              <a:solidFill>
                <a:srgbClr val="0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5090592" y="3761992"/>
            <a:ext cx="13064" cy="1905000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>
          <a:xfrm flipH="1">
            <a:off x="1165204" y="4981192"/>
            <a:ext cx="3772988" cy="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>
          <a:xfrm>
            <a:off x="2387350" y="4981192"/>
            <a:ext cx="0" cy="33528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>
          <a:xfrm>
            <a:off x="1497218" y="4981192"/>
            <a:ext cx="0" cy="33528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>
          <a:xfrm>
            <a:off x="3261792" y="4981192"/>
            <a:ext cx="0" cy="33528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>
          <a:xfrm>
            <a:off x="4176192" y="4981192"/>
            <a:ext cx="0" cy="33528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FF37F64-70C8-0A4A-B569-3AE4C13C697B}"/>
              </a:ext>
            </a:extLst>
          </p:cNvPr>
          <p:cNvSpPr/>
          <p:nvPr/>
        </p:nvSpPr>
        <p:spPr>
          <a:xfrm>
            <a:off x="86335" y="872859"/>
            <a:ext cx="8968313" cy="55800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EDEE890-968C-4847-BCA7-3ED36572ED4E}"/>
              </a:ext>
            </a:extLst>
          </p:cNvPr>
          <p:cNvSpPr/>
          <p:nvPr/>
        </p:nvSpPr>
        <p:spPr>
          <a:xfrm>
            <a:off x="178200" y="3623917"/>
            <a:ext cx="8787600" cy="15853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andara" panose="020E0502030303020204" pitchFamily="34" charset="0"/>
              </a:rPr>
              <a:t>Processing-In-Memory</a:t>
            </a:r>
            <a:r>
              <a:rPr lang="en-US" sz="3200" dirty="0">
                <a:solidFill>
                  <a:schemeClr val="accent6"/>
                </a:solidFill>
                <a:latin typeface="Candara" panose="020E050203030302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proposes 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Candara" panose="020E0502030303020204" pitchFamily="34" charset="0"/>
              </a:rPr>
              <a:t>computing where it makes sense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(where data resides)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99B1E088-C508-1642-B71B-D6FEF9AF19AD}"/>
              </a:ext>
            </a:extLst>
          </p:cNvPr>
          <p:cNvSpPr/>
          <p:nvPr/>
        </p:nvSpPr>
        <p:spPr>
          <a:xfrm>
            <a:off x="178200" y="2403289"/>
            <a:ext cx="8787600" cy="102156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508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</a:rPr>
              <a:t>Compute systems should be more </a:t>
            </a:r>
            <a:r>
              <a:rPr lang="en-US" sz="2800" dirty="0">
                <a:solidFill>
                  <a:srgbClr val="FFC000"/>
                </a:solidFill>
                <a:latin typeface="Candara" panose="020E0502030303020204" pitchFamily="34" charset="0"/>
              </a:rPr>
              <a:t>data-centric</a:t>
            </a:r>
          </a:p>
        </p:txBody>
      </p:sp>
    </p:spTree>
    <p:extLst>
      <p:ext uri="{BB962C8B-B14F-4D97-AF65-F5344CB8AC3E}">
        <p14:creationId xmlns:p14="http://schemas.microsoft.com/office/powerpoint/2010/main" val="193043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226AB-1677-1943-85FC-75B1BE99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Arithmetic Throughput vs. Operational Intensity (II)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58A7E4E-46E7-A941-80D3-FF7FD6CFC8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714162"/>
              </p:ext>
            </p:extLst>
          </p:nvPr>
        </p:nvGraphicFramePr>
        <p:xfrm>
          <a:off x="252136" y="1172483"/>
          <a:ext cx="4680000" cy="2794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EE47C952-0691-0D41-B462-344133A31237}"/>
              </a:ext>
            </a:extLst>
          </p:cNvPr>
          <p:cNvGrpSpPr/>
          <p:nvPr/>
        </p:nvGrpSpPr>
        <p:grpSpPr>
          <a:xfrm>
            <a:off x="925804" y="1172483"/>
            <a:ext cx="2484000" cy="1999152"/>
            <a:chOff x="842679" y="887483"/>
            <a:chExt cx="2484000" cy="1999152"/>
          </a:xfrm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0B65AB58-6E39-E74F-9B09-13663BA35025}"/>
                </a:ext>
              </a:extLst>
            </p:cNvPr>
            <p:cNvSpPr/>
            <p:nvPr/>
          </p:nvSpPr>
          <p:spPr>
            <a:xfrm flipH="1">
              <a:off x="842679" y="887483"/>
              <a:ext cx="2484000" cy="1999152"/>
            </a:xfrm>
            <a:prstGeom prst="rtTriangle">
              <a:avLst/>
            </a:prstGeom>
            <a:solidFill>
              <a:srgbClr val="FF2600">
                <a:alpha val="25098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5D7AB2-F16C-0E43-8506-49F562DF246B}"/>
                </a:ext>
              </a:extLst>
            </p:cNvPr>
            <p:cNvSpPr txBox="1"/>
            <p:nvPr/>
          </p:nvSpPr>
          <p:spPr>
            <a:xfrm>
              <a:off x="1691936" y="2160494"/>
              <a:ext cx="1441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rgbClr val="FF0000"/>
                  </a:solidFill>
                </a:rPr>
                <a:t>Memory-bound region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8D4043-BC79-594D-8CAF-AFDF7EA7C71A}"/>
              </a:ext>
            </a:extLst>
          </p:cNvPr>
          <p:cNvGrpSpPr/>
          <p:nvPr/>
        </p:nvGrpSpPr>
        <p:grpSpPr>
          <a:xfrm>
            <a:off x="3155624" y="1172483"/>
            <a:ext cx="1819835" cy="1999152"/>
            <a:chOff x="3072499" y="887483"/>
            <a:chExt cx="1819835" cy="19991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63AC6A-FF2B-4443-8C04-F757D7764BAC}"/>
                </a:ext>
              </a:extLst>
            </p:cNvPr>
            <p:cNvSpPr/>
            <p:nvPr/>
          </p:nvSpPr>
          <p:spPr>
            <a:xfrm>
              <a:off x="3371849" y="887483"/>
              <a:ext cx="1224000" cy="1999152"/>
            </a:xfrm>
            <a:prstGeom prst="rect">
              <a:avLst/>
            </a:prstGeom>
            <a:solidFill>
              <a:srgbClr val="00B0F0">
                <a:alpha val="25098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30D2FD-15B9-3C47-A8D0-D0ABCBE3941B}"/>
                </a:ext>
              </a:extLst>
            </p:cNvPr>
            <p:cNvSpPr txBox="1"/>
            <p:nvPr/>
          </p:nvSpPr>
          <p:spPr>
            <a:xfrm>
              <a:off x="3072499" y="2160494"/>
              <a:ext cx="18198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rgbClr val="002060"/>
                  </a:solidFill>
                </a:rPr>
                <a:t>Compute-bound region</a:t>
              </a:r>
            </a:p>
          </p:txBody>
        </p: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117EF13-2289-E949-B65E-AAAF43AE5D4F}"/>
              </a:ext>
            </a:extLst>
          </p:cNvPr>
          <p:cNvSpPr/>
          <p:nvPr/>
        </p:nvSpPr>
        <p:spPr>
          <a:xfrm>
            <a:off x="5137078" y="1053733"/>
            <a:ext cx="3491347" cy="144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In the </a:t>
            </a:r>
            <a:r>
              <a:rPr lang="en-US" sz="2200" dirty="0">
                <a:solidFill>
                  <a:srgbClr val="FF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memory-bound region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, the arithmetic throughput increases with the operational intensity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744CA7D-8B32-0243-885E-B5D0E4098157}"/>
              </a:ext>
            </a:extLst>
          </p:cNvPr>
          <p:cNvSpPr/>
          <p:nvPr/>
        </p:nvSpPr>
        <p:spPr>
          <a:xfrm>
            <a:off x="5137077" y="2685989"/>
            <a:ext cx="3491347" cy="144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In the </a:t>
            </a:r>
            <a:r>
              <a:rPr lang="en-US" sz="22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compute-bound region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, the arithmetic throughput is flat at its maximum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D9559C1-0047-5C43-AE57-37811C246327}"/>
              </a:ext>
            </a:extLst>
          </p:cNvPr>
          <p:cNvSpPr/>
          <p:nvPr/>
        </p:nvSpPr>
        <p:spPr>
          <a:xfrm>
            <a:off x="464214" y="4298099"/>
            <a:ext cx="8215572" cy="11645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</a:rPr>
              <a:t>The </a:t>
            </a:r>
            <a:r>
              <a:rPr lang="en-US" sz="2200" i="1" dirty="0">
                <a:solidFill>
                  <a:srgbClr val="C00000"/>
                </a:solidFill>
                <a:latin typeface="Candara" panose="020E0502030303020204" pitchFamily="34" charset="0"/>
              </a:rPr>
              <a:t>throughput saturation point 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</a:rPr>
              <a:t>is the operational intensity 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</a:rPr>
              <a:t>where the transition between 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</a:rPr>
              <a:t>the memory-bound region and the compute-bound region happens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D25F215-D3B2-E442-A8A6-6C42B6FD453A}"/>
              </a:ext>
            </a:extLst>
          </p:cNvPr>
          <p:cNvSpPr/>
          <p:nvPr/>
        </p:nvSpPr>
        <p:spPr>
          <a:xfrm>
            <a:off x="464214" y="5615161"/>
            <a:ext cx="8215572" cy="71790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The throughput saturation point is as low as ¼ OP/B,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i.e., </a:t>
            </a:r>
            <a:r>
              <a:rPr lang="en-US" sz="2200" dirty="0">
                <a:solidFill>
                  <a:schemeClr val="accent4"/>
                </a:solidFill>
                <a:latin typeface="Candara" panose="020E0502030303020204" pitchFamily="34" charset="0"/>
              </a:rPr>
              <a:t>1 integer addition per every 32-bit element 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fetched</a:t>
            </a:r>
          </a:p>
        </p:txBody>
      </p:sp>
    </p:spTree>
    <p:extLst>
      <p:ext uri="{BB962C8B-B14F-4D97-AF65-F5344CB8AC3E}">
        <p14:creationId xmlns:p14="http://schemas.microsoft.com/office/powerpoint/2010/main" val="230935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8" grpId="0" animBg="1"/>
      <p:bldP spid="19" grpId="0" animBg="1"/>
      <p:bldP spid="20" grpId="0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226AB-1677-1943-85FC-75B1BE99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Arithmetic Throughput vs. Operational Intensity (III)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3D0DE-5C84-6441-A92C-A7033691C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912" y="887483"/>
            <a:ext cx="7162800" cy="435805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F59E24-E535-D64D-85B0-011BC9DB4A07}"/>
              </a:ext>
            </a:extLst>
          </p:cNvPr>
          <p:cNvCxnSpPr/>
          <p:nvPr/>
        </p:nvCxnSpPr>
        <p:spPr>
          <a:xfrm>
            <a:off x="3491346" y="950027"/>
            <a:ext cx="0" cy="1603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41E883-1B60-4245-BEE3-A3E5A2C7E597}"/>
              </a:ext>
            </a:extLst>
          </p:cNvPr>
          <p:cNvCxnSpPr/>
          <p:nvPr/>
        </p:nvCxnSpPr>
        <p:spPr>
          <a:xfrm>
            <a:off x="6458197" y="950027"/>
            <a:ext cx="0" cy="1603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DA803C-B0CE-994D-8E7E-4D96E70BB85C}"/>
              </a:ext>
            </a:extLst>
          </p:cNvPr>
          <p:cNvCxnSpPr/>
          <p:nvPr/>
        </p:nvCxnSpPr>
        <p:spPr>
          <a:xfrm>
            <a:off x="2693720" y="3133108"/>
            <a:ext cx="0" cy="1603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FF0991-694A-0049-95C4-DF5503B8DF81}"/>
              </a:ext>
            </a:extLst>
          </p:cNvPr>
          <p:cNvCxnSpPr/>
          <p:nvPr/>
        </p:nvCxnSpPr>
        <p:spPr>
          <a:xfrm>
            <a:off x="6054437" y="3133108"/>
            <a:ext cx="0" cy="1603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F943DF7-74DB-8946-95D6-77B823ED7BC0}"/>
              </a:ext>
            </a:extLst>
          </p:cNvPr>
          <p:cNvSpPr/>
          <p:nvPr/>
        </p:nvSpPr>
        <p:spPr>
          <a:xfrm>
            <a:off x="455254" y="4502818"/>
            <a:ext cx="8213894" cy="1904237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1D68544-6280-0F44-AB25-3F08225D1E62}"/>
              </a:ext>
            </a:extLst>
          </p:cNvPr>
          <p:cNvSpPr/>
          <p:nvPr/>
        </p:nvSpPr>
        <p:spPr>
          <a:xfrm>
            <a:off x="455254" y="4502813"/>
            <a:ext cx="8213894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759750-D689-3844-B105-218E641961E8}"/>
              </a:ext>
            </a:extLst>
          </p:cNvPr>
          <p:cNvSpPr txBox="1"/>
          <p:nvPr/>
        </p:nvSpPr>
        <p:spPr>
          <a:xfrm>
            <a:off x="465892" y="4929727"/>
            <a:ext cx="8213894" cy="1477328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The arithmetic throughput of a DRAM Processing Unit (DPU) saturates at low or very low operational intensity</a:t>
            </a:r>
            <a:r>
              <a:rPr lang="en-US" dirty="0">
                <a:latin typeface="Cambria" panose="02040503050406030204" pitchFamily="18" charset="0"/>
              </a:rPr>
              <a:t> (e.g., 1 integer addition per 32-bit element). Thus, </a:t>
            </a:r>
            <a:r>
              <a:rPr lang="en-US" b="1" dirty="0">
                <a:latin typeface="Cambria" panose="02040503050406030204" pitchFamily="18" charset="0"/>
              </a:rPr>
              <a:t>the DPU is fundamentally a compute-bound processor.</a:t>
            </a:r>
            <a:r>
              <a:rPr lang="en-US" dirty="0">
                <a:latin typeface="Cambria" panose="02040503050406030204" pitchFamily="18" charset="0"/>
              </a:rPr>
              <a:t> </a:t>
            </a:r>
            <a:endParaRPr lang="en-US" sz="2000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We expect </a:t>
            </a:r>
            <a:r>
              <a:rPr lang="en-US" b="1" dirty="0">
                <a:latin typeface="Cambria" panose="02040503050406030204" pitchFamily="18" charset="0"/>
              </a:rPr>
              <a:t>most real-world workloads be compute-bound in the UPMEM PIM architecture</a:t>
            </a:r>
            <a:r>
              <a:rPr lang="en-US" dirty="0">
                <a:latin typeface="Cambria" panose="02040503050406030204" pitchFamily="18" charset="0"/>
              </a:rPr>
              <a:t>. </a:t>
            </a:r>
            <a:endParaRPr 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3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0FC8F8C-F225-FE40-929B-6BE810F50236}"/>
              </a:ext>
            </a:extLst>
          </p:cNvPr>
          <p:cNvSpPr/>
          <p:nvPr/>
        </p:nvSpPr>
        <p:spPr>
          <a:xfrm>
            <a:off x="178200" y="962993"/>
            <a:ext cx="8787600" cy="87989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37658-4131-E946-8974-08804F7EB72D}"/>
              </a:ext>
            </a:extLst>
          </p:cNvPr>
          <p:cNvSpPr/>
          <p:nvPr/>
        </p:nvSpPr>
        <p:spPr>
          <a:xfrm>
            <a:off x="169011" y="5110170"/>
            <a:ext cx="8787600" cy="833431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CE1C4D-C9D5-1D4C-8363-9BBEDA24D389}"/>
              </a:ext>
            </a:extLst>
          </p:cNvPr>
          <p:cNvSpPr/>
          <p:nvPr/>
        </p:nvSpPr>
        <p:spPr>
          <a:xfrm>
            <a:off x="178200" y="1892890"/>
            <a:ext cx="8787600" cy="1386667"/>
          </a:xfrm>
          <a:prstGeom prst="roundRect">
            <a:avLst>
              <a:gd name="adj" fmla="val 8371"/>
            </a:avLst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21F8A93-C07C-1240-AED5-10923C44BCFE}"/>
              </a:ext>
            </a:extLst>
          </p:cNvPr>
          <p:cNvSpPr/>
          <p:nvPr/>
        </p:nvSpPr>
        <p:spPr>
          <a:xfrm>
            <a:off x="169011" y="3329570"/>
            <a:ext cx="8787600" cy="85352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22266B-AA24-2448-BB56-26D05F18BC4C}"/>
              </a:ext>
            </a:extLst>
          </p:cNvPr>
          <p:cNvSpPr/>
          <p:nvPr/>
        </p:nvSpPr>
        <p:spPr>
          <a:xfrm>
            <a:off x="178200" y="4235006"/>
            <a:ext cx="8787600" cy="830054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E4621E-DA1E-D141-A039-8C7109996C07}"/>
              </a:ext>
            </a:extLst>
          </p:cNvPr>
          <p:cNvSpPr/>
          <p:nvPr/>
        </p:nvSpPr>
        <p:spPr>
          <a:xfrm>
            <a:off x="169011" y="5988712"/>
            <a:ext cx="8787600" cy="360000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AD3230B-7F39-9340-9A98-02535843F9D1}"/>
              </a:ext>
            </a:extLst>
          </p:cNvPr>
          <p:cNvSpPr/>
          <p:nvPr/>
        </p:nvSpPr>
        <p:spPr>
          <a:xfrm>
            <a:off x="178200" y="4233112"/>
            <a:ext cx="8787600" cy="82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D019095-9E32-434D-84CE-951BD5CF7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004040"/>
            <a:ext cx="8894602" cy="5369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Accelerator Model</a:t>
            </a:r>
          </a:p>
          <a:p>
            <a:pPr lvl="1"/>
            <a:r>
              <a:rPr lang="en-US" dirty="0"/>
              <a:t>UPMEM-based PIM System Overview</a:t>
            </a:r>
          </a:p>
          <a:p>
            <a:r>
              <a:rPr lang="en-US" dirty="0"/>
              <a:t>UPMEM PIM Programming</a:t>
            </a:r>
          </a:p>
          <a:p>
            <a:pPr lvl="1"/>
            <a:r>
              <a:rPr lang="en-US" dirty="0"/>
              <a:t>Vector Addition</a:t>
            </a:r>
          </a:p>
          <a:p>
            <a:pPr lvl="1"/>
            <a:r>
              <a:rPr lang="en-US" dirty="0"/>
              <a:t>CPU-DPU Data Transfers</a:t>
            </a:r>
          </a:p>
          <a:p>
            <a:pPr lvl="1"/>
            <a:r>
              <a:rPr lang="en-US" dirty="0"/>
              <a:t>Inter-DPU Communication</a:t>
            </a:r>
          </a:p>
          <a:p>
            <a:pPr lvl="1"/>
            <a:r>
              <a:rPr lang="en-US" dirty="0"/>
              <a:t>CPU-DPU/DPU-CPU Transfer Bandwidth</a:t>
            </a:r>
          </a:p>
          <a:p>
            <a:r>
              <a:rPr lang="en-US" dirty="0"/>
              <a:t>DRAM Processing Unit</a:t>
            </a:r>
          </a:p>
          <a:p>
            <a:pPr lvl="1"/>
            <a:r>
              <a:rPr lang="en-US" dirty="0"/>
              <a:t>Arithmetic Throughput</a:t>
            </a:r>
          </a:p>
          <a:p>
            <a:pPr lvl="1"/>
            <a:r>
              <a:rPr lang="en-US" dirty="0"/>
              <a:t>WRAM and MRAM Bandwidth</a:t>
            </a:r>
          </a:p>
          <a:p>
            <a:r>
              <a:rPr lang="en-US" dirty="0"/>
              <a:t>PrIM Benchmarks</a:t>
            </a:r>
          </a:p>
          <a:p>
            <a:pPr lvl="1"/>
            <a:r>
              <a:rPr lang="en-US" dirty="0"/>
              <a:t>Roofline Model</a:t>
            </a:r>
          </a:p>
          <a:p>
            <a:pPr lvl="1"/>
            <a:r>
              <a:rPr lang="en-US" dirty="0"/>
              <a:t>Benchmark Diversity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Strong and Weak Scaling</a:t>
            </a:r>
          </a:p>
          <a:p>
            <a:pPr lvl="1"/>
            <a:r>
              <a:rPr lang="en-US" dirty="0"/>
              <a:t>Comparison to CPU and GPU</a:t>
            </a:r>
          </a:p>
          <a:p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331184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1322C-BB72-CE42-B0AA-57E423944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PrIM</a:t>
            </a:r>
            <a:r>
              <a:rPr lang="en-US" dirty="0"/>
              <a:t> Benchmarks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7D8184-6769-2A4E-B4D0-B4EA4A0F2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779046" cy="5293805"/>
          </a:xfrm>
        </p:spPr>
        <p:txBody>
          <a:bodyPr>
            <a:normAutofit/>
          </a:bodyPr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common set of workloads</a:t>
            </a:r>
            <a:r>
              <a:rPr lang="en-US" dirty="0"/>
              <a:t> that can be used to </a:t>
            </a:r>
          </a:p>
          <a:p>
            <a:pPr lvl="2"/>
            <a:r>
              <a:rPr lang="en-US" dirty="0"/>
              <a:t>evaluate the UPMEM PIM architecture,</a:t>
            </a:r>
          </a:p>
          <a:p>
            <a:pPr lvl="2"/>
            <a:r>
              <a:rPr lang="en-US" dirty="0"/>
              <a:t>compare software improvements and compilers,</a:t>
            </a:r>
          </a:p>
          <a:p>
            <a:pPr lvl="2"/>
            <a:r>
              <a:rPr lang="en-US" dirty="0"/>
              <a:t>compare future PIM architectures and hardware</a:t>
            </a:r>
          </a:p>
          <a:p>
            <a:endParaRPr lang="en-US" dirty="0"/>
          </a:p>
          <a:p>
            <a:r>
              <a:rPr lang="en-US" dirty="0"/>
              <a:t>Two key selection criteria:</a:t>
            </a:r>
          </a:p>
          <a:p>
            <a:pPr lvl="1"/>
            <a:r>
              <a:rPr lang="en-US" dirty="0"/>
              <a:t>Selected workloads from </a:t>
            </a:r>
            <a:r>
              <a:rPr lang="en-US" dirty="0">
                <a:solidFill>
                  <a:srgbClr val="00B050"/>
                </a:solidFill>
              </a:rPr>
              <a:t>different application domains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Memory-bound workloads </a:t>
            </a:r>
            <a:r>
              <a:rPr lang="en-US" dirty="0"/>
              <a:t>on processor-centric architectures</a:t>
            </a:r>
          </a:p>
          <a:p>
            <a:pPr lvl="1"/>
            <a:endParaRPr lang="en-US" dirty="0"/>
          </a:p>
          <a:p>
            <a:r>
              <a:rPr lang="en-US" dirty="0"/>
              <a:t>14 different workloads, 16 different benchmarks*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23A56-4D1B-DD40-99B2-114152D0331D}"/>
              </a:ext>
            </a:extLst>
          </p:cNvPr>
          <p:cNvSpPr txBox="1"/>
          <p:nvPr/>
        </p:nvSpPr>
        <p:spPr>
          <a:xfrm>
            <a:off x="2852619" y="6545765"/>
            <a:ext cx="4071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*There are two versions for two of the workloads (HST, SCAN).</a:t>
            </a:r>
          </a:p>
        </p:txBody>
      </p:sp>
    </p:spTree>
    <p:extLst>
      <p:ext uri="{BB962C8B-B14F-4D97-AF65-F5344CB8AC3E}">
        <p14:creationId xmlns:p14="http://schemas.microsoft.com/office/powerpoint/2010/main" val="231857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1322C-BB72-CE42-B0AA-57E423944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PrIM</a:t>
            </a:r>
            <a:r>
              <a:rPr lang="en-US" dirty="0"/>
              <a:t> Benchmarks: Application Domains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42219D4-777D-6E42-9BED-8AB0204C0E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073816"/>
              </p:ext>
            </p:extLst>
          </p:nvPr>
        </p:nvGraphicFramePr>
        <p:xfrm>
          <a:off x="168275" y="936626"/>
          <a:ext cx="8894763" cy="543151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964921">
                  <a:extLst>
                    <a:ext uri="{9D8B030D-6E8A-4147-A177-3AD203B41FA5}">
                      <a16:colId xmlns:a16="http://schemas.microsoft.com/office/drawing/2014/main" val="1839206127"/>
                    </a:ext>
                  </a:extLst>
                </a:gridCol>
                <a:gridCol w="4165675">
                  <a:extLst>
                    <a:ext uri="{9D8B030D-6E8A-4147-A177-3AD203B41FA5}">
                      <a16:colId xmlns:a16="http://schemas.microsoft.com/office/drawing/2014/main" val="3573282612"/>
                    </a:ext>
                  </a:extLst>
                </a:gridCol>
                <a:gridCol w="1764167">
                  <a:extLst>
                    <a:ext uri="{9D8B030D-6E8A-4147-A177-3AD203B41FA5}">
                      <a16:colId xmlns:a16="http://schemas.microsoft.com/office/drawing/2014/main" val="362133022"/>
                    </a:ext>
                  </a:extLst>
                </a:gridCol>
              </a:tblGrid>
              <a:tr h="31950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Domain</a:t>
                      </a:r>
                      <a:endParaRPr lang="en-US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Benchmark</a:t>
                      </a:r>
                      <a:endParaRPr lang="en-US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Short name</a:t>
                      </a:r>
                      <a:endParaRPr lang="en-US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804337"/>
                  </a:ext>
                </a:extLst>
              </a:tr>
              <a:tr h="319501"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Dense linear algebra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Vector 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190206"/>
                  </a:ext>
                </a:extLst>
              </a:tr>
              <a:tr h="319501">
                <a:tc vMerge="1">
                  <a:txBody>
                    <a:bodyPr/>
                    <a:lstStyle/>
                    <a:p>
                      <a:endParaRPr lang="en-US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Matrix-Vector 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GEMV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124206"/>
                  </a:ext>
                </a:extLst>
              </a:tr>
              <a:tr h="31950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Sparse linear algebra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Sparse Matrix-Vector 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ndara" panose="020E0502030303020204" pitchFamily="34" charset="0"/>
                        </a:rPr>
                        <a:t>SpMV</a:t>
                      </a:r>
                      <a:endParaRPr lang="en-US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201907"/>
                  </a:ext>
                </a:extLst>
              </a:tr>
              <a:tr h="319501"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Databases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Select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SEL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34675"/>
                  </a:ext>
                </a:extLst>
              </a:tr>
              <a:tr h="319501">
                <a:tc vMerge="1">
                  <a:txBody>
                    <a:bodyPr/>
                    <a:lstStyle/>
                    <a:p>
                      <a:endParaRPr lang="en-US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Unique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UNI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232571"/>
                  </a:ext>
                </a:extLst>
              </a:tr>
              <a:tr h="319501"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Data analytics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Binary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451127"/>
                  </a:ext>
                </a:extLst>
              </a:tr>
              <a:tr h="319501">
                <a:tc vMerge="1">
                  <a:txBody>
                    <a:bodyPr/>
                    <a:lstStyle/>
                    <a:p>
                      <a:endParaRPr lang="en-US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Time Series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08381"/>
                  </a:ext>
                </a:extLst>
              </a:tr>
              <a:tr h="31950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Graph 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Breadth-First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BFS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081438"/>
                  </a:ext>
                </a:extLst>
              </a:tr>
              <a:tr h="31950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Neural networks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Multilayer Perceptron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MLP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520618"/>
                  </a:ext>
                </a:extLst>
              </a:tr>
              <a:tr h="31950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Bioinformatics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Needleman-Wunsch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NW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205944"/>
                  </a:ext>
                </a:extLst>
              </a:tr>
              <a:tr h="319501"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Image processing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Image histogram (short)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HST-S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93920"/>
                  </a:ext>
                </a:extLst>
              </a:tr>
              <a:tr h="319501">
                <a:tc vMerge="1">
                  <a:txBody>
                    <a:bodyPr/>
                    <a:lstStyle/>
                    <a:p>
                      <a:endParaRPr lang="en-US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Image histogram (large)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HST-L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467408"/>
                  </a:ext>
                </a:extLst>
              </a:tr>
              <a:tr h="319501">
                <a:tc rowSpan="4"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Parallel primitives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272034"/>
                  </a:ext>
                </a:extLst>
              </a:tr>
              <a:tr h="319501">
                <a:tc vMerge="1">
                  <a:txBody>
                    <a:bodyPr/>
                    <a:lstStyle/>
                    <a:p>
                      <a:endParaRPr lang="en-US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Prefix sum (scan-scan-add)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SCAN-SSA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235633"/>
                  </a:ext>
                </a:extLst>
              </a:tr>
              <a:tr h="319501">
                <a:tc vMerge="1">
                  <a:txBody>
                    <a:bodyPr/>
                    <a:lstStyle/>
                    <a:p>
                      <a:endParaRPr lang="en-US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Prefix sum (reduce-scan-scan)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SCAN-RSS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45761"/>
                  </a:ext>
                </a:extLst>
              </a:tr>
              <a:tr h="319501">
                <a:tc vMerge="1">
                  <a:txBody>
                    <a:bodyPr/>
                    <a:lstStyle/>
                    <a:p>
                      <a:endParaRPr lang="en-US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Matrix transposition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TRNS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461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04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83F1047-015F-EB4A-87A9-CA3BA6F28135}"/>
              </a:ext>
            </a:extLst>
          </p:cNvPr>
          <p:cNvGrpSpPr/>
          <p:nvPr/>
        </p:nvGrpSpPr>
        <p:grpSpPr>
          <a:xfrm>
            <a:off x="1605868" y="1936544"/>
            <a:ext cx="4032607" cy="2420014"/>
            <a:chOff x="1077871" y="272386"/>
            <a:chExt cx="3303777" cy="197063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3B38D0-DBB4-3E4D-88F0-E62285E416CC}"/>
                </a:ext>
              </a:extLst>
            </p:cNvPr>
            <p:cNvSpPr/>
            <p:nvPr/>
          </p:nvSpPr>
          <p:spPr>
            <a:xfrm>
              <a:off x="2565902" y="278736"/>
              <a:ext cx="1815746" cy="19642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600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D4EF3E92-F297-0346-B557-F78C8A1FBE01}"/>
                </a:ext>
              </a:extLst>
            </p:cNvPr>
            <p:cNvSpPr/>
            <p:nvPr/>
          </p:nvSpPr>
          <p:spPr>
            <a:xfrm>
              <a:off x="1077871" y="272386"/>
              <a:ext cx="2796130" cy="853732"/>
            </a:xfrm>
            <a:prstGeom prst="triangle">
              <a:avLst>
                <a:gd name="adj" fmla="val 532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6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98E2FB-C354-CB45-A1A3-FA799E597BA1}"/>
                </a:ext>
              </a:extLst>
            </p:cNvPr>
            <p:cNvSpPr/>
            <p:nvPr/>
          </p:nvSpPr>
          <p:spPr>
            <a:xfrm>
              <a:off x="1093771" y="1126118"/>
              <a:ext cx="1484833" cy="1116906"/>
            </a:xfrm>
            <a:prstGeom prst="rect">
              <a:avLst/>
            </a:prstGeom>
            <a:grpFill/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600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6635C7-EB81-FB47-8C79-C67F8E69B45F}"/>
              </a:ext>
            </a:extLst>
          </p:cNvPr>
          <p:cNvCxnSpPr/>
          <p:nvPr/>
        </p:nvCxnSpPr>
        <p:spPr>
          <a:xfrm flipV="1">
            <a:off x="1625277" y="1928763"/>
            <a:ext cx="4019291" cy="234220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5DA3F4-600C-BC45-BE3A-E9C292B6F12C}"/>
              </a:ext>
            </a:extLst>
          </p:cNvPr>
          <p:cNvCxnSpPr/>
          <p:nvPr/>
        </p:nvCxnSpPr>
        <p:spPr>
          <a:xfrm>
            <a:off x="3397497" y="1928762"/>
            <a:ext cx="48114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485349-9D21-B349-849C-EE276940B779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1615117" y="1928777"/>
            <a:ext cx="1785740" cy="104268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BEF336D-2DEB-D946-9D15-EC31EF403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025565"/>
              </p:ext>
            </p:extLst>
          </p:nvPr>
        </p:nvGraphicFramePr>
        <p:xfrm>
          <a:off x="527997" y="1664158"/>
          <a:ext cx="7920000" cy="3529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2">
            <a:extLst>
              <a:ext uri="{FF2B5EF4-FFF2-40B4-BE49-F238E27FC236}">
                <a16:creationId xmlns:a16="http://schemas.microsoft.com/office/drawing/2014/main" id="{A4FCD16C-1481-B44C-93F3-54AB19B579EB}"/>
              </a:ext>
            </a:extLst>
          </p:cNvPr>
          <p:cNvSpPr txBox="1"/>
          <p:nvPr/>
        </p:nvSpPr>
        <p:spPr>
          <a:xfrm>
            <a:off x="6044877" y="1877518"/>
            <a:ext cx="2571125" cy="2801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Peak compute</a:t>
            </a:r>
            <a:r>
              <a:rPr lang="en-US" sz="1400" baseline="0"/>
              <a:t> performance</a:t>
            </a:r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504B2-5B42-7E4D-AA84-E802F73D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Roofline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708F1-8C29-7644-B831-B18AA4778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Intel Advisor on an Intel Xeon E3-1225 v6 CPU</a:t>
            </a: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6EC04833-5240-1B4B-9210-533FDFA03F78}"/>
              </a:ext>
            </a:extLst>
          </p:cNvPr>
          <p:cNvSpPr txBox="1"/>
          <p:nvPr/>
        </p:nvSpPr>
        <p:spPr>
          <a:xfrm rot="19781696">
            <a:off x="1564317" y="3810845"/>
            <a:ext cx="671457" cy="32409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DRAM</a:t>
            </a:r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E89CC645-8B9D-8544-9599-F406B8042131}"/>
              </a:ext>
            </a:extLst>
          </p:cNvPr>
          <p:cNvSpPr txBox="1"/>
          <p:nvPr/>
        </p:nvSpPr>
        <p:spPr>
          <a:xfrm rot="19781696">
            <a:off x="1581862" y="2589041"/>
            <a:ext cx="384912" cy="3130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L3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A1BBE4C-4E9E-C849-AA62-8AEFC3EF8D9B}"/>
              </a:ext>
            </a:extLst>
          </p:cNvPr>
          <p:cNvSpPr/>
          <p:nvPr/>
        </p:nvSpPr>
        <p:spPr>
          <a:xfrm>
            <a:off x="178200" y="5374639"/>
            <a:ext cx="8787600" cy="7160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All workloads fall in the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memory-bound area of the Roofline</a:t>
            </a:r>
          </a:p>
        </p:txBody>
      </p:sp>
    </p:spTree>
    <p:extLst>
      <p:ext uri="{BB962C8B-B14F-4D97-AF65-F5344CB8AC3E}">
        <p14:creationId xmlns:p14="http://schemas.microsoft.com/office/powerpoint/2010/main" val="328266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  <p:bldP spid="9" grpId="0"/>
      <p:bldP spid="3" grpId="0" build="p"/>
      <p:bldP spid="10" grpId="0"/>
      <p:bldP spid="11" grpId="0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F2D2EF-06EC-2A49-9BCD-BE2A25057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5206"/>
            <a:ext cx="9144000" cy="28025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F1322C-BB72-CE42-B0AA-57E423944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PrIM</a:t>
            </a:r>
            <a:r>
              <a:rPr lang="en-US" dirty="0"/>
              <a:t> Benchmarks: Diversity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7D8184-6769-2A4E-B4D0-B4EA4A0F2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</p:spPr>
        <p:txBody>
          <a:bodyPr>
            <a:normAutofit/>
          </a:bodyPr>
          <a:lstStyle/>
          <a:p>
            <a:r>
              <a:rPr lang="en-US" dirty="0" err="1"/>
              <a:t>PrIM</a:t>
            </a:r>
            <a:r>
              <a:rPr lang="en-US" dirty="0"/>
              <a:t> benchmarks are diverse: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Memory access patterns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Operations and datatypes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Communication/synchronization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3AEED7-AC85-8348-864C-5532EAC19F1E}"/>
              </a:ext>
            </a:extLst>
          </p:cNvPr>
          <p:cNvSpPr/>
          <p:nvPr/>
        </p:nvSpPr>
        <p:spPr>
          <a:xfrm>
            <a:off x="3614569" y="2949535"/>
            <a:ext cx="1812550" cy="2736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84D38C-CA0F-EE44-8D92-DCD5DB03D5F6}"/>
              </a:ext>
            </a:extLst>
          </p:cNvPr>
          <p:cNvSpPr/>
          <p:nvPr/>
        </p:nvSpPr>
        <p:spPr>
          <a:xfrm>
            <a:off x="5466080" y="2949535"/>
            <a:ext cx="1645920" cy="273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4209F-B4E6-6040-8CD1-71212F5A3AEF}"/>
              </a:ext>
            </a:extLst>
          </p:cNvPr>
          <p:cNvSpPr/>
          <p:nvPr/>
        </p:nvSpPr>
        <p:spPr>
          <a:xfrm>
            <a:off x="7150960" y="2949535"/>
            <a:ext cx="1951613" cy="2736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0FC8F8C-F225-FE40-929B-6BE810F50236}"/>
              </a:ext>
            </a:extLst>
          </p:cNvPr>
          <p:cNvSpPr/>
          <p:nvPr/>
        </p:nvSpPr>
        <p:spPr>
          <a:xfrm>
            <a:off x="178200" y="962993"/>
            <a:ext cx="8787600" cy="87989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37658-4131-E946-8974-08804F7EB72D}"/>
              </a:ext>
            </a:extLst>
          </p:cNvPr>
          <p:cNvSpPr/>
          <p:nvPr/>
        </p:nvSpPr>
        <p:spPr>
          <a:xfrm>
            <a:off x="169011" y="5110170"/>
            <a:ext cx="8787600" cy="833431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CE1C4D-C9D5-1D4C-8363-9BBEDA24D389}"/>
              </a:ext>
            </a:extLst>
          </p:cNvPr>
          <p:cNvSpPr/>
          <p:nvPr/>
        </p:nvSpPr>
        <p:spPr>
          <a:xfrm>
            <a:off x="178200" y="1892890"/>
            <a:ext cx="8787600" cy="1386667"/>
          </a:xfrm>
          <a:prstGeom prst="roundRect">
            <a:avLst>
              <a:gd name="adj" fmla="val 8371"/>
            </a:avLst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21F8A93-C07C-1240-AED5-10923C44BCFE}"/>
              </a:ext>
            </a:extLst>
          </p:cNvPr>
          <p:cNvSpPr/>
          <p:nvPr/>
        </p:nvSpPr>
        <p:spPr>
          <a:xfrm>
            <a:off x="169011" y="3329570"/>
            <a:ext cx="8787600" cy="85352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22266B-AA24-2448-BB56-26D05F18BC4C}"/>
              </a:ext>
            </a:extLst>
          </p:cNvPr>
          <p:cNvSpPr/>
          <p:nvPr/>
        </p:nvSpPr>
        <p:spPr>
          <a:xfrm>
            <a:off x="178200" y="4235006"/>
            <a:ext cx="8787600" cy="830054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E4621E-DA1E-D141-A039-8C7109996C07}"/>
              </a:ext>
            </a:extLst>
          </p:cNvPr>
          <p:cNvSpPr/>
          <p:nvPr/>
        </p:nvSpPr>
        <p:spPr>
          <a:xfrm>
            <a:off x="169011" y="5988712"/>
            <a:ext cx="8787600" cy="360000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AD3230B-7F39-9340-9A98-02535843F9D1}"/>
              </a:ext>
            </a:extLst>
          </p:cNvPr>
          <p:cNvSpPr/>
          <p:nvPr/>
        </p:nvSpPr>
        <p:spPr>
          <a:xfrm>
            <a:off x="169011" y="5111634"/>
            <a:ext cx="8787600" cy="83196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C305AA6-E8C9-FB4C-817B-0029654BF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004040"/>
            <a:ext cx="8894602" cy="5369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Accelerator Model</a:t>
            </a:r>
          </a:p>
          <a:p>
            <a:pPr lvl="1"/>
            <a:r>
              <a:rPr lang="en-US" dirty="0"/>
              <a:t>UPMEM-based PIM System Overview</a:t>
            </a:r>
          </a:p>
          <a:p>
            <a:r>
              <a:rPr lang="en-US" dirty="0"/>
              <a:t>UPMEM PIM Programming</a:t>
            </a:r>
          </a:p>
          <a:p>
            <a:pPr lvl="1"/>
            <a:r>
              <a:rPr lang="en-US" dirty="0"/>
              <a:t>Vector Addition</a:t>
            </a:r>
          </a:p>
          <a:p>
            <a:pPr lvl="1"/>
            <a:r>
              <a:rPr lang="en-US" dirty="0"/>
              <a:t>CPU-DPU Data Transfers</a:t>
            </a:r>
          </a:p>
          <a:p>
            <a:pPr lvl="1"/>
            <a:r>
              <a:rPr lang="en-US" dirty="0"/>
              <a:t>Inter-DPU Communication</a:t>
            </a:r>
          </a:p>
          <a:p>
            <a:pPr lvl="1"/>
            <a:r>
              <a:rPr lang="en-US" dirty="0"/>
              <a:t>CPU-DPU/DPU-CPU Transfer Bandwidth</a:t>
            </a:r>
          </a:p>
          <a:p>
            <a:r>
              <a:rPr lang="en-US" dirty="0"/>
              <a:t>DRAM Processing Unit</a:t>
            </a:r>
          </a:p>
          <a:p>
            <a:pPr lvl="1"/>
            <a:r>
              <a:rPr lang="en-US" dirty="0"/>
              <a:t>Arithmetic Throughput</a:t>
            </a:r>
          </a:p>
          <a:p>
            <a:pPr lvl="1"/>
            <a:r>
              <a:rPr lang="en-US" dirty="0"/>
              <a:t>WRAM and MRAM Bandwidth</a:t>
            </a:r>
          </a:p>
          <a:p>
            <a:r>
              <a:rPr lang="en-US" dirty="0"/>
              <a:t>PrIM Benchmarks</a:t>
            </a:r>
          </a:p>
          <a:p>
            <a:pPr lvl="1"/>
            <a:r>
              <a:rPr lang="en-US" dirty="0"/>
              <a:t>Roofline Model</a:t>
            </a:r>
          </a:p>
          <a:p>
            <a:pPr lvl="1"/>
            <a:r>
              <a:rPr lang="en-US" dirty="0"/>
              <a:t>Benchmark Diversity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Strong and Weak Scaling</a:t>
            </a:r>
          </a:p>
          <a:p>
            <a:pPr lvl="1"/>
            <a:r>
              <a:rPr lang="en-US" dirty="0"/>
              <a:t>Comparison to CPU and GPU</a:t>
            </a:r>
          </a:p>
          <a:p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68019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BE3A-8518-6B43-A0A3-3337F1AFC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evaluate the </a:t>
            </a:r>
            <a:r>
              <a:rPr lang="en-US" dirty="0">
                <a:solidFill>
                  <a:srgbClr val="C00000"/>
                </a:solidFill>
              </a:rPr>
              <a:t>16 </a:t>
            </a:r>
            <a:r>
              <a:rPr lang="en-US" dirty="0" err="1">
                <a:solidFill>
                  <a:srgbClr val="C00000"/>
                </a:solidFill>
              </a:rPr>
              <a:t>PrIM</a:t>
            </a:r>
            <a:r>
              <a:rPr lang="en-US" dirty="0">
                <a:solidFill>
                  <a:srgbClr val="C00000"/>
                </a:solidFill>
              </a:rPr>
              <a:t> benchmarks on two UPMEM-based systems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2,556-DPU system</a:t>
            </a:r>
          </a:p>
          <a:p>
            <a:pPr lvl="1"/>
            <a:r>
              <a:rPr lang="en-US" dirty="0"/>
              <a:t>640-DPU system</a:t>
            </a:r>
          </a:p>
          <a:p>
            <a:r>
              <a:rPr lang="en-US" dirty="0">
                <a:solidFill>
                  <a:srgbClr val="0070C0"/>
                </a:solidFill>
              </a:rPr>
              <a:t>Strong and weak scaling experiments</a:t>
            </a:r>
            <a:r>
              <a:rPr lang="en-US" dirty="0"/>
              <a:t> on the 2,556-DPU system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1 DPU</a:t>
            </a:r>
            <a:r>
              <a:rPr lang="en-US" dirty="0"/>
              <a:t> with different numbers of </a:t>
            </a:r>
            <a:r>
              <a:rPr lang="en-US" dirty="0" err="1"/>
              <a:t>tasklets</a:t>
            </a:r>
            <a:endParaRPr lang="en-US" dirty="0"/>
          </a:p>
          <a:p>
            <a:pPr lvl="1"/>
            <a:r>
              <a:rPr lang="en-US" dirty="0">
                <a:solidFill>
                  <a:srgbClr val="7030A0"/>
                </a:solidFill>
              </a:rPr>
              <a:t>1 rank</a:t>
            </a:r>
            <a:r>
              <a:rPr lang="en-US" dirty="0"/>
              <a:t> (strong and weak)</a:t>
            </a:r>
          </a:p>
          <a:p>
            <a:pPr lvl="1"/>
            <a:r>
              <a:rPr lang="en-US" dirty="0"/>
              <a:t>Up to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32 ranks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1602B1-C5DD-0F49-B47D-31A2EF1A63C8}"/>
              </a:ext>
            </a:extLst>
          </p:cNvPr>
          <p:cNvSpPr/>
          <p:nvPr/>
        </p:nvSpPr>
        <p:spPr>
          <a:xfrm>
            <a:off x="178200" y="5145743"/>
            <a:ext cx="8787600" cy="5519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rgbClr val="C00000"/>
                </a:solidFill>
                <a:latin typeface="Candara" panose="020E0502030303020204" pitchFamily="34" charset="0"/>
              </a:rPr>
              <a:t>Strong scaling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refers to how the execution time of a program solving a particular problem varies </a:t>
            </a:r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</a:rPr>
              <a:t>with the number of processors for a fixed problem size</a:t>
            </a:r>
            <a:endParaRPr lang="en-US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5750B84-15C2-184F-A6B8-5FEBD953F55A}"/>
              </a:ext>
            </a:extLst>
          </p:cNvPr>
          <p:cNvSpPr/>
          <p:nvPr/>
        </p:nvSpPr>
        <p:spPr>
          <a:xfrm>
            <a:off x="178200" y="5779994"/>
            <a:ext cx="8787600" cy="5519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rgbClr val="C00000"/>
                </a:solidFill>
                <a:latin typeface="Candara" panose="020E0502030303020204" pitchFamily="34" charset="0"/>
              </a:rPr>
              <a:t>Weak scaling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refers to how the execution time of a program solving a particular problem varies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with the number of processors </a:t>
            </a:r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</a:rPr>
              <a:t>for a fixed problem size per processor</a:t>
            </a:r>
            <a:endParaRPr lang="en-US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0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BE3A-8518-6B43-A0A3-3337F1AFC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We evaluate the </a:t>
            </a:r>
            <a:r>
              <a:rPr lang="en-US" dirty="0">
                <a:solidFill>
                  <a:srgbClr val="C00000"/>
                </a:solidFill>
              </a:rPr>
              <a:t>16 </a:t>
            </a:r>
            <a:r>
              <a:rPr lang="en-US" dirty="0" err="1">
                <a:solidFill>
                  <a:srgbClr val="C00000"/>
                </a:solidFill>
              </a:rPr>
              <a:t>PrIM</a:t>
            </a:r>
            <a:r>
              <a:rPr lang="en-US" dirty="0">
                <a:solidFill>
                  <a:srgbClr val="C00000"/>
                </a:solidFill>
              </a:rPr>
              <a:t> benchmarks on two UPMEM-based systems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2,556-DPU system</a:t>
            </a:r>
          </a:p>
          <a:p>
            <a:pPr lvl="1"/>
            <a:r>
              <a:rPr lang="en-US" dirty="0"/>
              <a:t>640-DPU system</a:t>
            </a:r>
          </a:p>
          <a:p>
            <a:r>
              <a:rPr lang="en-US" dirty="0">
                <a:solidFill>
                  <a:srgbClr val="0070C0"/>
                </a:solidFill>
              </a:rPr>
              <a:t>Strong and weak scaling experiments</a:t>
            </a:r>
            <a:r>
              <a:rPr lang="en-US" dirty="0"/>
              <a:t> on the 2,556-DPU system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1 DPU</a:t>
            </a:r>
            <a:r>
              <a:rPr lang="en-US" dirty="0"/>
              <a:t> with different numbers of </a:t>
            </a:r>
            <a:r>
              <a:rPr lang="en-US" dirty="0" err="1"/>
              <a:t>tasklets</a:t>
            </a:r>
            <a:endParaRPr lang="en-US" dirty="0"/>
          </a:p>
          <a:p>
            <a:pPr lvl="1"/>
            <a:r>
              <a:rPr lang="en-US" dirty="0">
                <a:solidFill>
                  <a:srgbClr val="7030A0"/>
                </a:solidFill>
              </a:rPr>
              <a:t>1 rank</a:t>
            </a:r>
            <a:r>
              <a:rPr lang="en-US" dirty="0"/>
              <a:t> (strong and weak)</a:t>
            </a:r>
          </a:p>
          <a:p>
            <a:pPr lvl="1"/>
            <a:r>
              <a:rPr lang="en-US" dirty="0"/>
              <a:t>Up to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32 ranks</a:t>
            </a:r>
          </a:p>
          <a:p>
            <a:r>
              <a:rPr lang="en-US" dirty="0"/>
              <a:t>Comparison of both UPMEM-based PIM systems to </a:t>
            </a:r>
            <a:r>
              <a:rPr lang="en-US" dirty="0">
                <a:solidFill>
                  <a:srgbClr val="00B050"/>
                </a:solidFill>
              </a:rPr>
              <a:t>state-of-the-art CPU and GPU</a:t>
            </a:r>
          </a:p>
          <a:p>
            <a:pPr lvl="1"/>
            <a:r>
              <a:rPr lang="en-US" dirty="0"/>
              <a:t>Intel Xeon E3-1240 CPU</a:t>
            </a:r>
          </a:p>
          <a:p>
            <a:pPr lvl="1"/>
            <a:r>
              <a:rPr lang="en-US" dirty="0"/>
              <a:t>NVIDIA Titan V GPU</a:t>
            </a:r>
          </a:p>
        </p:txBody>
      </p:sp>
    </p:spTree>
    <p:extLst>
      <p:ext uri="{BB962C8B-B14F-4D97-AF65-F5344CB8AC3E}">
        <p14:creationId xmlns:p14="http://schemas.microsoft.com/office/powerpoint/2010/main" val="8069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83505-2DAA-ED43-A184-C4D419F9B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800" dirty="0"/>
              <a:t>UPMEM Processing-in-DRAM Engine (2019)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247EB-0F00-D348-A874-BCF1EE2FA5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AB0E41-6335-3B40-AB06-F5B4D651A9D6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5EB2FE4-BC58-E94C-8039-4CDE8EEBB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51" y="964045"/>
            <a:ext cx="8610600" cy="519372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Processing in DRAM Engine </a:t>
            </a:r>
          </a:p>
          <a:p>
            <a:r>
              <a:rPr lang="en-US" dirty="0"/>
              <a:t>Includes </a:t>
            </a:r>
            <a:r>
              <a:rPr lang="en-US" b="1" dirty="0"/>
              <a:t>standard DIMM modules</a:t>
            </a:r>
            <a:r>
              <a:rPr lang="en-US" dirty="0"/>
              <a:t>, with a </a:t>
            </a:r>
            <a:r>
              <a:rPr lang="en-US" b="1" dirty="0"/>
              <a:t>large number of DPU processors </a:t>
            </a:r>
            <a:r>
              <a:rPr lang="en-US" dirty="0"/>
              <a:t>combined with DRAM chips.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Replaces </a:t>
            </a:r>
            <a:r>
              <a:rPr lang="en-US" b="1" dirty="0"/>
              <a:t>standard</a:t>
            </a:r>
            <a:r>
              <a:rPr lang="en-US" dirty="0"/>
              <a:t> DIMMs</a:t>
            </a:r>
          </a:p>
          <a:p>
            <a:pPr lvl="1"/>
            <a:r>
              <a:rPr lang="en-US" dirty="0"/>
              <a:t>DDR4 R-DIMM modules</a:t>
            </a:r>
          </a:p>
          <a:p>
            <a:pPr lvl="2"/>
            <a:r>
              <a:rPr lang="en-US" dirty="0"/>
              <a:t>8GB+128 DPUs (16 PIM chips)</a:t>
            </a:r>
          </a:p>
          <a:p>
            <a:pPr lvl="2"/>
            <a:r>
              <a:rPr lang="en-US" dirty="0"/>
              <a:t>Standard 2x-nm DRAM process</a:t>
            </a:r>
          </a:p>
          <a:p>
            <a:pPr lvl="1"/>
            <a:r>
              <a:rPr lang="en-US" b="1" dirty="0"/>
              <a:t>Large amounts of</a:t>
            </a:r>
            <a:r>
              <a:rPr lang="en-US" dirty="0"/>
              <a:t> compute &amp; memory bandwidth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2C3A3A-02C6-5F46-8278-4883459024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9331" y="2362200"/>
            <a:ext cx="3064669" cy="1809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094D00-96B4-E74E-917B-BA57463AF2F6}"/>
              </a:ext>
            </a:extLst>
          </p:cNvPr>
          <p:cNvSpPr txBox="1"/>
          <p:nvPr/>
        </p:nvSpPr>
        <p:spPr>
          <a:xfrm>
            <a:off x="184532" y="6452797"/>
            <a:ext cx="53270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https://www.anandtech.com/show/14750/hot-chips-31-analysis-inmemory-processing-by-upmem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4B1677-FAD4-8147-AAAE-CAD39B29F335}"/>
              </a:ext>
            </a:extLst>
          </p:cNvPr>
          <p:cNvSpPr/>
          <p:nvPr/>
        </p:nvSpPr>
        <p:spPr>
          <a:xfrm>
            <a:off x="184532" y="6613279"/>
            <a:ext cx="73324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https://www.upmem.com/video-upmem-presenting-its-true-processing-in-memory-solution-hot-chips-2019/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B506766-B570-B545-B275-3559CFC233C5}"/>
              </a:ext>
            </a:extLst>
          </p:cNvPr>
          <p:cNvGrpSpPr/>
          <p:nvPr/>
        </p:nvGrpSpPr>
        <p:grpSpPr>
          <a:xfrm>
            <a:off x="228600" y="4724400"/>
            <a:ext cx="8754585" cy="1709697"/>
            <a:chOff x="228600" y="4724400"/>
            <a:chExt cx="8754585" cy="170969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9DF79F1-207B-C34F-AF17-579F237B3E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8600" y="4724400"/>
              <a:ext cx="8754585" cy="1709697"/>
            </a:xfrm>
            <a:prstGeom prst="rect">
              <a:avLst/>
            </a:prstGeom>
          </p:spPr>
        </p:pic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A8C06B5-1135-5C4F-83E8-E38AAB98D67C}"/>
                </a:ext>
              </a:extLst>
            </p:cNvPr>
            <p:cNvSpPr/>
            <p:nvPr/>
          </p:nvSpPr>
          <p:spPr bwMode="auto">
            <a:xfrm>
              <a:off x="228600" y="4725144"/>
              <a:ext cx="1440160" cy="134427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CPU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(x86, ARM, RV…)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DC95700-D7D1-5644-851B-FF2666B58A9E}"/>
                </a:ext>
              </a:extLst>
            </p:cNvPr>
            <p:cNvGrpSpPr/>
            <p:nvPr/>
          </p:nvGrpSpPr>
          <p:grpSpPr>
            <a:xfrm>
              <a:off x="1727429" y="5030705"/>
              <a:ext cx="1247056" cy="733148"/>
              <a:chOff x="1740768" y="5013176"/>
              <a:chExt cx="1247056" cy="733148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251D41E-D38C-AC45-AD0E-16543ACA0601}"/>
                  </a:ext>
                </a:extLst>
              </p:cNvPr>
              <p:cNvSpPr/>
              <p:nvPr/>
            </p:nvSpPr>
            <p:spPr bwMode="auto">
              <a:xfrm>
                <a:off x="1740768" y="5013176"/>
                <a:ext cx="1247056" cy="733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Left-Right Arrow 5">
                <a:extLst>
                  <a:ext uri="{FF2B5EF4-FFF2-40B4-BE49-F238E27FC236}">
                    <a16:creationId xmlns:a16="http://schemas.microsoft.com/office/drawing/2014/main" id="{8C261558-8DDB-CE4D-A03B-11579E0FA88F}"/>
                  </a:ext>
                </a:extLst>
              </p:cNvPr>
              <p:cNvSpPr/>
              <p:nvPr/>
            </p:nvSpPr>
            <p:spPr bwMode="auto">
              <a:xfrm>
                <a:off x="1740768" y="5013176"/>
                <a:ext cx="1247056" cy="720080"/>
              </a:xfrm>
              <a:prstGeom prst="leftRightArrow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DDR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Data bus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807757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1 DPU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BE3A-8518-6B43-A0A3-3337F1AFC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3031389" cy="529380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Strong scaling experiments on 1 DPU</a:t>
            </a:r>
          </a:p>
          <a:p>
            <a:pPr lvl="1"/>
            <a:r>
              <a:rPr lang="en-US" sz="2100" dirty="0"/>
              <a:t>We set the </a:t>
            </a:r>
            <a:r>
              <a:rPr lang="en-US" sz="2100" dirty="0">
                <a:solidFill>
                  <a:srgbClr val="C00000"/>
                </a:solidFill>
              </a:rPr>
              <a:t>number of </a:t>
            </a:r>
            <a:r>
              <a:rPr lang="en-US" sz="2100" dirty="0" err="1">
                <a:solidFill>
                  <a:srgbClr val="C00000"/>
                </a:solidFill>
              </a:rPr>
              <a:t>tasklets</a:t>
            </a:r>
            <a:r>
              <a:rPr lang="en-US" sz="2100" dirty="0">
                <a:solidFill>
                  <a:srgbClr val="C00000"/>
                </a:solidFill>
              </a:rPr>
              <a:t> to 1, 2, 4, 8, and 16</a:t>
            </a:r>
          </a:p>
          <a:p>
            <a:pPr lvl="1"/>
            <a:r>
              <a:rPr lang="en-US" sz="2100" dirty="0"/>
              <a:t>We show the breakdown of execution time:</a:t>
            </a:r>
          </a:p>
          <a:p>
            <a:pPr lvl="2"/>
            <a:r>
              <a:rPr lang="en-US" sz="1700" dirty="0">
                <a:solidFill>
                  <a:srgbClr val="00B050"/>
                </a:solidFill>
              </a:rPr>
              <a:t>DPU</a:t>
            </a:r>
            <a:r>
              <a:rPr lang="en-US" sz="1700" dirty="0"/>
              <a:t>: Execution time on the DPU</a:t>
            </a:r>
          </a:p>
          <a:p>
            <a:pPr lvl="2"/>
            <a:r>
              <a:rPr lang="en-US" sz="1700" dirty="0">
                <a:solidFill>
                  <a:srgbClr val="0070C0"/>
                </a:solidFill>
              </a:rPr>
              <a:t>Inter-DPU</a:t>
            </a:r>
            <a:r>
              <a:rPr lang="en-US" sz="1700" dirty="0"/>
              <a:t>: Time for inter-DPU communication via the host CPU</a:t>
            </a:r>
          </a:p>
          <a:p>
            <a:pPr lvl="2"/>
            <a:r>
              <a:rPr lang="en-US" sz="1700" dirty="0">
                <a:solidFill>
                  <a:schemeClr val="accent2"/>
                </a:solidFill>
              </a:rPr>
              <a:t>CPU-DPU</a:t>
            </a:r>
            <a:r>
              <a:rPr lang="en-US" sz="1700" dirty="0"/>
              <a:t>: Time for CPU to DPU transfer of input data</a:t>
            </a:r>
          </a:p>
          <a:p>
            <a:pPr lvl="2"/>
            <a:r>
              <a:rPr lang="en-US" sz="1700" dirty="0">
                <a:solidFill>
                  <a:srgbClr val="7030A0"/>
                </a:solidFill>
              </a:rPr>
              <a:t>DPU-CPU</a:t>
            </a:r>
            <a:r>
              <a:rPr lang="en-US" sz="1700" dirty="0"/>
              <a:t>: Time for DPU to CPU transfer of final results</a:t>
            </a:r>
          </a:p>
          <a:p>
            <a:pPr lvl="1"/>
            <a:r>
              <a:rPr lang="en-US" sz="2100" dirty="0">
                <a:solidFill>
                  <a:srgbClr val="C00000"/>
                </a:solidFill>
              </a:rPr>
              <a:t>Speedup over 1 </a:t>
            </a:r>
            <a:r>
              <a:rPr lang="en-US" sz="2100" dirty="0" err="1">
                <a:solidFill>
                  <a:srgbClr val="C00000"/>
                </a:solidFill>
              </a:rPr>
              <a:t>tasklet</a:t>
            </a:r>
            <a:endParaRPr lang="en-US" sz="21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0E7FC-2264-0C4B-B3CB-C5EDA157D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074" y="873419"/>
            <a:ext cx="5799539" cy="558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23FF1D-8675-EE42-8D80-937527AC2441}"/>
              </a:ext>
            </a:extLst>
          </p:cNvPr>
          <p:cNvSpPr/>
          <p:nvPr/>
        </p:nvSpPr>
        <p:spPr>
          <a:xfrm>
            <a:off x="3200400" y="873419"/>
            <a:ext cx="5863213" cy="5544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AB1A6BF-AE20-C142-9394-2E76B7A28C9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979436" y="1323982"/>
          <a:ext cx="29308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6776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34618 -0.0007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  <p:bldGraphic spid="7" grpId="0" uiExpand="1">
        <p:bldSub>
          <a:bldChart bld="series"/>
        </p:bldSub>
      </p:bldGraphic>
      <p:bldGraphic spid="7" grpId="1" uiExpand="1">
        <p:bldSub>
          <a:bldChart bld="series"/>
        </p:bldSub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791C72-5527-1F49-A094-8964151FB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1" y="860719"/>
            <a:ext cx="5799539" cy="558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1 DPU (II)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7C8E5D-58D8-8D4D-9033-09B3F0C994B3}"/>
              </a:ext>
            </a:extLst>
          </p:cNvPr>
          <p:cNvSpPr/>
          <p:nvPr/>
        </p:nvSpPr>
        <p:spPr>
          <a:xfrm>
            <a:off x="105511" y="860719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DB7774-A3C6-0A48-A1FF-6D96A3E32FC0}"/>
              </a:ext>
            </a:extLst>
          </p:cNvPr>
          <p:cNvSpPr/>
          <p:nvPr/>
        </p:nvSpPr>
        <p:spPr>
          <a:xfrm>
            <a:off x="1569530" y="860718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1FABE6-2A62-3A47-B478-8C5A923011A6}"/>
              </a:ext>
            </a:extLst>
          </p:cNvPr>
          <p:cNvSpPr/>
          <p:nvPr/>
        </p:nvSpPr>
        <p:spPr>
          <a:xfrm>
            <a:off x="3032115" y="860718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32ABEB-684C-6C4B-85D3-40E280F4E0E2}"/>
              </a:ext>
            </a:extLst>
          </p:cNvPr>
          <p:cNvSpPr/>
          <p:nvPr/>
        </p:nvSpPr>
        <p:spPr>
          <a:xfrm>
            <a:off x="4494700" y="862367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D2287C-AFB6-EB42-AE6F-44001B366750}"/>
              </a:ext>
            </a:extLst>
          </p:cNvPr>
          <p:cNvSpPr/>
          <p:nvPr/>
        </p:nvSpPr>
        <p:spPr>
          <a:xfrm>
            <a:off x="105511" y="2258951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AF824-8AF2-0E41-875E-29F6B78E5EAB}"/>
              </a:ext>
            </a:extLst>
          </p:cNvPr>
          <p:cNvSpPr/>
          <p:nvPr/>
        </p:nvSpPr>
        <p:spPr>
          <a:xfrm>
            <a:off x="3032115" y="2258950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EC2791-7E42-A540-960B-2932187DE7C6}"/>
              </a:ext>
            </a:extLst>
          </p:cNvPr>
          <p:cNvSpPr/>
          <p:nvPr/>
        </p:nvSpPr>
        <p:spPr>
          <a:xfrm>
            <a:off x="4494700" y="225894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29C13A-F5DC-694E-A30B-A06606C858A2}"/>
              </a:ext>
            </a:extLst>
          </p:cNvPr>
          <p:cNvSpPr/>
          <p:nvPr/>
        </p:nvSpPr>
        <p:spPr>
          <a:xfrm>
            <a:off x="1569530" y="225894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2B6C66-2481-2341-A893-121E330A28B9}"/>
              </a:ext>
            </a:extLst>
          </p:cNvPr>
          <p:cNvSpPr/>
          <p:nvPr/>
        </p:nvSpPr>
        <p:spPr>
          <a:xfrm>
            <a:off x="105511" y="3661883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6198D8-D3D2-454A-9E1D-B90E53C30D38}"/>
              </a:ext>
            </a:extLst>
          </p:cNvPr>
          <p:cNvSpPr/>
          <p:nvPr/>
        </p:nvSpPr>
        <p:spPr>
          <a:xfrm>
            <a:off x="3032115" y="3661882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68B217-45F5-D646-917F-DF9FA011E491}"/>
              </a:ext>
            </a:extLst>
          </p:cNvPr>
          <p:cNvSpPr/>
          <p:nvPr/>
        </p:nvSpPr>
        <p:spPr>
          <a:xfrm>
            <a:off x="4494700" y="366188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80CA49-C88B-8144-885C-7ED03F445022}"/>
              </a:ext>
            </a:extLst>
          </p:cNvPr>
          <p:cNvSpPr/>
          <p:nvPr/>
        </p:nvSpPr>
        <p:spPr>
          <a:xfrm>
            <a:off x="1569530" y="3661880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5ED3E7-5BE2-FB42-9113-5E3E734A3C0F}"/>
              </a:ext>
            </a:extLst>
          </p:cNvPr>
          <p:cNvSpPr/>
          <p:nvPr/>
        </p:nvSpPr>
        <p:spPr>
          <a:xfrm>
            <a:off x="105511" y="5064815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AA360E-15B8-AE4D-BF17-7081817D8FDB}"/>
              </a:ext>
            </a:extLst>
          </p:cNvPr>
          <p:cNvSpPr/>
          <p:nvPr/>
        </p:nvSpPr>
        <p:spPr>
          <a:xfrm>
            <a:off x="3032115" y="5064814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96867D-02D7-154E-86ED-8FF6C8E2ECED}"/>
              </a:ext>
            </a:extLst>
          </p:cNvPr>
          <p:cNvSpPr/>
          <p:nvPr/>
        </p:nvSpPr>
        <p:spPr>
          <a:xfrm>
            <a:off x="4494700" y="5064813"/>
            <a:ext cx="1404000" cy="1355431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B37973-BF02-F149-B2BA-A338DC79A43B}"/>
              </a:ext>
            </a:extLst>
          </p:cNvPr>
          <p:cNvSpPr/>
          <p:nvPr/>
        </p:nvSpPr>
        <p:spPr>
          <a:xfrm>
            <a:off x="1569530" y="5064812"/>
            <a:ext cx="1404000" cy="1355431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DFEFAF6-6F42-A648-82C4-AA559762BD29}"/>
              </a:ext>
            </a:extLst>
          </p:cNvPr>
          <p:cNvSpPr/>
          <p:nvPr/>
        </p:nvSpPr>
        <p:spPr>
          <a:xfrm>
            <a:off x="6082145" y="900545"/>
            <a:ext cx="2981467" cy="13306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VA, GEMV,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SpMV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SEL, UNI, TS, MLP, NW, HST-S, RED, SCAN-SSA (Scan kernel), SCAN-RSS (both kernels), and TRNS (Step 2 kernel), </a:t>
            </a:r>
            <a:r>
              <a:rPr lang="en-US" sz="1400" dirty="0">
                <a:solidFill>
                  <a:srgbClr val="0070C0"/>
                </a:solidFill>
                <a:latin typeface="Candara" panose="020E0502030303020204" pitchFamily="34" charset="0"/>
              </a:rPr>
              <a:t>the best performing number of </a:t>
            </a:r>
            <a:r>
              <a:rPr lang="en-US" sz="1400" dirty="0" err="1">
                <a:solidFill>
                  <a:srgbClr val="0070C0"/>
                </a:solidFill>
                <a:latin typeface="Candara" panose="020E0502030303020204" pitchFamily="34" charset="0"/>
              </a:rPr>
              <a:t>tasklets</a:t>
            </a:r>
            <a:r>
              <a:rPr lang="en-US" sz="1400" dirty="0">
                <a:solidFill>
                  <a:srgbClr val="0070C0"/>
                </a:solidFill>
                <a:latin typeface="Candara" panose="020E0502030303020204" pitchFamily="34" charset="0"/>
              </a:rPr>
              <a:t> is 16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60652FB-F54B-1C48-ABAE-FD147CB47971}"/>
              </a:ext>
            </a:extLst>
          </p:cNvPr>
          <p:cNvSpPr/>
          <p:nvPr/>
        </p:nvSpPr>
        <p:spPr>
          <a:xfrm>
            <a:off x="6082145" y="2304131"/>
            <a:ext cx="2981467" cy="133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70C0"/>
                </a:solidFill>
                <a:latin typeface="Candara" panose="020E0502030303020204" pitchFamily="34" charset="0"/>
              </a:rPr>
              <a:t>Speedups 1.5-2.0x as we double the number of </a:t>
            </a:r>
            <a:r>
              <a:rPr lang="en-US" sz="1400" dirty="0" err="1">
                <a:solidFill>
                  <a:srgbClr val="0070C0"/>
                </a:solidFill>
                <a:latin typeface="Candara" panose="020E0502030303020204" pitchFamily="34" charset="0"/>
              </a:rPr>
              <a:t>tasklets</a:t>
            </a:r>
            <a:r>
              <a:rPr lang="en-US" sz="1400" dirty="0">
                <a:solidFill>
                  <a:srgbClr val="0070C0"/>
                </a:solidFill>
                <a:latin typeface="Candara" panose="020E0502030303020204" pitchFamily="34" charset="0"/>
              </a:rPr>
              <a:t> from 1 to 8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.</a:t>
            </a:r>
          </a:p>
          <a:p>
            <a:r>
              <a:rPr lang="en-US" sz="1400" dirty="0">
                <a:solidFill>
                  <a:srgbClr val="C00000"/>
                </a:solidFill>
                <a:latin typeface="Candara" panose="020E0502030303020204" pitchFamily="34" charset="0"/>
              </a:rPr>
              <a:t>Speedups 1.2-1.5x from 8 to 16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since the pipeline throughput saturates at 11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tasklets</a:t>
            </a:r>
            <a:endParaRPr lang="en-US" sz="1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8D249C5-8F6D-4243-B239-FC7965B7C953}"/>
              </a:ext>
            </a:extLst>
          </p:cNvPr>
          <p:cNvSpPr/>
          <p:nvPr/>
        </p:nvSpPr>
        <p:spPr>
          <a:xfrm>
            <a:off x="6071506" y="3699333"/>
            <a:ext cx="2981467" cy="2720910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8" name="Round Same Side Corner Rectangle 27">
            <a:extLst>
              <a:ext uri="{FF2B5EF4-FFF2-40B4-BE49-F238E27FC236}">
                <a16:creationId xmlns:a16="http://schemas.microsoft.com/office/drawing/2014/main" id="{4B40945B-2B36-6B4C-B201-9B3AC7579F93}"/>
              </a:ext>
            </a:extLst>
          </p:cNvPr>
          <p:cNvSpPr/>
          <p:nvPr/>
        </p:nvSpPr>
        <p:spPr>
          <a:xfrm>
            <a:off x="6071506" y="3699327"/>
            <a:ext cx="2981467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DCBDE2-6C2A-3945-AC61-68CAAD589481}"/>
              </a:ext>
            </a:extLst>
          </p:cNvPr>
          <p:cNvSpPr txBox="1"/>
          <p:nvPr/>
        </p:nvSpPr>
        <p:spPr>
          <a:xfrm>
            <a:off x="6082144" y="4140097"/>
            <a:ext cx="2981467" cy="2308324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A number of </a:t>
            </a:r>
            <a:r>
              <a:rPr lang="en-US" b="1" dirty="0" err="1">
                <a:latin typeface="Cambria" panose="02040503050406030204" pitchFamily="18" charset="0"/>
              </a:rPr>
              <a:t>tasklets</a:t>
            </a:r>
            <a:r>
              <a:rPr lang="en-US" b="1" dirty="0">
                <a:latin typeface="Cambria" panose="02040503050406030204" pitchFamily="18" charset="0"/>
              </a:rPr>
              <a:t> greater than 11 is a good choice for most real-world workloads</a:t>
            </a:r>
            <a:r>
              <a:rPr lang="en-US" dirty="0">
                <a:latin typeface="Cambria" panose="02040503050406030204" pitchFamily="18" charset="0"/>
              </a:rPr>
              <a:t> we tested (16 kernels out of 19 kernels from 16 benchmarks), as it fully utilizes the DPU’s pipeline. </a:t>
            </a:r>
          </a:p>
        </p:txBody>
      </p:sp>
    </p:spTree>
    <p:extLst>
      <p:ext uri="{BB962C8B-B14F-4D97-AF65-F5344CB8AC3E}">
        <p14:creationId xmlns:p14="http://schemas.microsoft.com/office/powerpoint/2010/main" val="378212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791C72-5527-1F49-A094-8964151FB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1" y="860719"/>
            <a:ext cx="5799539" cy="558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EC2791-7E42-A540-960B-2932187DE7C6}"/>
              </a:ext>
            </a:extLst>
          </p:cNvPr>
          <p:cNvSpPr/>
          <p:nvPr/>
        </p:nvSpPr>
        <p:spPr>
          <a:xfrm>
            <a:off x="4494700" y="225894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68B217-45F5-D646-917F-DF9FA011E491}"/>
              </a:ext>
            </a:extLst>
          </p:cNvPr>
          <p:cNvSpPr/>
          <p:nvPr/>
        </p:nvSpPr>
        <p:spPr>
          <a:xfrm>
            <a:off x="4494700" y="366188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96867D-02D7-154E-86ED-8FF6C8E2ECED}"/>
              </a:ext>
            </a:extLst>
          </p:cNvPr>
          <p:cNvSpPr/>
          <p:nvPr/>
        </p:nvSpPr>
        <p:spPr>
          <a:xfrm>
            <a:off x="4494700" y="506481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DE292C3-0E8D-4841-994C-D4D73D981305}"/>
              </a:ext>
            </a:extLst>
          </p:cNvPr>
          <p:cNvSpPr/>
          <p:nvPr/>
        </p:nvSpPr>
        <p:spPr>
          <a:xfrm>
            <a:off x="4494700" y="2258949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C60A17F-06E5-0841-AB77-08849D0AD9AA}"/>
              </a:ext>
            </a:extLst>
          </p:cNvPr>
          <p:cNvSpPr/>
          <p:nvPr/>
        </p:nvSpPr>
        <p:spPr>
          <a:xfrm>
            <a:off x="4494700" y="3661881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349BD93-DADD-2343-892D-8537350276B3}"/>
              </a:ext>
            </a:extLst>
          </p:cNvPr>
          <p:cNvSpPr/>
          <p:nvPr/>
        </p:nvSpPr>
        <p:spPr>
          <a:xfrm>
            <a:off x="4494700" y="5064813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09CEB0-54D8-F648-BDFE-500E590BC1B1}"/>
              </a:ext>
            </a:extLst>
          </p:cNvPr>
          <p:cNvSpPr/>
          <p:nvPr/>
        </p:nvSpPr>
        <p:spPr>
          <a:xfrm>
            <a:off x="4494700" y="862367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FEFE75-F127-4E43-A0E9-70A5F7C3E515}"/>
              </a:ext>
            </a:extLst>
          </p:cNvPr>
          <p:cNvSpPr/>
          <p:nvPr/>
        </p:nvSpPr>
        <p:spPr>
          <a:xfrm>
            <a:off x="105511" y="225895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F3531C-594B-194B-A672-E05098F68784}"/>
              </a:ext>
            </a:extLst>
          </p:cNvPr>
          <p:cNvSpPr/>
          <p:nvPr/>
        </p:nvSpPr>
        <p:spPr>
          <a:xfrm>
            <a:off x="1569530" y="366188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69B698-D27B-8849-A721-9E40944395F3}"/>
              </a:ext>
            </a:extLst>
          </p:cNvPr>
          <p:cNvSpPr/>
          <p:nvPr/>
        </p:nvSpPr>
        <p:spPr>
          <a:xfrm>
            <a:off x="105511" y="5064815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68AEDE-772C-0C46-832B-1BE66674F2FA}"/>
              </a:ext>
            </a:extLst>
          </p:cNvPr>
          <p:cNvSpPr/>
          <p:nvPr/>
        </p:nvSpPr>
        <p:spPr>
          <a:xfrm>
            <a:off x="3032115" y="5064814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B154389-D4C3-6E4E-9770-086653456C6D}"/>
              </a:ext>
            </a:extLst>
          </p:cNvPr>
          <p:cNvSpPr/>
          <p:nvPr/>
        </p:nvSpPr>
        <p:spPr>
          <a:xfrm>
            <a:off x="1569530" y="506481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E6850D-4DAF-694B-AE6D-7E7962042F51}"/>
              </a:ext>
            </a:extLst>
          </p:cNvPr>
          <p:cNvSpPr/>
          <p:nvPr/>
        </p:nvSpPr>
        <p:spPr>
          <a:xfrm>
            <a:off x="105511" y="86071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AB2552-00BF-6F41-ADE1-B4F777BCBA75}"/>
              </a:ext>
            </a:extLst>
          </p:cNvPr>
          <p:cNvSpPr/>
          <p:nvPr/>
        </p:nvSpPr>
        <p:spPr>
          <a:xfrm>
            <a:off x="1569530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05D4FE-3908-E549-93ED-18ABD5E76C7B}"/>
              </a:ext>
            </a:extLst>
          </p:cNvPr>
          <p:cNvSpPr/>
          <p:nvPr/>
        </p:nvSpPr>
        <p:spPr>
          <a:xfrm>
            <a:off x="3032115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DB9763-2E42-8945-B918-EFD48023CDF2}"/>
              </a:ext>
            </a:extLst>
          </p:cNvPr>
          <p:cNvSpPr/>
          <p:nvPr/>
        </p:nvSpPr>
        <p:spPr>
          <a:xfrm>
            <a:off x="3032115" y="225895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3F3147-1F9C-D44D-991B-DDA7D474A0D1}"/>
              </a:ext>
            </a:extLst>
          </p:cNvPr>
          <p:cNvSpPr/>
          <p:nvPr/>
        </p:nvSpPr>
        <p:spPr>
          <a:xfrm>
            <a:off x="1569530" y="225894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059416-1B9F-5E4A-B7B9-9DB77D2627D7}"/>
              </a:ext>
            </a:extLst>
          </p:cNvPr>
          <p:cNvSpPr/>
          <p:nvPr/>
        </p:nvSpPr>
        <p:spPr>
          <a:xfrm>
            <a:off x="105511" y="366188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D5EC9E-1520-6E45-867C-ED5BFFBFD49D}"/>
              </a:ext>
            </a:extLst>
          </p:cNvPr>
          <p:cNvSpPr/>
          <p:nvPr/>
        </p:nvSpPr>
        <p:spPr>
          <a:xfrm>
            <a:off x="3032115" y="366188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7C8E5D-58D8-8D4D-9033-09B3F0C994B3}"/>
              </a:ext>
            </a:extLst>
          </p:cNvPr>
          <p:cNvSpPr/>
          <p:nvPr/>
        </p:nvSpPr>
        <p:spPr>
          <a:xfrm>
            <a:off x="105511" y="860719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DB7774-A3C6-0A48-A1FF-6D96A3E32FC0}"/>
              </a:ext>
            </a:extLst>
          </p:cNvPr>
          <p:cNvSpPr/>
          <p:nvPr/>
        </p:nvSpPr>
        <p:spPr>
          <a:xfrm>
            <a:off x="1569530" y="86071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1FABE6-2A62-3A47-B478-8C5A923011A6}"/>
              </a:ext>
            </a:extLst>
          </p:cNvPr>
          <p:cNvSpPr/>
          <p:nvPr/>
        </p:nvSpPr>
        <p:spPr>
          <a:xfrm>
            <a:off x="3032115" y="86071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32ABEB-684C-6C4B-85D3-40E280F4E0E2}"/>
              </a:ext>
            </a:extLst>
          </p:cNvPr>
          <p:cNvSpPr/>
          <p:nvPr/>
        </p:nvSpPr>
        <p:spPr>
          <a:xfrm>
            <a:off x="4494700" y="862367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D2287C-AFB6-EB42-AE6F-44001B366750}"/>
              </a:ext>
            </a:extLst>
          </p:cNvPr>
          <p:cNvSpPr/>
          <p:nvPr/>
        </p:nvSpPr>
        <p:spPr>
          <a:xfrm>
            <a:off x="105511" y="2258951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AF824-8AF2-0E41-875E-29F6B78E5EAB}"/>
              </a:ext>
            </a:extLst>
          </p:cNvPr>
          <p:cNvSpPr/>
          <p:nvPr/>
        </p:nvSpPr>
        <p:spPr>
          <a:xfrm>
            <a:off x="3032115" y="2258950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29C13A-F5DC-694E-A30B-A06606C858A2}"/>
              </a:ext>
            </a:extLst>
          </p:cNvPr>
          <p:cNvSpPr/>
          <p:nvPr/>
        </p:nvSpPr>
        <p:spPr>
          <a:xfrm>
            <a:off x="1569530" y="225894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2B6C66-2481-2341-A893-121E330A28B9}"/>
              </a:ext>
            </a:extLst>
          </p:cNvPr>
          <p:cNvSpPr/>
          <p:nvPr/>
        </p:nvSpPr>
        <p:spPr>
          <a:xfrm>
            <a:off x="105511" y="3661883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6198D8-D3D2-454A-9E1D-B90E53C30D38}"/>
              </a:ext>
            </a:extLst>
          </p:cNvPr>
          <p:cNvSpPr/>
          <p:nvPr/>
        </p:nvSpPr>
        <p:spPr>
          <a:xfrm>
            <a:off x="3032115" y="3661882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80CA49-C88B-8144-885C-7ED03F445022}"/>
              </a:ext>
            </a:extLst>
          </p:cNvPr>
          <p:cNvSpPr/>
          <p:nvPr/>
        </p:nvSpPr>
        <p:spPr>
          <a:xfrm>
            <a:off x="1569530" y="3661880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5ED3E7-5BE2-FB42-9113-5E3E734A3C0F}"/>
              </a:ext>
            </a:extLst>
          </p:cNvPr>
          <p:cNvSpPr/>
          <p:nvPr/>
        </p:nvSpPr>
        <p:spPr>
          <a:xfrm>
            <a:off x="105511" y="5064815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AA360E-15B8-AE4D-BF17-7081817D8FDB}"/>
              </a:ext>
            </a:extLst>
          </p:cNvPr>
          <p:cNvSpPr/>
          <p:nvPr/>
        </p:nvSpPr>
        <p:spPr>
          <a:xfrm>
            <a:off x="3032115" y="5064814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B37973-BF02-F149-B2BA-A338DC79A43B}"/>
              </a:ext>
            </a:extLst>
          </p:cNvPr>
          <p:cNvSpPr/>
          <p:nvPr/>
        </p:nvSpPr>
        <p:spPr>
          <a:xfrm>
            <a:off x="1569530" y="5064812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1 DPU (III)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7D56F87-CE24-C544-943E-EA90D593B7C6}"/>
              </a:ext>
            </a:extLst>
          </p:cNvPr>
          <p:cNvSpPr/>
          <p:nvPr/>
        </p:nvSpPr>
        <p:spPr>
          <a:xfrm>
            <a:off x="6082145" y="900545"/>
            <a:ext cx="2981467" cy="6788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VA, GEMV,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SpMV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BS, TS, MLP, HST-S </a:t>
            </a:r>
            <a:r>
              <a:rPr lang="en-US" sz="1400" dirty="0">
                <a:solidFill>
                  <a:srgbClr val="00B050"/>
                </a:solidFill>
                <a:latin typeface="Candara" panose="020E0502030303020204" pitchFamily="34" charset="0"/>
              </a:rPr>
              <a:t>do not use intra-DPU synchronization primitives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6B9AB5DB-78A8-E342-9FC3-F30C79A20284}"/>
              </a:ext>
            </a:extLst>
          </p:cNvPr>
          <p:cNvSpPr/>
          <p:nvPr/>
        </p:nvSpPr>
        <p:spPr>
          <a:xfrm>
            <a:off x="6082144" y="2390280"/>
            <a:ext cx="2981467" cy="941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BFS, HST-L, TRNS (Step 3)</a:t>
            </a:r>
            <a:r>
              <a:rPr lang="en-US" sz="1400" dirty="0">
                <a:solidFill>
                  <a:srgbClr val="C00000"/>
                </a:solidFill>
                <a:latin typeface="Candara" panose="020E0502030303020204" pitchFamily="34" charset="0"/>
              </a:rPr>
              <a:t> use mutexes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which cause contention when accessing shared data structures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86F3EB09-6015-C940-85C5-4BAE034CD2D8}"/>
              </a:ext>
            </a:extLst>
          </p:cNvPr>
          <p:cNvSpPr/>
          <p:nvPr/>
        </p:nvSpPr>
        <p:spPr>
          <a:xfrm>
            <a:off x="6071505" y="1652340"/>
            <a:ext cx="2981467" cy="6788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In SEL, UNI, NW, RED, SCAN-SSA (Scan kernel), SCAN-RSS (both kernels), </a:t>
            </a:r>
            <a:r>
              <a:rPr lang="en-US" sz="1400" dirty="0">
                <a:solidFill>
                  <a:schemeClr val="accent2"/>
                </a:solidFill>
              </a:rPr>
              <a:t>synchronization is lightweight</a:t>
            </a:r>
          </a:p>
        </p:txBody>
      </p:sp>
    </p:spTree>
    <p:extLst>
      <p:ext uri="{BB962C8B-B14F-4D97-AF65-F5344CB8AC3E}">
        <p14:creationId xmlns:p14="http://schemas.microsoft.com/office/powerpoint/2010/main" val="1963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3" grpId="0" animBg="1"/>
      <p:bldP spid="39" grpId="0" animBg="1"/>
      <p:bldP spid="40" grpId="0" animBg="1"/>
      <p:bldP spid="41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43" grpId="0" animBg="1"/>
      <p:bldP spid="44" grpId="0" animBg="1"/>
      <p:bldP spid="4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791C72-5527-1F49-A094-8964151FB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1" y="860719"/>
            <a:ext cx="5799539" cy="558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EC2791-7E42-A540-960B-2932187DE7C6}"/>
              </a:ext>
            </a:extLst>
          </p:cNvPr>
          <p:cNvSpPr/>
          <p:nvPr/>
        </p:nvSpPr>
        <p:spPr>
          <a:xfrm>
            <a:off x="4494700" y="225894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68B217-45F5-D646-917F-DF9FA011E491}"/>
              </a:ext>
            </a:extLst>
          </p:cNvPr>
          <p:cNvSpPr/>
          <p:nvPr/>
        </p:nvSpPr>
        <p:spPr>
          <a:xfrm>
            <a:off x="4494700" y="366188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96867D-02D7-154E-86ED-8FF6C8E2ECED}"/>
              </a:ext>
            </a:extLst>
          </p:cNvPr>
          <p:cNvSpPr/>
          <p:nvPr/>
        </p:nvSpPr>
        <p:spPr>
          <a:xfrm>
            <a:off x="4494700" y="506481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09CEB0-54D8-F648-BDFE-500E590BC1B1}"/>
              </a:ext>
            </a:extLst>
          </p:cNvPr>
          <p:cNvSpPr/>
          <p:nvPr/>
        </p:nvSpPr>
        <p:spPr>
          <a:xfrm>
            <a:off x="4494700" y="862367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FEFE75-F127-4E43-A0E9-70A5F7C3E515}"/>
              </a:ext>
            </a:extLst>
          </p:cNvPr>
          <p:cNvSpPr/>
          <p:nvPr/>
        </p:nvSpPr>
        <p:spPr>
          <a:xfrm>
            <a:off x="105511" y="225895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F3531C-594B-194B-A672-E05098F68784}"/>
              </a:ext>
            </a:extLst>
          </p:cNvPr>
          <p:cNvSpPr/>
          <p:nvPr/>
        </p:nvSpPr>
        <p:spPr>
          <a:xfrm>
            <a:off x="1569530" y="366188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69B698-D27B-8849-A721-9E40944395F3}"/>
              </a:ext>
            </a:extLst>
          </p:cNvPr>
          <p:cNvSpPr/>
          <p:nvPr/>
        </p:nvSpPr>
        <p:spPr>
          <a:xfrm>
            <a:off x="105511" y="5064815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68AEDE-772C-0C46-832B-1BE66674F2FA}"/>
              </a:ext>
            </a:extLst>
          </p:cNvPr>
          <p:cNvSpPr/>
          <p:nvPr/>
        </p:nvSpPr>
        <p:spPr>
          <a:xfrm>
            <a:off x="3032115" y="5064814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B154389-D4C3-6E4E-9770-086653456C6D}"/>
              </a:ext>
            </a:extLst>
          </p:cNvPr>
          <p:cNvSpPr/>
          <p:nvPr/>
        </p:nvSpPr>
        <p:spPr>
          <a:xfrm>
            <a:off x="1569530" y="506481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E6850D-4DAF-694B-AE6D-7E7962042F51}"/>
              </a:ext>
            </a:extLst>
          </p:cNvPr>
          <p:cNvSpPr/>
          <p:nvPr/>
        </p:nvSpPr>
        <p:spPr>
          <a:xfrm>
            <a:off x="105511" y="86071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AB2552-00BF-6F41-ADE1-B4F777BCBA75}"/>
              </a:ext>
            </a:extLst>
          </p:cNvPr>
          <p:cNvSpPr/>
          <p:nvPr/>
        </p:nvSpPr>
        <p:spPr>
          <a:xfrm>
            <a:off x="1569530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05D4FE-3908-E549-93ED-18ABD5E76C7B}"/>
              </a:ext>
            </a:extLst>
          </p:cNvPr>
          <p:cNvSpPr/>
          <p:nvPr/>
        </p:nvSpPr>
        <p:spPr>
          <a:xfrm>
            <a:off x="3032115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DB9763-2E42-8945-B918-EFD48023CDF2}"/>
              </a:ext>
            </a:extLst>
          </p:cNvPr>
          <p:cNvSpPr/>
          <p:nvPr/>
        </p:nvSpPr>
        <p:spPr>
          <a:xfrm>
            <a:off x="3032115" y="225895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3F3147-1F9C-D44D-991B-DDA7D474A0D1}"/>
              </a:ext>
            </a:extLst>
          </p:cNvPr>
          <p:cNvSpPr/>
          <p:nvPr/>
        </p:nvSpPr>
        <p:spPr>
          <a:xfrm>
            <a:off x="1569530" y="225894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059416-1B9F-5E4A-B7B9-9DB77D2627D7}"/>
              </a:ext>
            </a:extLst>
          </p:cNvPr>
          <p:cNvSpPr/>
          <p:nvPr/>
        </p:nvSpPr>
        <p:spPr>
          <a:xfrm>
            <a:off x="105511" y="366188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D5EC9E-1520-6E45-867C-ED5BFFBFD49D}"/>
              </a:ext>
            </a:extLst>
          </p:cNvPr>
          <p:cNvSpPr/>
          <p:nvPr/>
        </p:nvSpPr>
        <p:spPr>
          <a:xfrm>
            <a:off x="3032115" y="366188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C941BE-CEF0-5347-ACC1-F12E72C36CE7}"/>
              </a:ext>
            </a:extLst>
          </p:cNvPr>
          <p:cNvGrpSpPr/>
          <p:nvPr/>
        </p:nvGrpSpPr>
        <p:grpSpPr>
          <a:xfrm>
            <a:off x="105511" y="860718"/>
            <a:ext cx="5793189" cy="5559528"/>
            <a:chOff x="105511" y="860718"/>
            <a:chExt cx="5793189" cy="555952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DE292C3-0E8D-4841-994C-D4D73D981305}"/>
                </a:ext>
              </a:extLst>
            </p:cNvPr>
            <p:cNvSpPr/>
            <p:nvPr/>
          </p:nvSpPr>
          <p:spPr>
            <a:xfrm>
              <a:off x="4494700" y="2258949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C60A17F-06E5-0841-AB77-08849D0AD9AA}"/>
                </a:ext>
              </a:extLst>
            </p:cNvPr>
            <p:cNvSpPr/>
            <p:nvPr/>
          </p:nvSpPr>
          <p:spPr>
            <a:xfrm>
              <a:off x="4494700" y="3661881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349BD93-DADD-2343-892D-8537350276B3}"/>
                </a:ext>
              </a:extLst>
            </p:cNvPr>
            <p:cNvSpPr/>
            <p:nvPr/>
          </p:nvSpPr>
          <p:spPr>
            <a:xfrm>
              <a:off x="4494700" y="5064813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27C8E5D-58D8-8D4D-9033-09B3F0C994B3}"/>
                </a:ext>
              </a:extLst>
            </p:cNvPr>
            <p:cNvSpPr/>
            <p:nvPr/>
          </p:nvSpPr>
          <p:spPr>
            <a:xfrm>
              <a:off x="105511" y="860719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DB7774-A3C6-0A48-A1FF-6D96A3E32FC0}"/>
                </a:ext>
              </a:extLst>
            </p:cNvPr>
            <p:cNvSpPr/>
            <p:nvPr/>
          </p:nvSpPr>
          <p:spPr>
            <a:xfrm>
              <a:off x="1569530" y="860718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1FABE6-2A62-3A47-B478-8C5A923011A6}"/>
                </a:ext>
              </a:extLst>
            </p:cNvPr>
            <p:cNvSpPr/>
            <p:nvPr/>
          </p:nvSpPr>
          <p:spPr>
            <a:xfrm>
              <a:off x="3032115" y="860718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32ABEB-684C-6C4B-85D3-40E280F4E0E2}"/>
                </a:ext>
              </a:extLst>
            </p:cNvPr>
            <p:cNvSpPr/>
            <p:nvPr/>
          </p:nvSpPr>
          <p:spPr>
            <a:xfrm>
              <a:off x="4494700" y="862367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D2287C-AFB6-EB42-AE6F-44001B366750}"/>
                </a:ext>
              </a:extLst>
            </p:cNvPr>
            <p:cNvSpPr/>
            <p:nvPr/>
          </p:nvSpPr>
          <p:spPr>
            <a:xfrm>
              <a:off x="105511" y="2258951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BAF824-8AF2-0E41-875E-29F6B78E5EAB}"/>
                </a:ext>
              </a:extLst>
            </p:cNvPr>
            <p:cNvSpPr/>
            <p:nvPr/>
          </p:nvSpPr>
          <p:spPr>
            <a:xfrm>
              <a:off x="3032115" y="2258950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029C13A-F5DC-694E-A30B-A06606C858A2}"/>
                </a:ext>
              </a:extLst>
            </p:cNvPr>
            <p:cNvSpPr/>
            <p:nvPr/>
          </p:nvSpPr>
          <p:spPr>
            <a:xfrm>
              <a:off x="1569530" y="2258948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2B6C66-2481-2341-A893-121E330A28B9}"/>
                </a:ext>
              </a:extLst>
            </p:cNvPr>
            <p:cNvSpPr/>
            <p:nvPr/>
          </p:nvSpPr>
          <p:spPr>
            <a:xfrm>
              <a:off x="105511" y="3661883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6198D8-D3D2-454A-9E1D-B90E53C30D38}"/>
                </a:ext>
              </a:extLst>
            </p:cNvPr>
            <p:cNvSpPr/>
            <p:nvPr/>
          </p:nvSpPr>
          <p:spPr>
            <a:xfrm>
              <a:off x="3032115" y="3661882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880CA49-C88B-8144-885C-7ED03F445022}"/>
                </a:ext>
              </a:extLst>
            </p:cNvPr>
            <p:cNvSpPr/>
            <p:nvPr/>
          </p:nvSpPr>
          <p:spPr>
            <a:xfrm>
              <a:off x="1569530" y="3661880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95ED3E7-5BE2-FB42-9113-5E3E734A3C0F}"/>
                </a:ext>
              </a:extLst>
            </p:cNvPr>
            <p:cNvSpPr/>
            <p:nvPr/>
          </p:nvSpPr>
          <p:spPr>
            <a:xfrm>
              <a:off x="105511" y="5064815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BAA360E-15B8-AE4D-BF17-7081817D8FDB}"/>
                </a:ext>
              </a:extLst>
            </p:cNvPr>
            <p:cNvSpPr/>
            <p:nvPr/>
          </p:nvSpPr>
          <p:spPr>
            <a:xfrm>
              <a:off x="3032115" y="5064814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7B37973-BF02-F149-B2BA-A338DC79A43B}"/>
                </a:ext>
              </a:extLst>
            </p:cNvPr>
            <p:cNvSpPr/>
            <p:nvPr/>
          </p:nvSpPr>
          <p:spPr>
            <a:xfrm>
              <a:off x="1569530" y="5064812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1 DPU (IV)</a:t>
            </a: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51115318-81A9-B848-8F52-807D0A621F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780239"/>
              </p:ext>
            </p:extLst>
          </p:nvPr>
        </p:nvGraphicFramePr>
        <p:xfrm>
          <a:off x="2543184" y="2386868"/>
          <a:ext cx="29308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EA73810-158E-744C-83F4-D03AC08D3967}"/>
              </a:ext>
            </a:extLst>
          </p:cNvPr>
          <p:cNvSpPr/>
          <p:nvPr/>
        </p:nvSpPr>
        <p:spPr>
          <a:xfrm>
            <a:off x="6082145" y="900545"/>
            <a:ext cx="2981467" cy="6788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VA, GEMV,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SpMV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BS, TS, MLP, HST-S </a:t>
            </a:r>
            <a:r>
              <a:rPr lang="en-US" sz="1400" dirty="0">
                <a:solidFill>
                  <a:srgbClr val="00B050"/>
                </a:solidFill>
                <a:latin typeface="Candara" panose="020E0502030303020204" pitchFamily="34" charset="0"/>
              </a:rPr>
              <a:t>do not use synchronization primitives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2935F7E-2863-3442-BE6F-7AA65319EAAE}"/>
              </a:ext>
            </a:extLst>
          </p:cNvPr>
          <p:cNvSpPr/>
          <p:nvPr/>
        </p:nvSpPr>
        <p:spPr>
          <a:xfrm>
            <a:off x="6082144" y="2390280"/>
            <a:ext cx="2981467" cy="941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BFS, HST-L, TRNS (Step 3) </a:t>
            </a:r>
            <a:r>
              <a:rPr lang="en-US" sz="1400" dirty="0">
                <a:solidFill>
                  <a:srgbClr val="C00000"/>
                </a:solidFill>
                <a:latin typeface="Candara" panose="020E0502030303020204" pitchFamily="34" charset="0"/>
              </a:rPr>
              <a:t>use mutexes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which cause contention when accessing shared data structures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4825D60B-5E60-7B4C-86BA-72C5832691C3}"/>
              </a:ext>
            </a:extLst>
          </p:cNvPr>
          <p:cNvSpPr/>
          <p:nvPr/>
        </p:nvSpPr>
        <p:spPr>
          <a:xfrm>
            <a:off x="6071506" y="3408378"/>
            <a:ext cx="2981467" cy="3011866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5">
            <a:extLst>
              <a:ext uri="{FF2B5EF4-FFF2-40B4-BE49-F238E27FC236}">
                <a16:creationId xmlns:a16="http://schemas.microsoft.com/office/drawing/2014/main" id="{222A212D-AA50-3E47-A148-18CF3EFD2CFA}"/>
              </a:ext>
            </a:extLst>
          </p:cNvPr>
          <p:cNvSpPr/>
          <p:nvPr/>
        </p:nvSpPr>
        <p:spPr>
          <a:xfrm>
            <a:off x="6071506" y="3408372"/>
            <a:ext cx="2981467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11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C773D2-3525-634A-88DD-EE03165A7636}"/>
              </a:ext>
            </a:extLst>
          </p:cNvPr>
          <p:cNvSpPr txBox="1"/>
          <p:nvPr/>
        </p:nvSpPr>
        <p:spPr>
          <a:xfrm>
            <a:off x="6065156" y="3841425"/>
            <a:ext cx="2981467" cy="2585323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Intensive use of </a:t>
            </a:r>
            <a:r>
              <a:rPr lang="en-US" b="1" dirty="0">
                <a:latin typeface="Cambria" panose="02040503050406030204" pitchFamily="18" charset="0"/>
              </a:rPr>
              <a:t>intra-DPU synchronization across </a:t>
            </a:r>
            <a:r>
              <a:rPr lang="en-US" b="1" dirty="0" err="1">
                <a:latin typeface="Cambria" panose="02040503050406030204" pitchFamily="18" charset="0"/>
              </a:rPr>
              <a:t>tasklets</a:t>
            </a:r>
            <a:r>
              <a:rPr lang="en-US" b="1" dirty="0">
                <a:latin typeface="Cambria" panose="02040503050406030204" pitchFamily="18" charset="0"/>
              </a:rPr>
              <a:t> (e.g., mutexes, barriers, handshakes) may limit scalability</a:t>
            </a:r>
            <a:r>
              <a:rPr lang="en-US" dirty="0">
                <a:latin typeface="Cambria" panose="02040503050406030204" pitchFamily="18" charset="0"/>
              </a:rPr>
              <a:t>, sometimes causing the best performing number of </a:t>
            </a:r>
            <a:r>
              <a:rPr lang="en-US" dirty="0" err="1">
                <a:latin typeface="Cambria" panose="02040503050406030204" pitchFamily="18" charset="0"/>
              </a:rPr>
              <a:t>tasklets</a:t>
            </a:r>
            <a:r>
              <a:rPr lang="en-US" dirty="0">
                <a:latin typeface="Cambria" panose="02040503050406030204" pitchFamily="18" charset="0"/>
              </a:rPr>
              <a:t> to be lower than 11.  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9B54D56D-45A0-0E40-9D1D-09792D4C2674}"/>
              </a:ext>
            </a:extLst>
          </p:cNvPr>
          <p:cNvSpPr/>
          <p:nvPr/>
        </p:nvSpPr>
        <p:spPr>
          <a:xfrm>
            <a:off x="6071505" y="1652340"/>
            <a:ext cx="2981467" cy="6788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In SEL, UNI, NW, RED, SCAN-SSA (Scan kernel), SCAN-RSS (both kernels), </a:t>
            </a:r>
            <a:r>
              <a:rPr lang="en-US" sz="1400" dirty="0">
                <a:solidFill>
                  <a:schemeClr val="accent2"/>
                </a:solidFill>
              </a:rPr>
              <a:t>synchronization is lightweight</a:t>
            </a:r>
          </a:p>
        </p:txBody>
      </p:sp>
    </p:spTree>
    <p:extLst>
      <p:ext uri="{BB962C8B-B14F-4D97-AF65-F5344CB8AC3E}">
        <p14:creationId xmlns:p14="http://schemas.microsoft.com/office/powerpoint/2010/main" val="278680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 uiExpand="1">
        <p:bldSub>
          <a:bldChart bld="series"/>
        </p:bldSub>
      </p:bldGraphic>
      <p:bldP spid="45" grpId="0" animBg="1"/>
      <p:bldP spid="46" grpId="0" animBg="1"/>
      <p:bldP spid="4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BE3A-8518-6B43-A0A3-3337F1AFC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3031389" cy="5293805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Strong scaling experiments on 1 rank</a:t>
            </a:r>
          </a:p>
          <a:p>
            <a:pPr lvl="1"/>
            <a:r>
              <a:rPr lang="en-US" sz="2100" dirty="0"/>
              <a:t>We set the number of </a:t>
            </a:r>
            <a:r>
              <a:rPr lang="en-US" sz="2100" dirty="0" err="1"/>
              <a:t>tasklets</a:t>
            </a:r>
            <a:r>
              <a:rPr lang="en-US" sz="2100" dirty="0"/>
              <a:t> to the best performing one</a:t>
            </a:r>
          </a:p>
          <a:p>
            <a:pPr lvl="1"/>
            <a:r>
              <a:rPr lang="en-US" sz="2100" dirty="0"/>
              <a:t>The </a:t>
            </a:r>
            <a:r>
              <a:rPr lang="en-US" sz="2100" dirty="0">
                <a:solidFill>
                  <a:srgbClr val="C00000"/>
                </a:solidFill>
              </a:rPr>
              <a:t>number of DPUs is 1, 4, 16, 64</a:t>
            </a:r>
          </a:p>
          <a:p>
            <a:pPr lvl="1"/>
            <a:r>
              <a:rPr lang="en-US" sz="2100" dirty="0"/>
              <a:t>We show the breakdown of execution time:</a:t>
            </a:r>
          </a:p>
          <a:p>
            <a:pPr lvl="2"/>
            <a:r>
              <a:rPr lang="en-US" sz="1700" dirty="0">
                <a:solidFill>
                  <a:srgbClr val="00B050"/>
                </a:solidFill>
              </a:rPr>
              <a:t>DPU</a:t>
            </a:r>
            <a:r>
              <a:rPr lang="en-US" sz="1700" dirty="0"/>
              <a:t>: Execution time on the DPU</a:t>
            </a:r>
          </a:p>
          <a:p>
            <a:pPr lvl="2"/>
            <a:r>
              <a:rPr lang="en-US" sz="1700" dirty="0">
                <a:solidFill>
                  <a:srgbClr val="0070C0"/>
                </a:solidFill>
              </a:rPr>
              <a:t>Inter-DPU</a:t>
            </a:r>
            <a:r>
              <a:rPr lang="en-US" sz="1700" dirty="0"/>
              <a:t>: Time for inter-DPU communication via the host CPU</a:t>
            </a:r>
          </a:p>
          <a:p>
            <a:pPr lvl="2"/>
            <a:r>
              <a:rPr lang="en-US" sz="1700" dirty="0">
                <a:solidFill>
                  <a:schemeClr val="accent2"/>
                </a:solidFill>
              </a:rPr>
              <a:t>CPU-DPU</a:t>
            </a:r>
            <a:r>
              <a:rPr lang="en-US" sz="1700" dirty="0"/>
              <a:t>: Time for CPU to DPU transfer of input data</a:t>
            </a:r>
          </a:p>
          <a:p>
            <a:pPr lvl="2"/>
            <a:r>
              <a:rPr lang="en-US" sz="1700" dirty="0">
                <a:solidFill>
                  <a:srgbClr val="7030A0"/>
                </a:solidFill>
              </a:rPr>
              <a:t>DPU-CPU</a:t>
            </a:r>
            <a:r>
              <a:rPr lang="en-US" sz="1700" dirty="0"/>
              <a:t>: Time for DPU to CPU transfer of final results</a:t>
            </a:r>
          </a:p>
          <a:p>
            <a:pPr lvl="1"/>
            <a:r>
              <a:rPr lang="en-US" sz="2100" dirty="0">
                <a:solidFill>
                  <a:srgbClr val="C00000"/>
                </a:solidFill>
              </a:rPr>
              <a:t>Speedup over 1 DPU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614C6C1-8A21-7246-9421-1A9F20EDE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072" y="873419"/>
            <a:ext cx="5799541" cy="558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1 Rank</a:t>
            </a:r>
          </a:p>
        </p:txBody>
      </p:sp>
    </p:spTree>
    <p:extLst>
      <p:ext uri="{BB962C8B-B14F-4D97-AF65-F5344CB8AC3E}">
        <p14:creationId xmlns:p14="http://schemas.microsoft.com/office/powerpoint/2010/main" val="21420173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BE3A-8518-6B43-A0A3-3337F1AFC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3031389" cy="529380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Strong scaling experiments on 32 rank</a:t>
            </a:r>
          </a:p>
          <a:p>
            <a:pPr lvl="1"/>
            <a:r>
              <a:rPr lang="en-US" sz="2100" dirty="0"/>
              <a:t>We set the number of </a:t>
            </a:r>
            <a:r>
              <a:rPr lang="en-US" sz="2100" dirty="0" err="1"/>
              <a:t>tasklets</a:t>
            </a:r>
            <a:r>
              <a:rPr lang="en-US" sz="2100" dirty="0"/>
              <a:t> to the best performing one</a:t>
            </a:r>
          </a:p>
          <a:p>
            <a:pPr lvl="1"/>
            <a:r>
              <a:rPr lang="en-US" sz="2100" dirty="0"/>
              <a:t>The </a:t>
            </a:r>
            <a:r>
              <a:rPr lang="en-US" sz="2100" dirty="0">
                <a:solidFill>
                  <a:srgbClr val="C00000"/>
                </a:solidFill>
              </a:rPr>
              <a:t>number of DPUs is 256, 512, 1024, 2048</a:t>
            </a:r>
          </a:p>
          <a:p>
            <a:pPr lvl="1"/>
            <a:r>
              <a:rPr lang="en-US" sz="2100" dirty="0"/>
              <a:t>We show the breakdown of execution time:</a:t>
            </a:r>
          </a:p>
          <a:p>
            <a:pPr lvl="2"/>
            <a:r>
              <a:rPr lang="en-US" sz="1700" dirty="0">
                <a:solidFill>
                  <a:srgbClr val="00B050"/>
                </a:solidFill>
              </a:rPr>
              <a:t>DPU</a:t>
            </a:r>
            <a:r>
              <a:rPr lang="en-US" sz="1700" dirty="0"/>
              <a:t>: Execution time on the DPU</a:t>
            </a:r>
          </a:p>
          <a:p>
            <a:pPr lvl="2"/>
            <a:r>
              <a:rPr lang="en-US" sz="1700" dirty="0">
                <a:solidFill>
                  <a:srgbClr val="0070C0"/>
                </a:solidFill>
              </a:rPr>
              <a:t>Inter-DPU</a:t>
            </a:r>
            <a:r>
              <a:rPr lang="en-US" sz="1700" dirty="0"/>
              <a:t>: Time for inter-DPU communication via the host CPU</a:t>
            </a:r>
          </a:p>
          <a:p>
            <a:pPr lvl="2"/>
            <a:r>
              <a:rPr lang="en-US" sz="1700" dirty="0"/>
              <a:t>We do not show CPU-DPU/DPU-CPU transfer times</a:t>
            </a:r>
          </a:p>
          <a:p>
            <a:pPr lvl="1"/>
            <a:r>
              <a:rPr lang="en-US" sz="2100" dirty="0">
                <a:solidFill>
                  <a:srgbClr val="C00000"/>
                </a:solidFill>
              </a:rPr>
              <a:t>Speedup over 256 DPUs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68C7CA-02F7-AC4B-B2DF-D55EAA69E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613" y="873419"/>
            <a:ext cx="5580000" cy="558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32 Ranks</a:t>
            </a:r>
          </a:p>
        </p:txBody>
      </p:sp>
    </p:spTree>
    <p:extLst>
      <p:ext uri="{BB962C8B-B14F-4D97-AF65-F5344CB8AC3E}">
        <p14:creationId xmlns:p14="http://schemas.microsoft.com/office/powerpoint/2010/main" val="11945254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Weak Scaling: 1 Rank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BF018FF-A725-3C49-A265-1BD6BA0F3D69}"/>
              </a:ext>
            </a:extLst>
          </p:cNvPr>
          <p:cNvSpPr/>
          <p:nvPr/>
        </p:nvSpPr>
        <p:spPr>
          <a:xfrm>
            <a:off x="6071505" y="1195541"/>
            <a:ext cx="2981467" cy="2980034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7" name="Round Same Side Corner Rectangle 56">
            <a:extLst>
              <a:ext uri="{FF2B5EF4-FFF2-40B4-BE49-F238E27FC236}">
                <a16:creationId xmlns:a16="http://schemas.microsoft.com/office/drawing/2014/main" id="{47FB5699-D8F7-C34F-83E0-D7DD4FE77FC9}"/>
              </a:ext>
            </a:extLst>
          </p:cNvPr>
          <p:cNvSpPr/>
          <p:nvPr/>
        </p:nvSpPr>
        <p:spPr>
          <a:xfrm>
            <a:off x="6071505" y="1195534"/>
            <a:ext cx="2981467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17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C6E9EE0-83F9-EE43-8CE0-2B148EC1A655}"/>
              </a:ext>
            </a:extLst>
          </p:cNvPr>
          <p:cNvSpPr txBox="1"/>
          <p:nvPr/>
        </p:nvSpPr>
        <p:spPr>
          <a:xfrm>
            <a:off x="6062291" y="1621030"/>
            <a:ext cx="2981467" cy="2554545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</a:rPr>
              <a:t>Equally-sized problems assigned to different DPUs and little/no inter-DPU synchronization lead to linear weak scaling </a:t>
            </a:r>
            <a:r>
              <a:rPr lang="en-US" sz="1600" dirty="0">
                <a:latin typeface="Cambria" panose="02040503050406030204" pitchFamily="18" charset="0"/>
              </a:rPr>
              <a:t>of the execution time spent on the DPUs (i.e., constant execution time when we increase the number of DPUs and the dataset size accordingly). 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6E4CA248-79CF-0641-88D3-50FBC4F6804C}"/>
              </a:ext>
            </a:extLst>
          </p:cNvPr>
          <p:cNvSpPr/>
          <p:nvPr/>
        </p:nvSpPr>
        <p:spPr>
          <a:xfrm>
            <a:off x="6091359" y="4374036"/>
            <a:ext cx="2981467" cy="1748929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1" name="Round Same Side Corner Rectangle 60">
            <a:extLst>
              <a:ext uri="{FF2B5EF4-FFF2-40B4-BE49-F238E27FC236}">
                <a16:creationId xmlns:a16="http://schemas.microsoft.com/office/drawing/2014/main" id="{D6060AC6-1DD7-004B-A5B3-5EE6C8BE57DF}"/>
              </a:ext>
            </a:extLst>
          </p:cNvPr>
          <p:cNvSpPr/>
          <p:nvPr/>
        </p:nvSpPr>
        <p:spPr>
          <a:xfrm>
            <a:off x="6091359" y="4391282"/>
            <a:ext cx="2981467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18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62DD269-106D-ED45-9D35-5B6F85BEFDB2}"/>
              </a:ext>
            </a:extLst>
          </p:cNvPr>
          <p:cNvSpPr txBox="1"/>
          <p:nvPr/>
        </p:nvSpPr>
        <p:spPr>
          <a:xfrm>
            <a:off x="6082145" y="4799526"/>
            <a:ext cx="2981467" cy="1323439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</a:rPr>
              <a:t>Sustained bandwidth of parallel CPU-DPU/DPU-CPU transfers inside a rank of DPUs increases </a:t>
            </a:r>
            <a:r>
              <a:rPr lang="en-US" sz="1600" b="1" dirty="0" err="1">
                <a:latin typeface="Cambria" panose="02040503050406030204" pitchFamily="18" charset="0"/>
              </a:rPr>
              <a:t>sublinearly</a:t>
            </a:r>
            <a:r>
              <a:rPr lang="en-US" sz="1600" dirty="0">
                <a:latin typeface="Cambria" panose="02040503050406030204" pitchFamily="18" charset="0"/>
              </a:rPr>
              <a:t> with the number of DPUs.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DD0A8-74EB-5548-933D-8257C29C4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58" y="873992"/>
            <a:ext cx="5799541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057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CPU/GPU: 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BE3A-8518-6B43-A0A3-3337F1AFC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Comparison of both UPMEM-based PIM systems </a:t>
            </a:r>
            <a:r>
              <a:rPr lang="en-US" dirty="0">
                <a:solidFill>
                  <a:srgbClr val="00B050"/>
                </a:solidFill>
              </a:rPr>
              <a:t>to state-of-the-art CPU and GPU</a:t>
            </a:r>
          </a:p>
          <a:p>
            <a:pPr lvl="1"/>
            <a:r>
              <a:rPr lang="en-US" dirty="0"/>
              <a:t>Intel Xeon E3-1240 CPU</a:t>
            </a:r>
          </a:p>
          <a:p>
            <a:pPr lvl="1"/>
            <a:r>
              <a:rPr lang="en-US" dirty="0"/>
              <a:t>NVIDIA Titan V GPU</a:t>
            </a:r>
          </a:p>
          <a:p>
            <a:r>
              <a:rPr lang="en-US" dirty="0"/>
              <a:t>We use </a:t>
            </a:r>
            <a:r>
              <a:rPr lang="en-US" dirty="0">
                <a:solidFill>
                  <a:srgbClr val="C00000"/>
                </a:solidFill>
              </a:rPr>
              <a:t>state-of-the-art CPU and GPU counterparts</a:t>
            </a:r>
            <a:r>
              <a:rPr lang="en-US" dirty="0"/>
              <a:t> of </a:t>
            </a:r>
            <a:r>
              <a:rPr lang="en-US" dirty="0" err="1"/>
              <a:t>PrIM</a:t>
            </a:r>
            <a:r>
              <a:rPr lang="en-US" dirty="0"/>
              <a:t> benchmarks</a:t>
            </a:r>
          </a:p>
          <a:p>
            <a:pPr lvl="1"/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https://github.com/CMU-SAFARI/prim-benchmarks</a:t>
            </a:r>
            <a:endParaRPr lang="en-US" dirty="0"/>
          </a:p>
          <a:p>
            <a:r>
              <a:rPr lang="en-US" dirty="0"/>
              <a:t>We use the </a:t>
            </a:r>
            <a:r>
              <a:rPr lang="en-US" dirty="0">
                <a:solidFill>
                  <a:srgbClr val="0070C0"/>
                </a:solidFill>
              </a:rPr>
              <a:t>largest dataset that we can fit in the GPU</a:t>
            </a:r>
            <a:r>
              <a:rPr lang="en-US" dirty="0"/>
              <a:t> memory</a:t>
            </a:r>
          </a:p>
          <a:p>
            <a:r>
              <a:rPr lang="en-US" dirty="0"/>
              <a:t>We show overall execution time, including DPU kernel time and inter DPU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12926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CPU/GPU: Performance Comparison (I)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66632C0-F0A1-3A48-A999-5A93D469E4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0" y="913302"/>
          <a:ext cx="9000000" cy="380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A97F01-7391-1F4F-866C-1945B0944185}"/>
              </a:ext>
            </a:extLst>
          </p:cNvPr>
          <p:cNvSpPr/>
          <p:nvPr/>
        </p:nvSpPr>
        <p:spPr>
          <a:xfrm>
            <a:off x="464214" y="4808624"/>
            <a:ext cx="8215572" cy="7837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The 2,556-DPU and the 640-DPU systems outperform the CPU for 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all benchmarks except </a:t>
            </a:r>
            <a:r>
              <a:rPr lang="en-US" sz="2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SpMV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, BFS, and NW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0417DB-CE0F-BF4A-94A8-271FA4EC1E26}"/>
              </a:ext>
            </a:extLst>
          </p:cNvPr>
          <p:cNvSpPr/>
          <p:nvPr/>
        </p:nvSpPr>
        <p:spPr>
          <a:xfrm>
            <a:off x="5605670" y="1378226"/>
            <a:ext cx="357808" cy="26636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2A0405-D778-6E49-BE7E-0F485EBA57C2}"/>
              </a:ext>
            </a:extLst>
          </p:cNvPr>
          <p:cNvSpPr/>
          <p:nvPr/>
        </p:nvSpPr>
        <p:spPr>
          <a:xfrm>
            <a:off x="6327914" y="1378225"/>
            <a:ext cx="357808" cy="26636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10BD69-F7BB-A54E-96B5-49A2A6DC44F9}"/>
              </a:ext>
            </a:extLst>
          </p:cNvPr>
          <p:cNvSpPr/>
          <p:nvPr/>
        </p:nvSpPr>
        <p:spPr>
          <a:xfrm>
            <a:off x="7050158" y="1378224"/>
            <a:ext cx="357808" cy="26636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160FFD9-D775-0B4F-86C2-16FD03CB8961}"/>
              </a:ext>
            </a:extLst>
          </p:cNvPr>
          <p:cNvSpPr/>
          <p:nvPr/>
        </p:nvSpPr>
        <p:spPr>
          <a:xfrm>
            <a:off x="464214" y="5640298"/>
            <a:ext cx="8215572" cy="7837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The 2,556-DPU and the 640-DPU are, respectively, 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93.0x and 27.9x faster than the CPU for 13 of the </a:t>
            </a:r>
            <a:r>
              <a:rPr lang="en-US" sz="2200" dirty="0" err="1">
                <a:solidFill>
                  <a:srgbClr val="FFC000"/>
                </a:solidFill>
                <a:latin typeface="Candara" panose="020E0502030303020204" pitchFamily="34" charset="0"/>
              </a:rPr>
              <a:t>PrIM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 benchmarks</a:t>
            </a:r>
            <a:endParaRPr lang="en-US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6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"/>
        </p:bldSub>
      </p:bldGraphic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CPU/GPU: Performance Comparison (II)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66632C0-F0A1-3A48-A999-5A93D469E4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0" y="913302"/>
          <a:ext cx="9000000" cy="380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A97F01-7391-1F4F-866C-1945B0944185}"/>
              </a:ext>
            </a:extLst>
          </p:cNvPr>
          <p:cNvSpPr/>
          <p:nvPr/>
        </p:nvSpPr>
        <p:spPr>
          <a:xfrm>
            <a:off x="464214" y="4808624"/>
            <a:ext cx="8215572" cy="7837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The 2,556-DPU outperforms the GPU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for 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10 </a:t>
            </a:r>
            <a:r>
              <a:rPr lang="en-US" sz="2200" dirty="0" err="1">
                <a:solidFill>
                  <a:srgbClr val="FFC000"/>
                </a:solidFill>
                <a:latin typeface="Candara" panose="020E0502030303020204" pitchFamily="34" charset="0"/>
              </a:rPr>
              <a:t>PrIM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 benchmarks with an average of 2.54x</a:t>
            </a:r>
            <a:endParaRPr lang="en-US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160FFD9-D775-0B4F-86C2-16FD03CB8961}"/>
              </a:ext>
            </a:extLst>
          </p:cNvPr>
          <p:cNvSpPr/>
          <p:nvPr/>
        </p:nvSpPr>
        <p:spPr>
          <a:xfrm>
            <a:off x="464214" y="5640298"/>
            <a:ext cx="8215572" cy="7837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The performance of 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the 640-DPU is within 65% </a:t>
            </a:r>
          </a:p>
          <a:p>
            <a:pPr algn="ctr"/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the performance of the GPU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 for the same 10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</a:rPr>
              <a:t>PrIM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 benchmarks</a:t>
            </a:r>
            <a:endParaRPr lang="en-US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A41674-C562-A346-8D0B-95C18468A69A}"/>
              </a:ext>
            </a:extLst>
          </p:cNvPr>
          <p:cNvSpPr/>
          <p:nvPr/>
        </p:nvSpPr>
        <p:spPr>
          <a:xfrm>
            <a:off x="1232452" y="1298713"/>
            <a:ext cx="3631095" cy="30347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0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PIM Alleviates the Shortcomings of </a:t>
            </a:r>
            <a:br>
              <a:rPr lang="en-US" sz="3200" dirty="0"/>
            </a:br>
            <a:r>
              <a:rPr lang="en-US" sz="3200" dirty="0"/>
              <a:t>Processor-Centric Systems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B3C4AA8-C8CD-064D-9979-C3650E7F070B}"/>
              </a:ext>
            </a:extLst>
          </p:cNvPr>
          <p:cNvSpPr/>
          <p:nvPr/>
        </p:nvSpPr>
        <p:spPr>
          <a:xfrm>
            <a:off x="766461" y="1493911"/>
            <a:ext cx="7733584" cy="4289376"/>
          </a:xfrm>
          <a:prstGeom prst="roundRect">
            <a:avLst>
              <a:gd name="adj" fmla="val 2252"/>
            </a:avLst>
          </a:prstGeom>
          <a:solidFill>
            <a:srgbClr val="F9F2F2"/>
          </a:solidFill>
          <a:ln w="44450"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solidFill>
                  <a:srgbClr val="70AD47">
                    <a:lumMod val="75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B93526BC-9435-E84F-B68B-2C60EEB365A4}"/>
              </a:ext>
            </a:extLst>
          </p:cNvPr>
          <p:cNvSpPr/>
          <p:nvPr/>
        </p:nvSpPr>
        <p:spPr>
          <a:xfrm>
            <a:off x="766461" y="1493908"/>
            <a:ext cx="7733584" cy="396000"/>
          </a:xfrm>
          <a:prstGeom prst="round2SameRect">
            <a:avLst>
              <a:gd name="adj1" fmla="val 30308"/>
              <a:gd name="adj2" fmla="val 0"/>
            </a:avLst>
          </a:prstGeom>
          <a:solidFill>
            <a:srgbClr val="660000"/>
          </a:solidFill>
          <a:ln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KEY TAKEAWAY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96DD57-61CF-F14F-A41B-75B4CACDC863}"/>
              </a:ext>
            </a:extLst>
          </p:cNvPr>
          <p:cNvSpPr txBox="1"/>
          <p:nvPr/>
        </p:nvSpPr>
        <p:spPr>
          <a:xfrm>
            <a:off x="766461" y="1903188"/>
            <a:ext cx="7733584" cy="3785652"/>
          </a:xfrm>
          <a:prstGeom prst="rect">
            <a:avLst/>
          </a:prstGeom>
          <a:noFill/>
          <a:ln>
            <a:noFill/>
          </a:ln>
        </p:spPr>
        <p:txBody>
          <a:bodyPr wrap="square" lIns="18000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• UPMEM-based PIM systems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outperform state-of-the-art CPUs in terms of performance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(by 23.2× on 2,556 DPUs for 16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benchmarks)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and energy efficiency on most of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PrIM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benchmarks.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• UPMEM-based PIM systems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outperform state-of-the-art GPUs on a majority of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PrIM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benchmarks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(by 2.54× on 2,556 DPUs for 10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benchmarks), and the outlook is even more positive for future PIM systems.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• UPMEM-based PIM systems are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more energy-efficient than state-of-the-art CPUs and GPUs on workloads that they provide performance improvements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over the CPUs and the GPUs. </a:t>
            </a:r>
          </a:p>
        </p:txBody>
      </p:sp>
    </p:spTree>
    <p:extLst>
      <p:ext uri="{BB962C8B-B14F-4D97-AF65-F5344CB8AC3E}">
        <p14:creationId xmlns:p14="http://schemas.microsoft.com/office/powerpoint/2010/main" val="407495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CPU/GPU: Performance Comparison (III)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66632C0-F0A1-3A48-A999-5A93D469E4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0" y="913302"/>
          <a:ext cx="9000000" cy="380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6AFBF55-5425-1D49-B337-C7653377291F}"/>
              </a:ext>
            </a:extLst>
          </p:cNvPr>
          <p:cNvSpPr/>
          <p:nvPr/>
        </p:nvSpPr>
        <p:spPr>
          <a:xfrm>
            <a:off x="1232452" y="1298713"/>
            <a:ext cx="3631095" cy="30347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D7FE97D-2960-BC45-9EA4-C13EEE6396CB}"/>
              </a:ext>
            </a:extLst>
          </p:cNvPr>
          <p:cNvSpPr/>
          <p:nvPr/>
        </p:nvSpPr>
        <p:spPr>
          <a:xfrm>
            <a:off x="701177" y="3711348"/>
            <a:ext cx="7741646" cy="2703443"/>
          </a:xfrm>
          <a:prstGeom prst="roundRect">
            <a:avLst>
              <a:gd name="adj" fmla="val 7357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95D8526F-C3DC-4648-82BE-C22B75E8A537}"/>
              </a:ext>
            </a:extLst>
          </p:cNvPr>
          <p:cNvSpPr/>
          <p:nvPr/>
        </p:nvSpPr>
        <p:spPr>
          <a:xfrm>
            <a:off x="701177" y="3711347"/>
            <a:ext cx="7741646" cy="396000"/>
          </a:xfrm>
          <a:prstGeom prst="round2SameRect">
            <a:avLst>
              <a:gd name="adj1" fmla="val 33688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D2CECB-52B0-4D46-AFF5-3E91BC237804}"/>
              </a:ext>
            </a:extLst>
          </p:cNvPr>
          <p:cNvSpPr txBox="1"/>
          <p:nvPr/>
        </p:nvSpPr>
        <p:spPr>
          <a:xfrm>
            <a:off x="701177" y="4106467"/>
            <a:ext cx="7741646" cy="2308324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The UPMEM-based PIM system can outperform a state-of-the-art GPU</a:t>
            </a:r>
            <a:r>
              <a:rPr lang="en-US" dirty="0">
                <a:latin typeface="Cambria" panose="02040503050406030204" pitchFamily="18" charset="0"/>
              </a:rPr>
              <a:t> on workloads </a:t>
            </a:r>
            <a:r>
              <a:rPr lang="en-US" b="1" dirty="0">
                <a:latin typeface="Cambria" panose="02040503050406030204" pitchFamily="18" charset="0"/>
              </a:rPr>
              <a:t>with three key characteristics</a:t>
            </a:r>
            <a:r>
              <a:rPr lang="en-US" dirty="0">
                <a:latin typeface="Cambria" panose="02040503050406030204" pitchFamily="18" charset="0"/>
              </a:rPr>
              <a:t>: </a:t>
            </a:r>
            <a:endParaRPr lang="en-US" sz="2000" dirty="0">
              <a:latin typeface="Cambria" panose="02040503050406030204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Cambria" panose="02040503050406030204" pitchFamily="18" charset="0"/>
              </a:rPr>
              <a:t>Streaming memory accesses</a:t>
            </a:r>
          </a:p>
          <a:p>
            <a:pPr marL="342900" indent="-342900">
              <a:buAutoNum type="arabicPeriod"/>
            </a:pPr>
            <a:r>
              <a:rPr lang="en-US" dirty="0">
                <a:latin typeface="Cambria" panose="02040503050406030204" pitchFamily="18" charset="0"/>
              </a:rPr>
              <a:t>No or little inter-DPU synchronization</a:t>
            </a:r>
          </a:p>
          <a:p>
            <a:pPr marL="342900" indent="-342900">
              <a:buAutoNum type="arabicPeriod"/>
            </a:pPr>
            <a:r>
              <a:rPr lang="en-US" dirty="0">
                <a:latin typeface="Cambria" panose="02040503050406030204" pitchFamily="18" charset="0"/>
              </a:rPr>
              <a:t>No or little use of integer multiplication, integer division, or floating point operations</a:t>
            </a:r>
          </a:p>
          <a:p>
            <a:r>
              <a:rPr lang="en-US" dirty="0">
                <a:latin typeface="Cambria" panose="02040503050406030204" pitchFamily="18" charset="0"/>
              </a:rPr>
              <a:t>These three key characteristics make a </a:t>
            </a:r>
            <a:r>
              <a:rPr lang="en-US" b="1" dirty="0">
                <a:latin typeface="Cambria" panose="02040503050406030204" pitchFamily="18" charset="0"/>
              </a:rPr>
              <a:t>workload potentially suitable to the UPMEM PIM architecture</a:t>
            </a:r>
            <a:r>
              <a:rPr lang="en-US" dirty="0">
                <a:latin typeface="Cambria" panose="02040503050406030204" pitchFamily="18" charset="0"/>
              </a:rPr>
              <a:t>.</a:t>
            </a:r>
            <a:endParaRPr 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7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CPU/GPU: Energy Comparison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A97F01-7391-1F4F-866C-1945B0944185}"/>
              </a:ext>
            </a:extLst>
          </p:cNvPr>
          <p:cNvSpPr/>
          <p:nvPr/>
        </p:nvSpPr>
        <p:spPr>
          <a:xfrm>
            <a:off x="464214" y="4808624"/>
            <a:ext cx="8215572" cy="7837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The 640-DPU system consumes 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on average 1.64x less energy than the CPU for all 16 </a:t>
            </a:r>
            <a:r>
              <a:rPr lang="en-US" sz="2200" dirty="0" err="1">
                <a:solidFill>
                  <a:srgbClr val="FFC000"/>
                </a:solidFill>
                <a:latin typeface="Candara" panose="020E0502030303020204" pitchFamily="34" charset="0"/>
              </a:rPr>
              <a:t>PrIM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 benchmarks</a:t>
            </a:r>
            <a:endParaRPr lang="en-US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160FFD9-D775-0B4F-86C2-16FD03CB8961}"/>
              </a:ext>
            </a:extLst>
          </p:cNvPr>
          <p:cNvSpPr/>
          <p:nvPr/>
        </p:nvSpPr>
        <p:spPr>
          <a:xfrm>
            <a:off x="464214" y="5640298"/>
            <a:ext cx="8215572" cy="7837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For 12 benchmarks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, the 640-DPU system provides energy savings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of 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5.23x over the CPU</a:t>
            </a:r>
            <a:endParaRPr lang="en-US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108889F-D916-454D-9391-E23D5F5D6A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0" y="879156"/>
          <a:ext cx="9000000" cy="3807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286A357-218A-E84D-AC0C-807C6A1D662A}"/>
              </a:ext>
            </a:extLst>
          </p:cNvPr>
          <p:cNvSpPr/>
          <p:nvPr/>
        </p:nvSpPr>
        <p:spPr>
          <a:xfrm>
            <a:off x="1099930" y="1205948"/>
            <a:ext cx="3710609" cy="312751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C2E23B-6947-3245-BDAD-1CD2B23A5DC7}"/>
              </a:ext>
            </a:extLst>
          </p:cNvPr>
          <p:cNvSpPr/>
          <p:nvPr/>
        </p:nvSpPr>
        <p:spPr>
          <a:xfrm>
            <a:off x="5188226" y="1205948"/>
            <a:ext cx="351183" cy="312751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31AADF-C020-4445-82CC-73A110C3C261}"/>
              </a:ext>
            </a:extLst>
          </p:cNvPr>
          <p:cNvSpPr/>
          <p:nvPr/>
        </p:nvSpPr>
        <p:spPr>
          <a:xfrm>
            <a:off x="5917096" y="1205948"/>
            <a:ext cx="351183" cy="312751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6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Graphic spid="14" grpId="0" uiExpand="1">
        <p:bldAsOne/>
      </p:bldGraphic>
      <p:bldP spid="15" grpId="0" animBg="1"/>
      <p:bldP spid="16" grpId="0" animBg="1"/>
      <p:bldP spid="1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0FC8F8C-F225-FE40-929B-6BE810F50236}"/>
              </a:ext>
            </a:extLst>
          </p:cNvPr>
          <p:cNvSpPr/>
          <p:nvPr/>
        </p:nvSpPr>
        <p:spPr>
          <a:xfrm>
            <a:off x="178200" y="962993"/>
            <a:ext cx="8787600" cy="87989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37658-4131-E946-8974-08804F7EB72D}"/>
              </a:ext>
            </a:extLst>
          </p:cNvPr>
          <p:cNvSpPr/>
          <p:nvPr/>
        </p:nvSpPr>
        <p:spPr>
          <a:xfrm>
            <a:off x="169011" y="5110170"/>
            <a:ext cx="8787600" cy="833431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CE1C4D-C9D5-1D4C-8363-9BBEDA24D389}"/>
              </a:ext>
            </a:extLst>
          </p:cNvPr>
          <p:cNvSpPr/>
          <p:nvPr/>
        </p:nvSpPr>
        <p:spPr>
          <a:xfrm>
            <a:off x="178200" y="1892890"/>
            <a:ext cx="8787600" cy="1386667"/>
          </a:xfrm>
          <a:prstGeom prst="roundRect">
            <a:avLst>
              <a:gd name="adj" fmla="val 8371"/>
            </a:avLst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21F8A93-C07C-1240-AED5-10923C44BCFE}"/>
              </a:ext>
            </a:extLst>
          </p:cNvPr>
          <p:cNvSpPr/>
          <p:nvPr/>
        </p:nvSpPr>
        <p:spPr>
          <a:xfrm>
            <a:off x="169011" y="3329570"/>
            <a:ext cx="8787600" cy="85352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22266B-AA24-2448-BB56-26D05F18BC4C}"/>
              </a:ext>
            </a:extLst>
          </p:cNvPr>
          <p:cNvSpPr/>
          <p:nvPr/>
        </p:nvSpPr>
        <p:spPr>
          <a:xfrm>
            <a:off x="178200" y="4235006"/>
            <a:ext cx="8787600" cy="830054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E4621E-DA1E-D141-A039-8C7109996C07}"/>
              </a:ext>
            </a:extLst>
          </p:cNvPr>
          <p:cNvSpPr/>
          <p:nvPr/>
        </p:nvSpPr>
        <p:spPr>
          <a:xfrm>
            <a:off x="169011" y="5988712"/>
            <a:ext cx="8787600" cy="360000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AD3230B-7F39-9340-9A98-02535843F9D1}"/>
              </a:ext>
            </a:extLst>
          </p:cNvPr>
          <p:cNvSpPr/>
          <p:nvPr/>
        </p:nvSpPr>
        <p:spPr>
          <a:xfrm>
            <a:off x="169011" y="5990175"/>
            <a:ext cx="8787600" cy="35853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E52B8E0-367F-B447-B19F-0CD1C9857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004040"/>
            <a:ext cx="8894602" cy="5369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Accelerator Model</a:t>
            </a:r>
          </a:p>
          <a:p>
            <a:pPr lvl="1"/>
            <a:r>
              <a:rPr lang="en-US" dirty="0"/>
              <a:t>UPMEM-based PIM System Overview</a:t>
            </a:r>
          </a:p>
          <a:p>
            <a:r>
              <a:rPr lang="en-US" dirty="0"/>
              <a:t>UPMEM PIM Programming</a:t>
            </a:r>
          </a:p>
          <a:p>
            <a:pPr lvl="1"/>
            <a:r>
              <a:rPr lang="en-US" dirty="0"/>
              <a:t>Vector Addition</a:t>
            </a:r>
          </a:p>
          <a:p>
            <a:pPr lvl="1"/>
            <a:r>
              <a:rPr lang="en-US" dirty="0"/>
              <a:t>CPU-DPU Data Transfers</a:t>
            </a:r>
          </a:p>
          <a:p>
            <a:pPr lvl="1"/>
            <a:r>
              <a:rPr lang="en-US" dirty="0"/>
              <a:t>Inter-DPU Communication</a:t>
            </a:r>
          </a:p>
          <a:p>
            <a:pPr lvl="1"/>
            <a:r>
              <a:rPr lang="en-US" dirty="0"/>
              <a:t>CPU-DPU/DPU-CPU Transfer Bandwidth</a:t>
            </a:r>
          </a:p>
          <a:p>
            <a:r>
              <a:rPr lang="en-US" dirty="0"/>
              <a:t>DRAM Processing Unit</a:t>
            </a:r>
          </a:p>
          <a:p>
            <a:pPr lvl="1"/>
            <a:r>
              <a:rPr lang="en-US" dirty="0"/>
              <a:t>Arithmetic Throughput</a:t>
            </a:r>
          </a:p>
          <a:p>
            <a:pPr lvl="1"/>
            <a:r>
              <a:rPr lang="en-US" dirty="0"/>
              <a:t>WRAM and MRAM Bandwidth</a:t>
            </a:r>
          </a:p>
          <a:p>
            <a:r>
              <a:rPr lang="en-US" dirty="0"/>
              <a:t>PrIM Benchmarks</a:t>
            </a:r>
          </a:p>
          <a:p>
            <a:pPr lvl="1"/>
            <a:r>
              <a:rPr lang="en-US" dirty="0"/>
              <a:t>Roofline Model</a:t>
            </a:r>
          </a:p>
          <a:p>
            <a:pPr lvl="1"/>
            <a:r>
              <a:rPr lang="en-US" dirty="0"/>
              <a:t>Benchmark Diversity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Strong and Weak Scaling</a:t>
            </a:r>
          </a:p>
          <a:p>
            <a:pPr lvl="1"/>
            <a:r>
              <a:rPr lang="en-US" dirty="0"/>
              <a:t>Comparison to CPU and GPU</a:t>
            </a:r>
          </a:p>
          <a:p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8713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Takeaway 1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59BB4B7-D308-A343-86BB-DEF6AAC2424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52136" y="1172483"/>
          <a:ext cx="4680000" cy="2794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EED77566-CAFF-0D40-9517-F4F799C2325B}"/>
              </a:ext>
            </a:extLst>
          </p:cNvPr>
          <p:cNvGrpSpPr/>
          <p:nvPr/>
        </p:nvGrpSpPr>
        <p:grpSpPr>
          <a:xfrm>
            <a:off x="925804" y="1172483"/>
            <a:ext cx="2484000" cy="1999152"/>
            <a:chOff x="842679" y="887483"/>
            <a:chExt cx="2484000" cy="1999152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39F54316-3400-BE47-91D0-5BF8A2AF3573}"/>
                </a:ext>
              </a:extLst>
            </p:cNvPr>
            <p:cNvSpPr/>
            <p:nvPr/>
          </p:nvSpPr>
          <p:spPr>
            <a:xfrm flipH="1">
              <a:off x="842679" y="887483"/>
              <a:ext cx="2484000" cy="1999152"/>
            </a:xfrm>
            <a:prstGeom prst="rtTriangle">
              <a:avLst/>
            </a:prstGeom>
            <a:solidFill>
              <a:srgbClr val="FF2600">
                <a:alpha val="25098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7FDA02-7327-B546-9210-4967490D3EDA}"/>
                </a:ext>
              </a:extLst>
            </p:cNvPr>
            <p:cNvSpPr txBox="1"/>
            <p:nvPr/>
          </p:nvSpPr>
          <p:spPr>
            <a:xfrm>
              <a:off x="1691936" y="2160494"/>
              <a:ext cx="1441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rgbClr val="FF0000"/>
                  </a:solidFill>
                </a:rPr>
                <a:t>Memory-bound region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D4D2BF-C849-4E45-9193-07B0974758A9}"/>
              </a:ext>
            </a:extLst>
          </p:cNvPr>
          <p:cNvGrpSpPr/>
          <p:nvPr/>
        </p:nvGrpSpPr>
        <p:grpSpPr>
          <a:xfrm>
            <a:off x="3155624" y="1172483"/>
            <a:ext cx="1819835" cy="1999152"/>
            <a:chOff x="3072499" y="887483"/>
            <a:chExt cx="1819835" cy="199915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2CB3CFB-184D-CA49-B103-8255F9C8EFE1}"/>
                </a:ext>
              </a:extLst>
            </p:cNvPr>
            <p:cNvSpPr/>
            <p:nvPr/>
          </p:nvSpPr>
          <p:spPr>
            <a:xfrm>
              <a:off x="3371849" y="887483"/>
              <a:ext cx="1224000" cy="1999152"/>
            </a:xfrm>
            <a:prstGeom prst="rect">
              <a:avLst/>
            </a:prstGeom>
            <a:solidFill>
              <a:srgbClr val="00B0F0">
                <a:alpha val="25098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AC1BB2-D09D-D043-9330-2E346F10189A}"/>
                </a:ext>
              </a:extLst>
            </p:cNvPr>
            <p:cNvSpPr txBox="1"/>
            <p:nvPr/>
          </p:nvSpPr>
          <p:spPr>
            <a:xfrm>
              <a:off x="3072499" y="2160494"/>
              <a:ext cx="18198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rgbClr val="002060"/>
                  </a:solidFill>
                </a:rPr>
                <a:t>Compute-bound region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162ED09-6690-754B-9E64-C17091975622}"/>
              </a:ext>
            </a:extLst>
          </p:cNvPr>
          <p:cNvSpPr/>
          <p:nvPr/>
        </p:nvSpPr>
        <p:spPr>
          <a:xfrm>
            <a:off x="5247860" y="1172483"/>
            <a:ext cx="3392169" cy="23656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The throughput saturation point is as low as ¼ OP/B,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i.e., </a:t>
            </a:r>
            <a:r>
              <a:rPr lang="en-US" sz="2200" dirty="0">
                <a:solidFill>
                  <a:schemeClr val="accent4"/>
                </a:solidFill>
                <a:latin typeface="Candara" panose="020E0502030303020204" pitchFamily="34" charset="0"/>
              </a:rPr>
              <a:t>1 integer addition per every 32-bit element 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fetched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0EB9356-6B63-CE48-9614-A37E15880C50}"/>
              </a:ext>
            </a:extLst>
          </p:cNvPr>
          <p:cNvSpPr/>
          <p:nvPr/>
        </p:nvSpPr>
        <p:spPr>
          <a:xfrm>
            <a:off x="700200" y="4590270"/>
            <a:ext cx="7733584" cy="1130415"/>
          </a:xfrm>
          <a:prstGeom prst="roundRect">
            <a:avLst>
              <a:gd name="adj" fmla="val 9070"/>
            </a:avLst>
          </a:prstGeom>
          <a:solidFill>
            <a:srgbClr val="F9F2F2"/>
          </a:solidFill>
          <a:ln w="44450"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9BA37741-816E-554A-BC80-B489AA341C30}"/>
              </a:ext>
            </a:extLst>
          </p:cNvPr>
          <p:cNvSpPr/>
          <p:nvPr/>
        </p:nvSpPr>
        <p:spPr>
          <a:xfrm>
            <a:off x="700200" y="4590267"/>
            <a:ext cx="7733584" cy="396000"/>
          </a:xfrm>
          <a:prstGeom prst="round2SameRect">
            <a:avLst>
              <a:gd name="adj1" fmla="val 30308"/>
              <a:gd name="adj2" fmla="val 0"/>
            </a:avLst>
          </a:prstGeom>
          <a:solidFill>
            <a:srgbClr val="660000"/>
          </a:solidFill>
          <a:ln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solidFill>
                  <a:schemeClr val="bg1"/>
                </a:solidFill>
                <a:latin typeface="Cambria" panose="02040503050406030204" pitchFamily="18" charset="0"/>
              </a:rPr>
              <a:t>KEY TAKEAWAY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746EAB-FF17-3E42-8BF7-565BF59B1C19}"/>
              </a:ext>
            </a:extLst>
          </p:cNvPr>
          <p:cNvSpPr txBox="1"/>
          <p:nvPr/>
        </p:nvSpPr>
        <p:spPr>
          <a:xfrm>
            <a:off x="710216" y="5012799"/>
            <a:ext cx="7733584" cy="707886"/>
          </a:xfrm>
          <a:prstGeom prst="rect">
            <a:avLst/>
          </a:prstGeom>
          <a:noFill/>
          <a:ln>
            <a:noFill/>
          </a:ln>
        </p:spPr>
        <p:txBody>
          <a:bodyPr wrap="square" lIns="180000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</a:rPr>
              <a:t>The UPMEM PIM architecture is fundamentally compute bound. </a:t>
            </a:r>
          </a:p>
          <a:p>
            <a:r>
              <a:rPr lang="en-US" sz="2000" dirty="0">
                <a:latin typeface="Cambria" panose="02040503050406030204" pitchFamily="18" charset="0"/>
              </a:rPr>
              <a:t>As a result, </a:t>
            </a:r>
            <a:r>
              <a:rPr lang="en-US" sz="2000" b="1" dirty="0">
                <a:latin typeface="Cambria" panose="02040503050406030204" pitchFamily="18" charset="0"/>
              </a:rPr>
              <a:t>the most suitable workloads are memory-bound.</a:t>
            </a:r>
          </a:p>
        </p:txBody>
      </p:sp>
    </p:spTree>
    <p:extLst>
      <p:ext uri="{BB962C8B-B14F-4D97-AF65-F5344CB8AC3E}">
        <p14:creationId xmlns:p14="http://schemas.microsoft.com/office/powerpoint/2010/main" val="359177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Takeaway 2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29964FF-8838-AA42-9258-BD8354F304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0" y="913302"/>
          <a:ext cx="9000000" cy="380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A0466AB-D48B-B946-9216-CA80DEDD9699}"/>
              </a:ext>
            </a:extLst>
          </p:cNvPr>
          <p:cNvSpPr/>
          <p:nvPr/>
        </p:nvSpPr>
        <p:spPr>
          <a:xfrm>
            <a:off x="700200" y="4815559"/>
            <a:ext cx="7733584" cy="1438192"/>
          </a:xfrm>
          <a:prstGeom prst="roundRect">
            <a:avLst>
              <a:gd name="adj" fmla="val 9070"/>
            </a:avLst>
          </a:prstGeom>
          <a:solidFill>
            <a:srgbClr val="F9F2F2"/>
          </a:solidFill>
          <a:ln w="44450"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C54532F2-4500-5440-9AB6-1DCBD691C46C}"/>
              </a:ext>
            </a:extLst>
          </p:cNvPr>
          <p:cNvSpPr/>
          <p:nvPr/>
        </p:nvSpPr>
        <p:spPr>
          <a:xfrm>
            <a:off x="700200" y="4815556"/>
            <a:ext cx="7733584" cy="396000"/>
          </a:xfrm>
          <a:prstGeom prst="round2SameRect">
            <a:avLst>
              <a:gd name="adj1" fmla="val 30308"/>
              <a:gd name="adj2" fmla="val 0"/>
            </a:avLst>
          </a:prstGeom>
          <a:solidFill>
            <a:srgbClr val="660000"/>
          </a:solidFill>
          <a:ln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solidFill>
                  <a:schemeClr val="bg1"/>
                </a:solidFill>
                <a:latin typeface="Cambria" panose="02040503050406030204" pitchFamily="18" charset="0"/>
              </a:rPr>
              <a:t>KEY TAKEAWAY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0E3122-1510-E540-8497-0CFCEB1E25D7}"/>
              </a:ext>
            </a:extLst>
          </p:cNvPr>
          <p:cNvSpPr txBox="1"/>
          <p:nvPr/>
        </p:nvSpPr>
        <p:spPr>
          <a:xfrm>
            <a:off x="630703" y="5224836"/>
            <a:ext cx="7930201" cy="1015663"/>
          </a:xfrm>
          <a:prstGeom prst="rect">
            <a:avLst/>
          </a:prstGeom>
          <a:noFill/>
          <a:ln>
            <a:noFill/>
          </a:ln>
        </p:spPr>
        <p:txBody>
          <a:bodyPr wrap="square" lIns="180000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</a:rPr>
              <a:t>The most well-suited workloads for the UPMEM PIM architecture use no arithmetic operations or use only simple operations</a:t>
            </a:r>
            <a:r>
              <a:rPr lang="en-US" sz="2000" dirty="0">
                <a:latin typeface="Cambria" panose="02040503050406030204" pitchFamily="18" charset="0"/>
              </a:rPr>
              <a:t> (e.g., bitwise operations and integer addition/subtraction).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BF7BF4-E564-CC47-8F9A-21CA64555889}"/>
              </a:ext>
            </a:extLst>
          </p:cNvPr>
          <p:cNvSpPr/>
          <p:nvPr/>
        </p:nvSpPr>
        <p:spPr>
          <a:xfrm>
            <a:off x="1232452" y="1298713"/>
            <a:ext cx="3631095" cy="30347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1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Takeaway 3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29964FF-8838-AA42-9258-BD8354F304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0" y="913302"/>
          <a:ext cx="9000000" cy="380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A0466AB-D48B-B946-9216-CA80DEDD9699}"/>
              </a:ext>
            </a:extLst>
          </p:cNvPr>
          <p:cNvSpPr/>
          <p:nvPr/>
        </p:nvSpPr>
        <p:spPr>
          <a:xfrm>
            <a:off x="700200" y="4815559"/>
            <a:ext cx="7733584" cy="1438192"/>
          </a:xfrm>
          <a:prstGeom prst="roundRect">
            <a:avLst>
              <a:gd name="adj" fmla="val 9070"/>
            </a:avLst>
          </a:prstGeom>
          <a:solidFill>
            <a:srgbClr val="F9F2F2"/>
          </a:solidFill>
          <a:ln w="44450"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C54532F2-4500-5440-9AB6-1DCBD691C46C}"/>
              </a:ext>
            </a:extLst>
          </p:cNvPr>
          <p:cNvSpPr/>
          <p:nvPr/>
        </p:nvSpPr>
        <p:spPr>
          <a:xfrm>
            <a:off x="700200" y="4815556"/>
            <a:ext cx="7733584" cy="396000"/>
          </a:xfrm>
          <a:prstGeom prst="round2SameRect">
            <a:avLst>
              <a:gd name="adj1" fmla="val 30308"/>
              <a:gd name="adj2" fmla="val 0"/>
            </a:avLst>
          </a:prstGeom>
          <a:solidFill>
            <a:srgbClr val="660000"/>
          </a:solidFill>
          <a:ln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solidFill>
                  <a:schemeClr val="bg1"/>
                </a:solidFill>
                <a:latin typeface="Cambria" panose="02040503050406030204" pitchFamily="18" charset="0"/>
              </a:rPr>
              <a:t>KEY TAKEAWAY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0E3122-1510-E540-8497-0CFCEB1E25D7}"/>
              </a:ext>
            </a:extLst>
          </p:cNvPr>
          <p:cNvSpPr txBox="1"/>
          <p:nvPr/>
        </p:nvSpPr>
        <p:spPr>
          <a:xfrm>
            <a:off x="700200" y="5224836"/>
            <a:ext cx="7733584" cy="1015663"/>
          </a:xfrm>
          <a:prstGeom prst="rect">
            <a:avLst/>
          </a:prstGeom>
          <a:noFill/>
          <a:ln>
            <a:noFill/>
          </a:ln>
        </p:spPr>
        <p:txBody>
          <a:bodyPr wrap="square" lIns="180000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</a:rPr>
              <a:t>The most well-suited workloads for the UPMEM PIM architecture require little or no communication across DPUs (inter-DPU communication).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BF7BF4-E564-CC47-8F9A-21CA64555889}"/>
              </a:ext>
            </a:extLst>
          </p:cNvPr>
          <p:cNvSpPr/>
          <p:nvPr/>
        </p:nvSpPr>
        <p:spPr>
          <a:xfrm>
            <a:off x="1232452" y="1298713"/>
            <a:ext cx="3631095" cy="30347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4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Takeaway 4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B3C4AA8-C8CD-064D-9979-C3650E7F070B}"/>
              </a:ext>
            </a:extLst>
          </p:cNvPr>
          <p:cNvSpPr/>
          <p:nvPr/>
        </p:nvSpPr>
        <p:spPr>
          <a:xfrm>
            <a:off x="766461" y="1493911"/>
            <a:ext cx="7733584" cy="4289376"/>
          </a:xfrm>
          <a:prstGeom prst="roundRect">
            <a:avLst>
              <a:gd name="adj" fmla="val 2252"/>
            </a:avLst>
          </a:prstGeom>
          <a:solidFill>
            <a:srgbClr val="F9F2F2"/>
          </a:solidFill>
          <a:ln w="44450"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B93526BC-9435-E84F-B68B-2C60EEB365A4}"/>
              </a:ext>
            </a:extLst>
          </p:cNvPr>
          <p:cNvSpPr/>
          <p:nvPr/>
        </p:nvSpPr>
        <p:spPr>
          <a:xfrm>
            <a:off x="766461" y="1493908"/>
            <a:ext cx="7733584" cy="396000"/>
          </a:xfrm>
          <a:prstGeom prst="round2SameRect">
            <a:avLst>
              <a:gd name="adj1" fmla="val 30308"/>
              <a:gd name="adj2" fmla="val 0"/>
            </a:avLst>
          </a:prstGeom>
          <a:solidFill>
            <a:srgbClr val="660000"/>
          </a:solidFill>
          <a:ln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solidFill>
                  <a:schemeClr val="bg1"/>
                </a:solidFill>
                <a:latin typeface="Cambria" panose="02040503050406030204" pitchFamily="18" charset="0"/>
              </a:rPr>
              <a:t>KEY TAKEAWAY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96DD57-61CF-F14F-A41B-75B4CACDC863}"/>
              </a:ext>
            </a:extLst>
          </p:cNvPr>
          <p:cNvSpPr txBox="1"/>
          <p:nvPr/>
        </p:nvSpPr>
        <p:spPr>
          <a:xfrm>
            <a:off x="766461" y="1903188"/>
            <a:ext cx="7733584" cy="3785652"/>
          </a:xfrm>
          <a:prstGeom prst="rect">
            <a:avLst/>
          </a:prstGeom>
          <a:noFill/>
          <a:ln>
            <a:noFill/>
          </a:ln>
        </p:spPr>
        <p:txBody>
          <a:bodyPr wrap="square" lIns="180000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• UPMEM-based PIM systems </a:t>
            </a:r>
            <a:r>
              <a:rPr lang="en-US" sz="2000" b="1" dirty="0">
                <a:latin typeface="Cambria" panose="02040503050406030204" pitchFamily="18" charset="0"/>
              </a:rPr>
              <a:t>outperform state-of-the-art CPUs in terms of performance </a:t>
            </a:r>
            <a:r>
              <a:rPr lang="en-US" sz="2000" dirty="0">
                <a:latin typeface="Cambria" panose="02040503050406030204" pitchFamily="18" charset="0"/>
              </a:rPr>
              <a:t>(by 23.2× on 2,556 DPUs for 16 </a:t>
            </a:r>
            <a:r>
              <a:rPr lang="en-US" sz="2000" dirty="0" err="1">
                <a:latin typeface="Cambria" panose="02040503050406030204" pitchFamily="18" charset="0"/>
              </a:rPr>
              <a:t>PrIM</a:t>
            </a:r>
            <a:r>
              <a:rPr lang="en-US" sz="2000" dirty="0">
                <a:latin typeface="Cambria" panose="02040503050406030204" pitchFamily="18" charset="0"/>
              </a:rPr>
              <a:t> benchmarks)</a:t>
            </a:r>
            <a:r>
              <a:rPr lang="en-US" sz="2000" b="1" dirty="0">
                <a:latin typeface="Cambria" panose="02040503050406030204" pitchFamily="18" charset="0"/>
              </a:rPr>
              <a:t> and energy efficiency on most of </a:t>
            </a:r>
            <a:r>
              <a:rPr lang="en-US" sz="2000" b="1" dirty="0" err="1">
                <a:latin typeface="Cambria" panose="02040503050406030204" pitchFamily="18" charset="0"/>
              </a:rPr>
              <a:t>PrIM</a:t>
            </a:r>
            <a:r>
              <a:rPr lang="en-US" sz="2000" b="1" dirty="0">
                <a:latin typeface="Cambria" panose="02040503050406030204" pitchFamily="18" charset="0"/>
              </a:rPr>
              <a:t> benchmarks.</a:t>
            </a:r>
          </a:p>
          <a:p>
            <a:br>
              <a:rPr lang="en-US" sz="2000" dirty="0">
                <a:latin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</a:rPr>
              <a:t>• UPMEM-based PIM systems </a:t>
            </a:r>
            <a:r>
              <a:rPr lang="en-US" sz="2000" b="1" dirty="0">
                <a:latin typeface="Cambria" panose="02040503050406030204" pitchFamily="18" charset="0"/>
              </a:rPr>
              <a:t>outperform state-of-the-art GPUs on a majority of </a:t>
            </a:r>
            <a:r>
              <a:rPr lang="en-US" sz="2000" b="1" dirty="0" err="1">
                <a:latin typeface="Cambria" panose="02040503050406030204" pitchFamily="18" charset="0"/>
              </a:rPr>
              <a:t>PrIM</a:t>
            </a:r>
            <a:r>
              <a:rPr lang="en-US" sz="2000" b="1" dirty="0">
                <a:latin typeface="Cambria" panose="02040503050406030204" pitchFamily="18" charset="0"/>
              </a:rPr>
              <a:t> benchmarks </a:t>
            </a:r>
            <a:r>
              <a:rPr lang="en-US" sz="2000" dirty="0">
                <a:latin typeface="Cambria" panose="02040503050406030204" pitchFamily="18" charset="0"/>
              </a:rPr>
              <a:t>(by 2.54× on 2,556 DPUs for 10 </a:t>
            </a:r>
            <a:r>
              <a:rPr lang="en-US" sz="2000" dirty="0" err="1">
                <a:latin typeface="Cambria" panose="02040503050406030204" pitchFamily="18" charset="0"/>
              </a:rPr>
              <a:t>PrIM</a:t>
            </a:r>
            <a:r>
              <a:rPr lang="en-US" sz="2000" dirty="0">
                <a:latin typeface="Cambria" panose="02040503050406030204" pitchFamily="18" charset="0"/>
              </a:rPr>
              <a:t> benchmarks), and the outlook is even more positive for future PIM systems. </a:t>
            </a:r>
          </a:p>
          <a:p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</a:rPr>
              <a:t>• UPMEM-based PIM systems are </a:t>
            </a:r>
            <a:r>
              <a:rPr lang="en-US" sz="2000" b="1" dirty="0">
                <a:latin typeface="Cambria" panose="02040503050406030204" pitchFamily="18" charset="0"/>
              </a:rPr>
              <a:t>more energy-efficient than state-of-the-art CPUs and GPUs on workloads that they provide performance improvements </a:t>
            </a:r>
            <a:r>
              <a:rPr lang="en-US" sz="2000" dirty="0">
                <a:latin typeface="Cambria" panose="02040503050406030204" pitchFamily="18" charset="0"/>
              </a:rPr>
              <a:t>over the CPUs and the GPUs. </a:t>
            </a:r>
          </a:p>
        </p:txBody>
      </p:sp>
    </p:spTree>
    <p:extLst>
      <p:ext uri="{BB962C8B-B14F-4D97-AF65-F5344CB8AC3E}">
        <p14:creationId xmlns:p14="http://schemas.microsoft.com/office/powerpoint/2010/main" val="130590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9F345-AA55-FA44-AB8E-FF396F7B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2F4DE-345E-C64B-942C-1E96465BF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574797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Data movement </a:t>
            </a:r>
            <a:r>
              <a:rPr lang="en-US" dirty="0"/>
              <a:t>between memory/storage units and compute units is a major contributor to execution time and energy consumption</a:t>
            </a:r>
          </a:p>
          <a:p>
            <a:r>
              <a:rPr lang="en-US" dirty="0">
                <a:solidFill>
                  <a:srgbClr val="00B050"/>
                </a:solidFill>
              </a:rPr>
              <a:t>Processing-in-Memory</a:t>
            </a:r>
            <a:r>
              <a:rPr lang="en-US" dirty="0"/>
              <a:t> (PIM) is a paradigm that can tackle the </a:t>
            </a:r>
            <a:r>
              <a:rPr lang="en-US" i="1" dirty="0">
                <a:solidFill>
                  <a:srgbClr val="C00000"/>
                </a:solidFill>
              </a:rPr>
              <a:t>data movement bottleneck</a:t>
            </a:r>
          </a:p>
          <a:p>
            <a:pPr lvl="1"/>
            <a:r>
              <a:rPr lang="en-US" dirty="0"/>
              <a:t>Though explored for +50 years, technology challenges prevented the successful materialization</a:t>
            </a:r>
          </a:p>
          <a:p>
            <a:r>
              <a:rPr lang="en-US" dirty="0"/>
              <a:t>UPMEM has designed and fabricated </a:t>
            </a:r>
            <a:r>
              <a:rPr lang="en-US" dirty="0">
                <a:solidFill>
                  <a:srgbClr val="00B050"/>
                </a:solidFill>
              </a:rPr>
              <a:t>the first publicly-available real-world PIM architecture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DDR4 chips embedding in-order multithreaded DRAM Processing Units (DPUs)</a:t>
            </a:r>
          </a:p>
          <a:p>
            <a:r>
              <a:rPr lang="en-US" dirty="0"/>
              <a:t>Our work: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Introduction </a:t>
            </a:r>
            <a:r>
              <a:rPr lang="en-US" dirty="0"/>
              <a:t>to UPMEM programming model and PIM architecture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Microbenchmark-based characterization </a:t>
            </a:r>
            <a:r>
              <a:rPr lang="en-US" dirty="0"/>
              <a:t>of the DPU</a:t>
            </a:r>
          </a:p>
          <a:p>
            <a:pPr lvl="1"/>
            <a:r>
              <a:rPr lang="en-US" dirty="0"/>
              <a:t>Benchmarking and </a:t>
            </a:r>
            <a:r>
              <a:rPr lang="en-US" dirty="0">
                <a:solidFill>
                  <a:srgbClr val="7030A0"/>
                </a:solidFill>
              </a:rPr>
              <a:t>workload suitability</a:t>
            </a:r>
            <a:r>
              <a:rPr lang="en-US" dirty="0"/>
              <a:t> study</a:t>
            </a:r>
          </a:p>
          <a:p>
            <a:r>
              <a:rPr lang="en-US" dirty="0"/>
              <a:t>Main contributions:</a:t>
            </a:r>
          </a:p>
          <a:p>
            <a:pPr lvl="1"/>
            <a:r>
              <a:rPr lang="en-US" dirty="0"/>
              <a:t>Comprehensive </a:t>
            </a:r>
            <a:r>
              <a:rPr lang="en-US" dirty="0">
                <a:solidFill>
                  <a:srgbClr val="0070C0"/>
                </a:solidFill>
              </a:rPr>
              <a:t>characterization and analysis of the first commercially-available PIM architecture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PrIM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u="sng" dirty="0">
                <a:solidFill>
                  <a:srgbClr val="002060"/>
                </a:solidFill>
              </a:rPr>
              <a:t>Pr</a:t>
            </a:r>
            <a:r>
              <a:rPr lang="en-US" dirty="0">
                <a:solidFill>
                  <a:srgbClr val="002060"/>
                </a:solidFill>
              </a:rPr>
              <a:t>ocessing-</a:t>
            </a:r>
            <a:r>
              <a:rPr lang="en-US" u="sng" dirty="0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n-</a:t>
            </a:r>
            <a:r>
              <a:rPr lang="en-US" u="sng" dirty="0">
                <a:solidFill>
                  <a:srgbClr val="002060"/>
                </a:solidFill>
              </a:rPr>
              <a:t>M</a:t>
            </a:r>
            <a:r>
              <a:rPr lang="en-US" dirty="0">
                <a:solidFill>
                  <a:srgbClr val="002060"/>
                </a:solidFill>
              </a:rPr>
              <a:t>emory) benchmarks: </a:t>
            </a:r>
          </a:p>
          <a:p>
            <a:pPr lvl="2"/>
            <a:r>
              <a:rPr lang="en-US" dirty="0"/>
              <a:t>16 workloads that are memory-bound in conventional processor-centric systems</a:t>
            </a:r>
          </a:p>
          <a:p>
            <a:pPr lvl="2"/>
            <a:r>
              <a:rPr lang="en-US" dirty="0"/>
              <a:t>Strong and weak scaling characteristics</a:t>
            </a:r>
          </a:p>
          <a:p>
            <a:pPr lvl="1"/>
            <a:r>
              <a:rPr lang="en-US" dirty="0"/>
              <a:t>Comparison to </a:t>
            </a:r>
            <a:r>
              <a:rPr lang="en-US" dirty="0">
                <a:solidFill>
                  <a:srgbClr val="C00000"/>
                </a:solidFill>
              </a:rPr>
              <a:t>state-of-the-art CPU and GPU</a:t>
            </a:r>
          </a:p>
          <a:p>
            <a:r>
              <a:rPr lang="en-US" dirty="0"/>
              <a:t>Takeaways:</a:t>
            </a:r>
          </a:p>
          <a:p>
            <a:pPr lvl="1"/>
            <a:r>
              <a:rPr lang="en-US" dirty="0"/>
              <a:t>Workload characteristics for </a:t>
            </a:r>
            <a:r>
              <a:rPr lang="en-US" dirty="0">
                <a:solidFill>
                  <a:srgbClr val="0070C0"/>
                </a:solidFill>
              </a:rPr>
              <a:t>PIM suitability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Programming </a:t>
            </a:r>
            <a:r>
              <a:rPr lang="en-US" dirty="0"/>
              <a:t>recommendations</a:t>
            </a:r>
          </a:p>
          <a:p>
            <a:pPr lvl="1"/>
            <a:r>
              <a:rPr lang="en-US" dirty="0"/>
              <a:t>Suggestions and hints for </a:t>
            </a:r>
            <a:r>
              <a:rPr lang="en-US" dirty="0">
                <a:solidFill>
                  <a:srgbClr val="7030A0"/>
                </a:solidFill>
              </a:rPr>
              <a:t>hardware and architecture designers </a:t>
            </a:r>
            <a:r>
              <a:rPr lang="en-US" dirty="0"/>
              <a:t>of future PIM systems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PrIM</a:t>
            </a:r>
            <a:r>
              <a:rPr lang="en-US" dirty="0"/>
              <a:t>: (a) programming samples, (b) evaluation and comparison of current and future PIM systems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5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Long </a:t>
            </a:r>
            <a:r>
              <a:rPr lang="en-US" sz="3600" dirty="0" err="1"/>
              <a:t>arXiv</a:t>
            </a:r>
            <a:r>
              <a:rPr lang="en-US" sz="3600" dirty="0"/>
              <a:t> Version</a:t>
            </a: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2FDA9319-5751-7940-9055-BA9FBB6536F3}"/>
              </a:ext>
            </a:extLst>
          </p:cNvPr>
          <p:cNvSpPr txBox="1">
            <a:spLocks/>
          </p:cNvSpPr>
          <p:nvPr/>
        </p:nvSpPr>
        <p:spPr>
          <a:xfrm>
            <a:off x="1106731" y="5525569"/>
            <a:ext cx="6858000" cy="803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u="sng" dirty="0">
                <a:hlinkClick r:id="rId3"/>
              </a:rPr>
              <a:t>https://arxiv.org/pdf/2105.03814.pdf</a:t>
            </a:r>
            <a:endParaRPr lang="en-US" sz="2000" u="sng" dirty="0"/>
          </a:p>
          <a:p>
            <a:pPr>
              <a:spcBef>
                <a:spcPts val="600"/>
              </a:spcBef>
            </a:pPr>
            <a:r>
              <a:rPr lang="en-US" sz="2000" dirty="0">
                <a:hlinkClick r:id="rId4"/>
              </a:rPr>
              <a:t>https://github.com/CMU-SAFARI/prim-benchmarks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E038B2-BCCD-AB45-8600-5494E24D9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11826"/>
            <a:ext cx="9144000" cy="17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655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 Repository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76A-5B3C-E64B-A07F-5EB4408B2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All microbenchmarks, benchmarks, and scripts</a:t>
            </a:r>
          </a:p>
          <a:p>
            <a:r>
              <a:rPr lang="en-US" sz="2400" dirty="0">
                <a:hlinkClick r:id="rId3"/>
              </a:rPr>
              <a:t>https://github.com/CMU-SAFARI/prim-benchmarks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A27B2-6CC8-5C4B-B68F-F810D4173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311" y="1813559"/>
            <a:ext cx="6433378" cy="459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64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CUT 2021 Paper</a:t>
            </a: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2FDA9319-5751-7940-9055-BA9FBB6536F3}"/>
              </a:ext>
            </a:extLst>
          </p:cNvPr>
          <p:cNvSpPr txBox="1">
            <a:spLocks/>
          </p:cNvSpPr>
          <p:nvPr/>
        </p:nvSpPr>
        <p:spPr>
          <a:xfrm>
            <a:off x="1106731" y="5525569"/>
            <a:ext cx="6858000" cy="803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u="sng" dirty="0">
                <a:hlinkClick r:id="rId3"/>
              </a:rPr>
              <a:t>https://arxiv.org/pdf/2110.01709.pdf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hlinkClick r:id="rId4"/>
              </a:rPr>
              <a:t>https://github.com/CMU-SAFARI/prim-benchmarks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62A80F-0E24-9E43-B0BC-F2952B8E0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8" y="2249238"/>
            <a:ext cx="9081345" cy="20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659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C24F-E3C0-6340-9A7F-5212D7E1F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5"/>
            <a:ext cx="8894602" cy="606084"/>
          </a:xfrm>
        </p:spPr>
        <p:txBody>
          <a:bodyPr>
            <a:normAutofit/>
          </a:bodyPr>
          <a:lstStyle/>
          <a:p>
            <a:r>
              <a:rPr lang="en-US" sz="3600" dirty="0"/>
              <a:t>Understanding a Modern PIM Architecture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381580-1F1F-5944-AEC7-1891060AC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15" y="914400"/>
            <a:ext cx="7369769" cy="55069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65C192-4893-AD4D-A97C-499395E42DF0}"/>
              </a:ext>
            </a:extLst>
          </p:cNvPr>
          <p:cNvSpPr/>
          <p:nvPr/>
        </p:nvSpPr>
        <p:spPr>
          <a:xfrm>
            <a:off x="-76200" y="6535579"/>
            <a:ext cx="91535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https://www.youtube.com/watch?v=D8Hjy2iU9l4&amp;list=PL5Q2soXY2Zi_tOTAYm--dYByNPL7JhwR9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00043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C24F-E3C0-6340-9A7F-5212D7E1F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5"/>
            <a:ext cx="8894602" cy="606084"/>
          </a:xfrm>
        </p:spPr>
        <p:txBody>
          <a:bodyPr>
            <a:normAutofit/>
          </a:bodyPr>
          <a:lstStyle/>
          <a:p>
            <a:r>
              <a:rPr lang="en-US" sz="3600" dirty="0"/>
              <a:t>Processing-in-Memory Course (Fall 2021)</a:t>
            </a:r>
          </a:p>
        </p:txBody>
      </p:sp>
      <p:sp>
        <p:nvSpPr>
          <p:cNvPr id="6" name="Rectangle 5">
            <a:hlinkClick r:id="rId3"/>
            <a:extLst>
              <a:ext uri="{FF2B5EF4-FFF2-40B4-BE49-F238E27FC236}">
                <a16:creationId xmlns:a16="http://schemas.microsoft.com/office/drawing/2014/main" id="{5465C192-4893-AD4D-A97C-499395E42DF0}"/>
              </a:ext>
            </a:extLst>
          </p:cNvPr>
          <p:cNvSpPr/>
          <p:nvPr/>
        </p:nvSpPr>
        <p:spPr>
          <a:xfrm>
            <a:off x="5071306" y="6004830"/>
            <a:ext cx="3948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1000" dirty="0">
                <a:solidFill>
                  <a:srgbClr val="0432FF"/>
                </a:solidFill>
                <a:latin typeface="Tahoma"/>
                <a:ea typeface="ＭＳ Ｐゴシック" panose="020B0600070205080204" pitchFamily="34" charset="-128"/>
              </a:rPr>
              <a:t>https://</a:t>
            </a:r>
            <a:r>
              <a:rPr lang="en-US" sz="1000" dirty="0" err="1">
                <a:solidFill>
                  <a:srgbClr val="0432FF"/>
                </a:solidFill>
                <a:latin typeface="Tahoma"/>
                <a:ea typeface="ＭＳ Ｐゴシック" panose="020B0600070205080204" pitchFamily="34" charset="-128"/>
              </a:rPr>
              <a:t>safari.ethz.ch</a:t>
            </a:r>
            <a:r>
              <a:rPr lang="en-US" sz="1000" dirty="0">
                <a:solidFill>
                  <a:srgbClr val="0432FF"/>
                </a:solidFill>
                <a:latin typeface="Tahoma"/>
                <a:ea typeface="ＭＳ Ｐゴシック" panose="020B0600070205080204" pitchFamily="34" charset="-128"/>
              </a:rPr>
              <a:t>/</a:t>
            </a:r>
            <a:r>
              <a:rPr lang="en-US" sz="1000" dirty="0" err="1">
                <a:solidFill>
                  <a:srgbClr val="0432FF"/>
                </a:solidFill>
                <a:latin typeface="Tahoma"/>
                <a:ea typeface="ＭＳ Ｐゴシック" panose="020B0600070205080204" pitchFamily="34" charset="-128"/>
              </a:rPr>
              <a:t>projects_and_seminars</a:t>
            </a:r>
            <a:r>
              <a:rPr lang="en-US" sz="1000" dirty="0">
                <a:solidFill>
                  <a:srgbClr val="0432FF"/>
                </a:solidFill>
                <a:latin typeface="Tahoma"/>
                <a:ea typeface="ＭＳ Ｐゴシック" panose="020B0600070205080204" pitchFamily="34" charset="-128"/>
              </a:rPr>
              <a:t>/fall2021/</a:t>
            </a:r>
            <a:r>
              <a:rPr lang="en-US" sz="1000" dirty="0" err="1">
                <a:solidFill>
                  <a:srgbClr val="0432FF"/>
                </a:solidFill>
                <a:latin typeface="Tahoma"/>
                <a:ea typeface="ＭＳ Ｐゴシック" panose="020B0600070205080204" pitchFamily="34" charset="-128"/>
              </a:rPr>
              <a:t>doku.php?id</a:t>
            </a:r>
            <a:r>
              <a:rPr lang="en-US" sz="1000" dirty="0">
                <a:solidFill>
                  <a:srgbClr val="0432FF"/>
                </a:solidFill>
                <a:latin typeface="Tahoma"/>
                <a:ea typeface="ＭＳ Ｐゴシック" panose="020B0600070205080204" pitchFamily="34" charset="-128"/>
              </a:rPr>
              <a:t>=</a:t>
            </a:r>
            <a:r>
              <a:rPr lang="en-US" sz="1000" dirty="0" err="1">
                <a:solidFill>
                  <a:srgbClr val="0432FF"/>
                </a:solidFill>
                <a:latin typeface="Tahoma"/>
                <a:ea typeface="ＭＳ Ｐゴシック" panose="020B0600070205080204" pitchFamily="34" charset="-128"/>
              </a:rPr>
              <a:t>processing_in_memory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A598F7-E4A4-DE44-B4B4-21E855480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1" y="903249"/>
            <a:ext cx="4960011" cy="50995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E98077-44E1-0447-A1C7-9ABA767E0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11" y="2622082"/>
            <a:ext cx="4558793" cy="3380678"/>
          </a:xfrm>
          <a:prstGeom prst="rect">
            <a:avLst/>
          </a:prstGeom>
        </p:spPr>
      </p:pic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80BF6774-805A-F446-B196-F40F5ED51380}"/>
              </a:ext>
            </a:extLst>
          </p:cNvPr>
          <p:cNvSpPr/>
          <p:nvPr/>
        </p:nvSpPr>
        <p:spPr>
          <a:xfrm>
            <a:off x="53755" y="6002760"/>
            <a:ext cx="44959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000" dirty="0">
                <a:solidFill>
                  <a:srgbClr val="0432FF"/>
                </a:solidFill>
                <a:latin typeface="Tahoma"/>
                <a:ea typeface="ＭＳ Ｐゴシック" panose="020B0600070205080204" pitchFamily="34" charset="-128"/>
              </a:rPr>
              <a:t>https://</a:t>
            </a:r>
            <a:r>
              <a:rPr lang="en-US" sz="1000" dirty="0" err="1">
                <a:solidFill>
                  <a:srgbClr val="0432FF"/>
                </a:solidFill>
                <a:latin typeface="Tahoma"/>
                <a:ea typeface="ＭＳ Ｐゴシック" panose="020B0600070205080204" pitchFamily="34" charset="-128"/>
              </a:rPr>
              <a:t>youtube.com</a:t>
            </a:r>
            <a:r>
              <a:rPr lang="en-US" sz="1000" dirty="0">
                <a:solidFill>
                  <a:srgbClr val="0432FF"/>
                </a:solidFill>
                <a:latin typeface="Tahoma"/>
                <a:ea typeface="ＭＳ Ｐゴシック" panose="020B0600070205080204" pitchFamily="34" charset="-128"/>
              </a:rPr>
              <a:t>/</a:t>
            </a:r>
            <a:r>
              <a:rPr lang="en-US" sz="1000" dirty="0" err="1">
                <a:solidFill>
                  <a:srgbClr val="0432FF"/>
                </a:solidFill>
                <a:latin typeface="Tahoma"/>
                <a:ea typeface="ＭＳ Ｐゴシック" panose="020B0600070205080204" pitchFamily="34" charset="-128"/>
              </a:rPr>
              <a:t>playlist?list</a:t>
            </a:r>
            <a:r>
              <a:rPr lang="en-US" sz="1000" dirty="0">
                <a:solidFill>
                  <a:srgbClr val="0432FF"/>
                </a:solidFill>
                <a:latin typeface="Tahoma"/>
                <a:ea typeface="ＭＳ Ｐゴシック" panose="020B0600070205080204" pitchFamily="34" charset="-128"/>
              </a:rPr>
              <a:t>=PL5Q2soXY2Zi-841fUYYUK9EsXKhQKRPyX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43B7B2-0E26-1843-96D5-E844119B5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574797"/>
          </a:xfrm>
        </p:spPr>
        <p:txBody>
          <a:bodyPr>
            <a:normAutofit/>
          </a:bodyPr>
          <a:lstStyle/>
          <a:p>
            <a:r>
              <a:rPr lang="en-US" dirty="0"/>
              <a:t>Short weekly lectures</a:t>
            </a:r>
          </a:p>
          <a:p>
            <a:r>
              <a:rPr lang="en-US" dirty="0"/>
              <a:t>Hands-on projects</a:t>
            </a:r>
          </a:p>
        </p:txBody>
      </p:sp>
    </p:spTree>
    <p:extLst>
      <p:ext uri="{BB962C8B-B14F-4D97-AF65-F5344CB8AC3E}">
        <p14:creationId xmlns:p14="http://schemas.microsoft.com/office/powerpoint/2010/main" val="24035937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FD41-9F6D-2143-9F90-BFDEA0FB5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Comp Arch (Fall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2CB04-4AC0-1446-84A7-E56C0F7E0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4127376" cy="4876800"/>
          </a:xfrm>
        </p:spPr>
        <p:txBody>
          <a:bodyPr/>
          <a:lstStyle/>
          <a:p>
            <a:r>
              <a:rPr lang="en-US" sz="1600" dirty="0">
                <a:solidFill>
                  <a:srgbClr val="0432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https://safari.ethz.ch/architecture/fall2021/doku.php?id=schedule</a:t>
            </a:r>
            <a:r>
              <a:rPr lang="en-US" sz="1600" dirty="0">
                <a:solidFill>
                  <a:srgbClr val="0432FF"/>
                </a:solidFill>
              </a:rPr>
              <a:t> </a:t>
            </a:r>
          </a:p>
          <a:p>
            <a:endParaRPr lang="en-US" sz="1600" dirty="0">
              <a:solidFill>
                <a:srgbClr val="0432FF"/>
              </a:solidFill>
            </a:endParaRPr>
          </a:p>
          <a:p>
            <a:endParaRPr lang="en-US" sz="1600" dirty="0">
              <a:solidFill>
                <a:srgbClr val="0432FF"/>
              </a:solidFill>
            </a:endParaRPr>
          </a:p>
          <a:p>
            <a:r>
              <a:rPr lang="en-US" sz="1600" b="1" dirty="0">
                <a:solidFill>
                  <a:srgbClr val="0432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 Livestream:</a:t>
            </a:r>
          </a:p>
          <a:p>
            <a:pPr lvl="1"/>
            <a:r>
              <a:rPr lang="en-US" sz="1400" dirty="0">
                <a:solidFill>
                  <a:srgbClr val="0432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https://www.youtube.com/watch?v=4yfkM_5EFgo&amp;list=PL5Q2soXY2Zi-Mnk1PxjEIG32HAGILkTOF</a:t>
            </a:r>
            <a:r>
              <a:rPr lang="en-US" sz="1400" dirty="0">
                <a:solidFill>
                  <a:srgbClr val="0432FF"/>
                </a:solidFill>
              </a:rPr>
              <a:t> </a:t>
            </a:r>
          </a:p>
          <a:p>
            <a:endParaRPr lang="en-US" sz="1600" dirty="0">
              <a:solidFill>
                <a:srgbClr val="0432FF"/>
              </a:solidFill>
            </a:endParaRPr>
          </a:p>
          <a:p>
            <a:endParaRPr lang="en-US" sz="1600" dirty="0">
              <a:solidFill>
                <a:srgbClr val="0432FF"/>
              </a:solidFill>
            </a:endParaRPr>
          </a:p>
          <a:p>
            <a:r>
              <a:rPr lang="en-US" sz="1600" dirty="0"/>
              <a:t>Master’s level course</a:t>
            </a:r>
          </a:p>
          <a:p>
            <a:pPr lvl="1"/>
            <a:r>
              <a:rPr lang="en-US" sz="1400" dirty="0"/>
              <a:t>Taken by Bachelor’s/Masters/PhD students</a:t>
            </a:r>
          </a:p>
          <a:p>
            <a:pPr lvl="1"/>
            <a:r>
              <a:rPr lang="en-US" sz="1400" dirty="0"/>
              <a:t>Cutting-edge research topics + fundamentals in Computer Architecture</a:t>
            </a:r>
          </a:p>
          <a:p>
            <a:pPr lvl="1"/>
            <a:r>
              <a:rPr lang="en-US" sz="1400" dirty="0"/>
              <a:t>5 Simulator-based Lab Assignments</a:t>
            </a:r>
          </a:p>
          <a:p>
            <a:pPr lvl="1"/>
            <a:r>
              <a:rPr lang="en-US" sz="1400" dirty="0"/>
              <a:t>Potential research exploration</a:t>
            </a:r>
          </a:p>
          <a:p>
            <a:pPr lvl="1"/>
            <a:r>
              <a:rPr lang="en-US" sz="1400" dirty="0"/>
              <a:t>Many research readings</a:t>
            </a:r>
          </a:p>
          <a:p>
            <a:endParaRPr lang="en-US" sz="1600" dirty="0">
              <a:solidFill>
                <a:srgbClr val="0432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4A543-CA72-7D4F-8DC0-45297D9498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panose="020B0600070205080204" pitchFamily="34" charset="-128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panose="020B0600070205080204" pitchFamily="34" charset="-128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2B39F-F9F6-0D45-86BF-3F9C84862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0"/>
            <a:ext cx="4074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9151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10CE7A-9D8C-AE49-A39B-C01858CE1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79298"/>
            <a:ext cx="9144000" cy="119975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b="0" u="sng" dirty="0">
                <a:latin typeface="Candara" panose="020E0502030303020204" pitchFamily="34" charset="0"/>
              </a:rPr>
              <a:t>Juan Gómez Luna</a:t>
            </a:r>
            <a:r>
              <a:rPr lang="en-US" sz="2400" b="0" dirty="0">
                <a:latin typeface="Candara" panose="020E0502030303020204" pitchFamily="34" charset="0"/>
              </a:rPr>
              <a:t>, Izzat El Hajj, </a:t>
            </a:r>
          </a:p>
          <a:p>
            <a:pPr>
              <a:spcBef>
                <a:spcPts val="600"/>
              </a:spcBef>
            </a:pPr>
            <a:r>
              <a:rPr lang="en-US" sz="2400" b="0" dirty="0">
                <a:latin typeface="Candara" panose="020E0502030303020204" pitchFamily="34" charset="0"/>
              </a:rPr>
              <a:t>Ivan Fernandez, Christina </a:t>
            </a:r>
            <a:r>
              <a:rPr lang="en-US" sz="2400" b="0" dirty="0" err="1">
                <a:latin typeface="Candara" panose="020E0502030303020204" pitchFamily="34" charset="0"/>
              </a:rPr>
              <a:t>Giannoula</a:t>
            </a:r>
            <a:r>
              <a:rPr lang="en-US" sz="2400" b="0" dirty="0">
                <a:latin typeface="Candara" panose="020E0502030303020204" pitchFamily="34" charset="0"/>
              </a:rPr>
              <a:t>, </a:t>
            </a:r>
          </a:p>
          <a:p>
            <a:pPr>
              <a:spcBef>
                <a:spcPts val="600"/>
              </a:spcBef>
            </a:pPr>
            <a:r>
              <a:rPr lang="en-US" sz="2400" b="0" dirty="0">
                <a:latin typeface="Candara" panose="020E0502030303020204" pitchFamily="34" charset="0"/>
              </a:rPr>
              <a:t>Geraldo F. Oliveira, </a:t>
            </a:r>
            <a:r>
              <a:rPr lang="en-US" sz="2400" b="0" dirty="0" err="1">
                <a:latin typeface="Candara" panose="020E0502030303020204" pitchFamily="34" charset="0"/>
              </a:rPr>
              <a:t>Onur</a:t>
            </a:r>
            <a:r>
              <a:rPr lang="en-US" sz="2400" b="0" dirty="0">
                <a:latin typeface="Candara" panose="020E0502030303020204" pitchFamily="34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</a:rPr>
              <a:t>Mutlu</a:t>
            </a:r>
            <a:endParaRPr lang="en-US" sz="2400" b="0" dirty="0">
              <a:latin typeface="Candara" panose="020E05020303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4A15A-743E-4240-B7EC-8C7A11222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20668"/>
            <a:ext cx="9144000" cy="272872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Benchmarking Memory-Centric Computing Systems:</a:t>
            </a:r>
          </a:p>
          <a:p>
            <a:r>
              <a:rPr lang="en-US" sz="3200" dirty="0">
                <a:latin typeface="Candara" panose="020E0502030303020204" pitchFamily="34" charset="0"/>
              </a:rPr>
              <a:t>Analysis of Real Processing-in-Memory Hardware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A8E1073D-2730-9344-9B5D-7736C10F61B9}"/>
              </a:ext>
            </a:extLst>
          </p:cNvPr>
          <p:cNvSpPr txBox="1">
            <a:spLocks/>
          </p:cNvSpPr>
          <p:nvPr/>
        </p:nvSpPr>
        <p:spPr>
          <a:xfrm>
            <a:off x="1106731" y="4731618"/>
            <a:ext cx="6858000" cy="1146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u="sng" dirty="0">
                <a:hlinkClick r:id="rId2"/>
              </a:rPr>
              <a:t>https://arxiv.org/pdf/2110.01709.pdf</a:t>
            </a:r>
          </a:p>
          <a:p>
            <a:pPr>
              <a:spcBef>
                <a:spcPts val="600"/>
              </a:spcBef>
            </a:pPr>
            <a:r>
              <a:rPr lang="en-US" sz="2000" u="sng" dirty="0">
                <a:hlinkClick r:id="rId2"/>
              </a:rPr>
              <a:t>https://arxiv.org/pdf/2105.03814.pdf</a:t>
            </a:r>
            <a:endParaRPr lang="en-US" sz="2000" u="sng" dirty="0"/>
          </a:p>
          <a:p>
            <a:pPr>
              <a:spcBef>
                <a:spcPts val="600"/>
              </a:spcBef>
            </a:pPr>
            <a:r>
              <a:rPr lang="en-US" sz="2000" dirty="0">
                <a:hlinkClick r:id="rId3"/>
              </a:rPr>
              <a:t>https://github.com/CMU-SAFARI/prim-benchmarks</a:t>
            </a:r>
            <a:endParaRPr lang="en-US" sz="2000" dirty="0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6B77E858-74F9-B74D-BC7E-A9D40224EE0B}"/>
              </a:ext>
            </a:extLst>
          </p:cNvPr>
          <p:cNvSpPr txBox="1">
            <a:spLocks/>
          </p:cNvSpPr>
          <p:nvPr/>
        </p:nvSpPr>
        <p:spPr>
          <a:xfrm>
            <a:off x="1143000" y="79351"/>
            <a:ext cx="6858000" cy="282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dirty="0"/>
              <a:t>Workshop on Computing with Unconventional Technologies (CUT 2021)</a:t>
            </a:r>
          </a:p>
        </p:txBody>
      </p:sp>
    </p:spTree>
    <p:extLst>
      <p:ext uri="{BB962C8B-B14F-4D97-AF65-F5344CB8AC3E}">
        <p14:creationId xmlns:p14="http://schemas.microsoft.com/office/powerpoint/2010/main" val="317318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Long </a:t>
            </a:r>
            <a:r>
              <a:rPr lang="en-US" sz="3600" dirty="0" err="1"/>
              <a:t>arXiv</a:t>
            </a:r>
            <a:r>
              <a:rPr lang="en-US" sz="3600" dirty="0"/>
              <a:t> Version</a:t>
            </a: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2FDA9319-5751-7940-9055-BA9FBB6536F3}"/>
              </a:ext>
            </a:extLst>
          </p:cNvPr>
          <p:cNvSpPr txBox="1">
            <a:spLocks/>
          </p:cNvSpPr>
          <p:nvPr/>
        </p:nvSpPr>
        <p:spPr>
          <a:xfrm>
            <a:off x="1106731" y="5525569"/>
            <a:ext cx="6858000" cy="803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u="sng" dirty="0">
                <a:hlinkClick r:id="rId3"/>
              </a:rPr>
              <a:t>https://arxiv.org/pdf/2105.03814.pdf</a:t>
            </a:r>
            <a:endParaRPr lang="en-US" sz="2000" u="sng" dirty="0"/>
          </a:p>
          <a:p>
            <a:pPr>
              <a:spcBef>
                <a:spcPts val="600"/>
              </a:spcBef>
            </a:pPr>
            <a:r>
              <a:rPr lang="en-US" sz="2000" dirty="0">
                <a:hlinkClick r:id="rId4"/>
              </a:rPr>
              <a:t>https://github.com/CMU-SAFARI/prim-benchmarks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E038B2-BCCD-AB45-8600-5494E24D9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11826"/>
            <a:ext cx="9144000" cy="17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84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E8DE1-2DFF-8F4D-9D07-1B5E24253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Observations, Recommendations, Takeaways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A6A7D6-A66D-5442-B215-449631D9D656}"/>
              </a:ext>
            </a:extLst>
          </p:cNvPr>
          <p:cNvGrpSpPr/>
          <p:nvPr/>
        </p:nvGrpSpPr>
        <p:grpSpPr>
          <a:xfrm>
            <a:off x="300460" y="913670"/>
            <a:ext cx="4791692" cy="1960161"/>
            <a:chOff x="1630496" y="1483683"/>
            <a:chExt cx="6271846" cy="34836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32956E0-8CDE-4B47-AF4F-DE0E5DD4B72D}"/>
                </a:ext>
              </a:extLst>
            </p:cNvPr>
            <p:cNvGrpSpPr/>
            <p:nvPr/>
          </p:nvGrpSpPr>
          <p:grpSpPr>
            <a:xfrm>
              <a:off x="1630496" y="1483683"/>
              <a:ext cx="6271845" cy="3483650"/>
              <a:chOff x="1652530" y="2170323"/>
              <a:chExt cx="5883007" cy="3483650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230D3F85-BDA6-1944-9DD5-4C7692DF9C31}"/>
                  </a:ext>
                </a:extLst>
              </p:cNvPr>
              <p:cNvSpPr/>
              <p:nvPr/>
            </p:nvSpPr>
            <p:spPr>
              <a:xfrm>
                <a:off x="1652530" y="2170323"/>
                <a:ext cx="5883007" cy="3483650"/>
              </a:xfrm>
              <a:prstGeom prst="roundRect">
                <a:avLst>
                  <a:gd name="adj" fmla="val 7357"/>
                </a:avLst>
              </a:prstGeom>
              <a:solidFill>
                <a:srgbClr val="F3FCF3"/>
              </a:solidFill>
              <a:ln w="44450">
                <a:solidFill>
                  <a:srgbClr val="0099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ound Same Side Corner Rectangle 8">
                <a:extLst>
                  <a:ext uri="{FF2B5EF4-FFF2-40B4-BE49-F238E27FC236}">
                    <a16:creationId xmlns:a16="http://schemas.microsoft.com/office/drawing/2014/main" id="{36AC87D9-2689-F149-9CF6-7C3DA9DCC1F2}"/>
                  </a:ext>
                </a:extLst>
              </p:cNvPr>
              <p:cNvSpPr/>
              <p:nvPr/>
            </p:nvSpPr>
            <p:spPr>
              <a:xfrm>
                <a:off x="1652530" y="2179287"/>
                <a:ext cx="5883007" cy="575821"/>
              </a:xfrm>
              <a:prstGeom prst="round2SameRect">
                <a:avLst>
                  <a:gd name="adj1" fmla="val 33688"/>
                  <a:gd name="adj2" fmla="val 0"/>
                </a:avLst>
              </a:prstGeom>
              <a:solidFill>
                <a:srgbClr val="009901"/>
              </a:solidFill>
              <a:ln>
                <a:solidFill>
                  <a:srgbClr val="0099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0" rIns="0" bIns="0" rtlCol="0" anchor="ctr"/>
              <a:lstStyle/>
              <a:p>
                <a:r>
                  <a:rPr lang="en-US" sz="1400" b="1" i="1" dirty="0">
                    <a:latin typeface="Cambria" panose="02040503050406030204" pitchFamily="18" charset="0"/>
                  </a:rPr>
                  <a:t>GENERAL PROGRAMMING RECOMMENDATIONS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974F1D-0403-9F4B-8942-DD2EADB81DC6}"/>
                </a:ext>
              </a:extLst>
            </p:cNvPr>
            <p:cNvSpPr txBox="1"/>
            <p:nvPr/>
          </p:nvSpPr>
          <p:spPr>
            <a:xfrm>
              <a:off x="1630496" y="2043988"/>
              <a:ext cx="6271846" cy="2578748"/>
            </a:xfrm>
            <a:prstGeom prst="rect">
              <a:avLst/>
            </a:prstGeom>
            <a:noFill/>
          </p:spPr>
          <p:txBody>
            <a:bodyPr wrap="square" lIns="180000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sz="1400" dirty="0">
                  <a:latin typeface="Cambria" panose="02040503050406030204" pitchFamily="18" charset="0"/>
                </a:rPr>
                <a:t>Execute on the </a:t>
              </a:r>
              <a:r>
                <a:rPr lang="en-US" sz="1400" i="1" dirty="0">
                  <a:latin typeface="Cambria" panose="02040503050406030204" pitchFamily="18" charset="0"/>
                </a:rPr>
                <a:t>DRAM Processing Units</a:t>
              </a:r>
              <a:r>
                <a:rPr lang="en-US" sz="1400" dirty="0">
                  <a:latin typeface="Cambria" panose="02040503050406030204" pitchFamily="18" charset="0"/>
                </a:rPr>
                <a:t> (</a:t>
              </a:r>
              <a:r>
                <a:rPr lang="en-US" sz="1400" i="1" dirty="0">
                  <a:latin typeface="Cambria" panose="02040503050406030204" pitchFamily="18" charset="0"/>
                </a:rPr>
                <a:t>DPUs</a:t>
              </a:r>
              <a:r>
                <a:rPr lang="en-US" sz="1400" dirty="0">
                  <a:latin typeface="Cambria" panose="02040503050406030204" pitchFamily="18" charset="0"/>
                </a:rPr>
                <a:t>) </a:t>
              </a:r>
              <a:r>
                <a:rPr lang="en-US" sz="1400" b="1" dirty="0">
                  <a:latin typeface="Cambria" panose="02040503050406030204" pitchFamily="18" charset="0"/>
                </a:rPr>
                <a:t>portions of parallel code</a:t>
              </a:r>
              <a:r>
                <a:rPr lang="en-US" sz="1400" dirty="0">
                  <a:latin typeface="Cambria" panose="02040503050406030204" pitchFamily="18" charset="0"/>
                </a:rPr>
                <a:t> that are as long as possible. </a:t>
              </a:r>
            </a:p>
            <a:p>
              <a:pPr marL="342900" indent="-342900">
                <a:buAutoNum type="arabicPeriod"/>
              </a:pPr>
              <a:r>
                <a:rPr lang="en-US" sz="1400" dirty="0">
                  <a:latin typeface="Cambria" panose="02040503050406030204" pitchFamily="18" charset="0"/>
                </a:rPr>
                <a:t>Split the workload into </a:t>
              </a:r>
              <a:r>
                <a:rPr lang="en-US" sz="1400" b="1" dirty="0">
                  <a:latin typeface="Cambria" panose="02040503050406030204" pitchFamily="18" charset="0"/>
                </a:rPr>
                <a:t>independent data blocks</a:t>
              </a:r>
              <a:r>
                <a:rPr lang="en-US" sz="1400" dirty="0">
                  <a:latin typeface="Cambria" panose="02040503050406030204" pitchFamily="18" charset="0"/>
                </a:rPr>
                <a:t>, which the DPUs operate on independently. </a:t>
              </a:r>
            </a:p>
            <a:p>
              <a:pPr marL="342900" indent="-342900">
                <a:buAutoNum type="arabicPeriod"/>
              </a:pPr>
              <a:r>
                <a:rPr lang="en-US" sz="1400" dirty="0">
                  <a:latin typeface="Cambria" panose="02040503050406030204" pitchFamily="18" charset="0"/>
                </a:rPr>
                <a:t>Use </a:t>
              </a:r>
              <a:r>
                <a:rPr lang="en-US" sz="1400" b="1" dirty="0">
                  <a:latin typeface="Cambria" panose="02040503050406030204" pitchFamily="18" charset="0"/>
                </a:rPr>
                <a:t>as many working DPUs </a:t>
              </a:r>
              <a:r>
                <a:rPr lang="en-US" sz="1400" dirty="0">
                  <a:latin typeface="Cambria" panose="02040503050406030204" pitchFamily="18" charset="0"/>
                </a:rPr>
                <a:t>in the system as possible.</a:t>
              </a:r>
            </a:p>
            <a:p>
              <a:pPr marL="342900" indent="-342900">
                <a:buAutoNum type="arabicPeriod"/>
              </a:pPr>
              <a:r>
                <a:rPr lang="en-US" sz="1400" dirty="0">
                  <a:latin typeface="Cambria" panose="02040503050406030204" pitchFamily="18" charset="0"/>
                </a:rPr>
                <a:t>Launch at least </a:t>
              </a:r>
              <a:r>
                <a:rPr lang="en-US" sz="1400" b="1" dirty="0">
                  <a:latin typeface="Cambria" panose="02040503050406030204" pitchFamily="18" charset="0"/>
                </a:rPr>
                <a:t>11 </a:t>
              </a:r>
              <a:r>
                <a:rPr lang="en-US" sz="1400" b="1" i="1" dirty="0" err="1">
                  <a:latin typeface="Cambria" panose="02040503050406030204" pitchFamily="18" charset="0"/>
                </a:rPr>
                <a:t>tasklets</a:t>
              </a:r>
              <a:r>
                <a:rPr lang="en-US" sz="1400" b="1" dirty="0">
                  <a:latin typeface="Cambria" panose="02040503050406030204" pitchFamily="18" charset="0"/>
                </a:rPr>
                <a:t> (i.e., software threads)</a:t>
              </a:r>
              <a:r>
                <a:rPr lang="en-US" sz="1400" dirty="0">
                  <a:latin typeface="Cambria" panose="02040503050406030204" pitchFamily="18" charset="0"/>
                </a:rPr>
                <a:t> per DPU.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4E5E813-C8D6-6043-B396-B074EA615142}"/>
              </a:ext>
            </a:extLst>
          </p:cNvPr>
          <p:cNvGrpSpPr/>
          <p:nvPr/>
        </p:nvGrpSpPr>
        <p:grpSpPr>
          <a:xfrm>
            <a:off x="3574543" y="3036080"/>
            <a:ext cx="5272574" cy="1071018"/>
            <a:chOff x="4546948" y="1816269"/>
            <a:chExt cx="4478145" cy="2328073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00F5691-C71C-E14A-9B16-3F6393F2A21F}"/>
                </a:ext>
              </a:extLst>
            </p:cNvPr>
            <p:cNvSpPr/>
            <p:nvPr/>
          </p:nvSpPr>
          <p:spPr>
            <a:xfrm>
              <a:off x="4546948" y="1816275"/>
              <a:ext cx="4472353" cy="2328067"/>
            </a:xfrm>
            <a:prstGeom prst="roundRect">
              <a:avLst>
                <a:gd name="adj" fmla="val 9070"/>
              </a:avLst>
            </a:prstGeom>
            <a:solidFill>
              <a:srgbClr val="F2F9F3"/>
            </a:solidFill>
            <a:ln w="444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3" name="Round Same Side Corner Rectangle 12">
              <a:extLst>
                <a:ext uri="{FF2B5EF4-FFF2-40B4-BE49-F238E27FC236}">
                  <a16:creationId xmlns:a16="http://schemas.microsoft.com/office/drawing/2014/main" id="{D1C95A56-ADE7-AF40-BCD9-73E46003A275}"/>
                </a:ext>
              </a:extLst>
            </p:cNvPr>
            <p:cNvSpPr/>
            <p:nvPr/>
          </p:nvSpPr>
          <p:spPr>
            <a:xfrm>
              <a:off x="4546948" y="1816269"/>
              <a:ext cx="4472353" cy="704279"/>
            </a:xfrm>
            <a:prstGeom prst="round2SameRect">
              <a:avLst>
                <a:gd name="adj1" fmla="val 30308"/>
                <a:gd name="adj2" fmla="val 0"/>
              </a:avLst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1400" b="1" i="1" dirty="0">
                  <a:solidFill>
                    <a:schemeClr val="bg1"/>
                  </a:solidFill>
                  <a:latin typeface="Cambria" panose="02040503050406030204" pitchFamily="18" charset="0"/>
                </a:rPr>
                <a:t>PROGRAMMING RECOMMENDATION 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66FC7B-64B6-C248-A3F9-0C6391878FBE}"/>
                </a:ext>
              </a:extLst>
            </p:cNvPr>
            <p:cNvSpPr txBox="1"/>
            <p:nvPr/>
          </p:nvSpPr>
          <p:spPr>
            <a:xfrm>
              <a:off x="4552740" y="2504280"/>
              <a:ext cx="4472353" cy="16056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rtlCol="0">
              <a:spAutoFit/>
            </a:bodyPr>
            <a:lstStyle/>
            <a:p>
              <a:r>
                <a:rPr lang="en-US" sz="1400" dirty="0">
                  <a:latin typeface="Cambria" panose="02040503050406030204" pitchFamily="18" charset="0"/>
                </a:rPr>
                <a:t>For data movement between the DPU’s MRAM bank and the WRAM, </a:t>
              </a:r>
              <a:r>
                <a:rPr lang="en-US" sz="1400" b="1" dirty="0">
                  <a:latin typeface="Cambria" panose="02040503050406030204" pitchFamily="18" charset="0"/>
                </a:rPr>
                <a:t>use large DMA transfer sizes when all the accessed data is going to be used</a:t>
              </a:r>
              <a:r>
                <a:rPr lang="en-US" sz="1400" dirty="0">
                  <a:latin typeface="Cambria" panose="02040503050406030204" pitchFamily="18" charset="0"/>
                </a:rPr>
                <a:t>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597EDD-AF99-C74B-957D-3E0D3904C88E}"/>
              </a:ext>
            </a:extLst>
          </p:cNvPr>
          <p:cNvGrpSpPr/>
          <p:nvPr/>
        </p:nvGrpSpPr>
        <p:grpSpPr>
          <a:xfrm>
            <a:off x="300460" y="4255262"/>
            <a:ext cx="3384611" cy="1528185"/>
            <a:chOff x="1643281" y="4361976"/>
            <a:chExt cx="6864225" cy="170713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36B5677-DF2E-FE45-AA85-DB283C5C0122}"/>
                </a:ext>
              </a:extLst>
            </p:cNvPr>
            <p:cNvSpPr/>
            <p:nvPr/>
          </p:nvSpPr>
          <p:spPr>
            <a:xfrm>
              <a:off x="1643281" y="4361977"/>
              <a:ext cx="6864225" cy="1707129"/>
            </a:xfrm>
            <a:prstGeom prst="roundRect">
              <a:avLst>
                <a:gd name="adj" fmla="val 7357"/>
              </a:avLst>
            </a:prstGeom>
            <a:solidFill>
              <a:srgbClr val="F5F6FB"/>
            </a:solidFill>
            <a:ln w="44450"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 Same Side Corner Rectangle 16">
              <a:extLst>
                <a:ext uri="{FF2B5EF4-FFF2-40B4-BE49-F238E27FC236}">
                  <a16:creationId xmlns:a16="http://schemas.microsoft.com/office/drawing/2014/main" id="{5F25360B-332A-B849-82FD-C665D784F041}"/>
                </a:ext>
              </a:extLst>
            </p:cNvPr>
            <p:cNvSpPr/>
            <p:nvPr/>
          </p:nvSpPr>
          <p:spPr>
            <a:xfrm>
              <a:off x="1643281" y="4361976"/>
              <a:ext cx="6864225" cy="361939"/>
            </a:xfrm>
            <a:prstGeom prst="round2SameRect">
              <a:avLst>
                <a:gd name="adj1" fmla="val 33688"/>
                <a:gd name="adj2" fmla="val 0"/>
              </a:avLst>
            </a:prstGeom>
            <a:solidFill>
              <a:srgbClr val="2D458A"/>
            </a:solidFill>
            <a:ln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1400" b="1" i="1" dirty="0">
                  <a:latin typeface="Cambria" panose="02040503050406030204" pitchFamily="18" charset="0"/>
                </a:rPr>
                <a:t>KEY OBSERVATION 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1A2A50-C25A-674F-8085-8824E02AE17B}"/>
                </a:ext>
              </a:extLst>
            </p:cNvPr>
            <p:cNvSpPr txBox="1"/>
            <p:nvPr/>
          </p:nvSpPr>
          <p:spPr>
            <a:xfrm>
              <a:off x="1643281" y="4731882"/>
              <a:ext cx="6864225" cy="1169551"/>
            </a:xfrm>
            <a:prstGeom prst="rect">
              <a:avLst/>
            </a:prstGeom>
            <a:noFill/>
          </p:spPr>
          <p:txBody>
            <a:bodyPr wrap="square" lIns="180000" rtlCol="0">
              <a:spAutoFit/>
            </a:bodyPr>
            <a:lstStyle/>
            <a:p>
              <a:r>
                <a:rPr lang="en-US" sz="1400" b="1" dirty="0">
                  <a:latin typeface="Cambria" panose="02040503050406030204" pitchFamily="18" charset="0"/>
                </a:rPr>
                <a:t>Larger CPU-DPU and DPU-CPU transfers </a:t>
              </a:r>
              <a:r>
                <a:rPr lang="en-US" sz="1400" dirty="0">
                  <a:latin typeface="Cambria" panose="02040503050406030204" pitchFamily="18" charset="0"/>
                </a:rPr>
                <a:t>between the host main memory and the DRAM Processing Unit’s Main memory (MRAM) banks </a:t>
              </a:r>
              <a:r>
                <a:rPr lang="en-US" sz="1400" b="1" dirty="0">
                  <a:latin typeface="Cambria" panose="02040503050406030204" pitchFamily="18" charset="0"/>
                </a:rPr>
                <a:t>result in higher sustained bandwidth</a:t>
              </a:r>
              <a:r>
                <a:rPr lang="en-US" sz="1400" dirty="0">
                  <a:latin typeface="Cambria" panose="02040503050406030204" pitchFamily="18" charset="0"/>
                </a:rPr>
                <a:t>.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D33620-5C64-2549-B884-8B2B16CAE0BD}"/>
              </a:ext>
            </a:extLst>
          </p:cNvPr>
          <p:cNvGrpSpPr/>
          <p:nvPr/>
        </p:nvGrpSpPr>
        <p:grpSpPr>
          <a:xfrm>
            <a:off x="3883231" y="5299876"/>
            <a:ext cx="4960476" cy="1071018"/>
            <a:chOff x="4546948" y="1816269"/>
            <a:chExt cx="4478145" cy="2328073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FB0880E-31A3-9A43-948E-4959436BC3F0}"/>
                </a:ext>
              </a:extLst>
            </p:cNvPr>
            <p:cNvSpPr/>
            <p:nvPr/>
          </p:nvSpPr>
          <p:spPr>
            <a:xfrm>
              <a:off x="4546948" y="1816275"/>
              <a:ext cx="4472353" cy="2328067"/>
            </a:xfrm>
            <a:prstGeom prst="roundRect">
              <a:avLst>
                <a:gd name="adj" fmla="val 9070"/>
              </a:avLst>
            </a:prstGeom>
            <a:solidFill>
              <a:srgbClr val="F9F2F2"/>
            </a:solidFill>
            <a:ln w="44450">
              <a:solidFill>
                <a:srgbClr val="6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6" name="Round Same Side Corner Rectangle 25">
              <a:extLst>
                <a:ext uri="{FF2B5EF4-FFF2-40B4-BE49-F238E27FC236}">
                  <a16:creationId xmlns:a16="http://schemas.microsoft.com/office/drawing/2014/main" id="{5FB3EDB7-8409-3A4E-A7C7-48668EC08BA0}"/>
                </a:ext>
              </a:extLst>
            </p:cNvPr>
            <p:cNvSpPr/>
            <p:nvPr/>
          </p:nvSpPr>
          <p:spPr>
            <a:xfrm>
              <a:off x="4546948" y="1816269"/>
              <a:ext cx="4472353" cy="704279"/>
            </a:xfrm>
            <a:prstGeom prst="round2SameRect">
              <a:avLst>
                <a:gd name="adj1" fmla="val 30308"/>
                <a:gd name="adj2" fmla="val 0"/>
              </a:avLst>
            </a:prstGeom>
            <a:solidFill>
              <a:srgbClr val="660000"/>
            </a:solidFill>
            <a:ln>
              <a:solidFill>
                <a:srgbClr val="6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1400" b="1" i="1" dirty="0">
                  <a:solidFill>
                    <a:schemeClr val="bg1"/>
                  </a:solidFill>
                  <a:latin typeface="Cambria" panose="02040503050406030204" pitchFamily="18" charset="0"/>
                </a:rPr>
                <a:t>KEY TAKEAWAY 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DD7673-D23A-5F41-85EC-946E24CDAEBF}"/>
                </a:ext>
              </a:extLst>
            </p:cNvPr>
            <p:cNvSpPr txBox="1"/>
            <p:nvPr/>
          </p:nvSpPr>
          <p:spPr>
            <a:xfrm>
              <a:off x="4552740" y="2504280"/>
              <a:ext cx="4472353" cy="16056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rtlCol="0">
              <a:spAutoFit/>
            </a:bodyPr>
            <a:lstStyle/>
            <a:p>
              <a:r>
                <a:rPr lang="en-US" sz="1400" b="1" dirty="0">
                  <a:latin typeface="Cambria" panose="02040503050406030204" pitchFamily="18" charset="0"/>
                </a:rPr>
                <a:t>The UPMEM PIM architecture is fundamentally compute bound. </a:t>
              </a:r>
              <a:r>
                <a:rPr lang="en-US" sz="1400" dirty="0">
                  <a:latin typeface="Cambria" panose="02040503050406030204" pitchFamily="18" charset="0"/>
                </a:rPr>
                <a:t>As a result, </a:t>
              </a:r>
              <a:r>
                <a:rPr lang="en-US" sz="1400" b="1" dirty="0">
                  <a:latin typeface="Cambria" panose="02040503050406030204" pitchFamily="18" charset="0"/>
                </a:rPr>
                <a:t>the most suitable work- loads are memory-bound.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403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12401</TotalTime>
  <Words>5102</Words>
  <Application>Microsoft Macintosh PowerPoint</Application>
  <PresentationFormat>On-screen Show (4:3)</PresentationFormat>
  <Paragraphs>855</Paragraphs>
  <Slides>73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73</vt:i4>
      </vt:variant>
    </vt:vector>
  </HeadingPairs>
  <TitlesOfParts>
    <vt:vector size="99" baseType="lpstr">
      <vt:lpstr>ＭＳ Ｐゴシック</vt:lpstr>
      <vt:lpstr>Adobe Garamond Pro</vt:lpstr>
      <vt:lpstr>Arial</vt:lpstr>
      <vt:lpstr>Beirut</vt:lpstr>
      <vt:lpstr>Calibri</vt:lpstr>
      <vt:lpstr>Calibri Light</vt:lpstr>
      <vt:lpstr>Cambria</vt:lpstr>
      <vt:lpstr>Cambria Math</vt:lpstr>
      <vt:lpstr>Candara</vt:lpstr>
      <vt:lpstr>Courier</vt:lpstr>
      <vt:lpstr>Futura Medium</vt:lpstr>
      <vt:lpstr>Garamond</vt:lpstr>
      <vt:lpstr>Geneva</vt:lpstr>
      <vt:lpstr>Segoe UI</vt:lpstr>
      <vt:lpstr>Segoe UI Historic</vt:lpstr>
      <vt:lpstr>Segoe UI Symbol</vt:lpstr>
      <vt:lpstr>Tahoma</vt:lpstr>
      <vt:lpstr>Times</vt:lpstr>
      <vt:lpstr>Wingdings</vt:lpstr>
      <vt:lpstr>Office Theme</vt:lpstr>
      <vt:lpstr>1_Edge</vt:lpstr>
      <vt:lpstr>Edge</vt:lpstr>
      <vt:lpstr>3_Edge</vt:lpstr>
      <vt:lpstr>4_Edge</vt:lpstr>
      <vt:lpstr>2_Edge</vt:lpstr>
      <vt:lpstr>62_Edge</vt:lpstr>
      <vt:lpstr>PowerPoint Presentation</vt:lpstr>
      <vt:lpstr>Executive Summary</vt:lpstr>
      <vt:lpstr>Data Movement in Computing Systems</vt:lpstr>
      <vt:lpstr>Data Movement in Computing Systems</vt:lpstr>
      <vt:lpstr>UPMEM Processing-in-DRAM Engine (2019)</vt:lpstr>
      <vt:lpstr>PIM Alleviates the Shortcomings of  Processor-Centric Systems</vt:lpstr>
      <vt:lpstr>CUT 2021 Paper</vt:lpstr>
      <vt:lpstr>Long arXiv Version</vt:lpstr>
      <vt:lpstr>Observations, Recommendations, Takeaways</vt:lpstr>
      <vt:lpstr>Outline</vt:lpstr>
      <vt:lpstr>Accelerator Model</vt:lpstr>
      <vt:lpstr>System Organization (I)</vt:lpstr>
      <vt:lpstr>System Organization (II)</vt:lpstr>
      <vt:lpstr>2,560-DPU System (I)</vt:lpstr>
      <vt:lpstr>2,560-DPU System (II)</vt:lpstr>
      <vt:lpstr>640-DPU System</vt:lpstr>
      <vt:lpstr>Outline</vt:lpstr>
      <vt:lpstr>Vector Addition (VA)</vt:lpstr>
      <vt:lpstr>CPU-DPU/DPU-CPU Data Transfers</vt:lpstr>
      <vt:lpstr>Inter-DPU Communication</vt:lpstr>
      <vt:lpstr>How Fast are these Data Transfers? </vt:lpstr>
      <vt:lpstr>CPU-DPU/DPU-CPU Transfers: 1 DPU</vt:lpstr>
      <vt:lpstr>CPU-DPU/DPU-CPU Transfers: 1 Rank</vt:lpstr>
      <vt:lpstr>Outline</vt:lpstr>
      <vt:lpstr>DRAM Processing Unit</vt:lpstr>
      <vt:lpstr>DPU Pipeline</vt:lpstr>
      <vt:lpstr>Arithmetic Throughput: Microbenchmark</vt:lpstr>
      <vt:lpstr>Arithmetic Throughput: 11 Tasklets</vt:lpstr>
      <vt:lpstr>Arithmetic Throughput: Native Support</vt:lpstr>
      <vt:lpstr>DPU: WRAM Bandwidth</vt:lpstr>
      <vt:lpstr>DPU: MRAM Latency and Bandwidth</vt:lpstr>
      <vt:lpstr>MRAM Bandwidth</vt:lpstr>
      <vt:lpstr>MRAM Read and Write Latency (I)</vt:lpstr>
      <vt:lpstr>MRAM Read and Write Latency (II)</vt:lpstr>
      <vt:lpstr>MRAM Bandwidth</vt:lpstr>
      <vt:lpstr>STREAM Benchmark: Bandwidth Saturation</vt:lpstr>
      <vt:lpstr>MRAM Bandwidth</vt:lpstr>
      <vt:lpstr>DPU: Arithmetic Throughput vs. Operational Intensity</vt:lpstr>
      <vt:lpstr>Arithmetic Throughput vs. Operational Intensity (I)</vt:lpstr>
      <vt:lpstr>Arithmetic Throughput vs. Operational Intensity (II)</vt:lpstr>
      <vt:lpstr>Arithmetic Throughput vs. Operational Intensity (III)</vt:lpstr>
      <vt:lpstr>Outline</vt:lpstr>
      <vt:lpstr>PrIM Benchmarks</vt:lpstr>
      <vt:lpstr>PrIM Benchmarks: Application Domains</vt:lpstr>
      <vt:lpstr>Roofline Model</vt:lpstr>
      <vt:lpstr>PrIM Benchmarks: Diversity</vt:lpstr>
      <vt:lpstr>Outline</vt:lpstr>
      <vt:lpstr>Evaluation Methodology</vt:lpstr>
      <vt:lpstr>Evaluation Methodology</vt:lpstr>
      <vt:lpstr>Strong Scaling: 1 DPU (I)</vt:lpstr>
      <vt:lpstr>Strong Scaling: 1 DPU (II)</vt:lpstr>
      <vt:lpstr>Strong Scaling: 1 DPU (III)</vt:lpstr>
      <vt:lpstr>Strong Scaling: 1 DPU (IV)</vt:lpstr>
      <vt:lpstr>Strong Scaling: 1 Rank</vt:lpstr>
      <vt:lpstr>Strong Scaling: 32 Ranks</vt:lpstr>
      <vt:lpstr>Weak Scaling: 1 Rank</vt:lpstr>
      <vt:lpstr>CPU/GPU: Evaluation Methodology</vt:lpstr>
      <vt:lpstr>CPU/GPU: Performance Comparison (I)</vt:lpstr>
      <vt:lpstr>CPU/GPU: Performance Comparison (II)</vt:lpstr>
      <vt:lpstr>CPU/GPU: Performance Comparison (III)</vt:lpstr>
      <vt:lpstr>CPU/GPU: Energy Comparison</vt:lpstr>
      <vt:lpstr>Outline</vt:lpstr>
      <vt:lpstr>Key Takeaway 1</vt:lpstr>
      <vt:lpstr>Key Takeaway 2</vt:lpstr>
      <vt:lpstr>Key Takeaway 3</vt:lpstr>
      <vt:lpstr>Key Takeaway 4</vt:lpstr>
      <vt:lpstr>Executive Summary</vt:lpstr>
      <vt:lpstr>Long arXiv Version</vt:lpstr>
      <vt:lpstr>PrIM Repository</vt:lpstr>
      <vt:lpstr>Understanding a Modern PIM Architecture</vt:lpstr>
      <vt:lpstr>Processing-in-Memory Course (Fall 2021)</vt:lpstr>
      <vt:lpstr>Comp Arch (Fall 2021)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</dc:title>
  <dc:creator>Microsoft Office User</dc:creator>
  <cp:lastModifiedBy>Juan Gómez-Luna</cp:lastModifiedBy>
  <cp:revision>743</cp:revision>
  <dcterms:created xsi:type="dcterms:W3CDTF">2020-09-04T14:15:51Z</dcterms:created>
  <dcterms:modified xsi:type="dcterms:W3CDTF">2021-10-18T10:09:48Z</dcterms:modified>
</cp:coreProperties>
</file>