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5" r:id="rId1"/>
  </p:sldMasterIdLst>
  <p:notesMasterIdLst>
    <p:notesMasterId r:id="rId37"/>
  </p:notesMasterIdLst>
  <p:handoutMasterIdLst>
    <p:handoutMasterId r:id="rId38"/>
  </p:handoutMasterIdLst>
  <p:sldIdLst>
    <p:sldId id="305" r:id="rId2"/>
    <p:sldId id="359" r:id="rId3"/>
    <p:sldId id="309" r:id="rId4"/>
    <p:sldId id="357" r:id="rId5"/>
    <p:sldId id="342" r:id="rId6"/>
    <p:sldId id="319" r:id="rId7"/>
    <p:sldId id="341" r:id="rId8"/>
    <p:sldId id="343" r:id="rId9"/>
    <p:sldId id="344" r:id="rId10"/>
    <p:sldId id="345" r:id="rId11"/>
    <p:sldId id="346" r:id="rId12"/>
    <p:sldId id="348" r:id="rId13"/>
    <p:sldId id="327" r:id="rId14"/>
    <p:sldId id="328" r:id="rId15"/>
    <p:sldId id="349" r:id="rId16"/>
    <p:sldId id="347" r:id="rId17"/>
    <p:sldId id="360" r:id="rId18"/>
    <p:sldId id="361" r:id="rId19"/>
    <p:sldId id="362" r:id="rId20"/>
    <p:sldId id="334" r:id="rId21"/>
    <p:sldId id="363" r:id="rId22"/>
    <p:sldId id="332" r:id="rId23"/>
    <p:sldId id="358" r:id="rId24"/>
    <p:sldId id="350" r:id="rId25"/>
    <p:sldId id="314" r:id="rId26"/>
    <p:sldId id="331" r:id="rId27"/>
    <p:sldId id="330" r:id="rId28"/>
    <p:sldId id="308" r:id="rId29"/>
    <p:sldId id="355" r:id="rId30"/>
    <p:sldId id="354" r:id="rId31"/>
    <p:sldId id="351" r:id="rId32"/>
    <p:sldId id="352" r:id="rId33"/>
    <p:sldId id="333" r:id="rId34"/>
    <p:sldId id="353" r:id="rId35"/>
    <p:sldId id="317" r:id="rId36"/>
  </p:sldIdLst>
  <p:sldSz cx="9144000" cy="6858000" type="screen4x3"/>
  <p:notesSz cx="6858000" cy="9144000"/>
  <p:defaultTextStyle>
    <a:defPPr>
      <a:defRPr lang="en-GB"/>
    </a:defPPr>
    <a:lvl1pPr algn="l" defTabSz="36257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600430" indent="-230144" algn="l" defTabSz="36257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24430" indent="-183858" algn="l" defTabSz="36257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294717" indent="-183858" algn="l" defTabSz="36257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665003" indent="-183858" algn="l" defTabSz="36257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1851431" algn="l" defTabSz="740573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221718" algn="l" defTabSz="740573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2592004" algn="l" defTabSz="740573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2962290" algn="l" defTabSz="740573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2AE74F-7869-4347-B8E6-74ED5E6126DC}">
          <p14:sldIdLst>
            <p14:sldId id="305"/>
            <p14:sldId id="359"/>
            <p14:sldId id="309"/>
            <p14:sldId id="357"/>
            <p14:sldId id="342"/>
            <p14:sldId id="319"/>
            <p14:sldId id="341"/>
            <p14:sldId id="343"/>
            <p14:sldId id="344"/>
            <p14:sldId id="345"/>
            <p14:sldId id="346"/>
            <p14:sldId id="348"/>
            <p14:sldId id="327"/>
            <p14:sldId id="328"/>
            <p14:sldId id="349"/>
            <p14:sldId id="347"/>
            <p14:sldId id="360"/>
            <p14:sldId id="361"/>
            <p14:sldId id="362"/>
            <p14:sldId id="334"/>
            <p14:sldId id="363"/>
            <p14:sldId id="332"/>
            <p14:sldId id="358"/>
            <p14:sldId id="350"/>
            <p14:sldId id="314"/>
            <p14:sldId id="331"/>
          </p14:sldIdLst>
        </p14:section>
        <p14:section name="Backup Slides" id="{0EA72E4D-6ABB-45DB-A255-5ED9D6493278}">
          <p14:sldIdLst>
            <p14:sldId id="330"/>
            <p14:sldId id="308"/>
            <p14:sldId id="355"/>
            <p14:sldId id="354"/>
            <p14:sldId id="351"/>
            <p14:sldId id="352"/>
            <p14:sldId id="333"/>
            <p14:sldId id="353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96"/>
    <a:srgbClr val="FFCD00"/>
    <a:srgbClr val="B9CDE5"/>
    <a:srgbClr val="232D4B"/>
    <a:srgbClr val="C69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2255" autoAdjust="0"/>
  </p:normalViewPr>
  <p:slideViewPr>
    <p:cSldViewPr snapToGrid="0" snapToObjects="1">
      <p:cViewPr varScale="1">
        <p:scale>
          <a:sx n="61" d="100"/>
          <a:sy n="61" d="100"/>
        </p:scale>
        <p:origin x="1340" y="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xiszi\Google%20Drive\Binary%20Star\Performance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xiszi\Google%20Drive\Binary%20Star\Performance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xiszi\Google%20Drive\Binary%20Star\Binary%20Star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xiszishu\Google%20Drive\Binary%20Star\Performanc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iszi\Google%20Drive\Binary%20Star\Binary%20Sta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xiszi\Google%20Drive\Binary%20Star\Binary%20Star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xiszi\Google%20Drive\Binary%20Star\Binary%20Star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xiszi\Google%20Drive\Binary%20Star\Binary%20Star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iszi\Google%20Drive\Binary%20Star\Dirtynes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xiszi\Google%20Drive\Binary%20Star\Performanc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xiszi\Google%20Drive\Binary%20Star\Binary%20Star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xiszi\Google%20Drive\Binary%20Star\Perform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687746062992097E-2"/>
          <c:y val="4.4999999999999998E-2"/>
          <c:w val="0.87265551266517005"/>
          <c:h val="0.809069553805774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Amazon EC2</c:v>
                </c:pt>
              </c:strCache>
            </c:strRef>
          </c:tx>
          <c:spPr>
            <a:ln w="22225">
              <a:solidFill>
                <a:schemeClr val="tx1"/>
              </a:solidFill>
            </a:ln>
          </c:spPr>
          <c:marker>
            <c:symbol val="diamond"/>
            <c:size val="14"/>
            <c:spPr>
              <a:noFill/>
              <a:ln w="38100">
                <a:solidFill>
                  <a:schemeClr val="tx1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6.0499999999999998E-2</c:v>
                </c:pt>
                <c:pt idx="1">
                  <c:v>0.24399999999999999</c:v>
                </c:pt>
                <c:pt idx="2">
                  <c:v>0.24399999999999999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9F-44FF-A225-E58C2DF429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Microsoft Azure</c:v>
                </c:pt>
              </c:strCache>
            </c:strRef>
          </c:tx>
          <c:spPr>
            <a:ln w="22225">
              <a:solidFill>
                <a:schemeClr val="accent2">
                  <a:lumMod val="75000"/>
                </a:schemeClr>
              </a:solidFill>
            </a:ln>
          </c:spPr>
          <c:marker>
            <c:symbol val="triangle"/>
            <c:size val="14"/>
            <c:spPr>
              <a:noFill/>
              <a:ln w="38100">
                <a:solidFill>
                  <a:schemeClr val="accent2">
                    <a:lumMod val="75000"/>
                  </a:schemeClr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3">
                  <c:v>0.44800000000000001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9F-44FF-A225-E58C2DF42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1155096"/>
        <c:axId val="-2121871496"/>
      </c:lineChart>
      <c:catAx>
        <c:axId val="21211550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Arial"/>
                <a:cs typeface="Arial"/>
              </a:defRPr>
            </a:pPr>
            <a:endParaRPr lang="en-US"/>
          </a:p>
        </c:txPr>
        <c:crossAx val="-2121871496"/>
        <c:crosses val="autoZero"/>
        <c:auto val="1"/>
        <c:lblAlgn val="ctr"/>
        <c:lblOffset val="100"/>
        <c:noMultiLvlLbl val="0"/>
      </c:catAx>
      <c:valAx>
        <c:axId val="-2121871496"/>
        <c:scaling>
          <c:orientation val="minMax"/>
        </c:scaling>
        <c:delete val="0"/>
        <c:axPos val="l"/>
        <c:majorGridlines>
          <c:spPr>
            <a:ln>
              <a:noFill/>
              <a:prstDash val="sysDash"/>
            </a:ln>
          </c:spPr>
        </c:majorGridlines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Arial"/>
                <a:cs typeface="Arial"/>
              </a:defRPr>
            </a:pPr>
            <a:endParaRPr lang="en-US"/>
          </a:p>
        </c:txPr>
        <c:crossAx val="2121155096"/>
        <c:crosses val="autoZero"/>
        <c:crossBetween val="between"/>
        <c:majorUnit val="2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0.1196047616777"/>
          <c:y val="0.13922018348623899"/>
          <c:w val="0.45485505859923298"/>
          <c:h val="0.27965255905511799"/>
        </c:manualLayout>
      </c:layout>
      <c:overlay val="0"/>
      <c:txPr>
        <a:bodyPr/>
        <a:lstStyle/>
        <a:p>
          <a:pPr>
            <a:defRPr sz="20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'commit frequency vs. throughput'!$B$9</c:f>
              <c:strCache>
                <c:ptCount val="1"/>
                <c:pt idx="0">
                  <c:v>YCSB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'commit frequency vs. throughput'!$A$10:$A$15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'commit frequency vs. throughput'!$B$10:$B$15</c:f>
              <c:numCache>
                <c:formatCode>General</c:formatCode>
                <c:ptCount val="6"/>
                <c:pt idx="0">
                  <c:v>0.64789786113811565</c:v>
                </c:pt>
                <c:pt idx="1">
                  <c:v>0.80988892791269618</c:v>
                </c:pt>
                <c:pt idx="2">
                  <c:v>0.88491561998543666</c:v>
                </c:pt>
                <c:pt idx="3">
                  <c:v>0.9329314074908821</c:v>
                </c:pt>
                <c:pt idx="4">
                  <c:v>0.98129068450224377</c:v>
                </c:pt>
                <c:pt idx="5">
                  <c:v>0.98229068450224377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4-4956-9969-78180011BF5B}"/>
            </c:ext>
          </c:extLst>
        </c:ser>
        <c:ser>
          <c:idx val="1"/>
          <c:order val="1"/>
          <c:tx>
            <c:strRef>
              <c:f>'commit frequency vs. throughput'!$C$9</c:f>
              <c:strCache>
                <c:ptCount val="1"/>
                <c:pt idx="0">
                  <c:v>TPCC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'commit frequency vs. throughput'!$A$10:$A$15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'commit frequency vs. throughput'!$C$10:$C$15</c:f>
              <c:numCache>
                <c:formatCode>General</c:formatCode>
                <c:ptCount val="6"/>
                <c:pt idx="0">
                  <c:v>0.77669636128403785</c:v>
                </c:pt>
                <c:pt idx="1">
                  <c:v>0.87810856313807928</c:v>
                </c:pt>
                <c:pt idx="2">
                  <c:v>0.92680703434436529</c:v>
                </c:pt>
                <c:pt idx="3">
                  <c:v>0.96118523591386296</c:v>
                </c:pt>
                <c:pt idx="4">
                  <c:v>0.99558286240466343</c:v>
                </c:pt>
                <c:pt idx="5">
                  <c:v>0.99658286240466343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D4-4956-9969-78180011BF5B}"/>
            </c:ext>
          </c:extLst>
        </c:ser>
        <c:ser>
          <c:idx val="2"/>
          <c:order val="2"/>
          <c:tx>
            <c:strRef>
              <c:f>'commit frequency vs. throughput'!$D$9</c:f>
              <c:strCache>
                <c:ptCount val="1"/>
                <c:pt idx="0">
                  <c:v>Redis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'commit frequency vs. throughput'!$A$10:$A$15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'commit frequency vs. throughput'!$D$10:$D$15</c:f>
              <c:numCache>
                <c:formatCode>General</c:formatCode>
                <c:ptCount val="6"/>
                <c:pt idx="0">
                  <c:v>0.77516897636170068</c:v>
                </c:pt>
                <c:pt idx="1">
                  <c:v>0.87732746628839853</c:v>
                </c:pt>
                <c:pt idx="2">
                  <c:v>0.92633413283935107</c:v>
                </c:pt>
                <c:pt idx="3">
                  <c:v>0.96086854418692247</c:v>
                </c:pt>
                <c:pt idx="4">
                  <c:v>0.99542380129617281</c:v>
                </c:pt>
                <c:pt idx="5">
                  <c:v>0.99642380129617281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D4-4956-9969-78180011BF5B}"/>
            </c:ext>
          </c:extLst>
        </c:ser>
        <c:ser>
          <c:idx val="3"/>
          <c:order val="3"/>
          <c:tx>
            <c:strRef>
              <c:f>'commit frequency vs. throughput'!$E$9</c:f>
              <c:strCache>
                <c:ptCount val="1"/>
                <c:pt idx="0">
                  <c:v>Memcached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'commit frequency vs. throughput'!$A$10:$A$15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'commit frequency vs. throughput'!$E$10:$E$15</c:f>
              <c:numCache>
                <c:formatCode>General</c:formatCode>
                <c:ptCount val="6"/>
                <c:pt idx="0">
                  <c:v>0.55759524028470708</c:v>
                </c:pt>
                <c:pt idx="1">
                  <c:v>0.75883365111336143</c:v>
                </c:pt>
                <c:pt idx="2">
                  <c:v>0.85273652838892056</c:v>
                </c:pt>
                <c:pt idx="3">
                  <c:v>0.9109436616164539</c:v>
                </c:pt>
                <c:pt idx="4">
                  <c:v>0.9700225057267764</c:v>
                </c:pt>
                <c:pt idx="5">
                  <c:v>0.9710225057267764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D4-4956-9969-78180011BF5B}"/>
            </c:ext>
          </c:extLst>
        </c:ser>
        <c:ser>
          <c:idx val="4"/>
          <c:order val="4"/>
          <c:tx>
            <c:strRef>
              <c:f>'commit frequency vs. throughput'!$F$9</c:f>
              <c:strCache>
                <c:ptCount val="1"/>
                <c:pt idx="0">
                  <c:v>mysql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'commit frequency vs. throughput'!$A$10:$A$15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'commit frequency vs. throughput'!$F$10:$F$15</c:f>
              <c:numCache>
                <c:formatCode>General</c:formatCode>
                <c:ptCount val="6"/>
                <c:pt idx="0">
                  <c:v>0.79874258836309187</c:v>
                </c:pt>
                <c:pt idx="1">
                  <c:v>0.88931420103175107</c:v>
                </c:pt>
                <c:pt idx="2">
                  <c:v>0.93357474949217423</c:v>
                </c:pt>
                <c:pt idx="3">
                  <c:v>0.96571189941914204</c:v>
                </c:pt>
                <c:pt idx="4">
                  <c:v>0.9978536462924521</c:v>
                </c:pt>
                <c:pt idx="5">
                  <c:v>0.9988536462924521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D4-4956-9969-78180011BF5B}"/>
            </c:ext>
          </c:extLst>
        </c:ser>
        <c:ser>
          <c:idx val="5"/>
          <c:order val="5"/>
          <c:tx>
            <c:strRef>
              <c:f>'commit frequency vs. throughput'!$G$9</c:f>
              <c:strCache>
                <c:ptCount val="1"/>
                <c:pt idx="0">
                  <c:v>facesim</c:v>
                </c:pt>
              </c:strCache>
            </c:strRef>
          </c:tx>
          <c:spPr>
            <a:solidFill>
              <a:schemeClr val="dk1">
                <a:tint val="600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'commit frequency vs. throughput'!$A$10:$A$15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'commit frequency vs. throughput'!$G$10:$G$15</c:f>
              <c:numCache>
                <c:formatCode>General</c:formatCode>
                <c:ptCount val="6"/>
                <c:pt idx="0">
                  <c:v>0.72174988694194919</c:v>
                </c:pt>
                <c:pt idx="1">
                  <c:v>0.84960512158578283</c:v>
                </c:pt>
                <c:pt idx="2">
                  <c:v>0.90945092411187489</c:v>
                </c:pt>
                <c:pt idx="3">
                  <c:v>0.94952882190063093</c:v>
                </c:pt>
                <c:pt idx="4">
                  <c:v>0.98971148417133714</c:v>
                </c:pt>
                <c:pt idx="5">
                  <c:v>0.99071148417133714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D4-4956-9969-78180011BF5B}"/>
            </c:ext>
          </c:extLst>
        </c:ser>
        <c:ser>
          <c:idx val="6"/>
          <c:order val="6"/>
          <c:tx>
            <c:strRef>
              <c:f>'commit frequency vs. throughput'!$H$9</c:f>
              <c:strCache>
                <c:ptCount val="1"/>
                <c:pt idx="0">
                  <c:v>fluidanimate</c:v>
                </c:pt>
              </c:strCache>
            </c:strRef>
          </c:tx>
          <c:spPr>
            <a:solidFill>
              <a:schemeClr val="dk1">
                <a:tint val="800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'commit frequency vs. throughput'!$A$10:$A$15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'commit frequency vs. throughput'!$H$10:$H$15</c:f>
              <c:numCache>
                <c:formatCode>General</c:formatCode>
                <c:ptCount val="6"/>
                <c:pt idx="0">
                  <c:v>0.75858719324685731</c:v>
                </c:pt>
                <c:pt idx="1">
                  <c:v>0.86880709805763578</c:v>
                </c:pt>
                <c:pt idx="2">
                  <c:v>0.92116576704451325</c:v>
                </c:pt>
                <c:pt idx="3">
                  <c:v>0.95740409683869776</c:v>
                </c:pt>
                <c:pt idx="4">
                  <c:v>0.99368209042867317</c:v>
                </c:pt>
                <c:pt idx="5">
                  <c:v>0.99468209042867317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D4-4956-9969-78180011BF5B}"/>
            </c:ext>
          </c:extLst>
        </c:ser>
        <c:ser>
          <c:idx val="7"/>
          <c:order val="7"/>
          <c:tx>
            <c:strRef>
              <c:f>'commit frequency vs. throughput'!$I$9</c:f>
              <c:strCache>
                <c:ptCount val="1"/>
                <c:pt idx="0">
                  <c:v>freqmine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'commit frequency vs. throughput'!$A$10:$A$15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'commit frequency vs. throughput'!$I$10:$I$15</c:f>
              <c:numCache>
                <c:formatCode>General</c:formatCode>
                <c:ptCount val="6"/>
                <c:pt idx="0">
                  <c:v>0.7353101710406067</c:v>
                </c:pt>
                <c:pt idx="1">
                  <c:v>0.8567184387481025</c:v>
                </c:pt>
                <c:pt idx="2">
                  <c:v>0.91380160610134742</c:v>
                </c:pt>
                <c:pt idx="3">
                  <c:v>0.95245724052393155</c:v>
                </c:pt>
                <c:pt idx="4">
                  <c:v>0.99118981054283017</c:v>
                </c:pt>
                <c:pt idx="5">
                  <c:v>0.99218981054283018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5D4-4956-9969-78180011BF5B}"/>
            </c:ext>
          </c:extLst>
        </c:ser>
        <c:ser>
          <c:idx val="8"/>
          <c:order val="8"/>
          <c:tx>
            <c:strRef>
              <c:f>'commit frequency vs. throughput'!$J$9</c:f>
              <c:strCache>
                <c:ptCount val="1"/>
                <c:pt idx="0">
                  <c:v>vips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'commit frequency vs. throughput'!$A$10:$A$15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'commit frequency vs. throughput'!$J$10:$J$15</c:f>
              <c:numCache>
                <c:formatCode>General</c:formatCode>
                <c:ptCount val="6"/>
                <c:pt idx="0">
                  <c:v>0.78222203494178522</c:v>
                </c:pt>
                <c:pt idx="1">
                  <c:v>0.88092916917674813</c:v>
                </c:pt>
                <c:pt idx="2">
                  <c:v>0.92851346499677079</c:v>
                </c:pt>
                <c:pt idx="3">
                  <c:v>0.96232757459702634</c:v>
                </c:pt>
                <c:pt idx="4">
                  <c:v>0.99615640067061073</c:v>
                </c:pt>
                <c:pt idx="5">
                  <c:v>0.99715640067061073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D4-4956-9969-78180011BF5B}"/>
            </c:ext>
          </c:extLst>
        </c:ser>
        <c:ser>
          <c:idx val="9"/>
          <c:order val="9"/>
          <c:tx>
            <c:strRef>
              <c:f>'commit frequency vs. throughput'!$K$9</c:f>
              <c:strCache>
                <c:ptCount val="1"/>
                <c:pt idx="0">
                  <c:v>x264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'commit frequency vs. throughput'!$A$10:$A$15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'commit frequency vs. throughput'!$K$10:$K$15</c:f>
              <c:numCache>
                <c:formatCode>General</c:formatCode>
                <c:ptCount val="6"/>
                <c:pt idx="0">
                  <c:v>0.78222203494178522</c:v>
                </c:pt>
                <c:pt idx="1">
                  <c:v>0.88092916917674813</c:v>
                </c:pt>
                <c:pt idx="2">
                  <c:v>0.92851346499677079</c:v>
                </c:pt>
                <c:pt idx="3">
                  <c:v>0.96232757459702634</c:v>
                </c:pt>
                <c:pt idx="4">
                  <c:v>0.99615640067061073</c:v>
                </c:pt>
                <c:pt idx="5">
                  <c:v>0.99715640067061073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D4-4956-9969-78180011BF5B}"/>
            </c:ext>
          </c:extLst>
        </c:ser>
        <c:ser>
          <c:idx val="10"/>
          <c:order val="10"/>
          <c:tx>
            <c:strRef>
              <c:f>'commit frequency vs. throughput'!$L$9</c:f>
              <c:strCache>
                <c:ptCount val="1"/>
                <c:pt idx="0">
                  <c:v>Gmean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'commit frequency vs. throughput'!$A$10:$A$15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'commit frequency vs. throughput'!$L$10:$L$15</c:f>
              <c:numCache>
                <c:formatCode>General</c:formatCode>
                <c:ptCount val="6"/>
                <c:pt idx="0">
                  <c:v>0.72969320068342702</c:v>
                </c:pt>
                <c:pt idx="1">
                  <c:v>0.85412174496003312</c:v>
                </c:pt>
                <c:pt idx="2">
                  <c:v>0.91225619255521928</c:v>
                </c:pt>
                <c:pt idx="3">
                  <c:v>0.95142698808665205</c:v>
                </c:pt>
                <c:pt idx="4">
                  <c:v>0.99067219265709106</c:v>
                </c:pt>
                <c:pt idx="5">
                  <c:v>0.99167222803242649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D4-4956-9969-78180011B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2847896"/>
        <c:axId val="512845928"/>
      </c:barChart>
      <c:catAx>
        <c:axId val="5128478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2845928"/>
        <c:crosses val="autoZero"/>
        <c:auto val="1"/>
        <c:lblAlgn val="ctr"/>
        <c:lblOffset val="0"/>
        <c:noMultiLvlLbl val="0"/>
      </c:catAx>
      <c:valAx>
        <c:axId val="512845928"/>
        <c:scaling>
          <c:orientation val="minMax"/>
          <c:max val="1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2847896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570192665970088"/>
          <c:y val="0.509663212525714"/>
          <c:w val="0.7205968405297225"/>
          <c:h val="0.2966598316303985"/>
        </c:manualLayout>
      </c:layout>
      <c:overlay val="1"/>
      <c:spPr>
        <a:solidFill>
          <a:sysClr val="window" lastClr="FFFFFF"/>
        </a:solidFill>
        <a:ln w="1587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'interval vs uncorrectable error'!$A$18</c:f>
              <c:strCache>
                <c:ptCount val="1"/>
                <c:pt idx="0">
                  <c:v>Uncorrectable errors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numRef>
              <c:f>'interval vs uncorrectable error'!$B$17:$G$17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'interval vs uncorrectable error'!$B$18:$G$18</c:f>
              <c:numCache>
                <c:formatCode>General</c:formatCode>
                <c:ptCount val="6"/>
                <c:pt idx="0">
                  <c:v>5.7600000000000013E-11</c:v>
                </c:pt>
                <c:pt idx="1">
                  <c:v>2.7475200000000005E-9</c:v>
                </c:pt>
                <c:pt idx="2">
                  <c:v>5.1552000000000006E-9</c:v>
                </c:pt>
                <c:pt idx="3">
                  <c:v>6.0652800000000008E-9</c:v>
                </c:pt>
                <c:pt idx="4">
                  <c:v>6.5491200000000006E-9</c:v>
                </c:pt>
                <c:pt idx="5">
                  <c:v>6.7910400000000022E-9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63-44F4-A6FC-CB889497F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2874032"/>
        <c:axId val="1852877840"/>
      </c:lineChart>
      <c:catAx>
        <c:axId val="18528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52877840"/>
        <c:crosses val="autoZero"/>
        <c:auto val="1"/>
        <c:lblAlgn val="ctr"/>
        <c:lblOffset val="0"/>
        <c:noMultiLvlLbl val="0"/>
      </c:catAx>
      <c:valAx>
        <c:axId val="1852877840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52874032"/>
        <c:crosses val="autoZero"/>
        <c:crossBetween val="between"/>
      </c:valAx>
      <c:spPr>
        <a:noFill/>
        <a:ln w="19050">
          <a:solidFill>
            <a:sysClr val="windowText" lastClr="000000"/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2"/>
          <c:order val="1"/>
          <c:tx>
            <c:strRef>
              <c:f>BER!$A$36</c:f>
              <c:strCache>
                <c:ptCount val="1"/>
                <c:pt idx="0">
                  <c:v>RECC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6A96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BER!$B$32:$M$32</c:f>
              <c:numCache>
                <c:formatCode>0.00E+00</c:formatCode>
                <c:ptCount val="12"/>
                <c:pt idx="0">
                  <c:v>1E-14</c:v>
                </c:pt>
                <c:pt idx="1">
                  <c:v>1E-13</c:v>
                </c:pt>
                <c:pt idx="2">
                  <c:v>9.9999999999999998E-13</c:v>
                </c:pt>
                <c:pt idx="3">
                  <c:v>9.9999999999999994E-12</c:v>
                </c:pt>
                <c:pt idx="4">
                  <c:v>1E-10</c:v>
                </c:pt>
                <c:pt idx="5">
                  <c:v>1.0000000000000001E-9</c:v>
                </c:pt>
                <c:pt idx="6">
                  <c:v>1E-8</c:v>
                </c:pt>
                <c:pt idx="7">
                  <c:v>9.9999999999999995E-8</c:v>
                </c:pt>
                <c:pt idx="8">
                  <c:v>9.9999999999999995E-7</c:v>
                </c:pt>
                <c:pt idx="9">
                  <c:v>1.0000000000000001E-5</c:v>
                </c:pt>
                <c:pt idx="10">
                  <c:v>1E-4</c:v>
                </c:pt>
                <c:pt idx="11">
                  <c:v>1E-3</c:v>
                </c:pt>
              </c:numCache>
            </c:numRef>
          </c:xVal>
          <c:yVal>
            <c:numRef>
              <c:f>BER!$B$23:$M$23</c:f>
              <c:numCache>
                <c:formatCode>0.00E+00</c:formatCode>
                <c:ptCount val="12"/>
                <c:pt idx="0">
                  <c:v>1.29024E-23</c:v>
                </c:pt>
                <c:pt idx="1">
                  <c:v>1.2902400000000001E-21</c:v>
                </c:pt>
                <c:pt idx="2">
                  <c:v>1.2902399999999998E-19</c:v>
                </c:pt>
                <c:pt idx="3">
                  <c:v>1.2902399999999998E-17</c:v>
                </c:pt>
                <c:pt idx="4">
                  <c:v>1.29024E-15</c:v>
                </c:pt>
                <c:pt idx="5">
                  <c:v>1.29024E-13</c:v>
                </c:pt>
                <c:pt idx="6">
                  <c:v>1.2902400000000001E-11</c:v>
                </c:pt>
                <c:pt idx="7">
                  <c:v>1.2902399999999999E-9</c:v>
                </c:pt>
                <c:pt idx="8">
                  <c:v>1.29024E-7</c:v>
                </c:pt>
                <c:pt idx="9">
                  <c:v>1.2902400000000002E-5</c:v>
                </c:pt>
                <c:pt idx="10">
                  <c:v>1.29024E-3</c:v>
                </c:pt>
                <c:pt idx="11">
                  <c:v>0.129024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58E-4120-BF7C-98C6E52D3CBC}"/>
            </c:ext>
          </c:extLst>
        </c:ser>
        <c:ser>
          <c:idx val="3"/>
          <c:order val="2"/>
          <c:tx>
            <c:strRef>
              <c:f>BER!$A$22</c:f>
              <c:strCache>
                <c:ptCount val="1"/>
                <c:pt idx="0">
                  <c:v>RECC+IECC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C69214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BER!$B$32:$M$32</c:f>
              <c:numCache>
                <c:formatCode>0.00E+00</c:formatCode>
                <c:ptCount val="12"/>
                <c:pt idx="0">
                  <c:v>1E-14</c:v>
                </c:pt>
                <c:pt idx="1">
                  <c:v>1E-13</c:v>
                </c:pt>
                <c:pt idx="2">
                  <c:v>9.9999999999999998E-13</c:v>
                </c:pt>
                <c:pt idx="3">
                  <c:v>9.9999999999999994E-12</c:v>
                </c:pt>
                <c:pt idx="4">
                  <c:v>1E-10</c:v>
                </c:pt>
                <c:pt idx="5">
                  <c:v>1.0000000000000001E-9</c:v>
                </c:pt>
                <c:pt idx="6">
                  <c:v>1E-8</c:v>
                </c:pt>
                <c:pt idx="7">
                  <c:v>9.9999999999999995E-8</c:v>
                </c:pt>
                <c:pt idx="8">
                  <c:v>9.9999999999999995E-7</c:v>
                </c:pt>
                <c:pt idx="9">
                  <c:v>1.0000000000000001E-5</c:v>
                </c:pt>
                <c:pt idx="10">
                  <c:v>1E-4</c:v>
                </c:pt>
                <c:pt idx="11">
                  <c:v>1E-3</c:v>
                </c:pt>
              </c:numCache>
            </c:numRef>
          </c:xVal>
          <c:yVal>
            <c:numRef>
              <c:f>BER!$B$24:$M$24</c:f>
              <c:numCache>
                <c:formatCode>0.00E+00</c:formatCode>
                <c:ptCount val="12"/>
                <c:pt idx="0">
                  <c:v>4.0004999999999997E-25</c:v>
                </c:pt>
                <c:pt idx="1">
                  <c:v>4.0005000000000002E-23</c:v>
                </c:pt>
                <c:pt idx="2">
                  <c:v>4.0005E-21</c:v>
                </c:pt>
                <c:pt idx="3">
                  <c:v>4.0004999999999999E-19</c:v>
                </c:pt>
                <c:pt idx="4">
                  <c:v>4.0005000000000002E-17</c:v>
                </c:pt>
                <c:pt idx="5">
                  <c:v>4.0005000000000002E-15</c:v>
                </c:pt>
                <c:pt idx="6">
                  <c:v>4.0005000000000005E-13</c:v>
                </c:pt>
                <c:pt idx="7">
                  <c:v>4.0004999999999995E-11</c:v>
                </c:pt>
                <c:pt idx="8">
                  <c:v>4.0005E-9</c:v>
                </c:pt>
                <c:pt idx="9">
                  <c:v>4.0005000000000009E-7</c:v>
                </c:pt>
                <c:pt idx="10">
                  <c:v>4.0005000000000001E-5</c:v>
                </c:pt>
                <c:pt idx="11">
                  <c:v>4.0004999999999997E-3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58E-4120-BF7C-98C6E52D3CBC}"/>
            </c:ext>
          </c:extLst>
        </c:ser>
        <c:ser>
          <c:idx val="6"/>
          <c:order val="5"/>
          <c:tx>
            <c:strRef>
              <c:f>BER!$A$30</c:f>
              <c:strCache>
                <c:ptCount val="1"/>
                <c:pt idx="0">
                  <c:v>Chipkill+IECC</c:v>
                </c:pt>
              </c:strCache>
            </c:strRef>
          </c:tx>
          <c:spPr>
            <a:ln w="25400" cap="rnd">
              <a:solidFill>
                <a:srgbClr val="232D4B">
                  <a:alpha val="99000"/>
                </a:srgbClr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BER!$B$26:$M$26</c:f>
              <c:numCache>
                <c:formatCode>0.00E+00</c:formatCode>
                <c:ptCount val="12"/>
                <c:pt idx="0">
                  <c:v>1E-14</c:v>
                </c:pt>
                <c:pt idx="1">
                  <c:v>1E-13</c:v>
                </c:pt>
                <c:pt idx="2">
                  <c:v>9.9999999999999998E-13</c:v>
                </c:pt>
                <c:pt idx="3">
                  <c:v>9.9999999999999994E-12</c:v>
                </c:pt>
                <c:pt idx="4">
                  <c:v>1E-10</c:v>
                </c:pt>
                <c:pt idx="5">
                  <c:v>1.0000000000000001E-9</c:v>
                </c:pt>
                <c:pt idx="6">
                  <c:v>1E-8</c:v>
                </c:pt>
                <c:pt idx="7">
                  <c:v>9.9999999999999995E-8</c:v>
                </c:pt>
                <c:pt idx="8">
                  <c:v>9.9999999999999995E-7</c:v>
                </c:pt>
                <c:pt idx="9">
                  <c:v>1.0000000000000001E-5</c:v>
                </c:pt>
                <c:pt idx="10">
                  <c:v>1E-4</c:v>
                </c:pt>
                <c:pt idx="11">
                  <c:v>1E-3</c:v>
                </c:pt>
              </c:numCache>
            </c:numRef>
          </c:xVal>
          <c:yVal>
            <c:numRef>
              <c:f>BER!$B$30:$M$30</c:f>
              <c:numCache>
                <c:formatCode>0.00E+00</c:formatCode>
                <c:ptCount val="12"/>
                <c:pt idx="0">
                  <c:v>8.390176768E-47</c:v>
                </c:pt>
                <c:pt idx="1">
                  <c:v>8.3901767680000012E-43</c:v>
                </c:pt>
                <c:pt idx="2">
                  <c:v>8.3901767679999991E-39</c:v>
                </c:pt>
                <c:pt idx="3">
                  <c:v>8.3901767679999978E-35</c:v>
                </c:pt>
                <c:pt idx="4">
                  <c:v>8.3901767680000034E-31</c:v>
                </c:pt>
                <c:pt idx="5">
                  <c:v>8.3901767680000022E-27</c:v>
                </c:pt>
                <c:pt idx="6">
                  <c:v>8.3901767680000036E-23</c:v>
                </c:pt>
                <c:pt idx="7">
                  <c:v>8.3901767679999974E-19</c:v>
                </c:pt>
                <c:pt idx="8">
                  <c:v>8.3901767680000001E-15</c:v>
                </c:pt>
                <c:pt idx="9">
                  <c:v>8.3901767680000038E-11</c:v>
                </c:pt>
                <c:pt idx="10">
                  <c:v>8.3901767680000016E-7</c:v>
                </c:pt>
                <c:pt idx="11">
                  <c:v>8.3901767679999996E-3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58E-4120-BF7C-98C6E52D3CBC}"/>
            </c:ext>
          </c:extLst>
        </c:ser>
        <c:ser>
          <c:idx val="5"/>
          <c:order val="6"/>
          <c:tx>
            <c:strRef>
              <c:f>BER!$A$44</c:f>
              <c:strCache>
                <c:ptCount val="1"/>
                <c:pt idx="0">
                  <c:v>Binary Star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x"/>
            <c:size val="11"/>
            <c:spPr>
              <a:noFill/>
              <a:ln w="31750">
                <a:solidFill>
                  <a:srgbClr val="002060"/>
                </a:solidFill>
              </a:ln>
              <a:effectLst/>
            </c:spPr>
          </c:marker>
          <c:xVal>
            <c:numRef>
              <c:f>BER!$B$32:$M$32</c:f>
              <c:numCache>
                <c:formatCode>0.00E+00</c:formatCode>
                <c:ptCount val="12"/>
                <c:pt idx="0">
                  <c:v>1E-14</c:v>
                </c:pt>
                <c:pt idx="1">
                  <c:v>1E-13</c:v>
                </c:pt>
                <c:pt idx="2">
                  <c:v>9.9999999999999998E-13</c:v>
                </c:pt>
                <c:pt idx="3">
                  <c:v>9.9999999999999994E-12</c:v>
                </c:pt>
                <c:pt idx="4">
                  <c:v>1E-10</c:v>
                </c:pt>
                <c:pt idx="5">
                  <c:v>1.0000000000000001E-9</c:v>
                </c:pt>
                <c:pt idx="6">
                  <c:v>1E-8</c:v>
                </c:pt>
                <c:pt idx="7">
                  <c:v>9.9999999999999995E-8</c:v>
                </c:pt>
                <c:pt idx="8">
                  <c:v>9.9999999999999995E-7</c:v>
                </c:pt>
                <c:pt idx="9">
                  <c:v>1.0000000000000001E-5</c:v>
                </c:pt>
                <c:pt idx="10">
                  <c:v>1E-4</c:v>
                </c:pt>
                <c:pt idx="11">
                  <c:v>1E-3</c:v>
                </c:pt>
              </c:numCache>
            </c:numRef>
          </c:xVal>
          <c:yVal>
            <c:numRef>
              <c:f>BER!$B$44:$M$44</c:f>
              <c:numCache>
                <c:formatCode>0.00E+00</c:formatCode>
                <c:ptCount val="12"/>
                <c:pt idx="0">
                  <c:v>1.1085923125474907E-95</c:v>
                </c:pt>
                <c:pt idx="1">
                  <c:v>1.108592312547491E-87</c:v>
                </c:pt>
                <c:pt idx="2">
                  <c:v>1.1085923125474905E-79</c:v>
                </c:pt>
                <c:pt idx="3">
                  <c:v>1.1085923125474905E-71</c:v>
                </c:pt>
                <c:pt idx="4">
                  <c:v>1.1085923125474912E-63</c:v>
                </c:pt>
                <c:pt idx="5">
                  <c:v>1.1085923125474912E-55</c:v>
                </c:pt>
                <c:pt idx="6">
                  <c:v>1.1085923125474912E-47</c:v>
                </c:pt>
                <c:pt idx="7">
                  <c:v>1.10859231254749E-39</c:v>
                </c:pt>
                <c:pt idx="8">
                  <c:v>1.1085923125474906E-31</c:v>
                </c:pt>
                <c:pt idx="9">
                  <c:v>1.1085923125474917E-23</c:v>
                </c:pt>
                <c:pt idx="10">
                  <c:v>1.1085923125474911E-15</c:v>
                </c:pt>
                <c:pt idx="11">
                  <c:v>1.1085923125474908E-7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58E-4120-BF7C-98C6E52D3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94292032"/>
        <c:axId val="-1794263744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BER!$A$16</c15:sqref>
                        </c15:formulaRef>
                      </c:ext>
                    </c:extLst>
                    <c:strCache>
                      <c:ptCount val="1"/>
                      <c:pt idx="0">
                        <c:v>Raw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BER!$B$16:$M$16</c15:sqref>
                        </c15:formulaRef>
                      </c:ext>
                    </c:extLst>
                    <c:numCache>
                      <c:formatCode>0.00E+00</c:formatCode>
                      <c:ptCount val="12"/>
                      <c:pt idx="0">
                        <c:v>1E-14</c:v>
                      </c:pt>
                      <c:pt idx="1">
                        <c:v>1E-13</c:v>
                      </c:pt>
                      <c:pt idx="2">
                        <c:v>9.9999999999999998E-13</c:v>
                      </c:pt>
                      <c:pt idx="3">
                        <c:v>9.9999999999999994E-12</c:v>
                      </c:pt>
                      <c:pt idx="4">
                        <c:v>1E-10</c:v>
                      </c:pt>
                      <c:pt idx="5">
                        <c:v>1.0000000000000001E-9</c:v>
                      </c:pt>
                      <c:pt idx="6">
                        <c:v>1E-8</c:v>
                      </c:pt>
                      <c:pt idx="7">
                        <c:v>9.9999999999999995E-8</c:v>
                      </c:pt>
                      <c:pt idx="8">
                        <c:v>9.9999999999999995E-7</c:v>
                      </c:pt>
                      <c:pt idx="9">
                        <c:v>1.0000000000000001E-5</c:v>
                      </c:pt>
                      <c:pt idx="10">
                        <c:v>1E-4</c:v>
                      </c:pt>
                      <c:pt idx="11">
                        <c:v>1E-3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BER!$B$17:$M$17</c15:sqref>
                        </c15:formulaRef>
                      </c:ext>
                    </c:extLst>
                    <c:numCache>
                      <c:formatCode>0.00E+00</c:formatCode>
                      <c:ptCount val="12"/>
                      <c:pt idx="0">
                        <c:v>6.4E-13</c:v>
                      </c:pt>
                      <c:pt idx="1">
                        <c:v>6.4000000000000002E-12</c:v>
                      </c:pt>
                      <c:pt idx="2">
                        <c:v>6.3999999999999999E-11</c:v>
                      </c:pt>
                      <c:pt idx="3">
                        <c:v>6.3999999999999996E-10</c:v>
                      </c:pt>
                      <c:pt idx="4">
                        <c:v>6.4000000000000002E-9</c:v>
                      </c:pt>
                      <c:pt idx="5">
                        <c:v>6.4000000000000004E-8</c:v>
                      </c:pt>
                      <c:pt idx="6">
                        <c:v>6.4000000000000001E-7</c:v>
                      </c:pt>
                      <c:pt idx="7">
                        <c:v>6.3999999999999997E-6</c:v>
                      </c:pt>
                      <c:pt idx="8">
                        <c:v>6.3999999999999997E-5</c:v>
                      </c:pt>
                      <c:pt idx="9">
                        <c:v>6.4000000000000005E-4</c:v>
                      </c:pt>
                      <c:pt idx="10">
                        <c:v>6.4000000000000003E-3</c:v>
                      </c:pt>
                      <c:pt idx="11">
                        <c:v>6.4000000000000001E-2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4-358E-4120-BF7C-98C6E52D3CBC}"/>
                  </c:ext>
                </c:extLst>
              </c15:ser>
            </c15:filteredScatterSeries>
            <c15:filteredScatterSeries>
              <c15:ser>
                <c:idx val="1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BER!$A$32</c15:sqref>
                        </c15:formulaRef>
                      </c:ext>
                    </c:extLst>
                    <c:strCache>
                      <c:ptCount val="1"/>
                      <c:pt idx="0">
                        <c:v>CRC-64-3</c:v>
                      </c:pt>
                    </c:strCache>
                  </c:strRef>
                </c:tx>
                <c:spPr>
                  <a:ln w="1905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triangle"/>
                  <c:size val="7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BER!$B$32:$M$32</c15:sqref>
                        </c15:formulaRef>
                      </c:ext>
                    </c:extLst>
                    <c:numCache>
                      <c:formatCode>0.00E+00</c:formatCode>
                      <c:ptCount val="12"/>
                      <c:pt idx="0">
                        <c:v>1E-14</c:v>
                      </c:pt>
                      <c:pt idx="1">
                        <c:v>1E-13</c:v>
                      </c:pt>
                      <c:pt idx="2">
                        <c:v>9.9999999999999998E-13</c:v>
                      </c:pt>
                      <c:pt idx="3">
                        <c:v>9.9999999999999994E-12</c:v>
                      </c:pt>
                      <c:pt idx="4">
                        <c:v>1E-10</c:v>
                      </c:pt>
                      <c:pt idx="5">
                        <c:v>1.0000000000000001E-9</c:v>
                      </c:pt>
                      <c:pt idx="6">
                        <c:v>1E-8</c:v>
                      </c:pt>
                      <c:pt idx="7">
                        <c:v>9.9999999999999995E-8</c:v>
                      </c:pt>
                      <c:pt idx="8">
                        <c:v>9.9999999999999995E-7</c:v>
                      </c:pt>
                      <c:pt idx="9">
                        <c:v>1.0000000000000001E-5</c:v>
                      </c:pt>
                      <c:pt idx="10">
                        <c:v>1E-4</c:v>
                      </c:pt>
                      <c:pt idx="11">
                        <c:v>1E-3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BER!$B$33:$M$33</c15:sqref>
                        </c15:formulaRef>
                      </c:ext>
                    </c:extLst>
                    <c:numCache>
                      <c:formatCode>0.00E+00</c:formatCode>
                      <c:ptCount val="12"/>
                      <c:pt idx="0">
                        <c:v>1.463906304E-47</c:v>
                      </c:pt>
                      <c:pt idx="1">
                        <c:v>1.4639063040000001E-43</c:v>
                      </c:pt>
                      <c:pt idx="2">
                        <c:v>1.4639063039999998E-39</c:v>
                      </c:pt>
                      <c:pt idx="3">
                        <c:v>1.4639063039999997E-35</c:v>
                      </c:pt>
                      <c:pt idx="4">
                        <c:v>1.4639063040000001E-31</c:v>
                      </c:pt>
                      <c:pt idx="5">
                        <c:v>1.4639063040000002E-27</c:v>
                      </c:pt>
                      <c:pt idx="6">
                        <c:v>1.4639063040000003E-23</c:v>
                      </c:pt>
                      <c:pt idx="7">
                        <c:v>1.4639063039999994E-19</c:v>
                      </c:pt>
                      <c:pt idx="8">
                        <c:v>1.4639063039999999E-15</c:v>
                      </c:pt>
                      <c:pt idx="9">
                        <c:v>1.4639063040000005E-11</c:v>
                      </c:pt>
                      <c:pt idx="10">
                        <c:v>1.4639063040000002E-7</c:v>
                      </c:pt>
                      <c:pt idx="11">
                        <c:v>1.4639063039999999E-3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58E-4120-BF7C-98C6E52D3CBC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BER!$A$40</c15:sqref>
                        </c15:formulaRef>
                      </c:ext>
                    </c:extLst>
                    <c:strCache>
                      <c:ptCount val="1"/>
                      <c:pt idx="0">
                        <c:v>CRC-64-4</c:v>
                      </c:pt>
                    </c:strCache>
                  </c:strRef>
                </c:tx>
                <c:spPr>
                  <a:ln w="1905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square"/>
                  <c:size val="7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BER!$B$32:$M$32</c15:sqref>
                        </c15:formulaRef>
                      </c:ext>
                    </c:extLst>
                    <c:numCache>
                      <c:formatCode>0.00E+00</c:formatCode>
                      <c:ptCount val="12"/>
                      <c:pt idx="0">
                        <c:v>1E-14</c:v>
                      </c:pt>
                      <c:pt idx="1">
                        <c:v>1E-13</c:v>
                      </c:pt>
                      <c:pt idx="2">
                        <c:v>9.9999999999999998E-13</c:v>
                      </c:pt>
                      <c:pt idx="3">
                        <c:v>9.9999999999999994E-12</c:v>
                      </c:pt>
                      <c:pt idx="4">
                        <c:v>1E-10</c:v>
                      </c:pt>
                      <c:pt idx="5">
                        <c:v>1.0000000000000001E-9</c:v>
                      </c:pt>
                      <c:pt idx="6">
                        <c:v>1E-8</c:v>
                      </c:pt>
                      <c:pt idx="7">
                        <c:v>9.9999999999999995E-8</c:v>
                      </c:pt>
                      <c:pt idx="8">
                        <c:v>9.9999999999999995E-7</c:v>
                      </c:pt>
                      <c:pt idx="9">
                        <c:v>1.0000000000000001E-5</c:v>
                      </c:pt>
                      <c:pt idx="10">
                        <c:v>1E-4</c:v>
                      </c:pt>
                      <c:pt idx="11">
                        <c:v>1E-3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BER!$B$41:$M$41</c15:sqref>
                        </c15:formulaRef>
                      </c:ext>
                    </c:extLst>
                    <c:numCache>
                      <c:formatCode>0.00E+00</c:formatCode>
                      <c:ptCount val="12"/>
                      <c:pt idx="0">
                        <c:v>2.81070010368E-59</c:v>
                      </c:pt>
                      <c:pt idx="1">
                        <c:v>2.8107001036800002E-54</c:v>
                      </c:pt>
                      <c:pt idx="2">
                        <c:v>2.8107001036799996E-49</c:v>
                      </c:pt>
                      <c:pt idx="3">
                        <c:v>2.8107001036799993E-44</c:v>
                      </c:pt>
                      <c:pt idx="4">
                        <c:v>2.8107001036800003E-39</c:v>
                      </c:pt>
                      <c:pt idx="5">
                        <c:v>2.8107001036800005E-34</c:v>
                      </c:pt>
                      <c:pt idx="6">
                        <c:v>2.8107001036800001E-29</c:v>
                      </c:pt>
                      <c:pt idx="7">
                        <c:v>2.8107001036799988E-24</c:v>
                      </c:pt>
                      <c:pt idx="8">
                        <c:v>2.8107001036799998E-19</c:v>
                      </c:pt>
                      <c:pt idx="9">
                        <c:v>2.8107001036800014E-14</c:v>
                      </c:pt>
                      <c:pt idx="10">
                        <c:v>2.8107001036800002E-9</c:v>
                      </c:pt>
                      <c:pt idx="11">
                        <c:v>2.8107001036800004E-4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58E-4120-BF7C-98C6E52D3CBC}"/>
                  </c:ext>
                </c:extLst>
              </c15:ser>
            </c15:filteredScatterSeries>
          </c:ext>
        </c:extLst>
      </c:scatterChart>
      <c:valAx>
        <c:axId val="-1794292032"/>
        <c:scaling>
          <c:logBase val="10"/>
          <c:orientation val="minMax"/>
          <c:max val="1.0000000000000003E-4"/>
          <c:min val="1.0000000000000008E-14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#.E+0" sourceLinked="0"/>
        <c:majorTickMark val="in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794263744"/>
        <c:crossesAt val="1.0000000000000019E-35"/>
        <c:crossBetween val="midCat"/>
        <c:majorUnit val="100"/>
      </c:valAx>
      <c:valAx>
        <c:axId val="-1794263744"/>
        <c:scaling>
          <c:logBase val="10"/>
          <c:orientation val="minMax"/>
          <c:max val="1.0000000000000002E-3"/>
          <c:min val="1.0000000000000019E-35"/>
        </c:scaling>
        <c:delete val="0"/>
        <c:axPos val="l"/>
        <c:majorGridlines>
          <c:spPr>
            <a:ln w="22225" cap="flat" cmpd="sng" algn="ctr">
              <a:noFill/>
              <a:prstDash val="dash"/>
              <a:round/>
            </a:ln>
            <a:effectLst/>
          </c:spPr>
        </c:majorGridlines>
        <c:numFmt formatCode="0.E+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794292032"/>
        <c:crossesAt val="1.0000000000000008E-14"/>
        <c:crossBetween val="midCat"/>
        <c:majorUnit val="10000"/>
      </c:valAx>
      <c:spPr>
        <a:noFill/>
        <a:ln w="1905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8.6402585947248395E-2"/>
          <c:y val="3.1380753138075312E-2"/>
          <c:w val="0.87091067510003872"/>
          <c:h val="6.3450235561558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 baseline="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'endurance vs commit'!$B$52</c:f>
              <c:strCache>
                <c:ptCount val="1"/>
                <c:pt idx="0">
                  <c:v>YCSB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'endurance vs commit'!$A$53:$A$58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'endurance vs commit'!$B$53:$B$58</c:f>
              <c:numCache>
                <c:formatCode>General</c:formatCode>
                <c:ptCount val="6"/>
                <c:pt idx="0">
                  <c:v>16.892225624814778</c:v>
                </c:pt>
                <c:pt idx="1">
                  <c:v>6.2135730514669563</c:v>
                </c:pt>
                <c:pt idx="2">
                  <c:v>2.2720537390101749</c:v>
                </c:pt>
                <c:pt idx="3">
                  <c:v>1.8966709473476242</c:v>
                </c:pt>
                <c:pt idx="4">
                  <c:v>1.2150548256445717</c:v>
                </c:pt>
                <c:pt idx="5">
                  <c:v>1.0826829991109355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F-4F4C-87B2-9F46A9EF89B3}"/>
            </c:ext>
          </c:extLst>
        </c:ser>
        <c:ser>
          <c:idx val="1"/>
          <c:order val="1"/>
          <c:tx>
            <c:strRef>
              <c:f>'endurance vs commit'!$C$52</c:f>
              <c:strCache>
                <c:ptCount val="1"/>
                <c:pt idx="0">
                  <c:v>TPCC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'endurance vs commit'!$A$53:$A$58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'endurance vs commit'!$C$53:$C$58</c:f>
              <c:numCache>
                <c:formatCode>General</c:formatCode>
                <c:ptCount val="6"/>
                <c:pt idx="0">
                  <c:v>16.20233155502865</c:v>
                </c:pt>
                <c:pt idx="1">
                  <c:v>5.9869590989922932</c:v>
                </c:pt>
                <c:pt idx="2">
                  <c:v>2.173483501284331</c:v>
                </c:pt>
                <c:pt idx="3">
                  <c:v>1.8573404465520644</c:v>
                </c:pt>
                <c:pt idx="4">
                  <c:v>1.2052953961667654</c:v>
                </c:pt>
                <c:pt idx="5">
                  <c:v>1.0808140683659355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F-4F4C-87B2-9F46A9EF89B3}"/>
            </c:ext>
          </c:extLst>
        </c:ser>
        <c:ser>
          <c:idx val="2"/>
          <c:order val="2"/>
          <c:tx>
            <c:strRef>
              <c:f>'endurance vs commit'!$D$52</c:f>
              <c:strCache>
                <c:ptCount val="1"/>
                <c:pt idx="0">
                  <c:v>Redis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'endurance vs commit'!$A$53:$A$58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'endurance vs commit'!$D$53:$D$58</c:f>
              <c:numCache>
                <c:formatCode>General</c:formatCode>
                <c:ptCount val="6"/>
                <c:pt idx="0">
                  <c:v>16.547295628550263</c:v>
                </c:pt>
                <c:pt idx="1">
                  <c:v>6.1002716720177821</c:v>
                </c:pt>
                <c:pt idx="2">
                  <c:v>2.2227710545813784</c:v>
                </c:pt>
                <c:pt idx="3">
                  <c:v>1.8770066683131639</c:v>
                </c:pt>
                <c:pt idx="4">
                  <c:v>1.2101753519387504</c:v>
                </c:pt>
                <c:pt idx="5">
                  <c:v>1.0817485798962707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2F-4F4C-87B2-9F46A9EF89B3}"/>
            </c:ext>
          </c:extLst>
        </c:ser>
        <c:ser>
          <c:idx val="3"/>
          <c:order val="3"/>
          <c:tx>
            <c:strRef>
              <c:f>'endurance vs commit'!$E$52</c:f>
              <c:strCache>
                <c:ptCount val="1"/>
                <c:pt idx="0">
                  <c:v>Memcached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'endurance vs commit'!$A$53:$A$58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'endurance vs commit'!$E$53:$E$58</c:f>
              <c:numCache>
                <c:formatCode>General</c:formatCode>
                <c:ptCount val="6"/>
                <c:pt idx="0">
                  <c:v>16.892225624814781</c:v>
                </c:pt>
                <c:pt idx="1">
                  <c:v>6.2135730514669572</c:v>
                </c:pt>
                <c:pt idx="2">
                  <c:v>2.2720537390101749</c:v>
                </c:pt>
                <c:pt idx="3">
                  <c:v>1.8966709473476246</c:v>
                </c:pt>
                <c:pt idx="4">
                  <c:v>1.2150548256445719</c:v>
                </c:pt>
                <c:pt idx="5">
                  <c:v>1.0826829991109355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2F-4F4C-87B2-9F46A9EF89B3}"/>
            </c:ext>
          </c:extLst>
        </c:ser>
        <c:ser>
          <c:idx val="4"/>
          <c:order val="4"/>
          <c:tx>
            <c:strRef>
              <c:f>'endurance vs commit'!$F$52</c:f>
              <c:strCache>
                <c:ptCount val="1"/>
                <c:pt idx="0">
                  <c:v>mysql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'endurance vs commit'!$A$53:$A$58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'endurance vs commit'!$F$53:$F$58</c:f>
              <c:numCache>
                <c:formatCode>General</c:formatCode>
                <c:ptCount val="6"/>
                <c:pt idx="0">
                  <c:v>17.099167267590605</c:v>
                </c:pt>
                <c:pt idx="1">
                  <c:v>6.2815485069098012</c:v>
                </c:pt>
                <c:pt idx="2">
                  <c:v>2.3016210129108092</c:v>
                </c:pt>
                <c:pt idx="3">
                  <c:v>1.9084685823792635</c:v>
                </c:pt>
                <c:pt idx="4">
                  <c:v>1.2179822785060206</c:v>
                </c:pt>
                <c:pt idx="5">
                  <c:v>1.0832436063339028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2F-4F4C-87B2-9F46A9EF89B3}"/>
            </c:ext>
          </c:extLst>
        </c:ser>
        <c:ser>
          <c:idx val="5"/>
          <c:order val="5"/>
          <c:tx>
            <c:strRef>
              <c:f>'endurance vs commit'!$G$52</c:f>
              <c:strCache>
                <c:ptCount val="1"/>
                <c:pt idx="0">
                  <c:v>facesim</c:v>
                </c:pt>
              </c:strCache>
            </c:strRef>
          </c:tx>
          <c:spPr>
            <a:solidFill>
              <a:schemeClr val="dk1">
                <a:tint val="600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'endurance vs commit'!$A$53:$A$58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'endurance vs commit'!$G$53:$G$58</c:f>
              <c:numCache>
                <c:formatCode>General</c:formatCode>
                <c:ptCount val="6"/>
                <c:pt idx="0">
                  <c:v>17.926811200553114</c:v>
                </c:pt>
                <c:pt idx="1">
                  <c:v>6.55341004494049</c:v>
                </c:pt>
                <c:pt idx="2">
                  <c:v>2.4198725863005577</c:v>
                </c:pt>
                <c:pt idx="3">
                  <c:v>1.9556521309694306</c:v>
                </c:pt>
                <c:pt idx="4">
                  <c:v>1.2296903550792633</c:v>
                </c:pt>
                <c:pt idx="5">
                  <c:v>1.0854857029976788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2F-4F4C-87B2-9F46A9EF89B3}"/>
            </c:ext>
          </c:extLst>
        </c:ser>
        <c:ser>
          <c:idx val="6"/>
          <c:order val="6"/>
          <c:tx>
            <c:strRef>
              <c:f>'endurance vs commit'!$H$52</c:f>
              <c:strCache>
                <c:ptCount val="1"/>
                <c:pt idx="0">
                  <c:v>fluidanimate</c:v>
                </c:pt>
              </c:strCache>
            </c:strRef>
          </c:tx>
          <c:spPr>
            <a:solidFill>
              <a:schemeClr val="dk1">
                <a:tint val="800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'endurance vs commit'!$A$53:$A$58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'endurance vs commit'!$H$53:$H$58</c:f>
              <c:numCache>
                <c:formatCode>General</c:formatCode>
                <c:ptCount val="6"/>
                <c:pt idx="0">
                  <c:v>15.995336751731427</c:v>
                </c:pt>
                <c:pt idx="1">
                  <c:v>5.9189661815702888</c:v>
                </c:pt>
                <c:pt idx="2">
                  <c:v>2.1439086319491785</c:v>
                </c:pt>
                <c:pt idx="3">
                  <c:v>1.8455397808668503</c:v>
                </c:pt>
                <c:pt idx="4">
                  <c:v>1.2023671912820968</c:v>
                </c:pt>
                <c:pt idx="5">
                  <c:v>1.0802533171305215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2F-4F4C-87B2-9F46A9EF89B3}"/>
            </c:ext>
          </c:extLst>
        </c:ser>
        <c:ser>
          <c:idx val="7"/>
          <c:order val="7"/>
          <c:tx>
            <c:strRef>
              <c:f>'endurance vs commit'!$I$52</c:f>
              <c:strCache>
                <c:ptCount val="1"/>
                <c:pt idx="0">
                  <c:v>freqmine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'endurance vs commit'!$A$53:$A$58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'endurance vs commit'!$I$53:$I$58</c:f>
              <c:numCache>
                <c:formatCode>General</c:formatCode>
                <c:ptCount val="6"/>
                <c:pt idx="0">
                  <c:v>15.788329677712568</c:v>
                </c:pt>
                <c:pt idx="1">
                  <c:v>5.8509692335052454</c:v>
                </c:pt>
                <c:pt idx="2">
                  <c:v>2.1143320094058131</c:v>
                </c:pt>
                <c:pt idx="3">
                  <c:v>1.8337384156342009</c:v>
                </c:pt>
                <c:pt idx="4">
                  <c:v>1.1994388128124567</c:v>
                </c:pt>
                <c:pt idx="5">
                  <c:v>1.0796925326535853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F2F-4F4C-87B2-9F46A9EF89B3}"/>
            </c:ext>
          </c:extLst>
        </c:ser>
        <c:ser>
          <c:idx val="8"/>
          <c:order val="8"/>
          <c:tx>
            <c:strRef>
              <c:f>'endurance vs commit'!$J$52</c:f>
              <c:strCache>
                <c:ptCount val="1"/>
                <c:pt idx="0">
                  <c:v>vips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'endurance vs commit'!$A$53:$A$58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'endurance vs commit'!$J$53:$J$58</c:f>
              <c:numCache>
                <c:formatCode>General</c:formatCode>
                <c:ptCount val="6"/>
                <c:pt idx="0">
                  <c:v>24.472074205644368</c:v>
                </c:pt>
                <c:pt idx="1">
                  <c:v>8.7033747779751351</c:v>
                </c:pt>
                <c:pt idx="2">
                  <c:v>3.3550424314189859</c:v>
                </c:pt>
                <c:pt idx="3">
                  <c:v>2.3287941582790612</c:v>
                </c:pt>
                <c:pt idx="4">
                  <c:v>1.3222814288533651</c:v>
                </c:pt>
                <c:pt idx="5">
                  <c:v>1.1032168936254196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2F-4F4C-87B2-9F46A9EF89B3}"/>
            </c:ext>
          </c:extLst>
        </c:ser>
        <c:ser>
          <c:idx val="9"/>
          <c:order val="9"/>
          <c:tx>
            <c:strRef>
              <c:f>'endurance vs commit'!$K$52</c:f>
              <c:strCache>
                <c:ptCount val="1"/>
                <c:pt idx="0">
                  <c:v>x264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'endurance vs commit'!$A$53:$A$58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'endurance vs commit'!$K$53:$K$58</c:f>
              <c:numCache>
                <c:formatCode>General</c:formatCode>
                <c:ptCount val="6"/>
                <c:pt idx="0">
                  <c:v>15.926335757192538</c:v>
                </c:pt>
                <c:pt idx="1">
                  <c:v>5.8963009800821995</c:v>
                </c:pt>
                <c:pt idx="2">
                  <c:v>2.1340499525766679</c:v>
                </c:pt>
                <c:pt idx="3">
                  <c:v>1.841606070186532</c:v>
                </c:pt>
                <c:pt idx="4">
                  <c:v>1.2013910844135316</c:v>
                </c:pt>
                <c:pt idx="5">
                  <c:v>1.0800663926651912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F2F-4F4C-87B2-9F46A9EF8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2847896"/>
        <c:axId val="512845928"/>
      </c:barChart>
      <c:lineChart>
        <c:grouping val="standard"/>
        <c:varyColors val="0"/>
        <c:ser>
          <c:idx val="10"/>
          <c:order val="10"/>
          <c:tx>
            <c:strRef>
              <c:f>'endurance vs commit'!$L$52</c:f>
              <c:strCache>
                <c:ptCount val="1"/>
                <c:pt idx="0">
                  <c:v>Gmean</c:v>
                </c:pt>
              </c:strCache>
            </c:strRef>
          </c:tx>
          <c:spPr>
            <a:ln w="28575" cap="rnd">
              <a:solidFill>
                <a:schemeClr val="dk1">
                  <a:tint val="985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6091762235980002E-2"/>
                  <c:y val="-0.15362195194685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2F-4F4C-87B2-9F46A9EF89B3}"/>
                </c:ext>
              </c:extLst>
            </c:dLbl>
            <c:dLbl>
              <c:idx val="2"/>
              <c:layout>
                <c:manualLayout>
                  <c:x val="-1.4263658448598051E-2"/>
                  <c:y val="-0.27503737112434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2F-4F4C-87B2-9F46A9EF89B3}"/>
                </c:ext>
              </c:extLst>
            </c:dLbl>
            <c:dLbl>
              <c:idx val="3"/>
              <c:layout>
                <c:manualLayout>
                  <c:x val="-6.6266660428652129E-3"/>
                  <c:y val="-0.20716452215057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F2F-4F4C-87B2-9F46A9EF89B3}"/>
                </c:ext>
              </c:extLst>
            </c:dLbl>
            <c:dLbl>
              <c:idx val="4"/>
              <c:layout>
                <c:manualLayout>
                  <c:x val="-1.5287904348037996E-2"/>
                  <c:y val="-0.19905195213638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F2F-4F4C-87B2-9F46A9EF89B3}"/>
                </c:ext>
              </c:extLst>
            </c:dLbl>
            <c:dLbl>
              <c:idx val="5"/>
              <c:layout>
                <c:manualLayout>
                  <c:x val="-2.5780141693149409E-2"/>
                  <c:y val="-0.15371955565316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F2F-4F4C-87B2-9F46A9EF89B3}"/>
                </c:ext>
              </c:extLst>
            </c:dLbl>
            <c:numFmt formatCode="#,##0.0\x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'endurance vs commit'!$A$53:$A$58</c:f>
              <c:numCache>
                <c:formatCode>General</c:formatCode>
                <c:ptCount val="6"/>
                <c:pt idx="0">
                  <c:v>1</c:v>
                </c:pt>
                <c:pt idx="1">
                  <c:v>60</c:v>
                </c:pt>
                <c:pt idx="2">
                  <c:v>300</c:v>
                </c:pt>
                <c:pt idx="3">
                  <c:v>600</c:v>
                </c:pt>
                <c:pt idx="4">
                  <c:v>1800</c:v>
                </c:pt>
                <c:pt idx="5">
                  <c:v>3600</c:v>
                </c:pt>
              </c:numCache>
            </c:numRef>
          </c:cat>
          <c:val>
            <c:numRef>
              <c:f>'endurance vs commit'!$L$53:$L$58</c:f>
              <c:numCache>
                <c:formatCode>General</c:formatCode>
                <c:ptCount val="6"/>
                <c:pt idx="0">
                  <c:v>17.231665342457269</c:v>
                </c:pt>
                <c:pt idx="1">
                  <c:v>6.3292366576302594</c:v>
                </c:pt>
                <c:pt idx="2">
                  <c:v>2.3195282422483721</c:v>
                </c:pt>
                <c:pt idx="3">
                  <c:v>1.9195996279775256</c:v>
                </c:pt>
                <c:pt idx="4">
                  <c:v>1.2214041196213834</c:v>
                </c:pt>
                <c:pt idx="5">
                  <c:v>1.083968660669852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F2F-4F4C-87B2-9F46A9EF8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847896"/>
        <c:axId val="512845928"/>
      </c:lineChart>
      <c:catAx>
        <c:axId val="5128478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2845928"/>
        <c:crosses val="autoZero"/>
        <c:auto val="1"/>
        <c:lblAlgn val="ctr"/>
        <c:lblOffset val="0"/>
        <c:noMultiLvlLbl val="0"/>
      </c:catAx>
      <c:valAx>
        <c:axId val="512845928"/>
        <c:scaling>
          <c:orientation val="minMax"/>
          <c:max val="16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\x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2847896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3481659797111546"/>
          <c:y val="6.0170692899238827E-2"/>
          <c:w val="0.65282781185271743"/>
          <c:h val="0.2970459230621832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19050" cap="rnd">
              <a:solidFill>
                <a:srgbClr val="006A96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x"/>
            <c:size val="11"/>
            <c:spPr>
              <a:noFill/>
              <a:ln w="38100">
                <a:solidFill>
                  <a:srgbClr val="006A9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BER!$G$1:$K$1</c:f>
              <c:strCache>
                <c:ptCount val="5"/>
                <c:pt idx="0">
                  <c:v>28</c:v>
                </c:pt>
                <c:pt idx="1">
                  <c:v>25</c:v>
                </c:pt>
                <c:pt idx="2">
                  <c:v>20</c:v>
                </c:pt>
                <c:pt idx="3">
                  <c:v>1X</c:v>
                </c:pt>
                <c:pt idx="4">
                  <c:v>1Y</c:v>
                </c:pt>
              </c:strCache>
            </c:strRef>
          </c:cat>
          <c:val>
            <c:numRef>
              <c:f>BER!$G$2:$K$2</c:f>
              <c:numCache>
                <c:formatCode>0.00E+00</c:formatCode>
                <c:ptCount val="5"/>
                <c:pt idx="0">
                  <c:v>2.9999999999999997E-8</c:v>
                </c:pt>
                <c:pt idx="1">
                  <c:v>3.9999999999999998E-7</c:v>
                </c:pt>
                <c:pt idx="2">
                  <c:v>1.5E-6</c:v>
                </c:pt>
                <c:pt idx="3">
                  <c:v>7.9999999999999996E-6</c:v>
                </c:pt>
                <c:pt idx="4">
                  <c:v>6.9999999999999994E-5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44-4473-9FD3-CDED1A85F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5059352"/>
        <c:axId val="2146761832"/>
      </c:lineChart>
      <c:catAx>
        <c:axId val="21050593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6761832"/>
        <c:crossesAt val="0"/>
        <c:auto val="1"/>
        <c:lblAlgn val="ctr"/>
        <c:lblOffset val="100"/>
        <c:noMultiLvlLbl val="0"/>
      </c:catAx>
      <c:valAx>
        <c:axId val="2146761832"/>
        <c:scaling>
          <c:logBase val="10"/>
          <c:orientation val="minMax"/>
          <c:max val="1E-3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0E+00" sourceLinked="1"/>
        <c:majorTickMark val="in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50593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 baseline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18"/>
            <c:spPr>
              <a:noFill/>
              <a:ln w="63500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pPr>
                <a:noFill/>
                <a:ln w="635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057-4472-BE6F-C9D0D26B2AF8}"/>
              </c:ext>
            </c:extLst>
          </c:dPt>
          <c:dPt>
            <c:idx val="1"/>
            <c:marker>
              <c:symbol val="diamond"/>
              <c:size val="18"/>
              <c:spPr>
                <a:noFill/>
                <a:ln w="635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057-4472-BE6F-C9D0D26B2AF8}"/>
              </c:ext>
            </c:extLst>
          </c:dPt>
          <c:dPt>
            <c:idx val="2"/>
            <c:marker>
              <c:symbol val="x"/>
              <c:size val="18"/>
              <c:spPr>
                <a:noFill/>
                <a:ln w="635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057-4472-BE6F-C9D0D26B2AF8}"/>
              </c:ext>
            </c:extLst>
          </c:dPt>
          <c:dPt>
            <c:idx val="3"/>
            <c:marker>
              <c:symbol val="triangle"/>
              <c:size val="18"/>
              <c:spPr>
                <a:noFill/>
                <a:ln w="635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057-4472-BE6F-C9D0D26B2AF8}"/>
              </c:ext>
            </c:extLst>
          </c:dPt>
          <c:dLbls>
            <c:delete val="1"/>
          </c:dLbls>
          <c:xVal>
            <c:numRef>
              <c:f>'Perf vs Reliability'!$B$16:$B$19</c:f>
              <c:numCache>
                <c:formatCode>General</c:formatCode>
                <c:ptCount val="4"/>
                <c:pt idx="0">
                  <c:v>1</c:v>
                </c:pt>
                <c:pt idx="1">
                  <c:v>1.05</c:v>
                </c:pt>
                <c:pt idx="2">
                  <c:v>0.94</c:v>
                </c:pt>
                <c:pt idx="3">
                  <c:v>0.97</c:v>
                </c:pt>
              </c:numCache>
            </c:numRef>
          </c:xVal>
          <c:yVal>
            <c:numRef>
              <c:f>'Perf vs Reliability'!$C$16:$C$19</c:f>
              <c:numCache>
                <c:formatCode>General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0.19</c:v>
                </c:pt>
                <c:pt idx="3">
                  <c:v>0.16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057-4472-BE6F-C9D0D26B2AF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142638216"/>
        <c:axId val="2143269704"/>
      </c:scatterChart>
      <c:valAx>
        <c:axId val="2142638216"/>
        <c:scaling>
          <c:orientation val="minMax"/>
          <c:max val="1.1000000000000001"/>
        </c:scaling>
        <c:delete val="1"/>
        <c:axPos val="b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143269704"/>
        <c:crossesAt val="1E-3"/>
        <c:crossBetween val="midCat"/>
      </c:valAx>
      <c:valAx>
        <c:axId val="2143269704"/>
        <c:scaling>
          <c:logBase val="10"/>
          <c:orientation val="minMax"/>
          <c:max val="10"/>
        </c:scaling>
        <c:delete val="1"/>
        <c:axPos val="l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2142638216"/>
        <c:crosses val="autoZero"/>
        <c:crossBetween val="midCat"/>
      </c:valAx>
      <c:spPr>
        <a:noFill/>
        <a:ln w="25400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8397865450247245"/>
          <c:y val="1.8271579348893893E-2"/>
          <c:w val="0.15042632580536128"/>
          <c:h val="0.71537894101997779"/>
        </c:manualLayout>
      </c:layout>
      <c:overlay val="0"/>
      <c:txPr>
        <a:bodyPr/>
        <a:lstStyle/>
        <a:p>
          <a:pPr>
            <a:defRPr>
              <a:ln>
                <a:noFill/>
              </a:ln>
              <a:noFill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18"/>
            <c:spPr>
              <a:noFill/>
              <a:ln w="63500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pPr>
                <a:noFill/>
                <a:ln w="635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057-4472-BE6F-C9D0D26B2AF8}"/>
              </c:ext>
            </c:extLst>
          </c:dPt>
          <c:dPt>
            <c:idx val="1"/>
            <c:marker>
              <c:symbol val="diamond"/>
              <c:size val="18"/>
              <c:spPr>
                <a:noFill/>
                <a:ln w="635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057-4472-BE6F-C9D0D26B2AF8}"/>
              </c:ext>
            </c:extLst>
          </c:dPt>
          <c:dPt>
            <c:idx val="2"/>
            <c:marker>
              <c:symbol val="x"/>
              <c:size val="18"/>
              <c:spPr>
                <a:noFill/>
                <a:ln w="635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057-4472-BE6F-C9D0D26B2AF8}"/>
              </c:ext>
            </c:extLst>
          </c:dPt>
          <c:dPt>
            <c:idx val="3"/>
            <c:marker>
              <c:symbol val="triangle"/>
              <c:size val="18"/>
              <c:spPr>
                <a:noFill/>
                <a:ln w="635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057-4472-BE6F-C9D0D26B2AF8}"/>
              </c:ext>
            </c:extLst>
          </c:dPt>
          <c:dLbls>
            <c:delete val="1"/>
          </c:dLbls>
          <c:xVal>
            <c:numRef>
              <c:f>'Perf vs Reliability'!$B$16:$B$19</c:f>
              <c:numCache>
                <c:formatCode>General</c:formatCode>
                <c:ptCount val="4"/>
                <c:pt idx="0">
                  <c:v>1</c:v>
                </c:pt>
                <c:pt idx="1">
                  <c:v>1.05</c:v>
                </c:pt>
                <c:pt idx="2">
                  <c:v>0.94</c:v>
                </c:pt>
                <c:pt idx="3">
                  <c:v>0.97</c:v>
                </c:pt>
              </c:numCache>
            </c:numRef>
          </c:xVal>
          <c:yVal>
            <c:numRef>
              <c:f>'Perf vs Reliability'!$C$16:$C$19</c:f>
              <c:numCache>
                <c:formatCode>General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0.19</c:v>
                </c:pt>
                <c:pt idx="3">
                  <c:v>0.16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057-4472-BE6F-C9D0D26B2AF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142638216"/>
        <c:axId val="2143269704"/>
      </c:scatterChart>
      <c:valAx>
        <c:axId val="2142638216"/>
        <c:scaling>
          <c:orientation val="minMax"/>
          <c:max val="1.1000000000000001"/>
        </c:scaling>
        <c:delete val="1"/>
        <c:axPos val="b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143269704"/>
        <c:crossesAt val="1E-3"/>
        <c:crossBetween val="midCat"/>
      </c:valAx>
      <c:valAx>
        <c:axId val="2143269704"/>
        <c:scaling>
          <c:logBase val="10"/>
          <c:orientation val="minMax"/>
          <c:max val="10"/>
        </c:scaling>
        <c:delete val="1"/>
        <c:axPos val="l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2142638216"/>
        <c:crosses val="autoZero"/>
        <c:crossBetween val="midCat"/>
      </c:valAx>
      <c:spPr>
        <a:noFill/>
        <a:ln w="25400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8397865450247245"/>
          <c:y val="1.8271579348893893E-2"/>
          <c:w val="0.15042632580536128"/>
          <c:h val="0.71537894101997779"/>
        </c:manualLayout>
      </c:layout>
      <c:overlay val="0"/>
      <c:txPr>
        <a:bodyPr/>
        <a:lstStyle/>
        <a:p>
          <a:pPr>
            <a:defRPr>
              <a:ln>
                <a:noFill/>
              </a:ln>
              <a:noFill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18"/>
            <c:spPr>
              <a:noFill/>
              <a:ln w="63500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pPr>
                <a:noFill/>
                <a:ln w="635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057-4472-BE6F-C9D0D26B2AF8}"/>
              </c:ext>
            </c:extLst>
          </c:dPt>
          <c:dPt>
            <c:idx val="1"/>
            <c:marker>
              <c:symbol val="diamond"/>
              <c:size val="18"/>
            </c:marker>
            <c:bubble3D val="0"/>
            <c:extLst>
              <c:ext xmlns:c16="http://schemas.microsoft.com/office/drawing/2014/chart" uri="{C3380CC4-5D6E-409C-BE32-E72D297353CC}">
                <c16:uniqueId val="{00000001-3057-4472-BE6F-C9D0D26B2AF8}"/>
              </c:ext>
            </c:extLst>
          </c:dPt>
          <c:dPt>
            <c:idx val="2"/>
            <c:marker>
              <c:symbol val="x"/>
              <c:size val="18"/>
              <c:spPr>
                <a:noFill/>
                <a:ln w="635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057-4472-BE6F-C9D0D26B2AF8}"/>
              </c:ext>
            </c:extLst>
          </c:dPt>
          <c:dPt>
            <c:idx val="3"/>
            <c:marker>
              <c:symbol val="triangle"/>
              <c:size val="18"/>
              <c:spPr>
                <a:noFill/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057-4472-BE6F-C9D0D26B2AF8}"/>
              </c:ext>
            </c:extLst>
          </c:dPt>
          <c:dLbls>
            <c:delete val="1"/>
          </c:dLbls>
          <c:xVal>
            <c:numRef>
              <c:f>'Perf vs Reliability'!$B$16:$B$19</c:f>
              <c:numCache>
                <c:formatCode>General</c:formatCode>
                <c:ptCount val="4"/>
                <c:pt idx="0">
                  <c:v>1</c:v>
                </c:pt>
                <c:pt idx="1">
                  <c:v>1.05</c:v>
                </c:pt>
                <c:pt idx="2">
                  <c:v>0.94</c:v>
                </c:pt>
                <c:pt idx="3">
                  <c:v>0.97</c:v>
                </c:pt>
              </c:numCache>
            </c:numRef>
          </c:xVal>
          <c:yVal>
            <c:numRef>
              <c:f>'Perf vs Reliability'!$C$16:$C$19</c:f>
              <c:numCache>
                <c:formatCode>General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0.19</c:v>
                </c:pt>
                <c:pt idx="3">
                  <c:v>0.16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057-4472-BE6F-C9D0D26B2AF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142638216"/>
        <c:axId val="2143269704"/>
      </c:scatterChart>
      <c:valAx>
        <c:axId val="2142638216"/>
        <c:scaling>
          <c:orientation val="minMax"/>
          <c:max val="1.1000000000000001"/>
        </c:scaling>
        <c:delete val="1"/>
        <c:axPos val="b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143269704"/>
        <c:crossesAt val="1E-3"/>
        <c:crossBetween val="midCat"/>
      </c:valAx>
      <c:valAx>
        <c:axId val="2143269704"/>
        <c:scaling>
          <c:logBase val="10"/>
          <c:orientation val="minMax"/>
          <c:max val="10"/>
        </c:scaling>
        <c:delete val="1"/>
        <c:axPos val="l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2142638216"/>
        <c:crosses val="autoZero"/>
        <c:crossBetween val="midCat"/>
      </c:valAx>
      <c:spPr>
        <a:noFill/>
        <a:ln w="25400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8397865450247245"/>
          <c:y val="1.8271579348893893E-2"/>
          <c:w val="0.15042632580536128"/>
          <c:h val="0.71537894101997779"/>
        </c:manualLayout>
      </c:layout>
      <c:overlay val="0"/>
      <c:txPr>
        <a:bodyPr/>
        <a:lstStyle/>
        <a:p>
          <a:pPr>
            <a:defRPr>
              <a:ln>
                <a:noFill/>
              </a:ln>
              <a:noFill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30062627858771"/>
          <c:y val="7.6355436526175421E-2"/>
          <c:w val="0.74116567116317433"/>
          <c:h val="0.47804532187811549"/>
        </c:manualLayout>
      </c:layout>
      <c:lineChart>
        <c:grouping val="standard"/>
        <c:varyColors val="0"/>
        <c:ser>
          <c:idx val="0"/>
          <c:order val="0"/>
          <c:tx>
            <c:strRef>
              <c:f>Cleanness!$M$1</c:f>
              <c:strCache>
                <c:ptCount val="1"/>
                <c:pt idx="0">
                  <c:v>YCSB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Cleanness!$M$2:$M$50</c:f>
              <c:numCache>
                <c:formatCode>0.00%</c:formatCode>
                <c:ptCount val="49"/>
                <c:pt idx="0">
                  <c:v>0.92153649999999998</c:v>
                </c:pt>
                <c:pt idx="1">
                  <c:v>0.9220817</c:v>
                </c:pt>
                <c:pt idx="2">
                  <c:v>0.92078780000000005</c:v>
                </c:pt>
                <c:pt idx="3">
                  <c:v>0.92188639999999999</c:v>
                </c:pt>
                <c:pt idx="4">
                  <c:v>0.92121910000000007</c:v>
                </c:pt>
                <c:pt idx="5">
                  <c:v>0.92123540000000004</c:v>
                </c:pt>
                <c:pt idx="6">
                  <c:v>0.92169109999999999</c:v>
                </c:pt>
                <c:pt idx="7">
                  <c:v>0.92253739999999995</c:v>
                </c:pt>
                <c:pt idx="8">
                  <c:v>0.9213249</c:v>
                </c:pt>
                <c:pt idx="9">
                  <c:v>0.92276530000000001</c:v>
                </c:pt>
                <c:pt idx="10">
                  <c:v>0.92156899999999997</c:v>
                </c:pt>
                <c:pt idx="11">
                  <c:v>0.92230959999999995</c:v>
                </c:pt>
                <c:pt idx="12">
                  <c:v>0.92297689999999999</c:v>
                </c:pt>
                <c:pt idx="13">
                  <c:v>0.92134930000000004</c:v>
                </c:pt>
                <c:pt idx="14">
                  <c:v>0.92257</c:v>
                </c:pt>
                <c:pt idx="15">
                  <c:v>0.92159340000000001</c:v>
                </c:pt>
                <c:pt idx="16">
                  <c:v>0.9209098</c:v>
                </c:pt>
                <c:pt idx="17">
                  <c:v>0.9233268</c:v>
                </c:pt>
                <c:pt idx="18">
                  <c:v>0.92121910000000007</c:v>
                </c:pt>
                <c:pt idx="19">
                  <c:v>0.92124349999999999</c:v>
                </c:pt>
                <c:pt idx="20">
                  <c:v>0.92254559999999997</c:v>
                </c:pt>
                <c:pt idx="21">
                  <c:v>0.92217119999999997</c:v>
                </c:pt>
                <c:pt idx="22">
                  <c:v>0.92212240000000001</c:v>
                </c:pt>
                <c:pt idx="23">
                  <c:v>0.92084469999999996</c:v>
                </c:pt>
                <c:pt idx="24">
                  <c:v>0.92227700000000001</c:v>
                </c:pt>
                <c:pt idx="25">
                  <c:v>0.92164230000000003</c:v>
                </c:pt>
                <c:pt idx="26">
                  <c:v>0.92082850000000005</c:v>
                </c:pt>
                <c:pt idx="27">
                  <c:v>0.92089359999999998</c:v>
                </c:pt>
                <c:pt idx="28">
                  <c:v>0.9220817</c:v>
                </c:pt>
                <c:pt idx="29">
                  <c:v>0.92228520000000003</c:v>
                </c:pt>
                <c:pt idx="30">
                  <c:v>0.9220817</c:v>
                </c:pt>
                <c:pt idx="31">
                  <c:v>0.92141439999999997</c:v>
                </c:pt>
                <c:pt idx="32">
                  <c:v>0.92100749999999998</c:v>
                </c:pt>
                <c:pt idx="33">
                  <c:v>0.92191080000000003</c:v>
                </c:pt>
                <c:pt idx="34">
                  <c:v>0.9218132</c:v>
                </c:pt>
                <c:pt idx="35">
                  <c:v>0.92239910000000003</c:v>
                </c:pt>
                <c:pt idx="36">
                  <c:v>0.92224450000000002</c:v>
                </c:pt>
                <c:pt idx="37">
                  <c:v>0.92163410000000001</c:v>
                </c:pt>
                <c:pt idx="38">
                  <c:v>0.92089359999999998</c:v>
                </c:pt>
                <c:pt idx="39">
                  <c:v>0.92127599999999998</c:v>
                </c:pt>
                <c:pt idx="40">
                  <c:v>0.92183760000000003</c:v>
                </c:pt>
                <c:pt idx="41">
                  <c:v>0.92048669999999999</c:v>
                </c:pt>
                <c:pt idx="42">
                  <c:v>0.92208979999999996</c:v>
                </c:pt>
                <c:pt idx="43">
                  <c:v>0.92159340000000001</c:v>
                </c:pt>
                <c:pt idx="44">
                  <c:v>0.91959959999999996</c:v>
                </c:pt>
                <c:pt idx="45">
                  <c:v>0.91926600000000003</c:v>
                </c:pt>
                <c:pt idx="46">
                  <c:v>0.9221549</c:v>
                </c:pt>
                <c:pt idx="47">
                  <c:v>0.92035639999999996</c:v>
                </c:pt>
                <c:pt idx="48">
                  <c:v>0.9218132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28-4B00-A2FC-C870D66B3CDF}"/>
            </c:ext>
          </c:extLst>
        </c:ser>
        <c:ser>
          <c:idx val="1"/>
          <c:order val="1"/>
          <c:tx>
            <c:strRef>
              <c:f>Cleanness!$N$1</c:f>
              <c:strCache>
                <c:ptCount val="1"/>
                <c:pt idx="0">
                  <c:v>TPCC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Cleanness!$N$2:$N$50</c:f>
              <c:numCache>
                <c:formatCode>0.00%</c:formatCode>
                <c:ptCount val="49"/>
                <c:pt idx="0">
                  <c:v>0.92525375312500002</c:v>
                </c:pt>
                <c:pt idx="1">
                  <c:v>0.9251891578125</c:v>
                </c:pt>
                <c:pt idx="2">
                  <c:v>0.925140203125</c:v>
                </c:pt>
                <c:pt idx="3">
                  <c:v>0.925085271875</c:v>
                </c:pt>
                <c:pt idx="4">
                  <c:v>0.92504865000000003</c:v>
                </c:pt>
                <c:pt idx="5">
                  <c:v>0.9249565890625</c:v>
                </c:pt>
                <c:pt idx="6">
                  <c:v>0.92448369375000006</c:v>
                </c:pt>
                <c:pt idx="7">
                  <c:v>0.92446741718750003</c:v>
                </c:pt>
                <c:pt idx="8">
                  <c:v>0.92445203124999997</c:v>
                </c:pt>
                <c:pt idx="9">
                  <c:v>0.92445215937500003</c:v>
                </c:pt>
                <c:pt idx="10">
                  <c:v>0.92438235000000002</c:v>
                </c:pt>
                <c:pt idx="11">
                  <c:v>0.92436759999999996</c:v>
                </c:pt>
                <c:pt idx="12">
                  <c:v>0.924373703125</c:v>
                </c:pt>
                <c:pt idx="13">
                  <c:v>0.92436251250000001</c:v>
                </c:pt>
                <c:pt idx="14">
                  <c:v>0.92469871562499995</c:v>
                </c:pt>
                <c:pt idx="15">
                  <c:v>0.92532012968749999</c:v>
                </c:pt>
                <c:pt idx="16">
                  <c:v>0.92527295468750004</c:v>
                </c:pt>
                <c:pt idx="17">
                  <c:v>0.92523569687499996</c:v>
                </c:pt>
                <c:pt idx="18">
                  <c:v>0.92518572499999996</c:v>
                </c:pt>
                <c:pt idx="19">
                  <c:v>0.92514172812500006</c:v>
                </c:pt>
                <c:pt idx="20">
                  <c:v>0.92508476250000005</c:v>
                </c:pt>
                <c:pt idx="21">
                  <c:v>0.92504089374999998</c:v>
                </c:pt>
                <c:pt idx="22">
                  <c:v>0.92496625312500003</c:v>
                </c:pt>
                <c:pt idx="23">
                  <c:v>0.92449628124999994</c:v>
                </c:pt>
                <c:pt idx="24">
                  <c:v>0.92446550937500005</c:v>
                </c:pt>
                <c:pt idx="25">
                  <c:v>0.92445330312499996</c:v>
                </c:pt>
                <c:pt idx="26">
                  <c:v>0.92444262187500004</c:v>
                </c:pt>
                <c:pt idx="27">
                  <c:v>0.92436798124999997</c:v>
                </c:pt>
                <c:pt idx="28">
                  <c:v>0.92436976093750001</c:v>
                </c:pt>
                <c:pt idx="29">
                  <c:v>0.92439125</c:v>
                </c:pt>
                <c:pt idx="30">
                  <c:v>0.92437268593749999</c:v>
                </c:pt>
                <c:pt idx="31">
                  <c:v>0.92469070468750003</c:v>
                </c:pt>
                <c:pt idx="32">
                  <c:v>0.92531644218749998</c:v>
                </c:pt>
                <c:pt idx="33">
                  <c:v>0.92528452500000002</c:v>
                </c:pt>
                <c:pt idx="34">
                  <c:v>0.92523391718750003</c:v>
                </c:pt>
                <c:pt idx="35">
                  <c:v>0.9251974234375</c:v>
                </c:pt>
                <c:pt idx="36">
                  <c:v>0.92514261875000003</c:v>
                </c:pt>
                <c:pt idx="37">
                  <c:v>0.92507039375</c:v>
                </c:pt>
                <c:pt idx="38">
                  <c:v>0.92504610624999994</c:v>
                </c:pt>
                <c:pt idx="39">
                  <c:v>0.92498634375</c:v>
                </c:pt>
                <c:pt idx="40">
                  <c:v>0.92449666406249997</c:v>
                </c:pt>
                <c:pt idx="41">
                  <c:v>0.92444936093749996</c:v>
                </c:pt>
                <c:pt idx="42">
                  <c:v>0.92444618281250002</c:v>
                </c:pt>
                <c:pt idx="43">
                  <c:v>0.92444579999999998</c:v>
                </c:pt>
                <c:pt idx="44">
                  <c:v>0.92437255937499996</c:v>
                </c:pt>
                <c:pt idx="45">
                  <c:v>0.92437688124999995</c:v>
                </c:pt>
                <c:pt idx="46">
                  <c:v>0.92437891718749998</c:v>
                </c:pt>
                <c:pt idx="47">
                  <c:v>0.92437942500000003</c:v>
                </c:pt>
                <c:pt idx="48">
                  <c:v>0.92469451874999997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28-4B00-A2FC-C870D66B3CDF}"/>
            </c:ext>
          </c:extLst>
        </c:ser>
        <c:ser>
          <c:idx val="2"/>
          <c:order val="2"/>
          <c:tx>
            <c:strRef>
              <c:f>Cleanness!$O$1</c:f>
              <c:strCache>
                <c:ptCount val="1"/>
                <c:pt idx="0">
                  <c:v>Redis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Cleanness!$O$2:$O$50</c:f>
              <c:numCache>
                <c:formatCode>0.00%</c:formatCode>
                <c:ptCount val="49"/>
                <c:pt idx="0">
                  <c:v>0.94506019999999991</c:v>
                </c:pt>
                <c:pt idx="1">
                  <c:v>0.94654949999999993</c:v>
                </c:pt>
                <c:pt idx="2">
                  <c:v>0.94717610000000008</c:v>
                </c:pt>
                <c:pt idx="3">
                  <c:v>0.94506019999999991</c:v>
                </c:pt>
                <c:pt idx="4">
                  <c:v>0.94568680000000005</c:v>
                </c:pt>
                <c:pt idx="5">
                  <c:v>0.94712730000000001</c:v>
                </c:pt>
                <c:pt idx="6">
                  <c:v>0.94641930000000007</c:v>
                </c:pt>
                <c:pt idx="7">
                  <c:v>0.94506019999999991</c:v>
                </c:pt>
                <c:pt idx="8">
                  <c:v>0.94640300000000011</c:v>
                </c:pt>
                <c:pt idx="9">
                  <c:v>0.94717610000000008</c:v>
                </c:pt>
                <c:pt idx="10">
                  <c:v>0.94506019999999991</c:v>
                </c:pt>
                <c:pt idx="11">
                  <c:v>0.94506019999999991</c:v>
                </c:pt>
                <c:pt idx="12">
                  <c:v>0.94666340000000004</c:v>
                </c:pt>
                <c:pt idx="13">
                  <c:v>0.94716800000000001</c:v>
                </c:pt>
                <c:pt idx="14">
                  <c:v>0.94506019999999991</c:v>
                </c:pt>
                <c:pt idx="15">
                  <c:v>0.94599610000000012</c:v>
                </c:pt>
                <c:pt idx="16">
                  <c:v>0.94717610000000008</c:v>
                </c:pt>
                <c:pt idx="17">
                  <c:v>0.9450765000000001</c:v>
                </c:pt>
                <c:pt idx="18">
                  <c:v>0.94506019999999991</c:v>
                </c:pt>
                <c:pt idx="19">
                  <c:v>0.94651689999999999</c:v>
                </c:pt>
                <c:pt idx="20">
                  <c:v>0.94716800000000001</c:v>
                </c:pt>
                <c:pt idx="21">
                  <c:v>0.94506019999999991</c:v>
                </c:pt>
                <c:pt idx="22">
                  <c:v>0.94509280000000007</c:v>
                </c:pt>
                <c:pt idx="23">
                  <c:v>0.9468506000000001</c:v>
                </c:pt>
                <c:pt idx="24">
                  <c:v>0.94647619999999999</c:v>
                </c:pt>
                <c:pt idx="25">
                  <c:v>0.94506019999999991</c:v>
                </c:pt>
                <c:pt idx="26">
                  <c:v>0.94623210000000002</c:v>
                </c:pt>
                <c:pt idx="27">
                  <c:v>0.94716800000000001</c:v>
                </c:pt>
                <c:pt idx="28">
                  <c:v>0.94506019999999991</c:v>
                </c:pt>
                <c:pt idx="29">
                  <c:v>0.94506019999999991</c:v>
                </c:pt>
                <c:pt idx="30">
                  <c:v>0.94654949999999993</c:v>
                </c:pt>
                <c:pt idx="31">
                  <c:v>0.94716800000000001</c:v>
                </c:pt>
                <c:pt idx="32">
                  <c:v>0.94506019999999991</c:v>
                </c:pt>
                <c:pt idx="33">
                  <c:v>0.94566240000000001</c:v>
                </c:pt>
                <c:pt idx="34">
                  <c:v>0.94711100000000004</c:v>
                </c:pt>
                <c:pt idx="35">
                  <c:v>0.94647619999999999</c:v>
                </c:pt>
                <c:pt idx="36">
                  <c:v>0.94506019999999991</c:v>
                </c:pt>
                <c:pt idx="37">
                  <c:v>0.94641109999999995</c:v>
                </c:pt>
                <c:pt idx="38">
                  <c:v>0.94717610000000008</c:v>
                </c:pt>
                <c:pt idx="39">
                  <c:v>0.94506019999999991</c:v>
                </c:pt>
                <c:pt idx="40">
                  <c:v>0.94506019999999991</c:v>
                </c:pt>
                <c:pt idx="41">
                  <c:v>0.94666340000000004</c:v>
                </c:pt>
                <c:pt idx="42">
                  <c:v>0.94715980000000011</c:v>
                </c:pt>
                <c:pt idx="43">
                  <c:v>0.94506019999999991</c:v>
                </c:pt>
                <c:pt idx="44">
                  <c:v>0.94598800000000005</c:v>
                </c:pt>
                <c:pt idx="45">
                  <c:v>0.94717610000000008</c:v>
                </c:pt>
                <c:pt idx="46">
                  <c:v>0.9450765000000001</c:v>
                </c:pt>
                <c:pt idx="47">
                  <c:v>0.94506019999999991</c:v>
                </c:pt>
                <c:pt idx="48">
                  <c:v>0.94651689999999999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28-4B00-A2FC-C870D66B3CDF}"/>
            </c:ext>
          </c:extLst>
        </c:ser>
        <c:ser>
          <c:idx val="3"/>
          <c:order val="3"/>
          <c:tx>
            <c:strRef>
              <c:f>Cleanness!$P$1</c:f>
              <c:strCache>
                <c:ptCount val="1"/>
                <c:pt idx="0">
                  <c:v>Memcached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Cleanness!$P$2:$P$50</c:f>
              <c:numCache>
                <c:formatCode>0.00%</c:formatCode>
                <c:ptCount val="49"/>
                <c:pt idx="0">
                  <c:v>0.90146484000000004</c:v>
                </c:pt>
                <c:pt idx="1">
                  <c:v>0.90136718999999998</c:v>
                </c:pt>
                <c:pt idx="2">
                  <c:v>0.90126952999999999</c:v>
                </c:pt>
                <c:pt idx="3">
                  <c:v>0.90146484000000004</c:v>
                </c:pt>
                <c:pt idx="4">
                  <c:v>0.90126952999999999</c:v>
                </c:pt>
                <c:pt idx="5">
                  <c:v>0.90126952999999999</c:v>
                </c:pt>
                <c:pt idx="6">
                  <c:v>0.90146484000000004</c:v>
                </c:pt>
                <c:pt idx="7">
                  <c:v>0.90126952999999999</c:v>
                </c:pt>
                <c:pt idx="8">
                  <c:v>0.90126952999999999</c:v>
                </c:pt>
                <c:pt idx="9">
                  <c:v>0.90146484000000004</c:v>
                </c:pt>
                <c:pt idx="10">
                  <c:v>0.90126952999999999</c:v>
                </c:pt>
                <c:pt idx="11">
                  <c:v>0.90126952999999999</c:v>
                </c:pt>
                <c:pt idx="12">
                  <c:v>0.90146484000000004</c:v>
                </c:pt>
                <c:pt idx="13">
                  <c:v>0.90126952999999999</c:v>
                </c:pt>
                <c:pt idx="14">
                  <c:v>0.90146484000000004</c:v>
                </c:pt>
                <c:pt idx="15">
                  <c:v>0.90146484000000004</c:v>
                </c:pt>
                <c:pt idx="16">
                  <c:v>0.90126952999999999</c:v>
                </c:pt>
                <c:pt idx="17">
                  <c:v>0.90146484000000004</c:v>
                </c:pt>
                <c:pt idx="18">
                  <c:v>0.90146484000000004</c:v>
                </c:pt>
                <c:pt idx="19">
                  <c:v>0.90126952999999999</c:v>
                </c:pt>
                <c:pt idx="20">
                  <c:v>0.90146484000000004</c:v>
                </c:pt>
                <c:pt idx="21">
                  <c:v>0.90146484000000004</c:v>
                </c:pt>
                <c:pt idx="22">
                  <c:v>0.90126952999999999</c:v>
                </c:pt>
                <c:pt idx="23">
                  <c:v>0.90146484000000004</c:v>
                </c:pt>
                <c:pt idx="24">
                  <c:v>0.90146484000000004</c:v>
                </c:pt>
                <c:pt idx="25">
                  <c:v>0.90126952999999999</c:v>
                </c:pt>
                <c:pt idx="26">
                  <c:v>0.90146484000000004</c:v>
                </c:pt>
                <c:pt idx="27">
                  <c:v>0.90136718999999998</c:v>
                </c:pt>
                <c:pt idx="28">
                  <c:v>0.90126952999999999</c:v>
                </c:pt>
                <c:pt idx="29">
                  <c:v>0.90146484000000004</c:v>
                </c:pt>
                <c:pt idx="30">
                  <c:v>0.90136718999999998</c:v>
                </c:pt>
                <c:pt idx="31">
                  <c:v>0.90126952999999999</c:v>
                </c:pt>
                <c:pt idx="32">
                  <c:v>0.90146484000000004</c:v>
                </c:pt>
                <c:pt idx="33">
                  <c:v>0.90136718999999998</c:v>
                </c:pt>
                <c:pt idx="34">
                  <c:v>0.90126952999999999</c:v>
                </c:pt>
                <c:pt idx="35">
                  <c:v>0.90146484000000004</c:v>
                </c:pt>
                <c:pt idx="36">
                  <c:v>0.90136718999999998</c:v>
                </c:pt>
                <c:pt idx="37">
                  <c:v>0.90126952999999999</c:v>
                </c:pt>
                <c:pt idx="38">
                  <c:v>0.90146484000000004</c:v>
                </c:pt>
                <c:pt idx="39">
                  <c:v>0.90126952999999999</c:v>
                </c:pt>
                <c:pt idx="40">
                  <c:v>0.90126952999999999</c:v>
                </c:pt>
                <c:pt idx="41">
                  <c:v>0.90146484000000004</c:v>
                </c:pt>
                <c:pt idx="42">
                  <c:v>0.90126952999999999</c:v>
                </c:pt>
                <c:pt idx="43">
                  <c:v>0.90126952999999999</c:v>
                </c:pt>
                <c:pt idx="44">
                  <c:v>0.90146484000000004</c:v>
                </c:pt>
                <c:pt idx="45">
                  <c:v>0.90126952999999999</c:v>
                </c:pt>
                <c:pt idx="46">
                  <c:v>0.90146484000000004</c:v>
                </c:pt>
                <c:pt idx="47">
                  <c:v>0.90146484000000004</c:v>
                </c:pt>
                <c:pt idx="48">
                  <c:v>0.90126952999999999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28-4B00-A2FC-C870D66B3CDF}"/>
            </c:ext>
          </c:extLst>
        </c:ser>
        <c:ser>
          <c:idx val="4"/>
          <c:order val="4"/>
          <c:tx>
            <c:strRef>
              <c:f>Cleanness!$Q$1</c:f>
              <c:strCache>
                <c:ptCount val="1"/>
                <c:pt idx="0">
                  <c:v>mysql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Cleanness!$Q$2:$Q$50</c:f>
              <c:numCache>
                <c:formatCode>0.00%</c:formatCode>
                <c:ptCount val="49"/>
                <c:pt idx="0">
                  <c:v>0.88901829546429301</c:v>
                </c:pt>
                <c:pt idx="1">
                  <c:v>0.89244133394424507</c:v>
                </c:pt>
                <c:pt idx="2">
                  <c:v>0.89558863270417421</c:v>
                </c:pt>
                <c:pt idx="3">
                  <c:v>0.89278402531502077</c:v>
                </c:pt>
                <c:pt idx="4">
                  <c:v>0.89637347305501003</c:v>
                </c:pt>
                <c:pt idx="5">
                  <c:v>0.88970393465650022</c:v>
                </c:pt>
                <c:pt idx="6">
                  <c:v>0.89214579800937621</c:v>
                </c:pt>
                <c:pt idx="7">
                  <c:v>0.89075573590641277</c:v>
                </c:pt>
                <c:pt idx="8">
                  <c:v>0.89605592501626674</c:v>
                </c:pt>
                <c:pt idx="9">
                  <c:v>0.89824922143470487</c:v>
                </c:pt>
                <c:pt idx="10">
                  <c:v>0.89009282919743937</c:v>
                </c:pt>
                <c:pt idx="11">
                  <c:v>0.89242557941669087</c:v>
                </c:pt>
                <c:pt idx="12">
                  <c:v>0.89114915481187229</c:v>
                </c:pt>
                <c:pt idx="13">
                  <c:v>0.89334964577959064</c:v>
                </c:pt>
                <c:pt idx="14">
                  <c:v>0.89721407005731113</c:v>
                </c:pt>
                <c:pt idx="15">
                  <c:v>0.89253263920962034</c:v>
                </c:pt>
                <c:pt idx="16">
                  <c:v>0.89320059133907037</c:v>
                </c:pt>
                <c:pt idx="17">
                  <c:v>0.88993260740406466</c:v>
                </c:pt>
                <c:pt idx="18">
                  <c:v>0.88858411420001904</c:v>
                </c:pt>
                <c:pt idx="19">
                  <c:v>0.89330702918703719</c:v>
                </c:pt>
                <c:pt idx="20">
                  <c:v>0.89218608074613781</c:v>
                </c:pt>
                <c:pt idx="21">
                  <c:v>0.89208403832452032</c:v>
                </c:pt>
                <c:pt idx="22">
                  <c:v>0.88977247669049353</c:v>
                </c:pt>
                <c:pt idx="23">
                  <c:v>0.89633861905252687</c:v>
                </c:pt>
                <c:pt idx="24">
                  <c:v>0.88915145329484957</c:v>
                </c:pt>
                <c:pt idx="25">
                  <c:v>0.88914850319997374</c:v>
                </c:pt>
                <c:pt idx="26">
                  <c:v>0.88858047885676883</c:v>
                </c:pt>
                <c:pt idx="27">
                  <c:v>0.89148284620779483</c:v>
                </c:pt>
                <c:pt idx="28">
                  <c:v>0.89433727044432665</c:v>
                </c:pt>
                <c:pt idx="29">
                  <c:v>0.8967397875320261</c:v>
                </c:pt>
                <c:pt idx="30">
                  <c:v>0.88895936308844115</c:v>
                </c:pt>
                <c:pt idx="31">
                  <c:v>0.89460990281814268</c:v>
                </c:pt>
                <c:pt idx="32">
                  <c:v>0.89119416195914281</c:v>
                </c:pt>
                <c:pt idx="33">
                  <c:v>0.89084983387348871</c:v>
                </c:pt>
                <c:pt idx="34">
                  <c:v>0.88891297850877404</c:v>
                </c:pt>
                <c:pt idx="35">
                  <c:v>0.89377362920410541</c:v>
                </c:pt>
                <c:pt idx="36">
                  <c:v>0.89372382686063567</c:v>
                </c:pt>
                <c:pt idx="37">
                  <c:v>0.89630413751486704</c:v>
                </c:pt>
                <c:pt idx="38">
                  <c:v>0.88904760348170353</c:v>
                </c:pt>
                <c:pt idx="39">
                  <c:v>0.89061493217547494</c:v>
                </c:pt>
                <c:pt idx="40">
                  <c:v>0.89338802858446598</c:v>
                </c:pt>
                <c:pt idx="41">
                  <c:v>0.88866401969087017</c:v>
                </c:pt>
                <c:pt idx="42">
                  <c:v>0.89126674356753977</c:v>
                </c:pt>
                <c:pt idx="43">
                  <c:v>0.89750835516128613</c:v>
                </c:pt>
                <c:pt idx="44">
                  <c:v>0.88898058106928368</c:v>
                </c:pt>
                <c:pt idx="45">
                  <c:v>0.8960296321043657</c:v>
                </c:pt>
                <c:pt idx="46">
                  <c:v>0.89667687173444266</c:v>
                </c:pt>
                <c:pt idx="47">
                  <c:v>0.88921386418763992</c:v>
                </c:pt>
                <c:pt idx="48">
                  <c:v>0.89304235999383674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028-4B00-A2FC-C870D66B3CDF}"/>
            </c:ext>
          </c:extLst>
        </c:ser>
        <c:ser>
          <c:idx val="5"/>
          <c:order val="5"/>
          <c:tx>
            <c:strRef>
              <c:f>Cleanness!$R$1</c:f>
              <c:strCache>
                <c:ptCount val="1"/>
                <c:pt idx="0">
                  <c:v>facesim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Cleanness!$R$2:$R$50</c:f>
              <c:numCache>
                <c:formatCode>0.00%</c:formatCode>
                <c:ptCount val="49"/>
                <c:pt idx="0">
                  <c:v>0.96272486174038296</c:v>
                </c:pt>
                <c:pt idx="1">
                  <c:v>0.96618935330238265</c:v>
                </c:pt>
                <c:pt idx="2">
                  <c:v>0.96735442305568042</c:v>
                </c:pt>
                <c:pt idx="3">
                  <c:v>0.96033195941670613</c:v>
                </c:pt>
                <c:pt idx="4">
                  <c:v>0.96826806861908976</c:v>
                </c:pt>
                <c:pt idx="5">
                  <c:v>0.96783882990112102</c:v>
                </c:pt>
                <c:pt idx="6">
                  <c:v>0.96560378616603482</c:v>
                </c:pt>
                <c:pt idx="7">
                  <c:v>0.9656432089119128</c:v>
                </c:pt>
                <c:pt idx="8">
                  <c:v>0.96754306624354813</c:v>
                </c:pt>
                <c:pt idx="9">
                  <c:v>0.96731702280539988</c:v>
                </c:pt>
                <c:pt idx="10">
                  <c:v>0.96087818725374463</c:v>
                </c:pt>
                <c:pt idx="11">
                  <c:v>0.964186531620015</c:v>
                </c:pt>
                <c:pt idx="12">
                  <c:v>0.96134908295482635</c:v>
                </c:pt>
                <c:pt idx="13">
                  <c:v>0.96241149825854422</c:v>
                </c:pt>
                <c:pt idx="14">
                  <c:v>0.96334306292680472</c:v>
                </c:pt>
                <c:pt idx="15">
                  <c:v>0.9659427204286184</c:v>
                </c:pt>
                <c:pt idx="16">
                  <c:v>0.9627159805510741</c:v>
                </c:pt>
                <c:pt idx="17">
                  <c:v>0.9651607193683549</c:v>
                </c:pt>
                <c:pt idx="18">
                  <c:v>0.96408780997756971</c:v>
                </c:pt>
                <c:pt idx="19">
                  <c:v>0.96929206326437178</c:v>
                </c:pt>
                <c:pt idx="20">
                  <c:v>0.96052601559592199</c:v>
                </c:pt>
                <c:pt idx="21">
                  <c:v>0.96646580185364184</c:v>
                </c:pt>
                <c:pt idx="22">
                  <c:v>0.96477078490284229</c:v>
                </c:pt>
                <c:pt idx="23">
                  <c:v>0.96643143233590856</c:v>
                </c:pt>
                <c:pt idx="24">
                  <c:v>0.96579179666815163</c:v>
                </c:pt>
                <c:pt idx="25">
                  <c:v>0.96106062619263222</c:v>
                </c:pt>
                <c:pt idx="26">
                  <c:v>0.96412253780097468</c:v>
                </c:pt>
                <c:pt idx="27">
                  <c:v>0.96790869398436175</c:v>
                </c:pt>
                <c:pt idx="28">
                  <c:v>0.96128011888041787</c:v>
                </c:pt>
                <c:pt idx="29">
                  <c:v>0.96519584274165116</c:v>
                </c:pt>
                <c:pt idx="30">
                  <c:v>0.96212490754856494</c:v>
                </c:pt>
                <c:pt idx="31">
                  <c:v>0.96450568733297248</c:v>
                </c:pt>
                <c:pt idx="32">
                  <c:v>0.96417997368497577</c:v>
                </c:pt>
                <c:pt idx="33">
                  <c:v>0.96519155149144287</c:v>
                </c:pt>
                <c:pt idx="34">
                  <c:v>0.96477326576940015</c:v>
                </c:pt>
                <c:pt idx="35">
                  <c:v>0.96781841364262289</c:v>
                </c:pt>
                <c:pt idx="36">
                  <c:v>0.96785245415136956</c:v>
                </c:pt>
                <c:pt idx="37">
                  <c:v>0.96784471382825932</c:v>
                </c:pt>
                <c:pt idx="38">
                  <c:v>0.96795165664285066</c:v>
                </c:pt>
                <c:pt idx="39">
                  <c:v>0.9614717089519027</c:v>
                </c:pt>
                <c:pt idx="40">
                  <c:v>0.96545519232834243</c:v>
                </c:pt>
                <c:pt idx="41">
                  <c:v>0.96916675315613288</c:v>
                </c:pt>
                <c:pt idx="42">
                  <c:v>0.96834516528453629</c:v>
                </c:pt>
                <c:pt idx="43">
                  <c:v>0.96546899581029888</c:v>
                </c:pt>
                <c:pt idx="44">
                  <c:v>0.96665349290008373</c:v>
                </c:pt>
                <c:pt idx="45">
                  <c:v>0.96468478170869432</c:v>
                </c:pt>
                <c:pt idx="46">
                  <c:v>0.96047134279628898</c:v>
                </c:pt>
                <c:pt idx="47">
                  <c:v>0.96468184380312494</c:v>
                </c:pt>
                <c:pt idx="48">
                  <c:v>0.96380114538995498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028-4B00-A2FC-C870D66B3CDF}"/>
            </c:ext>
          </c:extLst>
        </c:ser>
        <c:ser>
          <c:idx val="6"/>
          <c:order val="6"/>
          <c:tx>
            <c:strRef>
              <c:f>Cleanness!$S$1</c:f>
              <c:strCache>
                <c:ptCount val="1"/>
                <c:pt idx="0">
                  <c:v>fluidanimate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Cleanness!$S$2:$S$50</c:f>
              <c:numCache>
                <c:formatCode>0.00%</c:formatCode>
                <c:ptCount val="49"/>
                <c:pt idx="0">
                  <c:v>0.93296401699874076</c:v>
                </c:pt>
                <c:pt idx="1">
                  <c:v>0.9270867704372765</c:v>
                </c:pt>
                <c:pt idx="2">
                  <c:v>0.92802728353617614</c:v>
                </c:pt>
                <c:pt idx="3">
                  <c:v>0.92545601700696645</c:v>
                </c:pt>
                <c:pt idx="4">
                  <c:v>0.93096289836655299</c:v>
                </c:pt>
                <c:pt idx="5">
                  <c:v>0.92575001294681591</c:v>
                </c:pt>
                <c:pt idx="6">
                  <c:v>0.92541658481917155</c:v>
                </c:pt>
                <c:pt idx="7">
                  <c:v>0.93316743243215727</c:v>
                </c:pt>
                <c:pt idx="8">
                  <c:v>0.93270692352248696</c:v>
                </c:pt>
                <c:pt idx="9">
                  <c:v>0.92958256590352772</c:v>
                </c:pt>
                <c:pt idx="10">
                  <c:v>0.93332908551320903</c:v>
                </c:pt>
                <c:pt idx="11">
                  <c:v>0.92643806962584518</c:v>
                </c:pt>
                <c:pt idx="12">
                  <c:v>0.93067998037680966</c:v>
                </c:pt>
                <c:pt idx="13">
                  <c:v>0.92691682150261523</c:v>
                </c:pt>
                <c:pt idx="14">
                  <c:v>0.93248220351556621</c:v>
                </c:pt>
                <c:pt idx="15">
                  <c:v>0.92726946168518043</c:v>
                </c:pt>
                <c:pt idx="16">
                  <c:v>0.92773520910772977</c:v>
                </c:pt>
                <c:pt idx="17">
                  <c:v>0.9256547200447468</c:v>
                </c:pt>
                <c:pt idx="18">
                  <c:v>0.9327651417634879</c:v>
                </c:pt>
                <c:pt idx="19">
                  <c:v>0.93276294319476372</c:v>
                </c:pt>
                <c:pt idx="20">
                  <c:v>0.92730530888228746</c:v>
                </c:pt>
                <c:pt idx="21">
                  <c:v>0.92804450110605852</c:v>
                </c:pt>
                <c:pt idx="22">
                  <c:v>0.93075640462182918</c:v>
                </c:pt>
                <c:pt idx="23">
                  <c:v>0.93266391031678109</c:v>
                </c:pt>
                <c:pt idx="24">
                  <c:v>0.93299830012377538</c:v>
                </c:pt>
                <c:pt idx="25">
                  <c:v>0.92964293214459026</c:v>
                </c:pt>
                <c:pt idx="26">
                  <c:v>0.92994970790443321</c:v>
                </c:pt>
                <c:pt idx="27">
                  <c:v>0.92613976360855343</c:v>
                </c:pt>
                <c:pt idx="28">
                  <c:v>0.93365633821456584</c:v>
                </c:pt>
                <c:pt idx="29">
                  <c:v>0.93132147194117509</c:v>
                </c:pt>
                <c:pt idx="30">
                  <c:v>0.92804152725854805</c:v>
                </c:pt>
                <c:pt idx="31">
                  <c:v>0.92733245506696993</c:v>
                </c:pt>
                <c:pt idx="32">
                  <c:v>0.93263695721225004</c:v>
                </c:pt>
                <c:pt idx="33">
                  <c:v>0.92587190559913823</c:v>
                </c:pt>
                <c:pt idx="34">
                  <c:v>0.92897398828199929</c:v>
                </c:pt>
                <c:pt idx="35">
                  <c:v>0.93226154675232498</c:v>
                </c:pt>
                <c:pt idx="36">
                  <c:v>0.92887345103089014</c:v>
                </c:pt>
                <c:pt idx="37">
                  <c:v>0.93229994325435461</c:v>
                </c:pt>
                <c:pt idx="38">
                  <c:v>0.93153615481860219</c:v>
                </c:pt>
                <c:pt idx="39">
                  <c:v>0.92940237118818247</c:v>
                </c:pt>
                <c:pt idx="40">
                  <c:v>0.92862366383175554</c:v>
                </c:pt>
                <c:pt idx="41">
                  <c:v>0.92700344588674677</c:v>
                </c:pt>
                <c:pt idx="42">
                  <c:v>0.9328148859055605</c:v>
                </c:pt>
                <c:pt idx="43">
                  <c:v>0.92769401693317444</c:v>
                </c:pt>
                <c:pt idx="44">
                  <c:v>0.92993694507040392</c:v>
                </c:pt>
                <c:pt idx="45">
                  <c:v>0.92952040593399787</c:v>
                </c:pt>
                <c:pt idx="46">
                  <c:v>0.92680181382421811</c:v>
                </c:pt>
                <c:pt idx="47">
                  <c:v>0.93398315748926408</c:v>
                </c:pt>
                <c:pt idx="48">
                  <c:v>0.92982042834795398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028-4B00-A2FC-C870D66B3CDF}"/>
            </c:ext>
          </c:extLst>
        </c:ser>
        <c:ser>
          <c:idx val="7"/>
          <c:order val="7"/>
          <c:tx>
            <c:strRef>
              <c:f>Cleanness!$T$1</c:f>
              <c:strCache>
                <c:ptCount val="1"/>
                <c:pt idx="0">
                  <c:v>freqmine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Cleanness!$T$2:$T$50</c:f>
              <c:numCache>
                <c:formatCode>0.00%</c:formatCode>
                <c:ptCount val="49"/>
                <c:pt idx="0">
                  <c:v>0.92435698353285045</c:v>
                </c:pt>
                <c:pt idx="1">
                  <c:v>0.91688178967838585</c:v>
                </c:pt>
                <c:pt idx="2">
                  <c:v>0.92498129878682123</c:v>
                </c:pt>
                <c:pt idx="3">
                  <c:v>0.9223917522708428</c:v>
                </c:pt>
                <c:pt idx="4">
                  <c:v>0.91872569661531356</c:v>
                </c:pt>
                <c:pt idx="5">
                  <c:v>0.92043418988270309</c:v>
                </c:pt>
                <c:pt idx="6">
                  <c:v>0.91530445478043532</c:v>
                </c:pt>
                <c:pt idx="7">
                  <c:v>0.92206818002884061</c:v>
                </c:pt>
                <c:pt idx="8">
                  <c:v>0.91920770197733792</c:v>
                </c:pt>
                <c:pt idx="9">
                  <c:v>0.91989011199007642</c:v>
                </c:pt>
                <c:pt idx="10">
                  <c:v>0.9193648622631162</c:v>
                </c:pt>
                <c:pt idx="11">
                  <c:v>0.91878030357786233</c:v>
                </c:pt>
                <c:pt idx="12">
                  <c:v>0.91738523865925381</c:v>
                </c:pt>
                <c:pt idx="13">
                  <c:v>0.91807261882083113</c:v>
                </c:pt>
                <c:pt idx="14">
                  <c:v>0.92488332454924915</c:v>
                </c:pt>
                <c:pt idx="15">
                  <c:v>0.92491844832487291</c:v>
                </c:pt>
                <c:pt idx="16">
                  <c:v>0.91639914410498247</c:v>
                </c:pt>
                <c:pt idx="17">
                  <c:v>0.92085528115846604</c:v>
                </c:pt>
                <c:pt idx="18">
                  <c:v>0.91797376737579017</c:v>
                </c:pt>
                <c:pt idx="19">
                  <c:v>0.92302559036292398</c:v>
                </c:pt>
                <c:pt idx="20">
                  <c:v>0.92387749352639981</c:v>
                </c:pt>
                <c:pt idx="21">
                  <c:v>0.92288851053372778</c:v>
                </c:pt>
                <c:pt idx="22">
                  <c:v>0.92432522520522076</c:v>
                </c:pt>
                <c:pt idx="23">
                  <c:v>0.92011226205899543</c:v>
                </c:pt>
                <c:pt idx="24">
                  <c:v>0.92320716095814992</c:v>
                </c:pt>
                <c:pt idx="25">
                  <c:v>0.91909380143796182</c:v>
                </c:pt>
                <c:pt idx="26">
                  <c:v>0.92298075381533273</c:v>
                </c:pt>
                <c:pt idx="27">
                  <c:v>0.91687245589812283</c:v>
                </c:pt>
                <c:pt idx="28">
                  <c:v>0.91934304782108833</c:v>
                </c:pt>
                <c:pt idx="29">
                  <c:v>0.91848091441675517</c:v>
                </c:pt>
                <c:pt idx="30">
                  <c:v>0.92215614320557371</c:v>
                </c:pt>
                <c:pt idx="31">
                  <c:v>0.92346057708810958</c:v>
                </c:pt>
                <c:pt idx="32">
                  <c:v>0.92227674744433397</c:v>
                </c:pt>
                <c:pt idx="33">
                  <c:v>0.91995994665889036</c:v>
                </c:pt>
                <c:pt idx="34">
                  <c:v>0.92194245375698358</c:v>
                </c:pt>
                <c:pt idx="35">
                  <c:v>0.92072735780362247</c:v>
                </c:pt>
                <c:pt idx="36">
                  <c:v>0.92023496669914873</c:v>
                </c:pt>
                <c:pt idx="37">
                  <c:v>0.92393056430243414</c:v>
                </c:pt>
                <c:pt idx="38">
                  <c:v>0.91521515546641985</c:v>
                </c:pt>
                <c:pt idx="39">
                  <c:v>0.91803443370363425</c:v>
                </c:pt>
                <c:pt idx="40">
                  <c:v>0.924836276564726</c:v>
                </c:pt>
                <c:pt idx="41">
                  <c:v>0.91971442002881743</c:v>
                </c:pt>
                <c:pt idx="42">
                  <c:v>0.92244640760109964</c:v>
                </c:pt>
                <c:pt idx="43">
                  <c:v>0.92332281891917167</c:v>
                </c:pt>
                <c:pt idx="44">
                  <c:v>0.91859043289694731</c:v>
                </c:pt>
                <c:pt idx="45">
                  <c:v>0.9201806318407475</c:v>
                </c:pt>
                <c:pt idx="46">
                  <c:v>0.92367321823920356</c:v>
                </c:pt>
                <c:pt idx="47">
                  <c:v>0.91811566715246473</c:v>
                </c:pt>
                <c:pt idx="48">
                  <c:v>0.91766589472465321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028-4B00-A2FC-C870D66B3CDF}"/>
            </c:ext>
          </c:extLst>
        </c:ser>
        <c:ser>
          <c:idx val="8"/>
          <c:order val="8"/>
          <c:tx>
            <c:strRef>
              <c:f>Cleanness!$U$1</c:f>
              <c:strCache>
                <c:ptCount val="1"/>
                <c:pt idx="0">
                  <c:v>vips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Cleanness!$U$2:$U$50</c:f>
              <c:numCache>
                <c:formatCode>0.00%</c:formatCode>
                <c:ptCount val="49"/>
                <c:pt idx="0">
                  <c:v>0.90755429126182041</c:v>
                </c:pt>
                <c:pt idx="1">
                  <c:v>0.91197140785315012</c:v>
                </c:pt>
                <c:pt idx="2">
                  <c:v>0.90881521695521872</c:v>
                </c:pt>
                <c:pt idx="3">
                  <c:v>0.90873933109977312</c:v>
                </c:pt>
                <c:pt idx="4">
                  <c:v>0.90908112577945377</c:v>
                </c:pt>
                <c:pt idx="5">
                  <c:v>0.90858081861092388</c:v>
                </c:pt>
                <c:pt idx="6">
                  <c:v>0.91418575979242767</c:v>
                </c:pt>
                <c:pt idx="7">
                  <c:v>0.90716515367218475</c:v>
                </c:pt>
                <c:pt idx="8">
                  <c:v>0.91164248152819982</c:v>
                </c:pt>
                <c:pt idx="9">
                  <c:v>0.90930823996402332</c:v>
                </c:pt>
                <c:pt idx="10">
                  <c:v>0.90791670924359746</c:v>
                </c:pt>
                <c:pt idx="11">
                  <c:v>0.90976089443112063</c:v>
                </c:pt>
                <c:pt idx="12">
                  <c:v>0.91377650709405844</c:v>
                </c:pt>
                <c:pt idx="13">
                  <c:v>0.91300423847863743</c:v>
                </c:pt>
                <c:pt idx="14">
                  <c:v>0.91003040838669691</c:v>
                </c:pt>
                <c:pt idx="15">
                  <c:v>0.90799164265137011</c:v>
                </c:pt>
                <c:pt idx="16">
                  <c:v>0.91333958181019181</c:v>
                </c:pt>
                <c:pt idx="17">
                  <c:v>0.90642080379236534</c:v>
                </c:pt>
                <c:pt idx="18">
                  <c:v>0.90960154001210214</c:v>
                </c:pt>
                <c:pt idx="19">
                  <c:v>0.91333367375940355</c:v>
                </c:pt>
                <c:pt idx="20">
                  <c:v>0.91313681915802158</c:v>
                </c:pt>
                <c:pt idx="21">
                  <c:v>0.9118449894369951</c:v>
                </c:pt>
                <c:pt idx="22">
                  <c:v>0.90721723111578323</c:v>
                </c:pt>
                <c:pt idx="23">
                  <c:v>0.90954878964024299</c:v>
                </c:pt>
                <c:pt idx="24">
                  <c:v>0.91071684656053009</c:v>
                </c:pt>
                <c:pt idx="25">
                  <c:v>0.91138868848651677</c:v>
                </c:pt>
                <c:pt idx="26">
                  <c:v>0.90889560681571713</c:v>
                </c:pt>
                <c:pt idx="27">
                  <c:v>0.90836252966867848</c:v>
                </c:pt>
                <c:pt idx="28">
                  <c:v>0.91275548787116234</c:v>
                </c:pt>
                <c:pt idx="29">
                  <c:v>0.9099377524190011</c:v>
                </c:pt>
                <c:pt idx="30">
                  <c:v>0.91195988147729912</c:v>
                </c:pt>
                <c:pt idx="31">
                  <c:v>0.91001410980897024</c:v>
                </c:pt>
                <c:pt idx="32">
                  <c:v>0.91426805889088525</c:v>
                </c:pt>
                <c:pt idx="33">
                  <c:v>0.90953310747543958</c:v>
                </c:pt>
                <c:pt idx="34">
                  <c:v>0.90997764030875838</c:v>
                </c:pt>
                <c:pt idx="35">
                  <c:v>0.90997122590614832</c:v>
                </c:pt>
                <c:pt idx="36">
                  <c:v>0.9058053378606532</c:v>
                </c:pt>
                <c:pt idx="37">
                  <c:v>0.90911236747173996</c:v>
                </c:pt>
                <c:pt idx="38">
                  <c:v>0.91064144435739836</c:v>
                </c:pt>
                <c:pt idx="39">
                  <c:v>0.91324257835541012</c:v>
                </c:pt>
                <c:pt idx="40">
                  <c:v>0.91069755757835158</c:v>
                </c:pt>
                <c:pt idx="41">
                  <c:v>0.91176040547621939</c:v>
                </c:pt>
                <c:pt idx="42">
                  <c:v>0.90704767035535605</c:v>
                </c:pt>
                <c:pt idx="43">
                  <c:v>0.90654624176459131</c:v>
                </c:pt>
                <c:pt idx="44">
                  <c:v>0.91075077745987931</c:v>
                </c:pt>
                <c:pt idx="45">
                  <c:v>0.91098867610318079</c:v>
                </c:pt>
                <c:pt idx="46">
                  <c:v>0.90563759508032859</c:v>
                </c:pt>
                <c:pt idx="47">
                  <c:v>0.90626522170314505</c:v>
                </c:pt>
                <c:pt idx="48">
                  <c:v>0.90869614448672908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028-4B00-A2FC-C870D66B3CDF}"/>
            </c:ext>
          </c:extLst>
        </c:ser>
        <c:ser>
          <c:idx val="9"/>
          <c:order val="9"/>
          <c:tx>
            <c:strRef>
              <c:f>Cleanness!$V$1</c:f>
              <c:strCache>
                <c:ptCount val="1"/>
                <c:pt idx="0">
                  <c:v>x264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Cleanness!$V$2:$V$50</c:f>
              <c:numCache>
                <c:formatCode>0.00%</c:formatCode>
                <c:ptCount val="49"/>
                <c:pt idx="0">
                  <c:v>0.94680391600124247</c:v>
                </c:pt>
                <c:pt idx="1">
                  <c:v>0.95436674844966529</c:v>
                </c:pt>
                <c:pt idx="2">
                  <c:v>0.9513302371141702</c:v>
                </c:pt>
                <c:pt idx="3">
                  <c:v>0.95425812578521663</c:v>
                </c:pt>
                <c:pt idx="4">
                  <c:v>0.94844122323631508</c:v>
                </c:pt>
                <c:pt idx="5">
                  <c:v>0.94930060058115462</c:v>
                </c:pt>
                <c:pt idx="6">
                  <c:v>0.94979324198543114</c:v>
                </c:pt>
                <c:pt idx="7">
                  <c:v>0.94951836008451029</c:v>
                </c:pt>
                <c:pt idx="8">
                  <c:v>0.95097000646625041</c:v>
                </c:pt>
                <c:pt idx="9">
                  <c:v>0.95102359153654559</c:v>
                </c:pt>
                <c:pt idx="10">
                  <c:v>0.94787076694388195</c:v>
                </c:pt>
                <c:pt idx="11">
                  <c:v>0.94843096304728935</c:v>
                </c:pt>
                <c:pt idx="12">
                  <c:v>0.95085661215302952</c:v>
                </c:pt>
                <c:pt idx="13">
                  <c:v>0.95311981516445354</c:v>
                </c:pt>
                <c:pt idx="14">
                  <c:v>0.94777054911200165</c:v>
                </c:pt>
                <c:pt idx="15">
                  <c:v>0.95334932162241359</c:v>
                </c:pt>
                <c:pt idx="16">
                  <c:v>0.94745348303802235</c:v>
                </c:pt>
                <c:pt idx="17">
                  <c:v>0.95318629450040315</c:v>
                </c:pt>
                <c:pt idx="18">
                  <c:v>0.94818141041221526</c:v>
                </c:pt>
                <c:pt idx="19">
                  <c:v>0.95152747631864165</c:v>
                </c:pt>
                <c:pt idx="20">
                  <c:v>0.95443528083799578</c:v>
                </c:pt>
                <c:pt idx="21">
                  <c:v>0.95160820519575828</c:v>
                </c:pt>
                <c:pt idx="22">
                  <c:v>0.9533680653564931</c:v>
                </c:pt>
                <c:pt idx="23">
                  <c:v>0.95024094403819948</c:v>
                </c:pt>
                <c:pt idx="24">
                  <c:v>0.95107375832092445</c:v>
                </c:pt>
                <c:pt idx="25">
                  <c:v>0.94533501769486361</c:v>
                </c:pt>
                <c:pt idx="26">
                  <c:v>0.94964452093842566</c:v>
                </c:pt>
                <c:pt idx="27">
                  <c:v>0.94919338430444644</c:v>
                </c:pt>
                <c:pt idx="28">
                  <c:v>0.95468209861785835</c:v>
                </c:pt>
                <c:pt idx="29">
                  <c:v>0.95458737506890734</c:v>
                </c:pt>
                <c:pt idx="30">
                  <c:v>0.9493734635744836</c:v>
                </c:pt>
                <c:pt idx="31">
                  <c:v>0.9516174896565196</c:v>
                </c:pt>
                <c:pt idx="32">
                  <c:v>0.95381940548082444</c:v>
                </c:pt>
                <c:pt idx="33">
                  <c:v>0.9532875628454216</c:v>
                </c:pt>
                <c:pt idx="34">
                  <c:v>0.95455809082830856</c:v>
                </c:pt>
                <c:pt idx="35">
                  <c:v>0.94911295781111826</c:v>
                </c:pt>
                <c:pt idx="36">
                  <c:v>0.95293072338629425</c:v>
                </c:pt>
                <c:pt idx="37">
                  <c:v>0.94543046785413187</c:v>
                </c:pt>
                <c:pt idx="38">
                  <c:v>0.95025540722390023</c:v>
                </c:pt>
                <c:pt idx="39">
                  <c:v>0.95222194786297909</c:v>
                </c:pt>
                <c:pt idx="40">
                  <c:v>0.95028567406331577</c:v>
                </c:pt>
                <c:pt idx="41">
                  <c:v>0.95493529387011855</c:v>
                </c:pt>
                <c:pt idx="42">
                  <c:v>0.95053576746737856</c:v>
                </c:pt>
                <c:pt idx="43">
                  <c:v>0.94711124194071261</c:v>
                </c:pt>
                <c:pt idx="44">
                  <c:v>0.95350267519900855</c:v>
                </c:pt>
                <c:pt idx="45">
                  <c:v>0.950861306819621</c:v>
                </c:pt>
                <c:pt idx="46">
                  <c:v>0.95288993930125021</c:v>
                </c:pt>
                <c:pt idx="47">
                  <c:v>0.94502688393873469</c:v>
                </c:pt>
                <c:pt idx="48">
                  <c:v>0.95155941563252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028-4B00-A2FC-C870D66B3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50119680"/>
        <c:axId val="-1750121856"/>
      </c:lineChart>
      <c:catAx>
        <c:axId val="-1750119680"/>
        <c:scaling>
          <c:orientation val="minMax"/>
        </c:scaling>
        <c:delete val="1"/>
        <c:axPos val="b"/>
        <c:majorTickMark val="none"/>
        <c:minorTickMark val="none"/>
        <c:tickLblPos val="nextTo"/>
        <c:crossAx val="-1750121856"/>
        <c:crosses val="autoZero"/>
        <c:auto val="1"/>
        <c:lblAlgn val="ctr"/>
        <c:lblOffset val="100"/>
        <c:noMultiLvlLbl val="0"/>
      </c:catAx>
      <c:valAx>
        <c:axId val="-1750121856"/>
        <c:scaling>
          <c:orientation val="minMax"/>
          <c:max val="1"/>
          <c:min val="0.8600000000000001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0119680"/>
        <c:crosses val="autoZero"/>
        <c:crossBetween val="between"/>
        <c:majorUnit val="7.0000000000000007E-2"/>
      </c:valAx>
      <c:spPr>
        <a:noFill/>
        <a:ln w="254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69584105728772527"/>
          <c:w val="0.98344259080749752"/>
          <c:h val="0.221565500193701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Result_overall!$A$10</c:f>
              <c:strCache>
                <c:ptCount val="1"/>
                <c:pt idx="0">
                  <c:v>DRAM</c:v>
                </c:pt>
              </c:strCache>
            </c:strRef>
          </c:tx>
          <c:spPr>
            <a:solidFill>
              <a:srgbClr val="232D4B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  <a:effectLst/>
          </c:spPr>
          <c:invertIfNegative val="0"/>
          <c:cat>
            <c:strRef>
              <c:f>Result_overall!$B$9:$L$9</c:f>
              <c:strCache>
                <c:ptCount val="11"/>
                <c:pt idx="0">
                  <c:v>YCSB</c:v>
                </c:pt>
                <c:pt idx="1">
                  <c:v>TPCC</c:v>
                </c:pt>
                <c:pt idx="2">
                  <c:v>Redis</c:v>
                </c:pt>
                <c:pt idx="3">
                  <c:v>Memcached</c:v>
                </c:pt>
                <c:pt idx="4">
                  <c:v>mysql</c:v>
                </c:pt>
                <c:pt idx="5">
                  <c:v>facesim</c:v>
                </c:pt>
                <c:pt idx="6">
                  <c:v>fluidanimate</c:v>
                </c:pt>
                <c:pt idx="7">
                  <c:v>freqmine</c:v>
                </c:pt>
                <c:pt idx="8">
                  <c:v>vips</c:v>
                </c:pt>
                <c:pt idx="9">
                  <c:v>x264</c:v>
                </c:pt>
                <c:pt idx="10">
                  <c:v>Gmean</c:v>
                </c:pt>
              </c:strCache>
            </c:strRef>
          </c:cat>
          <c:val>
            <c:numRef>
              <c:f>Result_overall!$B$10:$L$10</c:f>
              <c:numCache>
                <c:formatCode>General</c:formatCode>
                <c:ptCount val="11"/>
                <c:pt idx="0">
                  <c:v>0.97353401391879424</c:v>
                </c:pt>
                <c:pt idx="1">
                  <c:v>0.97239616784256799</c:v>
                </c:pt>
                <c:pt idx="2">
                  <c:v>0.96871844261153484</c:v>
                </c:pt>
                <c:pt idx="3">
                  <c:v>0.96027392665667866</c:v>
                </c:pt>
                <c:pt idx="4">
                  <c:v>0.99510888322200564</c:v>
                </c:pt>
                <c:pt idx="5">
                  <c:v>0.90290722623664621</c:v>
                </c:pt>
                <c:pt idx="6">
                  <c:v>0.97483381817354919</c:v>
                </c:pt>
                <c:pt idx="7">
                  <c:v>0.99660411796214854</c:v>
                </c:pt>
                <c:pt idx="8">
                  <c:v>0.96588691335773913</c:v>
                </c:pt>
                <c:pt idx="9">
                  <c:v>0.96588691335773913</c:v>
                </c:pt>
                <c:pt idx="10">
                  <c:v>0.96729883198014399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D4-489E-B120-CE51A174479E}"/>
            </c:ext>
          </c:extLst>
        </c:ser>
        <c:ser>
          <c:idx val="2"/>
          <c:order val="2"/>
          <c:tx>
            <c:strRef>
              <c:f>Result_overall!$A$12</c:f>
              <c:strCache>
                <c:ptCount val="1"/>
                <c:pt idx="0">
                  <c:v>PCM</c:v>
                </c:pt>
              </c:strCache>
            </c:strRef>
          </c:tx>
          <c:spPr>
            <a:solidFill>
              <a:srgbClr val="C69214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Result_overall!$B$9:$L$9</c:f>
              <c:strCache>
                <c:ptCount val="11"/>
                <c:pt idx="0">
                  <c:v>YCSB</c:v>
                </c:pt>
                <c:pt idx="1">
                  <c:v>TPCC</c:v>
                </c:pt>
                <c:pt idx="2">
                  <c:v>Redis</c:v>
                </c:pt>
                <c:pt idx="3">
                  <c:v>Memcached</c:v>
                </c:pt>
                <c:pt idx="4">
                  <c:v>mysql</c:v>
                </c:pt>
                <c:pt idx="5">
                  <c:v>facesim</c:v>
                </c:pt>
                <c:pt idx="6">
                  <c:v>fluidanimate</c:v>
                </c:pt>
                <c:pt idx="7">
                  <c:v>freqmine</c:v>
                </c:pt>
                <c:pt idx="8">
                  <c:v>vips</c:v>
                </c:pt>
                <c:pt idx="9">
                  <c:v>x264</c:v>
                </c:pt>
                <c:pt idx="10">
                  <c:v>Gmean</c:v>
                </c:pt>
              </c:strCache>
            </c:strRef>
          </c:cat>
          <c:val>
            <c:numRef>
              <c:f>Result_overall!$B$12:$L$12</c:f>
              <c:numCache>
                <c:formatCode>General</c:formatCode>
                <c:ptCount val="11"/>
                <c:pt idx="0">
                  <c:v>0.92744885087479856</c:v>
                </c:pt>
                <c:pt idx="1">
                  <c:v>0.94278034974300184</c:v>
                </c:pt>
                <c:pt idx="2">
                  <c:v>0.93290019408426506</c:v>
                </c:pt>
                <c:pt idx="3">
                  <c:v>0.84591334295470932</c:v>
                </c:pt>
                <c:pt idx="4">
                  <c:v>0.98371242364443667</c:v>
                </c:pt>
                <c:pt idx="5">
                  <c:v>0.71128813128162471</c:v>
                </c:pt>
                <c:pt idx="6">
                  <c:v>0.89434651020139588</c:v>
                </c:pt>
                <c:pt idx="7">
                  <c:v>0.97943016698578456</c:v>
                </c:pt>
                <c:pt idx="8">
                  <c:v>0.85320495213775183</c:v>
                </c:pt>
                <c:pt idx="9">
                  <c:v>0.85320495213775183</c:v>
                </c:pt>
                <c:pt idx="10">
                  <c:v>0.88886566256873523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D4-489E-B120-CE51A174479E}"/>
            </c:ext>
          </c:extLst>
        </c:ser>
        <c:ser>
          <c:idx val="3"/>
          <c:order val="3"/>
          <c:tx>
            <c:strRef>
              <c:f>Result_overall!$A$13</c:f>
              <c:strCache>
                <c:ptCount val="1"/>
                <c:pt idx="0">
                  <c:v>3D DRAM+PCM</c:v>
                </c:pt>
              </c:strCache>
            </c:strRef>
          </c:tx>
          <c:spPr>
            <a:solidFill>
              <a:srgbClr val="006A96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Result_overall!$B$9:$L$9</c:f>
              <c:strCache>
                <c:ptCount val="11"/>
                <c:pt idx="0">
                  <c:v>YCSB</c:v>
                </c:pt>
                <c:pt idx="1">
                  <c:v>TPCC</c:v>
                </c:pt>
                <c:pt idx="2">
                  <c:v>Redis</c:v>
                </c:pt>
                <c:pt idx="3">
                  <c:v>Memcached</c:v>
                </c:pt>
                <c:pt idx="4">
                  <c:v>mysql</c:v>
                </c:pt>
                <c:pt idx="5">
                  <c:v>facesim</c:v>
                </c:pt>
                <c:pt idx="6">
                  <c:v>fluidanimate</c:v>
                </c:pt>
                <c:pt idx="7">
                  <c:v>freqmine</c:v>
                </c:pt>
                <c:pt idx="8">
                  <c:v>vips</c:v>
                </c:pt>
                <c:pt idx="9">
                  <c:v>x264</c:v>
                </c:pt>
                <c:pt idx="10">
                  <c:v>Gmean</c:v>
                </c:pt>
              </c:strCache>
            </c:strRef>
          </c:cat>
          <c:val>
            <c:numRef>
              <c:f>Result_overall!$B$13:$L$13</c:f>
              <c:numCache>
                <c:formatCode>General</c:formatCode>
                <c:ptCount val="11"/>
                <c:pt idx="0">
                  <c:v>0.98461194078321113</c:v>
                </c:pt>
                <c:pt idx="1">
                  <c:v>0.99645583258834403</c:v>
                </c:pt>
                <c:pt idx="2">
                  <c:v>0.99749994134901343</c:v>
                </c:pt>
                <c:pt idx="3">
                  <c:v>0.97391982076994632</c:v>
                </c:pt>
                <c:pt idx="4">
                  <c:v>0.99813962886740526</c:v>
                </c:pt>
                <c:pt idx="5">
                  <c:v>0.99107263168452475</c:v>
                </c:pt>
                <c:pt idx="6">
                  <c:v>0.99452084379448114</c:v>
                </c:pt>
                <c:pt idx="7">
                  <c:v>0.9923568891741108</c:v>
                </c:pt>
                <c:pt idx="8">
                  <c:v>0.99666777097468606</c:v>
                </c:pt>
                <c:pt idx="9">
                  <c:v>0.99666777097468606</c:v>
                </c:pt>
                <c:pt idx="10">
                  <c:v>0.99216490844893235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D4-489E-B120-CE51A174479E}"/>
            </c:ext>
          </c:extLst>
        </c:ser>
        <c:ser>
          <c:idx val="4"/>
          <c:order val="4"/>
          <c:tx>
            <c:strRef>
              <c:f>Result_overall!$A$14</c:f>
              <c:strCache>
                <c:ptCount val="1"/>
                <c:pt idx="0">
                  <c:v>Binary Star</c:v>
                </c:pt>
              </c:strCache>
            </c:strRef>
          </c:tx>
          <c:spPr>
            <a:solidFill>
              <a:srgbClr val="FFCD00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Result_overall!$B$9:$L$9</c:f>
              <c:strCache>
                <c:ptCount val="11"/>
                <c:pt idx="0">
                  <c:v>YCSB</c:v>
                </c:pt>
                <c:pt idx="1">
                  <c:v>TPCC</c:v>
                </c:pt>
                <c:pt idx="2">
                  <c:v>Redis</c:v>
                </c:pt>
                <c:pt idx="3">
                  <c:v>Memcached</c:v>
                </c:pt>
                <c:pt idx="4">
                  <c:v>mysql</c:v>
                </c:pt>
                <c:pt idx="5">
                  <c:v>facesim</c:v>
                </c:pt>
                <c:pt idx="6">
                  <c:v>fluidanimate</c:v>
                </c:pt>
                <c:pt idx="7">
                  <c:v>freqmine</c:v>
                </c:pt>
                <c:pt idx="8">
                  <c:v>vips</c:v>
                </c:pt>
                <c:pt idx="9">
                  <c:v>x264</c:v>
                </c:pt>
                <c:pt idx="10">
                  <c:v>Gmean</c:v>
                </c:pt>
              </c:strCache>
            </c:strRef>
          </c:cat>
          <c:val>
            <c:numRef>
              <c:f>Result_overall!$B$14:$L$14</c:f>
              <c:numCache>
                <c:formatCode>General</c:formatCode>
                <c:ptCount val="11"/>
                <c:pt idx="0">
                  <c:v>0.98129068450224377</c:v>
                </c:pt>
                <c:pt idx="1">
                  <c:v>0.99558286240466343</c:v>
                </c:pt>
                <c:pt idx="2">
                  <c:v>0.99542380129617281</c:v>
                </c:pt>
                <c:pt idx="3">
                  <c:v>0.9700225057267764</c:v>
                </c:pt>
                <c:pt idx="4">
                  <c:v>0.9978536462924521</c:v>
                </c:pt>
                <c:pt idx="5">
                  <c:v>0.98971148417133714</c:v>
                </c:pt>
                <c:pt idx="6">
                  <c:v>0.99368209042867317</c:v>
                </c:pt>
                <c:pt idx="7">
                  <c:v>0.99118981054283017</c:v>
                </c:pt>
                <c:pt idx="8">
                  <c:v>0.99615640067061073</c:v>
                </c:pt>
                <c:pt idx="9">
                  <c:v>0.99615640067061073</c:v>
                </c:pt>
                <c:pt idx="10">
                  <c:v>0.99067219265709106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D4-489E-B120-CE51A1744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852874032"/>
        <c:axId val="185287784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Result_overall!$A$11</c15:sqref>
                        </c15:formulaRef>
                      </c:ext>
                    </c:extLst>
                    <c:strCache>
                      <c:ptCount val="1"/>
                      <c:pt idx="0">
                        <c:v>3D DRAM+DRAM</c:v>
                      </c:pt>
                    </c:strCache>
                  </c:strRef>
                </c:tx>
                <c:spPr>
                  <a:solidFill>
                    <a:schemeClr val="dk1">
                      <a:tint val="5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Result_overall!$B$9:$L$9</c15:sqref>
                        </c15:formulaRef>
                      </c:ext>
                    </c:extLst>
                    <c:strCache>
                      <c:ptCount val="11"/>
                      <c:pt idx="0">
                        <c:v>YCSB</c:v>
                      </c:pt>
                      <c:pt idx="1">
                        <c:v>TPCC</c:v>
                      </c:pt>
                      <c:pt idx="2">
                        <c:v>Redis</c:v>
                      </c:pt>
                      <c:pt idx="3">
                        <c:v>Memcached</c:v>
                      </c:pt>
                      <c:pt idx="4">
                        <c:v>mysql</c:v>
                      </c:pt>
                      <c:pt idx="5">
                        <c:v>facesim</c:v>
                      </c:pt>
                      <c:pt idx="6">
                        <c:v>fluidanimate</c:v>
                      </c:pt>
                      <c:pt idx="7">
                        <c:v>freqmine</c:v>
                      </c:pt>
                      <c:pt idx="8">
                        <c:v>vips</c:v>
                      </c:pt>
                      <c:pt idx="9">
                        <c:v>x264</c:v>
                      </c:pt>
                      <c:pt idx="10">
                        <c:v>Gmean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Result_overall!$B$11:$L$11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D9D4-489E-B120-CE51A174479E}"/>
                  </c:ext>
                </c:extLst>
              </c15:ser>
            </c15:filteredBarSeries>
          </c:ext>
        </c:extLst>
      </c:barChart>
      <c:catAx>
        <c:axId val="18528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52877840"/>
        <c:crosses val="autoZero"/>
        <c:auto val="1"/>
        <c:lblAlgn val="ctr"/>
        <c:lblOffset val="100"/>
        <c:noMultiLvlLbl val="0"/>
      </c:catAx>
      <c:valAx>
        <c:axId val="1852877840"/>
        <c:scaling>
          <c:orientation val="minMax"/>
          <c:max val="1"/>
          <c:min val="0.60000000000000009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52874032"/>
        <c:crosses val="autoZero"/>
        <c:crossBetween val="between"/>
        <c:majorUnit val="0.1"/>
      </c:valAx>
      <c:spPr>
        <a:noFill/>
        <a:ln w="1905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8.5737832177142731E-2"/>
          <c:y val="5.2923523161310701E-2"/>
          <c:w val="0.80832190255959946"/>
          <c:h val="8.2682517450138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18"/>
            <c:spPr>
              <a:noFill/>
              <a:ln w="63500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pPr>
                <a:noFill/>
                <a:ln w="635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057-4472-BE6F-C9D0D26B2AF8}"/>
              </c:ext>
            </c:extLst>
          </c:dPt>
          <c:dPt>
            <c:idx val="1"/>
            <c:marker>
              <c:symbol val="diamond"/>
              <c:size val="18"/>
            </c:marker>
            <c:bubble3D val="0"/>
            <c:extLst>
              <c:ext xmlns:c16="http://schemas.microsoft.com/office/drawing/2014/chart" uri="{C3380CC4-5D6E-409C-BE32-E72D297353CC}">
                <c16:uniqueId val="{00000001-3057-4472-BE6F-C9D0D26B2AF8}"/>
              </c:ext>
            </c:extLst>
          </c:dPt>
          <c:dPt>
            <c:idx val="2"/>
            <c:marker>
              <c:symbol val="x"/>
              <c:size val="18"/>
              <c:spPr>
                <a:noFill/>
                <a:ln w="635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057-4472-BE6F-C9D0D26B2AF8}"/>
              </c:ext>
            </c:extLst>
          </c:dPt>
          <c:dPt>
            <c:idx val="3"/>
            <c:marker>
              <c:symbol val="triangle"/>
              <c:size val="18"/>
              <c:spPr>
                <a:noFill/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057-4472-BE6F-C9D0D26B2AF8}"/>
              </c:ext>
            </c:extLst>
          </c:dPt>
          <c:dLbls>
            <c:delete val="1"/>
          </c:dLbls>
          <c:xVal>
            <c:numRef>
              <c:f>'Perf vs Reliability'!$B$16:$B$19</c:f>
              <c:numCache>
                <c:formatCode>General</c:formatCode>
                <c:ptCount val="4"/>
                <c:pt idx="0">
                  <c:v>1</c:v>
                </c:pt>
                <c:pt idx="1">
                  <c:v>1.05</c:v>
                </c:pt>
                <c:pt idx="2">
                  <c:v>0.94</c:v>
                </c:pt>
                <c:pt idx="3">
                  <c:v>0.97</c:v>
                </c:pt>
              </c:numCache>
            </c:numRef>
          </c:xVal>
          <c:yVal>
            <c:numRef>
              <c:f>'Perf vs Reliability'!$C$16:$C$19</c:f>
              <c:numCache>
                <c:formatCode>General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0.19</c:v>
                </c:pt>
                <c:pt idx="3">
                  <c:v>0.16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057-4472-BE6F-C9D0D26B2AF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142638216"/>
        <c:axId val="2143269704"/>
      </c:scatterChart>
      <c:valAx>
        <c:axId val="2142638216"/>
        <c:scaling>
          <c:orientation val="minMax"/>
          <c:max val="1.1000000000000001"/>
        </c:scaling>
        <c:delete val="0"/>
        <c:axPos val="b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3269704"/>
        <c:crossesAt val="1E-3"/>
        <c:crossBetween val="midCat"/>
      </c:valAx>
      <c:valAx>
        <c:axId val="2143269704"/>
        <c:scaling>
          <c:logBase val="10"/>
          <c:orientation val="minMax"/>
          <c:max val="10"/>
        </c:scaling>
        <c:delete val="0"/>
        <c:axPos val="l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2638216"/>
        <c:crosses val="autoZero"/>
        <c:crossBetween val="midCat"/>
      </c:valAx>
      <c:spPr>
        <a:noFill/>
        <a:ln w="25400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80846773168099872"/>
          <c:y val="1.4826056724154444E-2"/>
          <c:w val="0.15042632580536128"/>
          <c:h val="0.71537894101997779"/>
        </c:manualLayout>
      </c:layout>
      <c:overlay val="0"/>
      <c:txPr>
        <a:bodyPr/>
        <a:lstStyle/>
        <a:p>
          <a:pPr>
            <a:defRPr>
              <a:ln>
                <a:noFill/>
              </a:ln>
              <a:noFill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'latency sensitive study'!$A$36</c:f>
              <c:strCache>
                <c:ptCount val="1"/>
                <c:pt idx="0">
                  <c:v>Binary Star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multiLvlStrRef>
              <c:f>'latency sensitive study'!$B$34:$AS$35</c:f>
              <c:multiLvlStrCache>
                <c:ptCount val="44"/>
                <c:lvl>
                  <c:pt idx="0">
                    <c:v>0.5x</c:v>
                  </c:pt>
                  <c:pt idx="1">
                    <c:v>1x</c:v>
                  </c:pt>
                  <c:pt idx="2">
                    <c:v>2x</c:v>
                  </c:pt>
                  <c:pt idx="3">
                    <c:v>4x</c:v>
                  </c:pt>
                  <c:pt idx="4">
                    <c:v>0.5x</c:v>
                  </c:pt>
                  <c:pt idx="5">
                    <c:v>1x</c:v>
                  </c:pt>
                  <c:pt idx="6">
                    <c:v>2x</c:v>
                  </c:pt>
                  <c:pt idx="7">
                    <c:v>4x</c:v>
                  </c:pt>
                  <c:pt idx="8">
                    <c:v>0.5x</c:v>
                  </c:pt>
                  <c:pt idx="9">
                    <c:v>1x</c:v>
                  </c:pt>
                  <c:pt idx="10">
                    <c:v>2x</c:v>
                  </c:pt>
                  <c:pt idx="11">
                    <c:v>4x</c:v>
                  </c:pt>
                  <c:pt idx="12">
                    <c:v>0.5x</c:v>
                  </c:pt>
                  <c:pt idx="13">
                    <c:v>1x</c:v>
                  </c:pt>
                  <c:pt idx="14">
                    <c:v>2x</c:v>
                  </c:pt>
                  <c:pt idx="15">
                    <c:v>4x</c:v>
                  </c:pt>
                  <c:pt idx="16">
                    <c:v>0.5x</c:v>
                  </c:pt>
                  <c:pt idx="17">
                    <c:v>1x</c:v>
                  </c:pt>
                  <c:pt idx="18">
                    <c:v>2x</c:v>
                  </c:pt>
                  <c:pt idx="19">
                    <c:v>4x</c:v>
                  </c:pt>
                  <c:pt idx="20">
                    <c:v>0.5x</c:v>
                  </c:pt>
                  <c:pt idx="21">
                    <c:v>1x</c:v>
                  </c:pt>
                  <c:pt idx="22">
                    <c:v>2x</c:v>
                  </c:pt>
                  <c:pt idx="23">
                    <c:v>4x</c:v>
                  </c:pt>
                  <c:pt idx="24">
                    <c:v>0.5x</c:v>
                  </c:pt>
                  <c:pt idx="25">
                    <c:v>1x</c:v>
                  </c:pt>
                  <c:pt idx="26">
                    <c:v>2x</c:v>
                  </c:pt>
                  <c:pt idx="27">
                    <c:v>4x</c:v>
                  </c:pt>
                  <c:pt idx="28">
                    <c:v>0.5x</c:v>
                  </c:pt>
                  <c:pt idx="29">
                    <c:v>1x</c:v>
                  </c:pt>
                  <c:pt idx="30">
                    <c:v>2x</c:v>
                  </c:pt>
                  <c:pt idx="31">
                    <c:v>4x</c:v>
                  </c:pt>
                  <c:pt idx="32">
                    <c:v>0.5x</c:v>
                  </c:pt>
                  <c:pt idx="33">
                    <c:v>1x</c:v>
                  </c:pt>
                  <c:pt idx="34">
                    <c:v>2x</c:v>
                  </c:pt>
                  <c:pt idx="35">
                    <c:v>4x</c:v>
                  </c:pt>
                  <c:pt idx="36">
                    <c:v>0.5x</c:v>
                  </c:pt>
                  <c:pt idx="37">
                    <c:v>1x</c:v>
                  </c:pt>
                  <c:pt idx="38">
                    <c:v>2x</c:v>
                  </c:pt>
                  <c:pt idx="39">
                    <c:v>4x</c:v>
                  </c:pt>
                  <c:pt idx="40">
                    <c:v>0.5x</c:v>
                  </c:pt>
                  <c:pt idx="41">
                    <c:v>1x</c:v>
                  </c:pt>
                  <c:pt idx="42">
                    <c:v>2x</c:v>
                  </c:pt>
                  <c:pt idx="43">
                    <c:v>4x</c:v>
                  </c:pt>
                </c:lvl>
                <c:lvl>
                  <c:pt idx="0">
                    <c:v>YCSB</c:v>
                  </c:pt>
                  <c:pt idx="4">
                    <c:v>TPCC</c:v>
                  </c:pt>
                  <c:pt idx="8">
                    <c:v>Redis</c:v>
                  </c:pt>
                  <c:pt idx="12">
                    <c:v>Memcached</c:v>
                  </c:pt>
                  <c:pt idx="16">
                    <c:v>mysql</c:v>
                  </c:pt>
                  <c:pt idx="20">
                    <c:v>facesim</c:v>
                  </c:pt>
                  <c:pt idx="24">
                    <c:v>fluidanimate</c:v>
                  </c:pt>
                  <c:pt idx="28">
                    <c:v>freqmine</c:v>
                  </c:pt>
                  <c:pt idx="32">
                    <c:v>vips</c:v>
                  </c:pt>
                  <c:pt idx="36">
                    <c:v>x264</c:v>
                  </c:pt>
                  <c:pt idx="40">
                    <c:v>Gmean</c:v>
                  </c:pt>
                </c:lvl>
              </c:multiLvlStrCache>
            </c:multiLvlStrRef>
          </c:cat>
          <c:val>
            <c:numRef>
              <c:f>'latency sensitive study'!$B$36:$AS$36</c:f>
              <c:numCache>
                <c:formatCode>General</c:formatCode>
                <c:ptCount val="44"/>
                <c:pt idx="0">
                  <c:v>0.99293088783410122</c:v>
                </c:pt>
                <c:pt idx="1">
                  <c:v>0.98129068450224377</c:v>
                </c:pt>
                <c:pt idx="2">
                  <c:v>0.95881027485297243</c:v>
                </c:pt>
                <c:pt idx="3">
                  <c:v>0.91680410448479832</c:v>
                </c:pt>
                <c:pt idx="4">
                  <c:v>0.99828754160006894</c:v>
                </c:pt>
                <c:pt idx="5">
                  <c:v>0.99558286240466343</c:v>
                </c:pt>
                <c:pt idx="6">
                  <c:v>0.99021723408545148</c:v>
                </c:pt>
                <c:pt idx="7">
                  <c:v>0.97965763339450052</c:v>
                </c:pt>
                <c:pt idx="8">
                  <c:v>0.99818675568447879</c:v>
                </c:pt>
                <c:pt idx="9">
                  <c:v>0.99542380129617281</c:v>
                </c:pt>
                <c:pt idx="10">
                  <c:v>0.98288634221640492</c:v>
                </c:pt>
                <c:pt idx="11">
                  <c:v>0.95873560677565262</c:v>
                </c:pt>
                <c:pt idx="12">
                  <c:v>0.99185242133071494</c:v>
                </c:pt>
                <c:pt idx="13">
                  <c:v>0.9700225057267764</c:v>
                </c:pt>
                <c:pt idx="14">
                  <c:v>0.93912388886922804</c:v>
                </c:pt>
                <c:pt idx="15">
                  <c:v>0.9068683862976149</c:v>
                </c:pt>
                <c:pt idx="16">
                  <c:v>0.99942858163260839</c:v>
                </c:pt>
                <c:pt idx="17">
                  <c:v>0.9978536462924521</c:v>
                </c:pt>
                <c:pt idx="18">
                  <c:v>0.9947186198648954</c:v>
                </c:pt>
                <c:pt idx="19">
                  <c:v>0.98850729517669933</c:v>
                </c:pt>
                <c:pt idx="20">
                  <c:v>0.99724441558427601</c:v>
                </c:pt>
                <c:pt idx="21">
                  <c:v>0.98971148417133714</c:v>
                </c:pt>
                <c:pt idx="22">
                  <c:v>0.97498195136333299</c:v>
                </c:pt>
                <c:pt idx="23">
                  <c:v>0.94680015462123868</c:v>
                </c:pt>
                <c:pt idx="24">
                  <c:v>0.99831282326072035</c:v>
                </c:pt>
                <c:pt idx="25">
                  <c:v>0.99368209042867317</c:v>
                </c:pt>
                <c:pt idx="26">
                  <c:v>0.98454831968572321</c:v>
                </c:pt>
                <c:pt idx="27">
                  <c:v>0.96677542199643263</c:v>
                </c:pt>
                <c:pt idx="28">
                  <c:v>0.99764293512090618</c:v>
                </c:pt>
                <c:pt idx="29">
                  <c:v>0.99118981054283017</c:v>
                </c:pt>
                <c:pt idx="30">
                  <c:v>0.9785308100162432</c:v>
                </c:pt>
                <c:pt idx="31">
                  <c:v>0.95415869620075167</c:v>
                </c:pt>
                <c:pt idx="32">
                  <c:v>0.99897544947333938</c:v>
                </c:pt>
                <c:pt idx="33">
                  <c:v>0.99615640067061073</c:v>
                </c:pt>
                <c:pt idx="34">
                  <c:v>0.99056576630815996</c:v>
                </c:pt>
                <c:pt idx="35">
                  <c:v>0.97957066272047622</c:v>
                </c:pt>
                <c:pt idx="36">
                  <c:v>0.99897544947333938</c:v>
                </c:pt>
                <c:pt idx="37">
                  <c:v>0.99615640067061073</c:v>
                </c:pt>
                <c:pt idx="38">
                  <c:v>0.99056576630815996</c:v>
                </c:pt>
                <c:pt idx="39">
                  <c:v>0.97957066272047622</c:v>
                </c:pt>
                <c:pt idx="40">
                  <c:v>0.99754231883472622</c:v>
                </c:pt>
                <c:pt idx="41">
                  <c:v>0.99067219265709106</c:v>
                </c:pt>
                <c:pt idx="42">
                  <c:v>0.97730812190619787</c:v>
                </c:pt>
                <c:pt idx="43">
                  <c:v>0.95196719013648257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B5-49D7-8F0B-DF38F6CD3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0823592"/>
        <c:axId val="600819000"/>
      </c:barChart>
      <c:catAx>
        <c:axId val="600823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00819000"/>
        <c:crosses val="autoZero"/>
        <c:auto val="1"/>
        <c:lblAlgn val="ctr"/>
        <c:lblOffset val="0"/>
        <c:noMultiLvlLbl val="0"/>
      </c:catAx>
      <c:valAx>
        <c:axId val="600819000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00823592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E926A2-74EC-45BF-A768-ADF338A188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9582E5-9DEB-40BB-B237-EF264A6BF4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4F8C4-1416-442A-829A-1E61BD91EEC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B048D-23A2-4378-939A-9BA89F89AF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19655-9468-431F-A445-62EB51BF0A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63024-58EF-422D-A86B-D3C21EC5B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0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15D71-2EB8-40D6-A457-4EF6A39618AB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000"/>
            </a:lvl1pPr>
          </a:lstStyle>
          <a:p>
            <a:fld id="{D03F41C0-7DB3-4272-BD12-11AFE00D05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6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dirty="0"/>
              <a:t>Thanks for the introductions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Hybrid mem is a heterogeneous memory consists of 3D DRAM cache and main memory</a:t>
            </a:r>
          </a:p>
          <a:p>
            <a:r>
              <a:rPr lang="en-US" sz="2000" b="0" dirty="0"/>
              <a:t>This work collaborates with ETH Zurich and king </a:t>
            </a:r>
            <a:r>
              <a:rPr lang="en-US" sz="2000" b="0" dirty="0" err="1"/>
              <a:t>mongkuts</a:t>
            </a:r>
            <a:r>
              <a:rPr lang="en-US" sz="2000" b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38BF-9DB0-6D4E-84E2-53808E7DBB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2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the cache line wants to evict a dirty </a:t>
            </a:r>
            <a:r>
              <a:rPr lang="en-US" dirty="0" err="1"/>
              <a:t>cacheline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F41C0-7DB3-4272-BD12-11AFE00D05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34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smooth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F41C0-7DB3-4272-BD12-11AFE00D053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20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animations for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F41C0-7DB3-4272-BD12-11AFE00D053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33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animations for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F41C0-7DB3-4272-BD12-11AFE00D053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42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animations for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F41C0-7DB3-4272-BD12-11AFE00D053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00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animations for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F41C0-7DB3-4272-BD12-11AFE00D053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49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Talk about the meaning of x/y </a:t>
            </a:r>
            <a:r>
              <a:rPr lang="en-US" dirty="0" err="1"/>
              <a:t>axises</a:t>
            </a:r>
            <a:endParaRPr lang="en-US" dirty="0"/>
          </a:p>
          <a:p>
            <a:r>
              <a:rPr lang="en-US" dirty="0"/>
              <a:t>Add animations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F41C0-7DB3-4272-BD12-11AFE00D053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02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Talk about the meaning of x/y </a:t>
            </a:r>
            <a:r>
              <a:rPr lang="en-US" dirty="0" err="1"/>
              <a:t>axises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None of these baseline has any </a:t>
            </a:r>
            <a:r>
              <a:rPr lang="en-US" dirty="0" err="1"/>
              <a:t>realibility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Animations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F41C0-7DB3-4272-BD12-11AFE00D053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36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F41C0-7DB3-4272-BD12-11AFE00D05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49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38BF-9DB0-6D4E-84E2-53808E7DBB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2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Application today</a:t>
            </a:r>
            <a:endParaRPr lang="en-US" dirty="0"/>
          </a:p>
          <a:p>
            <a:r>
              <a:rPr lang="en-US" dirty="0"/>
              <a:t>The major cloud service providers</a:t>
            </a:r>
          </a:p>
          <a:p>
            <a:r>
              <a:rPr lang="en-US" dirty="0"/>
              <a:t>The largest main memory capacity of a single node. Increase from less than 1 tb to more than 15 tb in less than three years.</a:t>
            </a:r>
          </a:p>
          <a:p>
            <a:r>
              <a:rPr lang="en-US" dirty="0"/>
              <a:t>[only talk about demand for memory capacity increases 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F41C0-7DB3-4272-BD12-11AFE00D05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35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F41C0-7DB3-4272-BD12-11AFE00D05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25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meaning of x/y </a:t>
            </a:r>
            <a:r>
              <a:rPr lang="en-US" dirty="0" err="1"/>
              <a:t>axises</a:t>
            </a:r>
            <a:endParaRPr lang="en-US" dirty="0"/>
          </a:p>
          <a:p>
            <a:r>
              <a:rPr lang="en-US" dirty="0"/>
              <a:t>Add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F41C0-7DB3-4272-BD12-11AFE00D053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13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F41C0-7DB3-4272-BD12-11AFE00D053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60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results</a:t>
            </a:r>
          </a:p>
          <a:p>
            <a:r>
              <a:rPr lang="en-US" dirty="0"/>
              <a:t>1. Figure out question first, 2.hard question: do not had to , take offline, </a:t>
            </a:r>
          </a:p>
          <a:p>
            <a:r>
              <a:rPr lang="en-US" dirty="0"/>
              <a:t>3. Good question, 4. do not have strong </a:t>
            </a:r>
            <a:r>
              <a:rPr lang="en-US" dirty="0" err="1"/>
              <a:t>jundgement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F41C0-7DB3-4272-BD12-11AFE00D053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4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other hand, numerous emerging memory device shows up.</a:t>
            </a:r>
          </a:p>
          <a:p>
            <a:r>
              <a:rPr lang="en-US" dirty="0"/>
              <a:t>DRAM evolves by itself. </a:t>
            </a:r>
          </a:p>
          <a:p>
            <a:r>
              <a:rPr lang="en-US" dirty="0"/>
              <a:t>NVRAM</a:t>
            </a:r>
          </a:p>
          <a:p>
            <a:r>
              <a:rPr lang="en-US" dirty="0"/>
              <a:t>In this work we look into a combination of both.</a:t>
            </a:r>
          </a:p>
          <a:p>
            <a:r>
              <a:rPr lang="en-US" dirty="0"/>
              <a:t>Add non-volatile memory for example </a:t>
            </a:r>
            <a:r>
              <a:rPr lang="en-US" dirty="0" err="1"/>
              <a:t>optane</a:t>
            </a:r>
            <a:r>
              <a:rPr lang="en-US" dirty="0"/>
              <a:t> DC, change order of animation, </a:t>
            </a:r>
            <a:r>
              <a:rPr lang="en-US" dirty="0" err="1"/>
              <a:t>arxiv</a:t>
            </a:r>
            <a:r>
              <a:rPr lang="en-US" dirty="0"/>
              <a:t> paper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F41C0-7DB3-4272-BD12-11AFE00D053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97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statistically analyze the reliability and performance issue of traditional memory hierarchy.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F41C0-7DB3-4272-BD12-11AFE00D05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4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Smooth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F41C0-7DB3-4272-BD12-11AFE00D053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59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all above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F41C0-7DB3-4272-BD12-11AFE00D05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60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F41C0-7DB3-4272-BD12-11AFE00D05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4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F41C0-7DB3-4272-BD12-11AFE00D05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37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30 minutes: we conduct </a:t>
            </a:r>
            <a:r>
              <a:rPr lang="en-US" dirty="0" err="1"/>
              <a:t>sensity</a:t>
            </a:r>
            <a:r>
              <a:rPr lang="en-US" dirty="0"/>
              <a:t> study and configure out. Trade-off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F41C0-7DB3-4272-BD12-11AFE00D053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1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2"/>
            <a:ext cx="7543800" cy="2593975"/>
          </a:xfrm>
        </p:spPr>
        <p:txBody>
          <a:bodyPr anchor="b"/>
          <a:lstStyle>
            <a:lvl1pPr algn="ctr">
              <a:defRPr sz="59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1"/>
            <a:ext cx="6461760" cy="10668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E461F-BD4B-4A8D-BAD9-845F4D239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125" b="312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0B8447-1594-F147-88A6-2D9B928A4F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8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8747" y="260770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33559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0B8447-1594-F147-88A6-2D9B928A4F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58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16" tIns="91416" rIns="91416" bIns="91416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16" tIns="91416" rIns="91416" bIns="91416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0B8447-1594-F147-88A6-2D9B928A4F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8602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35"/>
              </a:spcBef>
              <a:spcAft>
                <a:spcPts val="535"/>
              </a:spcAft>
              <a:defRPr/>
            </a:lvl1pPr>
            <a:lvl2pPr>
              <a:spcAft>
                <a:spcPts val="535"/>
              </a:spcAft>
              <a:defRPr/>
            </a:lvl2pPr>
            <a:lvl3pPr>
              <a:spcAft>
                <a:spcPts val="535"/>
              </a:spcAft>
              <a:defRPr/>
            </a:lvl3pPr>
            <a:lvl4pPr>
              <a:spcAft>
                <a:spcPts val="535"/>
              </a:spcAft>
              <a:defRPr/>
            </a:lvl4pPr>
            <a:lvl5pPr>
              <a:spcAft>
                <a:spcPts val="535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22512"/>
          </a:xfrm>
          <a:prstGeom prst="rect">
            <a:avLst/>
          </a:prstGeom>
          <a:effectLst/>
        </p:spPr>
        <p:txBody>
          <a:bodyPr rIns="40817" anchor="b" anchorCtr="0"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0B8447-1594-F147-88A6-2D9B928A4F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9262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81" y="1175165"/>
            <a:ext cx="8295840" cy="5095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95841" y="6365286"/>
            <a:ext cx="456480" cy="393161"/>
          </a:xfrm>
        </p:spPr>
        <p:txBody>
          <a:bodyPr/>
          <a:lstStyle>
            <a:lvl1pPr>
              <a:defRPr/>
            </a:lvl1pPr>
          </a:lstStyle>
          <a:p>
            <a:fld id="{D00B8447-1594-F147-88A6-2D9B928A4F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AA7288-3E1C-4F7E-9494-941719EDC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" y="6242858"/>
            <a:ext cx="1440872" cy="548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2A2F1B-7B28-46DC-8F0A-B700922E27D8}"/>
              </a:ext>
            </a:extLst>
          </p:cNvPr>
          <p:cNvSpPr txBox="1"/>
          <p:nvPr userDrawn="1"/>
        </p:nvSpPr>
        <p:spPr>
          <a:xfrm>
            <a:off x="1811194" y="6415513"/>
            <a:ext cx="6941127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6257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52nd IEEE/ACM International Symposium on Microarchitecture</a:t>
            </a:r>
            <a:r>
              <a:rPr lang="en-US" sz="1400" baseline="30000" dirty="0">
                <a:solidFill>
                  <a:schemeClr val="bg1">
                    <a:lumMod val="65000"/>
                  </a:schemeClr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12044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697736"/>
            <a:ext cx="7659687" cy="1168400"/>
          </a:xfrm>
        </p:spPr>
        <p:txBody>
          <a:bodyPr anchor="t"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064200"/>
            <a:ext cx="6135687" cy="163353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6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8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9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1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3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08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536192"/>
            <a:ext cx="4082142" cy="4590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317" y="1534593"/>
            <a:ext cx="4114822" cy="4590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0B8447-1594-F147-88A6-2D9B928A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7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4"/>
            <a:ext cx="4114800" cy="639761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408167" indent="0">
              <a:buNone/>
              <a:defRPr sz="1800" b="1"/>
            </a:lvl2pPr>
            <a:lvl3pPr marL="816333" indent="0">
              <a:buNone/>
              <a:defRPr sz="1600" b="1"/>
            </a:lvl3pPr>
            <a:lvl4pPr marL="1224500" indent="0">
              <a:buNone/>
              <a:defRPr sz="1500" b="1"/>
            </a:lvl4pPr>
            <a:lvl5pPr marL="1632666" indent="0">
              <a:buNone/>
              <a:defRPr sz="1500" b="1"/>
            </a:lvl5pPr>
            <a:lvl6pPr marL="2040833" indent="0">
              <a:buNone/>
              <a:defRPr sz="1500" b="1"/>
            </a:lvl6pPr>
            <a:lvl7pPr marL="2448999" indent="0">
              <a:buNone/>
              <a:defRPr sz="1500" b="1"/>
            </a:lvl7pPr>
            <a:lvl8pPr marL="2857166" indent="0">
              <a:buNone/>
              <a:defRPr sz="1500" b="1"/>
            </a:lvl8pPr>
            <a:lvl9pPr marL="3265332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6"/>
            <a:ext cx="411480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9976" y="1534596"/>
            <a:ext cx="4082164" cy="639761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408167" indent="0">
              <a:buNone/>
              <a:defRPr sz="1800" b="1"/>
            </a:lvl2pPr>
            <a:lvl3pPr marL="816333" indent="0">
              <a:buNone/>
              <a:defRPr sz="1600" b="1"/>
            </a:lvl3pPr>
            <a:lvl4pPr marL="1224500" indent="0">
              <a:buNone/>
              <a:defRPr sz="1500" b="1"/>
            </a:lvl4pPr>
            <a:lvl5pPr marL="1632666" indent="0">
              <a:buNone/>
              <a:defRPr sz="1500" b="1"/>
            </a:lvl5pPr>
            <a:lvl6pPr marL="2040833" indent="0">
              <a:buNone/>
              <a:defRPr sz="1500" b="1"/>
            </a:lvl6pPr>
            <a:lvl7pPr marL="2448999" indent="0">
              <a:buNone/>
              <a:defRPr sz="1500" b="1"/>
            </a:lvl7pPr>
            <a:lvl8pPr marL="2857166" indent="0">
              <a:buNone/>
              <a:defRPr sz="1500" b="1"/>
            </a:lvl8pPr>
            <a:lvl9pPr marL="3265332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9976" y="2187837"/>
            <a:ext cx="4082164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0B8447-1594-F147-88A6-2D9B928A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0B8447-1594-F147-88A6-2D9B928A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8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0B8447-1594-F147-88A6-2D9B928A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7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05" y="5062108"/>
            <a:ext cx="8578153" cy="594360"/>
          </a:xfrm>
        </p:spPr>
        <p:txBody>
          <a:bodyPr anchor="b"/>
          <a:lstStyle>
            <a:lvl1pPr algn="ctr">
              <a:defRPr sz="19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3703" y="5662565"/>
            <a:ext cx="8578155" cy="60960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408167" indent="0">
              <a:buNone/>
              <a:defRPr sz="1100"/>
            </a:lvl2pPr>
            <a:lvl3pPr marL="816333" indent="0">
              <a:buNone/>
              <a:defRPr sz="900"/>
            </a:lvl3pPr>
            <a:lvl4pPr marL="1224500" indent="0">
              <a:buNone/>
              <a:defRPr sz="800"/>
            </a:lvl4pPr>
            <a:lvl5pPr marL="1632666" indent="0">
              <a:buNone/>
              <a:defRPr sz="800"/>
            </a:lvl5pPr>
            <a:lvl6pPr marL="2040833" indent="0">
              <a:buNone/>
              <a:defRPr sz="800"/>
            </a:lvl6pPr>
            <a:lvl7pPr marL="2448999" indent="0">
              <a:buNone/>
              <a:defRPr sz="800"/>
            </a:lvl7pPr>
            <a:lvl8pPr marL="2857166" indent="0">
              <a:buNone/>
              <a:defRPr sz="800"/>
            </a:lvl8pPr>
            <a:lvl9pPr marL="32653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1" y="381002"/>
            <a:ext cx="8578154" cy="45831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00B8447-1594-F147-88A6-2D9B928A4F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5895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94772"/>
            <a:ext cx="9144000" cy="594625"/>
          </a:xfrm>
        </p:spPr>
        <p:txBody>
          <a:bodyPr anchor="b"/>
          <a:lstStyle>
            <a:lvl1pPr algn="ctr">
              <a:defRPr sz="19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062108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8167" indent="0">
              <a:buNone/>
              <a:defRPr sz="2500"/>
            </a:lvl2pPr>
            <a:lvl3pPr marL="816333" indent="0">
              <a:buNone/>
              <a:defRPr sz="2100"/>
            </a:lvl3pPr>
            <a:lvl4pPr marL="1224500" indent="0">
              <a:buNone/>
              <a:defRPr sz="1800"/>
            </a:lvl4pPr>
            <a:lvl5pPr marL="1632666" indent="0">
              <a:buNone/>
              <a:defRPr sz="1800"/>
            </a:lvl5pPr>
            <a:lvl6pPr marL="2040833" indent="0">
              <a:buNone/>
              <a:defRPr sz="1800"/>
            </a:lvl6pPr>
            <a:lvl7pPr marL="2448999" indent="0">
              <a:buNone/>
              <a:defRPr sz="1800"/>
            </a:lvl7pPr>
            <a:lvl8pPr marL="2857166" indent="0">
              <a:buNone/>
              <a:defRPr sz="1800"/>
            </a:lvl8pPr>
            <a:lvl9pPr marL="3265332" indent="0">
              <a:buNone/>
              <a:defRPr sz="1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695493"/>
            <a:ext cx="91440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408167" indent="0">
              <a:buNone/>
              <a:defRPr sz="1100"/>
            </a:lvl2pPr>
            <a:lvl3pPr marL="816333" indent="0">
              <a:buNone/>
              <a:defRPr sz="900"/>
            </a:lvl3pPr>
            <a:lvl4pPr marL="1224500" indent="0">
              <a:buNone/>
              <a:defRPr sz="800"/>
            </a:lvl4pPr>
            <a:lvl5pPr marL="1632666" indent="0">
              <a:buNone/>
              <a:defRPr sz="800"/>
            </a:lvl5pPr>
            <a:lvl6pPr marL="2040833" indent="0">
              <a:buNone/>
              <a:defRPr sz="800"/>
            </a:lvl6pPr>
            <a:lvl7pPr marL="2448999" indent="0">
              <a:buNone/>
              <a:defRPr sz="800"/>
            </a:lvl7pPr>
            <a:lvl8pPr marL="2857166" indent="0">
              <a:buNone/>
              <a:defRPr sz="800"/>
            </a:lvl8pPr>
            <a:lvl9pPr marL="32653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0B8447-1594-F147-88A6-2D9B928A4F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5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481" y="275070"/>
            <a:ext cx="8295840" cy="769041"/>
          </a:xfrm>
          <a:prstGeom prst="rect">
            <a:avLst/>
          </a:prstGeom>
        </p:spPr>
        <p:txBody>
          <a:bodyPr vert="horz" lIns="81633" tIns="40817" rIns="81633" bIns="40817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481" y="1175165"/>
            <a:ext cx="8295840" cy="509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1633" tIns="40817" rIns="81633" bIns="40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89601" y="6335226"/>
            <a:ext cx="456480" cy="393161"/>
          </a:xfrm>
          <a:prstGeom prst="rect">
            <a:avLst/>
          </a:prstGeom>
        </p:spPr>
        <p:txBody>
          <a:bodyPr vert="horz" lIns="74057" tIns="37029" rIns="74057" bIns="37029" rtlCol="0" anchor="ctr"/>
          <a:lstStyle>
            <a:lvl1pPr algn="r">
              <a:defRPr sz="1800" smtClean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D00B8447-1594-F147-88A6-2D9B928A4F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0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hf hdr="0" ftr="0" dt="0"/>
  <p:txStyles>
    <p:titleStyle>
      <a:lvl1pPr algn="l" defTabSz="815144" rtl="0" eaLnBrk="1" fontAlgn="base" hangingPunct="1">
        <a:spcBef>
          <a:spcPct val="0"/>
        </a:spcBef>
        <a:spcAft>
          <a:spcPct val="0"/>
        </a:spcAft>
        <a:defRPr sz="4000" b="0" i="0" kern="1200" spc="-89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815144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5144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5144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5144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70286" algn="l" defTabSz="815144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740573" algn="l" defTabSz="815144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110859" algn="l" defTabSz="815144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481145" algn="l" defTabSz="815144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06000" indent="-203143" algn="l" defTabSz="81514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570858" indent="-203143" algn="l" defTabSz="81514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897430" indent="-203143" algn="l" defTabSz="815144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141716" indent="-203143" algn="l" defTabSz="815144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Font typeface="Arial" charset="0"/>
        <a:buChar char="•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1387288" indent="-203143" algn="l" defTabSz="815144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1551033" indent="-163267" algn="l" defTabSz="81633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14300" indent="-163267" algn="l" defTabSz="81633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77566" indent="-163267" algn="l" defTabSz="81633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40833" indent="-163267" algn="l" defTabSz="81633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3" algn="l" defTabSz="8163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0" algn="l" defTabSz="8163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6" algn="l" defTabSz="8163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3" algn="l" defTabSz="8163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999" algn="l" defTabSz="8163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6" algn="l" defTabSz="8163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2" algn="l" defTabSz="8163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138" y="365464"/>
            <a:ext cx="8967719" cy="1529908"/>
          </a:xfrm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rgbClr val="FF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 Star: Coordinated Reliability in Heterogeneous Memory Systems for High Performance and Scalability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68" y="3863875"/>
            <a:ext cx="9081257" cy="889100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Xiao Liu</a:t>
            </a:r>
            <a:r>
              <a:rPr lang="en-US" sz="2400" u="sng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Roberts,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Rachata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Ausavarungnirun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Onur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Mutlu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Jishen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Zhao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DEDAB-A3B6-4EFF-AC18-D9C60DD295EE}"/>
              </a:ext>
            </a:extLst>
          </p:cNvPr>
          <p:cNvSpPr txBox="1"/>
          <p:nvPr/>
        </p:nvSpPr>
        <p:spPr>
          <a:xfrm>
            <a:off x="418363" y="5321726"/>
            <a:ext cx="8307265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52nd IEEE/ACM International Symposium on Microarchitecture</a:t>
            </a:r>
            <a:r>
              <a:rPr lang="en-US" sz="1400" baseline="30000" dirty="0">
                <a:solidFill>
                  <a:schemeClr val="bg1">
                    <a:lumMod val="85000"/>
                  </a:schemeClr>
                </a:solidFill>
              </a:rPr>
              <a:t>®</a:t>
            </a:r>
          </a:p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October 12-16, 2019, Columbus, Ohio, USA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AEF126-F0A9-461C-BB12-D945A65E71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4" y="5827776"/>
            <a:ext cx="9144000" cy="10302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3586F0-5DA2-41D1-8D7C-695EEA11EC4D}"/>
              </a:ext>
            </a:extLst>
          </p:cNvPr>
          <p:cNvSpPr txBox="1"/>
          <p:nvPr/>
        </p:nvSpPr>
        <p:spPr>
          <a:xfrm>
            <a:off x="0" y="4721641"/>
            <a:ext cx="91440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cs typeface="Arial" panose="020B0604020202020204" pitchFamily="34" charset="0"/>
              </a:rPr>
              <a:t>1</a:t>
            </a:r>
            <a:r>
              <a:rPr lang="en-US" dirty="0">
                <a:cs typeface="Arial" panose="020B0604020202020204" pitchFamily="34" charset="0"/>
              </a:rPr>
              <a:t>UC San Diego, </a:t>
            </a:r>
            <a:r>
              <a:rPr lang="en-US" baseline="30000" dirty="0">
                <a:cs typeface="Arial" panose="020B0604020202020204" pitchFamily="34" charset="0"/>
              </a:rPr>
              <a:t>2</a:t>
            </a:r>
            <a:r>
              <a:rPr lang="en-US" dirty="0">
                <a:cs typeface="Arial" panose="020B0604020202020204" pitchFamily="34" charset="0"/>
              </a:rPr>
              <a:t>King Mongkut's University of Technology North Bangkok, </a:t>
            </a:r>
            <a:r>
              <a:rPr lang="en-US" baseline="30000" dirty="0">
                <a:cs typeface="Arial" panose="020B0604020202020204" pitchFamily="34" charset="0"/>
              </a:rPr>
              <a:t>3</a:t>
            </a:r>
            <a:r>
              <a:rPr lang="en-US" dirty="0">
                <a:cs typeface="Arial" panose="020B0604020202020204" pitchFamily="34" charset="0"/>
              </a:rPr>
              <a:t>ETH Zurich </a:t>
            </a:r>
          </a:p>
          <a:p>
            <a:pPr algn="l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6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9"/>
    </mc:Choice>
    <mc:Fallback xmlns="">
      <p:transition spd="slow" advTm="304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56A7DC-5FAD-44D6-AD8C-B80DA5D9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15" y="31152"/>
            <a:ext cx="7886700" cy="1325563"/>
          </a:xfrm>
        </p:spPr>
        <p:txBody>
          <a:bodyPr/>
          <a:lstStyle/>
          <a:p>
            <a:r>
              <a:rPr lang="en-US" dirty="0"/>
              <a:t>Binary Star: design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DC3A6-165E-45B0-B8FA-DF5A5DB424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10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2303B2-D2F5-4762-B126-CD01CCF37F0F}"/>
              </a:ext>
            </a:extLst>
          </p:cNvPr>
          <p:cNvSpPr txBox="1"/>
          <p:nvPr/>
        </p:nvSpPr>
        <p:spPr>
          <a:xfrm>
            <a:off x="3839917" y="4439566"/>
            <a:ext cx="246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On-chip Components</a:t>
            </a:r>
          </a:p>
        </p:txBody>
      </p:sp>
      <p:sp>
        <p:nvSpPr>
          <p:cNvPr id="25" name="矩形 2">
            <a:extLst>
              <a:ext uri="{FF2B5EF4-FFF2-40B4-BE49-F238E27FC236}">
                <a16:creationId xmlns:a16="http://schemas.microsoft.com/office/drawing/2014/main" id="{06B434C4-BFD6-4474-AD17-369D873985A8}"/>
              </a:ext>
            </a:extLst>
          </p:cNvPr>
          <p:cNvSpPr/>
          <p:nvPr/>
        </p:nvSpPr>
        <p:spPr>
          <a:xfrm>
            <a:off x="610562" y="2466956"/>
            <a:ext cx="4419600" cy="320817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SRAM Caches</a:t>
            </a:r>
          </a:p>
        </p:txBody>
      </p:sp>
      <p:sp>
        <p:nvSpPr>
          <p:cNvPr id="26" name="矩形 2">
            <a:extLst>
              <a:ext uri="{FF2B5EF4-FFF2-40B4-BE49-F238E27FC236}">
                <a16:creationId xmlns:a16="http://schemas.microsoft.com/office/drawing/2014/main" id="{4E5C2790-2BF8-47DE-860E-11253728D5E0}"/>
              </a:ext>
            </a:extLst>
          </p:cNvPr>
          <p:cNvSpPr/>
          <p:nvPr/>
        </p:nvSpPr>
        <p:spPr>
          <a:xfrm>
            <a:off x="596195" y="3007783"/>
            <a:ext cx="4419600" cy="80968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On-chip 3D-stacked DRAM LLC (Gigabytes)</a:t>
            </a:r>
          </a:p>
        </p:txBody>
      </p:sp>
      <p:sp>
        <p:nvSpPr>
          <p:cNvPr id="44" name="矩形 2">
            <a:extLst>
              <a:ext uri="{FF2B5EF4-FFF2-40B4-BE49-F238E27FC236}">
                <a16:creationId xmlns:a16="http://schemas.microsoft.com/office/drawing/2014/main" id="{0E327907-5E12-481A-90E2-2F26E61A99D1}"/>
              </a:ext>
            </a:extLst>
          </p:cNvPr>
          <p:cNvSpPr/>
          <p:nvPr/>
        </p:nvSpPr>
        <p:spPr>
          <a:xfrm>
            <a:off x="610562" y="4217370"/>
            <a:ext cx="4419600" cy="1074339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Off-chip NVRAM Main Memory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(Hundreds of Gigabytes ~ Terabytes)</a:t>
            </a:r>
          </a:p>
        </p:txBody>
      </p:sp>
      <p:sp>
        <p:nvSpPr>
          <p:cNvPr id="45" name="矩形 2">
            <a:extLst>
              <a:ext uri="{FF2B5EF4-FFF2-40B4-BE49-F238E27FC236}">
                <a16:creationId xmlns:a16="http://schemas.microsoft.com/office/drawing/2014/main" id="{7F579079-5354-4C4A-9448-CCD800B9318B}"/>
              </a:ext>
            </a:extLst>
          </p:cNvPr>
          <p:cNvSpPr/>
          <p:nvPr/>
        </p:nvSpPr>
        <p:spPr>
          <a:xfrm>
            <a:off x="1445528" y="5403542"/>
            <a:ext cx="369095" cy="22410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2">
            <a:extLst>
              <a:ext uri="{FF2B5EF4-FFF2-40B4-BE49-F238E27FC236}">
                <a16:creationId xmlns:a16="http://schemas.microsoft.com/office/drawing/2014/main" id="{D71AEF4A-7E23-42EC-81EE-44F070F06F09}"/>
              </a:ext>
            </a:extLst>
          </p:cNvPr>
          <p:cNvSpPr/>
          <p:nvPr/>
        </p:nvSpPr>
        <p:spPr>
          <a:xfrm>
            <a:off x="3775767" y="5403542"/>
            <a:ext cx="369095" cy="224103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2277D5B-00D5-4E5B-91F5-BABB6186BB4C}"/>
              </a:ext>
            </a:extLst>
          </p:cNvPr>
          <p:cNvSpPr txBox="1"/>
          <p:nvPr/>
        </p:nvSpPr>
        <p:spPr>
          <a:xfrm>
            <a:off x="519563" y="5662208"/>
            <a:ext cx="2221023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On-chip Components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9B6D9D-C1BC-4BD3-927C-389B19C1025A}"/>
              </a:ext>
            </a:extLst>
          </p:cNvPr>
          <p:cNvSpPr txBox="1"/>
          <p:nvPr/>
        </p:nvSpPr>
        <p:spPr>
          <a:xfrm>
            <a:off x="2903179" y="5662208"/>
            <a:ext cx="228404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Off-chip Components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2DA68AC-9694-4D6B-9376-E2A84F0DDAEE}"/>
              </a:ext>
            </a:extLst>
          </p:cNvPr>
          <p:cNvSpPr txBox="1"/>
          <p:nvPr/>
        </p:nvSpPr>
        <p:spPr>
          <a:xfrm>
            <a:off x="3246702" y="1313216"/>
            <a:ext cx="595035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47FE3AF-062C-42BD-BFD3-88A9C6439D7F}"/>
              </a:ext>
            </a:extLst>
          </p:cNvPr>
          <p:cNvSpPr txBox="1"/>
          <p:nvPr/>
        </p:nvSpPr>
        <p:spPr>
          <a:xfrm>
            <a:off x="3246702" y="1793229"/>
            <a:ext cx="595035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3" name="矩形 2">
            <a:extLst>
              <a:ext uri="{FF2B5EF4-FFF2-40B4-BE49-F238E27FC236}">
                <a16:creationId xmlns:a16="http://schemas.microsoft.com/office/drawing/2014/main" id="{F785432B-20C4-484E-BD3E-158B8F47E924}"/>
              </a:ext>
            </a:extLst>
          </p:cNvPr>
          <p:cNvSpPr/>
          <p:nvPr/>
        </p:nvSpPr>
        <p:spPr>
          <a:xfrm>
            <a:off x="3822343" y="1371581"/>
            <a:ext cx="1207819" cy="51309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54" name="矩形 2">
            <a:extLst>
              <a:ext uri="{FF2B5EF4-FFF2-40B4-BE49-F238E27FC236}">
                <a16:creationId xmlns:a16="http://schemas.microsoft.com/office/drawing/2014/main" id="{2C23BA6F-F96A-405D-BD87-EE9334FD6F67}"/>
              </a:ext>
            </a:extLst>
          </p:cNvPr>
          <p:cNvSpPr/>
          <p:nvPr/>
        </p:nvSpPr>
        <p:spPr>
          <a:xfrm>
            <a:off x="3822343" y="1933914"/>
            <a:ext cx="1207819" cy="444157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Cache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E1C9053-41D0-470F-A632-BBDAC44800F2}"/>
              </a:ext>
            </a:extLst>
          </p:cNvPr>
          <p:cNvSpPr/>
          <p:nvPr/>
        </p:nvSpPr>
        <p:spPr>
          <a:xfrm>
            <a:off x="348894" y="1230355"/>
            <a:ext cx="4866542" cy="2809307"/>
          </a:xfrm>
          <a:prstGeom prst="roundRect">
            <a:avLst>
              <a:gd name="adj" fmla="val 787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Arrow: Up-Down 55">
            <a:extLst>
              <a:ext uri="{FF2B5EF4-FFF2-40B4-BE49-F238E27FC236}">
                <a16:creationId xmlns:a16="http://schemas.microsoft.com/office/drawing/2014/main" id="{1A1C9706-C51D-4349-A7F1-9D3561492072}"/>
              </a:ext>
            </a:extLst>
          </p:cNvPr>
          <p:cNvSpPr/>
          <p:nvPr/>
        </p:nvSpPr>
        <p:spPr>
          <a:xfrm>
            <a:off x="2699494" y="3817466"/>
            <a:ext cx="344624" cy="469968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EC290BD-8C9D-49D5-9DF9-8E373884A352}"/>
              </a:ext>
            </a:extLst>
          </p:cNvPr>
          <p:cNvGrpSpPr/>
          <p:nvPr/>
        </p:nvGrpSpPr>
        <p:grpSpPr>
          <a:xfrm>
            <a:off x="5299030" y="2902503"/>
            <a:ext cx="3575355" cy="2380282"/>
            <a:chOff x="2643042" y="1808353"/>
            <a:chExt cx="4368044" cy="276366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DDED5EA-DA5B-469E-B95B-B1EF09102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042" y="1901215"/>
              <a:ext cx="4214174" cy="267080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ACED2D-A88A-4E0E-9E71-9507D31637B6}"/>
                </a:ext>
              </a:extLst>
            </p:cNvPr>
            <p:cNvSpPr txBox="1"/>
            <p:nvPr/>
          </p:nvSpPr>
          <p:spPr>
            <a:xfrm>
              <a:off x="4837901" y="1808353"/>
              <a:ext cx="2173185" cy="89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Last-level Cache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FE1DB04-F7F7-4054-970D-D5BC426EE694}"/>
                </a:ext>
              </a:extLst>
            </p:cNvPr>
            <p:cNvSpPr txBox="1"/>
            <p:nvPr/>
          </p:nvSpPr>
          <p:spPr>
            <a:xfrm>
              <a:off x="2741580" y="3592282"/>
              <a:ext cx="1484702" cy="893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Main </a:t>
              </a:r>
            </a:p>
            <a:p>
              <a:pPr algn="ctr"/>
              <a:r>
                <a:rPr lang="en-US" sz="2800" dirty="0"/>
                <a:t>Memory</a:t>
              </a: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27D5055-1F0B-4C25-94E1-51E10B39796A}"/>
              </a:ext>
            </a:extLst>
          </p:cNvPr>
          <p:cNvSpPr/>
          <p:nvPr/>
        </p:nvSpPr>
        <p:spPr>
          <a:xfrm>
            <a:off x="269614" y="2870650"/>
            <a:ext cx="8604771" cy="2498329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2">
            <a:extLst>
              <a:ext uri="{FF2B5EF4-FFF2-40B4-BE49-F238E27FC236}">
                <a16:creationId xmlns:a16="http://schemas.microsoft.com/office/drawing/2014/main" id="{F6ED590F-678B-4B4D-B3EF-2DEE89728C09}"/>
              </a:ext>
            </a:extLst>
          </p:cNvPr>
          <p:cNvSpPr/>
          <p:nvPr/>
        </p:nvSpPr>
        <p:spPr>
          <a:xfrm>
            <a:off x="1999243" y="1379535"/>
            <a:ext cx="1207819" cy="51309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33" name="矩形 2">
            <a:extLst>
              <a:ext uri="{FF2B5EF4-FFF2-40B4-BE49-F238E27FC236}">
                <a16:creationId xmlns:a16="http://schemas.microsoft.com/office/drawing/2014/main" id="{37C6191C-1642-4886-8EDD-8948E31A8E1B}"/>
              </a:ext>
            </a:extLst>
          </p:cNvPr>
          <p:cNvSpPr/>
          <p:nvPr/>
        </p:nvSpPr>
        <p:spPr>
          <a:xfrm>
            <a:off x="1999243" y="1941868"/>
            <a:ext cx="1207819" cy="444157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Cache</a:t>
            </a:r>
          </a:p>
        </p:txBody>
      </p:sp>
      <p:sp>
        <p:nvSpPr>
          <p:cNvPr id="35" name="矩形 2">
            <a:extLst>
              <a:ext uri="{FF2B5EF4-FFF2-40B4-BE49-F238E27FC236}">
                <a16:creationId xmlns:a16="http://schemas.microsoft.com/office/drawing/2014/main" id="{92122E96-9824-4739-AD9C-9535D0CAD529}"/>
              </a:ext>
            </a:extLst>
          </p:cNvPr>
          <p:cNvSpPr/>
          <p:nvPr/>
        </p:nvSpPr>
        <p:spPr>
          <a:xfrm>
            <a:off x="645437" y="1368686"/>
            <a:ext cx="1207819" cy="51309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36" name="矩形 2">
            <a:extLst>
              <a:ext uri="{FF2B5EF4-FFF2-40B4-BE49-F238E27FC236}">
                <a16:creationId xmlns:a16="http://schemas.microsoft.com/office/drawing/2014/main" id="{115B911E-28AC-4002-894D-61C9C6D34945}"/>
              </a:ext>
            </a:extLst>
          </p:cNvPr>
          <p:cNvSpPr/>
          <p:nvPr/>
        </p:nvSpPr>
        <p:spPr>
          <a:xfrm>
            <a:off x="645437" y="1931019"/>
            <a:ext cx="1207819" cy="444157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Cache</a:t>
            </a:r>
          </a:p>
        </p:txBody>
      </p:sp>
    </p:spTree>
    <p:extLst>
      <p:ext uri="{BB962C8B-B14F-4D97-AF65-F5344CB8AC3E}">
        <p14:creationId xmlns:p14="http://schemas.microsoft.com/office/powerpoint/2010/main" val="381365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56A7DC-5FAD-44D6-AD8C-B80DA5D9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15" y="31152"/>
            <a:ext cx="7886700" cy="1325563"/>
          </a:xfrm>
        </p:spPr>
        <p:txBody>
          <a:bodyPr/>
          <a:lstStyle/>
          <a:p>
            <a:r>
              <a:rPr lang="en-US" dirty="0"/>
              <a:t>Binary Star: design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DC3A6-165E-45B0-B8FA-DF5A5DB424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11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2303B2-D2F5-4762-B126-CD01CCF37F0F}"/>
              </a:ext>
            </a:extLst>
          </p:cNvPr>
          <p:cNvSpPr txBox="1"/>
          <p:nvPr/>
        </p:nvSpPr>
        <p:spPr>
          <a:xfrm>
            <a:off x="3839917" y="4439566"/>
            <a:ext cx="246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On-chip Components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2125F4-E348-40A9-B33C-D4DDD16E779C}"/>
              </a:ext>
            </a:extLst>
          </p:cNvPr>
          <p:cNvSpPr txBox="1"/>
          <p:nvPr/>
        </p:nvSpPr>
        <p:spPr>
          <a:xfrm>
            <a:off x="5305051" y="3558410"/>
            <a:ext cx="3648614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Coordinated Reliability Scheme Between 3D DRAM LLC and NVRAM</a:t>
            </a:r>
          </a:p>
        </p:txBody>
      </p:sp>
      <p:sp>
        <p:nvSpPr>
          <p:cNvPr id="27" name="矩形 2">
            <a:extLst>
              <a:ext uri="{FF2B5EF4-FFF2-40B4-BE49-F238E27FC236}">
                <a16:creationId xmlns:a16="http://schemas.microsoft.com/office/drawing/2014/main" id="{36BFC6E3-074C-4BB1-8360-CF5149051646}"/>
              </a:ext>
            </a:extLst>
          </p:cNvPr>
          <p:cNvSpPr/>
          <p:nvPr/>
        </p:nvSpPr>
        <p:spPr>
          <a:xfrm>
            <a:off x="610562" y="2466956"/>
            <a:ext cx="4419600" cy="320817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SRAM Caches</a:t>
            </a:r>
          </a:p>
        </p:txBody>
      </p:sp>
      <p:sp>
        <p:nvSpPr>
          <p:cNvPr id="28" name="矩形 2">
            <a:extLst>
              <a:ext uri="{FF2B5EF4-FFF2-40B4-BE49-F238E27FC236}">
                <a16:creationId xmlns:a16="http://schemas.microsoft.com/office/drawing/2014/main" id="{4366A042-4B80-4F22-BCC4-316281603F1F}"/>
              </a:ext>
            </a:extLst>
          </p:cNvPr>
          <p:cNvSpPr/>
          <p:nvPr/>
        </p:nvSpPr>
        <p:spPr>
          <a:xfrm>
            <a:off x="596195" y="3007783"/>
            <a:ext cx="4419600" cy="80968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On-chip 3D-stacked DRAM LLC (Gigabytes)</a:t>
            </a:r>
          </a:p>
        </p:txBody>
      </p:sp>
      <p:sp>
        <p:nvSpPr>
          <p:cNvPr id="29" name="矩形 2">
            <a:extLst>
              <a:ext uri="{FF2B5EF4-FFF2-40B4-BE49-F238E27FC236}">
                <a16:creationId xmlns:a16="http://schemas.microsoft.com/office/drawing/2014/main" id="{0964B0A0-6AAF-4AB9-BC04-40D4DD3E612C}"/>
              </a:ext>
            </a:extLst>
          </p:cNvPr>
          <p:cNvSpPr/>
          <p:nvPr/>
        </p:nvSpPr>
        <p:spPr>
          <a:xfrm>
            <a:off x="610562" y="4217370"/>
            <a:ext cx="4419600" cy="1074339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Off-chip NVRAM Main Memory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(Hundreds of Gigabytes ~ Terabytes)</a:t>
            </a:r>
          </a:p>
        </p:txBody>
      </p:sp>
      <p:sp>
        <p:nvSpPr>
          <p:cNvPr id="30" name="矩形 2">
            <a:extLst>
              <a:ext uri="{FF2B5EF4-FFF2-40B4-BE49-F238E27FC236}">
                <a16:creationId xmlns:a16="http://schemas.microsoft.com/office/drawing/2014/main" id="{8AFBA04A-B134-4C74-A01A-F20305013FE0}"/>
              </a:ext>
            </a:extLst>
          </p:cNvPr>
          <p:cNvSpPr/>
          <p:nvPr/>
        </p:nvSpPr>
        <p:spPr>
          <a:xfrm>
            <a:off x="1445528" y="5403542"/>
            <a:ext cx="369095" cy="22410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2">
            <a:extLst>
              <a:ext uri="{FF2B5EF4-FFF2-40B4-BE49-F238E27FC236}">
                <a16:creationId xmlns:a16="http://schemas.microsoft.com/office/drawing/2014/main" id="{D0C26A5D-B601-48BD-8E26-3B163F6E5771}"/>
              </a:ext>
            </a:extLst>
          </p:cNvPr>
          <p:cNvSpPr/>
          <p:nvPr/>
        </p:nvSpPr>
        <p:spPr>
          <a:xfrm>
            <a:off x="3775767" y="5403542"/>
            <a:ext cx="369095" cy="224103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274819-F802-48C6-A02C-A407E475FBBE}"/>
              </a:ext>
            </a:extLst>
          </p:cNvPr>
          <p:cNvSpPr txBox="1"/>
          <p:nvPr/>
        </p:nvSpPr>
        <p:spPr>
          <a:xfrm>
            <a:off x="519563" y="5662208"/>
            <a:ext cx="2221023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On-chip Components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C937E1-8554-4612-A588-E1BFF3637F93}"/>
              </a:ext>
            </a:extLst>
          </p:cNvPr>
          <p:cNvSpPr txBox="1"/>
          <p:nvPr/>
        </p:nvSpPr>
        <p:spPr>
          <a:xfrm>
            <a:off x="2903179" y="5662208"/>
            <a:ext cx="228404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Off-chip Components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A88F1C-6746-4FDD-BC84-54EA54FF1CB4}"/>
              </a:ext>
            </a:extLst>
          </p:cNvPr>
          <p:cNvSpPr txBox="1"/>
          <p:nvPr/>
        </p:nvSpPr>
        <p:spPr>
          <a:xfrm>
            <a:off x="3246702" y="1313216"/>
            <a:ext cx="595035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D3973B-BC0F-4587-AFEF-6840D920950E}"/>
              </a:ext>
            </a:extLst>
          </p:cNvPr>
          <p:cNvSpPr txBox="1"/>
          <p:nvPr/>
        </p:nvSpPr>
        <p:spPr>
          <a:xfrm>
            <a:off x="3246702" y="1793229"/>
            <a:ext cx="595035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9" name="矩形 2">
            <a:extLst>
              <a:ext uri="{FF2B5EF4-FFF2-40B4-BE49-F238E27FC236}">
                <a16:creationId xmlns:a16="http://schemas.microsoft.com/office/drawing/2014/main" id="{B5F7616C-157F-43E8-B493-AA527AD8C53A}"/>
              </a:ext>
            </a:extLst>
          </p:cNvPr>
          <p:cNvSpPr/>
          <p:nvPr/>
        </p:nvSpPr>
        <p:spPr>
          <a:xfrm>
            <a:off x="3822343" y="1371581"/>
            <a:ext cx="1207819" cy="51309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40" name="矩形 2">
            <a:extLst>
              <a:ext uri="{FF2B5EF4-FFF2-40B4-BE49-F238E27FC236}">
                <a16:creationId xmlns:a16="http://schemas.microsoft.com/office/drawing/2014/main" id="{D6BB42CF-D6F4-4B78-9AD1-412202F9653D}"/>
              </a:ext>
            </a:extLst>
          </p:cNvPr>
          <p:cNvSpPr/>
          <p:nvPr/>
        </p:nvSpPr>
        <p:spPr>
          <a:xfrm>
            <a:off x="3822343" y="1933914"/>
            <a:ext cx="1207819" cy="444157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Cache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8E31625-4162-4C0E-85D0-D481BD33FD7E}"/>
              </a:ext>
            </a:extLst>
          </p:cNvPr>
          <p:cNvSpPr/>
          <p:nvPr/>
        </p:nvSpPr>
        <p:spPr>
          <a:xfrm>
            <a:off x="348894" y="1230355"/>
            <a:ext cx="4866542" cy="2809307"/>
          </a:xfrm>
          <a:prstGeom prst="roundRect">
            <a:avLst>
              <a:gd name="adj" fmla="val 787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Arrow: Up-Down 41">
            <a:extLst>
              <a:ext uri="{FF2B5EF4-FFF2-40B4-BE49-F238E27FC236}">
                <a16:creationId xmlns:a16="http://schemas.microsoft.com/office/drawing/2014/main" id="{24DF4564-B19B-400B-B791-4967D101906D}"/>
              </a:ext>
            </a:extLst>
          </p:cNvPr>
          <p:cNvSpPr/>
          <p:nvPr/>
        </p:nvSpPr>
        <p:spPr>
          <a:xfrm>
            <a:off x="2699494" y="3817466"/>
            <a:ext cx="344624" cy="469968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3" name="矩形 2">
            <a:extLst>
              <a:ext uri="{FF2B5EF4-FFF2-40B4-BE49-F238E27FC236}">
                <a16:creationId xmlns:a16="http://schemas.microsoft.com/office/drawing/2014/main" id="{D282479D-23D2-4714-B91E-16A09924632C}"/>
              </a:ext>
            </a:extLst>
          </p:cNvPr>
          <p:cNvSpPr/>
          <p:nvPr/>
        </p:nvSpPr>
        <p:spPr>
          <a:xfrm>
            <a:off x="1999243" y="1379535"/>
            <a:ext cx="1207819" cy="51309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57" name="矩形 2">
            <a:extLst>
              <a:ext uri="{FF2B5EF4-FFF2-40B4-BE49-F238E27FC236}">
                <a16:creationId xmlns:a16="http://schemas.microsoft.com/office/drawing/2014/main" id="{3E16494C-AA00-4E9A-B65C-8D27490EBD10}"/>
              </a:ext>
            </a:extLst>
          </p:cNvPr>
          <p:cNvSpPr/>
          <p:nvPr/>
        </p:nvSpPr>
        <p:spPr>
          <a:xfrm>
            <a:off x="1999243" y="1941868"/>
            <a:ext cx="1207819" cy="444157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Cache</a:t>
            </a:r>
          </a:p>
        </p:txBody>
      </p:sp>
      <p:sp>
        <p:nvSpPr>
          <p:cNvPr id="58" name="矩形 2">
            <a:extLst>
              <a:ext uri="{FF2B5EF4-FFF2-40B4-BE49-F238E27FC236}">
                <a16:creationId xmlns:a16="http://schemas.microsoft.com/office/drawing/2014/main" id="{D4373C9A-9EF9-4E3E-BBA0-D6992B3B4763}"/>
              </a:ext>
            </a:extLst>
          </p:cNvPr>
          <p:cNvSpPr/>
          <p:nvPr/>
        </p:nvSpPr>
        <p:spPr>
          <a:xfrm>
            <a:off x="645437" y="1368686"/>
            <a:ext cx="1207819" cy="51309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59" name="矩形 2">
            <a:extLst>
              <a:ext uri="{FF2B5EF4-FFF2-40B4-BE49-F238E27FC236}">
                <a16:creationId xmlns:a16="http://schemas.microsoft.com/office/drawing/2014/main" id="{73D8C4D7-1019-4665-867A-59D16A959A2D}"/>
              </a:ext>
            </a:extLst>
          </p:cNvPr>
          <p:cNvSpPr/>
          <p:nvPr/>
        </p:nvSpPr>
        <p:spPr>
          <a:xfrm>
            <a:off x="645437" y="1931019"/>
            <a:ext cx="1207819" cy="444157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Cache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27D5055-1F0B-4C25-94E1-51E10B39796A}"/>
              </a:ext>
            </a:extLst>
          </p:cNvPr>
          <p:cNvSpPr/>
          <p:nvPr/>
        </p:nvSpPr>
        <p:spPr>
          <a:xfrm>
            <a:off x="269614" y="2870650"/>
            <a:ext cx="8604771" cy="2498329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56A7DC-5FAD-44D6-AD8C-B80DA5D9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15" y="31152"/>
            <a:ext cx="7886700" cy="1325563"/>
          </a:xfrm>
        </p:spPr>
        <p:txBody>
          <a:bodyPr/>
          <a:lstStyle/>
          <a:p>
            <a:r>
              <a:rPr lang="en-US" dirty="0"/>
              <a:t>Binary Star: design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DC3A6-165E-45B0-B8FA-DF5A5DB424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12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2303B2-D2F5-4762-B126-CD01CCF37F0F}"/>
              </a:ext>
            </a:extLst>
          </p:cNvPr>
          <p:cNvSpPr txBox="1"/>
          <p:nvPr/>
        </p:nvSpPr>
        <p:spPr>
          <a:xfrm>
            <a:off x="3839917" y="4439566"/>
            <a:ext cx="246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On-chip Components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2125F4-E348-40A9-B33C-D4DDD16E779C}"/>
              </a:ext>
            </a:extLst>
          </p:cNvPr>
          <p:cNvSpPr txBox="1"/>
          <p:nvPr/>
        </p:nvSpPr>
        <p:spPr>
          <a:xfrm>
            <a:off x="5082196" y="4312400"/>
            <a:ext cx="4069262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Coordinating Wear-Leveling with data consistency of the main memory</a:t>
            </a:r>
          </a:p>
        </p:txBody>
      </p:sp>
      <p:sp>
        <p:nvSpPr>
          <p:cNvPr id="27" name="矩形 2">
            <a:extLst>
              <a:ext uri="{FF2B5EF4-FFF2-40B4-BE49-F238E27FC236}">
                <a16:creationId xmlns:a16="http://schemas.microsoft.com/office/drawing/2014/main" id="{BF4E2E53-7CD8-4B4D-940B-92CB556A5388}"/>
              </a:ext>
            </a:extLst>
          </p:cNvPr>
          <p:cNvSpPr/>
          <p:nvPr/>
        </p:nvSpPr>
        <p:spPr>
          <a:xfrm>
            <a:off x="610562" y="2466956"/>
            <a:ext cx="4419600" cy="320817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SRAM Caches</a:t>
            </a:r>
          </a:p>
        </p:txBody>
      </p:sp>
      <p:sp>
        <p:nvSpPr>
          <p:cNvPr id="28" name="矩形 2">
            <a:extLst>
              <a:ext uri="{FF2B5EF4-FFF2-40B4-BE49-F238E27FC236}">
                <a16:creationId xmlns:a16="http://schemas.microsoft.com/office/drawing/2014/main" id="{BB48F54F-C04F-44C4-91DF-04A47032C432}"/>
              </a:ext>
            </a:extLst>
          </p:cNvPr>
          <p:cNvSpPr/>
          <p:nvPr/>
        </p:nvSpPr>
        <p:spPr>
          <a:xfrm>
            <a:off x="596195" y="3007783"/>
            <a:ext cx="4419600" cy="80968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On-chip 3D-stacked DRAM LLC (Gigabytes)</a:t>
            </a:r>
          </a:p>
        </p:txBody>
      </p:sp>
      <p:sp>
        <p:nvSpPr>
          <p:cNvPr id="29" name="矩形 2">
            <a:extLst>
              <a:ext uri="{FF2B5EF4-FFF2-40B4-BE49-F238E27FC236}">
                <a16:creationId xmlns:a16="http://schemas.microsoft.com/office/drawing/2014/main" id="{F7094083-A676-4D17-B9B6-F14C18DECD60}"/>
              </a:ext>
            </a:extLst>
          </p:cNvPr>
          <p:cNvSpPr/>
          <p:nvPr/>
        </p:nvSpPr>
        <p:spPr>
          <a:xfrm>
            <a:off x="610562" y="4217370"/>
            <a:ext cx="4419600" cy="1074339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Off-chip NVRAM Main Memory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(Hundreds of Gigabytes ~ Terabytes)</a:t>
            </a:r>
          </a:p>
        </p:txBody>
      </p:sp>
      <p:sp>
        <p:nvSpPr>
          <p:cNvPr id="30" name="矩形 2">
            <a:extLst>
              <a:ext uri="{FF2B5EF4-FFF2-40B4-BE49-F238E27FC236}">
                <a16:creationId xmlns:a16="http://schemas.microsoft.com/office/drawing/2014/main" id="{0226E05D-D614-4790-B330-683F7DDABAD9}"/>
              </a:ext>
            </a:extLst>
          </p:cNvPr>
          <p:cNvSpPr/>
          <p:nvPr/>
        </p:nvSpPr>
        <p:spPr>
          <a:xfrm>
            <a:off x="1445528" y="5403542"/>
            <a:ext cx="369095" cy="22410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2">
            <a:extLst>
              <a:ext uri="{FF2B5EF4-FFF2-40B4-BE49-F238E27FC236}">
                <a16:creationId xmlns:a16="http://schemas.microsoft.com/office/drawing/2014/main" id="{C742FF1F-0D6C-4410-B86E-092EA5C21F7A}"/>
              </a:ext>
            </a:extLst>
          </p:cNvPr>
          <p:cNvSpPr/>
          <p:nvPr/>
        </p:nvSpPr>
        <p:spPr>
          <a:xfrm>
            <a:off x="3775767" y="5403542"/>
            <a:ext cx="369095" cy="224103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858495-DED3-4DA7-99BA-077CDB15B42A}"/>
              </a:ext>
            </a:extLst>
          </p:cNvPr>
          <p:cNvSpPr txBox="1"/>
          <p:nvPr/>
        </p:nvSpPr>
        <p:spPr>
          <a:xfrm>
            <a:off x="519563" y="5662208"/>
            <a:ext cx="2221023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On-chip Components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85C1AA-7D73-4976-AAD6-F8067AE73836}"/>
              </a:ext>
            </a:extLst>
          </p:cNvPr>
          <p:cNvSpPr txBox="1"/>
          <p:nvPr/>
        </p:nvSpPr>
        <p:spPr>
          <a:xfrm>
            <a:off x="2903179" y="5662208"/>
            <a:ext cx="228404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Off-chip Components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C70AE5-995F-46C9-879D-AFB23E6833DB}"/>
              </a:ext>
            </a:extLst>
          </p:cNvPr>
          <p:cNvSpPr txBox="1"/>
          <p:nvPr/>
        </p:nvSpPr>
        <p:spPr>
          <a:xfrm>
            <a:off x="3246702" y="1313216"/>
            <a:ext cx="595035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9FE8C4-298B-4D22-8A19-F9E8B9A243AA}"/>
              </a:ext>
            </a:extLst>
          </p:cNvPr>
          <p:cNvSpPr txBox="1"/>
          <p:nvPr/>
        </p:nvSpPr>
        <p:spPr>
          <a:xfrm>
            <a:off x="3246702" y="1793229"/>
            <a:ext cx="595035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9" name="矩形 2">
            <a:extLst>
              <a:ext uri="{FF2B5EF4-FFF2-40B4-BE49-F238E27FC236}">
                <a16:creationId xmlns:a16="http://schemas.microsoft.com/office/drawing/2014/main" id="{7879C1EE-7837-4158-9D06-EE34A89F8F18}"/>
              </a:ext>
            </a:extLst>
          </p:cNvPr>
          <p:cNvSpPr/>
          <p:nvPr/>
        </p:nvSpPr>
        <p:spPr>
          <a:xfrm>
            <a:off x="3822343" y="1371581"/>
            <a:ext cx="1207819" cy="51309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40" name="矩形 2">
            <a:extLst>
              <a:ext uri="{FF2B5EF4-FFF2-40B4-BE49-F238E27FC236}">
                <a16:creationId xmlns:a16="http://schemas.microsoft.com/office/drawing/2014/main" id="{E59F1A5A-3685-45F9-A9C8-85A4E0527467}"/>
              </a:ext>
            </a:extLst>
          </p:cNvPr>
          <p:cNvSpPr/>
          <p:nvPr/>
        </p:nvSpPr>
        <p:spPr>
          <a:xfrm>
            <a:off x="3822343" y="1933914"/>
            <a:ext cx="1207819" cy="444157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Cache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336E43B-4824-4DFD-BBDE-82E0CAA65EB4}"/>
              </a:ext>
            </a:extLst>
          </p:cNvPr>
          <p:cNvSpPr/>
          <p:nvPr/>
        </p:nvSpPr>
        <p:spPr>
          <a:xfrm>
            <a:off x="348894" y="1230355"/>
            <a:ext cx="4866542" cy="2809307"/>
          </a:xfrm>
          <a:prstGeom prst="roundRect">
            <a:avLst>
              <a:gd name="adj" fmla="val 787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Arrow: Up-Down 41">
            <a:extLst>
              <a:ext uri="{FF2B5EF4-FFF2-40B4-BE49-F238E27FC236}">
                <a16:creationId xmlns:a16="http://schemas.microsoft.com/office/drawing/2014/main" id="{BA9FC6D2-C220-4FB0-BAB6-5223B6D776C0}"/>
              </a:ext>
            </a:extLst>
          </p:cNvPr>
          <p:cNvSpPr/>
          <p:nvPr/>
        </p:nvSpPr>
        <p:spPr>
          <a:xfrm>
            <a:off x="2699494" y="3817466"/>
            <a:ext cx="344624" cy="469968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3" name="矩形 2">
            <a:extLst>
              <a:ext uri="{FF2B5EF4-FFF2-40B4-BE49-F238E27FC236}">
                <a16:creationId xmlns:a16="http://schemas.microsoft.com/office/drawing/2014/main" id="{EA6AE118-8BB8-4B99-87A3-91AE5AEF7265}"/>
              </a:ext>
            </a:extLst>
          </p:cNvPr>
          <p:cNvSpPr/>
          <p:nvPr/>
        </p:nvSpPr>
        <p:spPr>
          <a:xfrm>
            <a:off x="1999243" y="1379535"/>
            <a:ext cx="1207819" cy="51309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57" name="矩形 2">
            <a:extLst>
              <a:ext uri="{FF2B5EF4-FFF2-40B4-BE49-F238E27FC236}">
                <a16:creationId xmlns:a16="http://schemas.microsoft.com/office/drawing/2014/main" id="{9700EA5B-B9CA-4635-83E1-29C6E30BE961}"/>
              </a:ext>
            </a:extLst>
          </p:cNvPr>
          <p:cNvSpPr/>
          <p:nvPr/>
        </p:nvSpPr>
        <p:spPr>
          <a:xfrm>
            <a:off x="1999243" y="1941868"/>
            <a:ext cx="1207819" cy="444157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Cache</a:t>
            </a:r>
          </a:p>
        </p:txBody>
      </p:sp>
      <p:sp>
        <p:nvSpPr>
          <p:cNvPr id="58" name="矩形 2">
            <a:extLst>
              <a:ext uri="{FF2B5EF4-FFF2-40B4-BE49-F238E27FC236}">
                <a16:creationId xmlns:a16="http://schemas.microsoft.com/office/drawing/2014/main" id="{BB938974-71ED-46A6-BA69-00360240E6E0}"/>
              </a:ext>
            </a:extLst>
          </p:cNvPr>
          <p:cNvSpPr/>
          <p:nvPr/>
        </p:nvSpPr>
        <p:spPr>
          <a:xfrm>
            <a:off x="645437" y="1368686"/>
            <a:ext cx="1207819" cy="51309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59" name="矩形 2">
            <a:extLst>
              <a:ext uri="{FF2B5EF4-FFF2-40B4-BE49-F238E27FC236}">
                <a16:creationId xmlns:a16="http://schemas.microsoft.com/office/drawing/2014/main" id="{3E204A1B-2448-4050-A920-7D7EB55D7C67}"/>
              </a:ext>
            </a:extLst>
          </p:cNvPr>
          <p:cNvSpPr/>
          <p:nvPr/>
        </p:nvSpPr>
        <p:spPr>
          <a:xfrm>
            <a:off x="645437" y="1931019"/>
            <a:ext cx="1207819" cy="444157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Cache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27D5055-1F0B-4C25-94E1-51E10B39796A}"/>
              </a:ext>
            </a:extLst>
          </p:cNvPr>
          <p:cNvSpPr/>
          <p:nvPr/>
        </p:nvSpPr>
        <p:spPr>
          <a:xfrm>
            <a:off x="269614" y="4107594"/>
            <a:ext cx="8787759" cy="1261385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28175-335C-414D-887C-C0080B3FB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forced writeback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0DF9A-B54A-4756-82B8-F2C757AFCB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529337-4D5B-49C0-8517-C16AB1A4280D}"/>
              </a:ext>
            </a:extLst>
          </p:cNvPr>
          <p:cNvSpPr txBox="1"/>
          <p:nvPr/>
        </p:nvSpPr>
        <p:spPr>
          <a:xfrm>
            <a:off x="3755055" y="3729091"/>
            <a:ext cx="454078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 forced writeback</a:t>
            </a:r>
          </a:p>
          <a:p>
            <a:pPr algn="ctr"/>
            <a:r>
              <a:rPr lang="en-US" sz="2000" i="1" dirty="0">
                <a:solidFill>
                  <a:schemeClr val="tx1"/>
                </a:solidFill>
                <a:cs typeface="Arial" panose="020B0604020202020204" pitchFamily="34" charset="0"/>
              </a:rPr>
              <a:t>(Infrequent, e.g., every 30 minutes)</a:t>
            </a:r>
            <a:endParaRPr lang="en-US" sz="2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5D05DFEB-F4F9-456D-A65B-1FC9043F1415}"/>
              </a:ext>
            </a:extLst>
          </p:cNvPr>
          <p:cNvSpPr/>
          <p:nvPr/>
        </p:nvSpPr>
        <p:spPr>
          <a:xfrm>
            <a:off x="1819041" y="4395285"/>
            <a:ext cx="3579708" cy="1897416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2495CF3B-93D7-427C-BE14-9E31A21AD767}"/>
              </a:ext>
            </a:extLst>
          </p:cNvPr>
          <p:cNvSpPr/>
          <p:nvPr/>
        </p:nvSpPr>
        <p:spPr>
          <a:xfrm>
            <a:off x="1819041" y="3184219"/>
            <a:ext cx="3579708" cy="550269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1928B1F8-6BBE-4740-ADA7-E45DE52ED1FF}"/>
              </a:ext>
            </a:extLst>
          </p:cNvPr>
          <p:cNvSpPr/>
          <p:nvPr/>
        </p:nvSpPr>
        <p:spPr>
          <a:xfrm>
            <a:off x="1910296" y="3436653"/>
            <a:ext cx="735494" cy="297836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75A1F-683F-47A8-B1A7-19EC1A8E79DF}"/>
              </a:ext>
            </a:extLst>
          </p:cNvPr>
          <p:cNvSpPr txBox="1"/>
          <p:nvPr/>
        </p:nvSpPr>
        <p:spPr>
          <a:xfrm>
            <a:off x="2451126" y="3157770"/>
            <a:ext cx="2381309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On-chip 3D DRAM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LLC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BC895DC-A116-465B-B29E-713FA9D3A237}"/>
              </a:ext>
            </a:extLst>
          </p:cNvPr>
          <p:cNvSpPr/>
          <p:nvPr/>
        </p:nvSpPr>
        <p:spPr>
          <a:xfrm>
            <a:off x="3527771" y="3813220"/>
            <a:ext cx="370614" cy="523226"/>
          </a:xfrm>
          <a:prstGeom prst="down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1E6F47-9B07-4D06-8732-D6F0CD649732}"/>
              </a:ext>
            </a:extLst>
          </p:cNvPr>
          <p:cNvSpPr>
            <a:spLocks/>
          </p:cNvSpPr>
          <p:nvPr/>
        </p:nvSpPr>
        <p:spPr>
          <a:xfrm>
            <a:off x="1913697" y="4493672"/>
            <a:ext cx="731520" cy="731520"/>
          </a:xfrm>
          <a:prstGeom prst="rect">
            <a:avLst/>
          </a:prstGeom>
          <a:solidFill>
            <a:srgbClr val="B9CDE5"/>
          </a:solidFill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3E68B-C510-454E-87FD-596E9701960A}"/>
              </a:ext>
            </a:extLst>
          </p:cNvPr>
          <p:cNvSpPr txBox="1"/>
          <p:nvPr/>
        </p:nvSpPr>
        <p:spPr>
          <a:xfrm>
            <a:off x="2876045" y="5950620"/>
            <a:ext cx="204468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Off-chip NVRAM</a:t>
            </a:r>
          </a:p>
        </p:txBody>
      </p:sp>
      <p:sp>
        <p:nvSpPr>
          <p:cNvPr id="13" name="矩形 2">
            <a:extLst>
              <a:ext uri="{FF2B5EF4-FFF2-40B4-BE49-F238E27FC236}">
                <a16:creationId xmlns:a16="http://schemas.microsoft.com/office/drawing/2014/main" id="{16ED9ADB-0F0A-4FF2-B800-584C0BCDAFB8}"/>
              </a:ext>
            </a:extLst>
          </p:cNvPr>
          <p:cNvSpPr/>
          <p:nvPr/>
        </p:nvSpPr>
        <p:spPr>
          <a:xfrm>
            <a:off x="1819041" y="2551351"/>
            <a:ext cx="3579708" cy="550269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SRAM caches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388B85-585A-4B54-9FDC-2A526BDC1AEB}"/>
              </a:ext>
            </a:extLst>
          </p:cNvPr>
          <p:cNvSpPr>
            <a:spLocks/>
          </p:cNvSpPr>
          <p:nvPr/>
        </p:nvSpPr>
        <p:spPr>
          <a:xfrm>
            <a:off x="2645790" y="4496248"/>
            <a:ext cx="731520" cy="73152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63BABD-390F-477C-9BC7-1FB4D6D73901}"/>
              </a:ext>
            </a:extLst>
          </p:cNvPr>
          <p:cNvSpPr>
            <a:spLocks/>
          </p:cNvSpPr>
          <p:nvPr/>
        </p:nvSpPr>
        <p:spPr>
          <a:xfrm>
            <a:off x="3373375" y="4493672"/>
            <a:ext cx="731520" cy="73152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6F6500-D28E-41D7-A8E4-1C917D328534}"/>
              </a:ext>
            </a:extLst>
          </p:cNvPr>
          <p:cNvSpPr>
            <a:spLocks/>
          </p:cNvSpPr>
          <p:nvPr/>
        </p:nvSpPr>
        <p:spPr>
          <a:xfrm>
            <a:off x="1911444" y="5223434"/>
            <a:ext cx="731520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76FCCE-9477-47CF-9C0D-C3964EF12E2A}"/>
              </a:ext>
            </a:extLst>
          </p:cNvPr>
          <p:cNvSpPr>
            <a:spLocks/>
          </p:cNvSpPr>
          <p:nvPr/>
        </p:nvSpPr>
        <p:spPr>
          <a:xfrm>
            <a:off x="2643537" y="5226010"/>
            <a:ext cx="731520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A2A24E-9922-4569-944D-30D302B3BD7F}"/>
              </a:ext>
            </a:extLst>
          </p:cNvPr>
          <p:cNvSpPr>
            <a:spLocks/>
          </p:cNvSpPr>
          <p:nvPr/>
        </p:nvSpPr>
        <p:spPr>
          <a:xfrm>
            <a:off x="3371122" y="5223434"/>
            <a:ext cx="731520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2">
            <a:extLst>
              <a:ext uri="{FF2B5EF4-FFF2-40B4-BE49-F238E27FC236}">
                <a16:creationId xmlns:a16="http://schemas.microsoft.com/office/drawing/2014/main" id="{93748C64-A888-4E34-8892-A6C5A1198378}"/>
              </a:ext>
            </a:extLst>
          </p:cNvPr>
          <p:cNvSpPr/>
          <p:nvPr/>
        </p:nvSpPr>
        <p:spPr>
          <a:xfrm>
            <a:off x="3528855" y="4796106"/>
            <a:ext cx="452401" cy="15980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矩形 2">
            <a:extLst>
              <a:ext uri="{FF2B5EF4-FFF2-40B4-BE49-F238E27FC236}">
                <a16:creationId xmlns:a16="http://schemas.microsoft.com/office/drawing/2014/main" id="{CCBEF418-F1DD-46E5-9C0C-B65BAB5AF5C6}"/>
              </a:ext>
            </a:extLst>
          </p:cNvPr>
          <p:cNvSpPr/>
          <p:nvPr/>
        </p:nvSpPr>
        <p:spPr>
          <a:xfrm>
            <a:off x="3533426" y="5013145"/>
            <a:ext cx="452401" cy="15980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1" name="矩形 2">
            <a:extLst>
              <a:ext uri="{FF2B5EF4-FFF2-40B4-BE49-F238E27FC236}">
                <a16:creationId xmlns:a16="http://schemas.microsoft.com/office/drawing/2014/main" id="{8DCA57C5-DDF6-46E7-9056-1F07E88BAA0C}"/>
              </a:ext>
            </a:extLst>
          </p:cNvPr>
          <p:cNvSpPr/>
          <p:nvPr/>
        </p:nvSpPr>
        <p:spPr>
          <a:xfrm>
            <a:off x="2790595" y="4981583"/>
            <a:ext cx="452401" cy="15980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矩形 2">
            <a:extLst>
              <a:ext uri="{FF2B5EF4-FFF2-40B4-BE49-F238E27FC236}">
                <a16:creationId xmlns:a16="http://schemas.microsoft.com/office/drawing/2014/main" id="{392B7D83-AA4A-4A80-85D8-4A18A51D11FB}"/>
              </a:ext>
            </a:extLst>
          </p:cNvPr>
          <p:cNvSpPr/>
          <p:nvPr/>
        </p:nvSpPr>
        <p:spPr>
          <a:xfrm>
            <a:off x="2549323" y="3920960"/>
            <a:ext cx="452401" cy="15980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矩形 2">
            <a:extLst>
              <a:ext uri="{FF2B5EF4-FFF2-40B4-BE49-F238E27FC236}">
                <a16:creationId xmlns:a16="http://schemas.microsoft.com/office/drawing/2014/main" id="{E54A2328-97DA-495C-A8D4-AD47A0625769}"/>
              </a:ext>
            </a:extLst>
          </p:cNvPr>
          <p:cNvSpPr/>
          <p:nvPr/>
        </p:nvSpPr>
        <p:spPr>
          <a:xfrm>
            <a:off x="3072738" y="3921105"/>
            <a:ext cx="452401" cy="15980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5" name="矩形 2">
            <a:extLst>
              <a:ext uri="{FF2B5EF4-FFF2-40B4-BE49-F238E27FC236}">
                <a16:creationId xmlns:a16="http://schemas.microsoft.com/office/drawing/2014/main" id="{1EEAA50E-5646-4FBC-81C3-54C99406AD50}"/>
              </a:ext>
            </a:extLst>
          </p:cNvPr>
          <p:cNvSpPr/>
          <p:nvPr/>
        </p:nvSpPr>
        <p:spPr>
          <a:xfrm>
            <a:off x="4755965" y="2773001"/>
            <a:ext cx="452401" cy="15980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6" name="矩形 2">
            <a:extLst>
              <a:ext uri="{FF2B5EF4-FFF2-40B4-BE49-F238E27FC236}">
                <a16:creationId xmlns:a16="http://schemas.microsoft.com/office/drawing/2014/main" id="{92798614-9F44-4307-A4E6-1517643BDF42}"/>
              </a:ext>
            </a:extLst>
          </p:cNvPr>
          <p:cNvSpPr/>
          <p:nvPr/>
        </p:nvSpPr>
        <p:spPr>
          <a:xfrm>
            <a:off x="4755965" y="3356749"/>
            <a:ext cx="452401" cy="15980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98D41D-A3E1-4F63-B11C-B852C2849814}"/>
              </a:ext>
            </a:extLst>
          </p:cNvPr>
          <p:cNvSpPr>
            <a:spLocks noChangeAspect="1"/>
          </p:cNvSpPr>
          <p:nvPr/>
        </p:nvSpPr>
        <p:spPr>
          <a:xfrm>
            <a:off x="5759138" y="4593600"/>
            <a:ext cx="422950" cy="423519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B9C3E1-7AB4-44BD-9F3E-A5785B811953}"/>
              </a:ext>
            </a:extLst>
          </p:cNvPr>
          <p:cNvSpPr txBox="1"/>
          <p:nvPr/>
        </p:nvSpPr>
        <p:spPr>
          <a:xfrm>
            <a:off x="6173559" y="4336693"/>
            <a:ext cx="2036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Consistent</a:t>
            </a:r>
          </a:p>
          <a:p>
            <a:pPr algn="ctr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NVRAM block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78EF5C-4963-4100-82AB-1474DADC22FC}"/>
              </a:ext>
            </a:extLst>
          </p:cNvPr>
          <p:cNvSpPr>
            <a:spLocks noChangeAspect="1"/>
          </p:cNvSpPr>
          <p:nvPr/>
        </p:nvSpPr>
        <p:spPr>
          <a:xfrm>
            <a:off x="5765841" y="5517903"/>
            <a:ext cx="422950" cy="423519"/>
          </a:xfrm>
          <a:prstGeom prst="rect">
            <a:avLst/>
          </a:prstGeom>
          <a:pattFill prst="wdDnDiag">
            <a:fgClr>
              <a:sysClr val="windowText" lastClr="000000"/>
            </a:fgClr>
            <a:bgClr>
              <a:sysClr val="window" lastClr="FFFFFF"/>
            </a:bgClr>
          </a:pattFill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A09260-766B-4964-B6FA-0F548A6384FB}"/>
              </a:ext>
            </a:extLst>
          </p:cNvPr>
          <p:cNvSpPr txBox="1"/>
          <p:nvPr/>
        </p:nvSpPr>
        <p:spPr>
          <a:xfrm>
            <a:off x="6174089" y="5318057"/>
            <a:ext cx="2257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Inconsistent</a:t>
            </a:r>
          </a:p>
          <a:p>
            <a:pPr algn="ctr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NVRAM block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B47FD7-38C6-4756-892D-114EAEE4E4F7}"/>
              </a:ext>
            </a:extLst>
          </p:cNvPr>
          <p:cNvSpPr/>
          <p:nvPr/>
        </p:nvSpPr>
        <p:spPr>
          <a:xfrm>
            <a:off x="284224" y="1532075"/>
            <a:ext cx="4717479" cy="910639"/>
          </a:xfrm>
          <a:prstGeom prst="rect">
            <a:avLst/>
          </a:prstGeom>
          <a:solidFill>
            <a:schemeClr val="accent2">
              <a:lumMod val="20000"/>
              <a:lumOff val="80000"/>
              <a:alpha val="79000"/>
            </a:schemeClr>
          </a:solidFill>
        </p:spPr>
        <p:txBody>
          <a:bodyPr rot="0" spcFirstLastPara="0" vertOverflow="overflow" horzOverflow="overflow" vert="horz" wrap="square" lIns="51441" tIns="25720" rIns="51441" bIns="2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Observation 1: 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Errors in the LLC can be corrected by consistent data copies in NVRAM main memory.</a:t>
            </a:r>
          </a:p>
        </p:txBody>
      </p:sp>
      <p:sp>
        <p:nvSpPr>
          <p:cNvPr id="30" name="矩形 2">
            <a:extLst>
              <a:ext uri="{FF2B5EF4-FFF2-40B4-BE49-F238E27FC236}">
                <a16:creationId xmlns:a16="http://schemas.microsoft.com/office/drawing/2014/main" id="{1D46A746-C1E8-401A-AC47-9ED25075E795}"/>
              </a:ext>
            </a:extLst>
          </p:cNvPr>
          <p:cNvSpPr/>
          <p:nvPr/>
        </p:nvSpPr>
        <p:spPr>
          <a:xfrm>
            <a:off x="1910296" y="3436652"/>
            <a:ext cx="735494" cy="297836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CRC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ontent Placeholder 26">
            <a:extLst>
              <a:ext uri="{FF2B5EF4-FFF2-40B4-BE49-F238E27FC236}">
                <a16:creationId xmlns:a16="http://schemas.microsoft.com/office/drawing/2014/main" id="{5D68C70C-23C3-42CF-97B1-A5D84836A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286" y="1211231"/>
            <a:ext cx="4087346" cy="1844048"/>
          </a:xfrm>
        </p:spPr>
        <p:txBody>
          <a:bodyPr/>
          <a:lstStyle/>
          <a:p>
            <a:pPr marL="102857" indent="0">
              <a:buNone/>
            </a:pPr>
            <a:r>
              <a:rPr lang="en-US" sz="2000" b="1" i="1" dirty="0">
                <a:cs typeface="Arial" panose="020B0604020202020204" pitchFamily="34" charset="0"/>
              </a:rPr>
              <a:t>Binary Star Daemon: </a:t>
            </a:r>
            <a:r>
              <a:rPr lang="en-US" sz="2000" dirty="0"/>
              <a:t>conducts periodic forced writebacks</a:t>
            </a:r>
            <a:endParaRPr lang="en-US" sz="2000" i="1" dirty="0">
              <a:cs typeface="Arial" panose="020B0604020202020204" pitchFamily="34" charset="0"/>
            </a:endParaRPr>
          </a:p>
          <a:p>
            <a:r>
              <a:rPr lang="en-US" sz="2000" dirty="0"/>
              <a:t>Stalls the application</a:t>
            </a:r>
          </a:p>
          <a:p>
            <a:r>
              <a:rPr lang="en-US" sz="2000" dirty="0"/>
              <a:t>Saves process state</a:t>
            </a:r>
          </a:p>
          <a:p>
            <a:r>
              <a:rPr lang="en-US" sz="2000" dirty="0"/>
              <a:t>Issues cache-line writeback instructions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653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CDE5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CDE5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9" grpId="0" animBg="1"/>
      <p:bldP spid="20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6" grpId="0" animBg="1"/>
      <p:bldP spid="30" grpId="0" animBg="1"/>
      <p:bldP spid="3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2661-A9A6-4752-BC5F-36F6C067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cache writeback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DC9B0-BFE3-4D04-AB32-13DA9F857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93E12879-1C14-4A9B-A9F8-1719996E4EFB}"/>
              </a:ext>
            </a:extLst>
          </p:cNvPr>
          <p:cNvSpPr/>
          <p:nvPr/>
        </p:nvSpPr>
        <p:spPr>
          <a:xfrm>
            <a:off x="1785475" y="3373636"/>
            <a:ext cx="3776403" cy="1900664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AB15FE2-7C59-40CE-8475-83BBEAE626CD}"/>
              </a:ext>
            </a:extLst>
          </p:cNvPr>
          <p:cNvSpPr/>
          <p:nvPr/>
        </p:nvSpPr>
        <p:spPr>
          <a:xfrm>
            <a:off x="3428545" y="2790472"/>
            <a:ext cx="216700" cy="535032"/>
          </a:xfrm>
          <a:prstGeom prst="downArrow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394F72E0-849F-4A5A-991B-297826E5A70F}"/>
              </a:ext>
            </a:extLst>
          </p:cNvPr>
          <p:cNvSpPr/>
          <p:nvPr/>
        </p:nvSpPr>
        <p:spPr>
          <a:xfrm>
            <a:off x="2965786" y="2919973"/>
            <a:ext cx="452401" cy="15980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D88946-2638-42F1-94F0-B3E173E97195}"/>
              </a:ext>
            </a:extLst>
          </p:cNvPr>
          <p:cNvSpPr>
            <a:spLocks noChangeAspect="1"/>
          </p:cNvSpPr>
          <p:nvPr/>
        </p:nvSpPr>
        <p:spPr>
          <a:xfrm>
            <a:off x="4747439" y="3499257"/>
            <a:ext cx="730537" cy="73152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929128F-7F5B-457D-ADA9-72A6FB359F71}"/>
              </a:ext>
            </a:extLst>
          </p:cNvPr>
          <p:cNvSpPr/>
          <p:nvPr/>
        </p:nvSpPr>
        <p:spPr>
          <a:xfrm rot="16200000">
            <a:off x="4286877" y="3615132"/>
            <a:ext cx="253178" cy="443636"/>
          </a:xfrm>
          <a:prstGeom prst="downArrow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id="{80140CE4-EF58-486B-8D85-7FD1427B5BD2}"/>
              </a:ext>
            </a:extLst>
          </p:cNvPr>
          <p:cNvSpPr/>
          <p:nvPr/>
        </p:nvSpPr>
        <p:spPr>
          <a:xfrm>
            <a:off x="1785476" y="2165819"/>
            <a:ext cx="3579708" cy="550269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2">
            <a:extLst>
              <a:ext uri="{FF2B5EF4-FFF2-40B4-BE49-F238E27FC236}">
                <a16:creationId xmlns:a16="http://schemas.microsoft.com/office/drawing/2014/main" id="{6D14F581-021A-4E7B-8A41-7D9DDB1A53A3}"/>
              </a:ext>
            </a:extLst>
          </p:cNvPr>
          <p:cNvSpPr/>
          <p:nvPr/>
        </p:nvSpPr>
        <p:spPr>
          <a:xfrm>
            <a:off x="1876731" y="2418253"/>
            <a:ext cx="735494" cy="297836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CRC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5D7E38-46A8-4B43-B987-4EFAC9557F57}"/>
              </a:ext>
            </a:extLst>
          </p:cNvPr>
          <p:cNvSpPr txBox="1"/>
          <p:nvPr/>
        </p:nvSpPr>
        <p:spPr>
          <a:xfrm>
            <a:off x="2417561" y="2139370"/>
            <a:ext cx="2381309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On-chip 3D DRAM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LLC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1BBC455-84CD-4C57-87F6-90E128F12F9D}"/>
              </a:ext>
            </a:extLst>
          </p:cNvPr>
          <p:cNvSpPr/>
          <p:nvPr/>
        </p:nvSpPr>
        <p:spPr>
          <a:xfrm>
            <a:off x="5096085" y="2790472"/>
            <a:ext cx="216650" cy="535032"/>
          </a:xfrm>
          <a:prstGeom prst="downArrow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矩形 2">
            <a:extLst>
              <a:ext uri="{FF2B5EF4-FFF2-40B4-BE49-F238E27FC236}">
                <a16:creationId xmlns:a16="http://schemas.microsoft.com/office/drawing/2014/main" id="{C29707D4-FC37-4A56-BB32-0521507803F7}"/>
              </a:ext>
            </a:extLst>
          </p:cNvPr>
          <p:cNvSpPr/>
          <p:nvPr/>
        </p:nvSpPr>
        <p:spPr>
          <a:xfrm>
            <a:off x="4798870" y="3542309"/>
            <a:ext cx="452401" cy="15980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A1EC26-2444-42C8-9ECB-8C9CB1FEE242}"/>
              </a:ext>
            </a:extLst>
          </p:cNvPr>
          <p:cNvSpPr>
            <a:spLocks noChangeAspect="1"/>
          </p:cNvSpPr>
          <p:nvPr/>
        </p:nvSpPr>
        <p:spPr>
          <a:xfrm>
            <a:off x="1857185" y="3477848"/>
            <a:ext cx="730537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41AC70-0BC1-458F-BDB3-12128B6B1849}"/>
              </a:ext>
            </a:extLst>
          </p:cNvPr>
          <p:cNvSpPr>
            <a:spLocks noChangeAspect="1"/>
          </p:cNvSpPr>
          <p:nvPr/>
        </p:nvSpPr>
        <p:spPr>
          <a:xfrm>
            <a:off x="2587723" y="3477848"/>
            <a:ext cx="730537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41AFDD-8E17-4991-AD76-55DB0A6CAB08}"/>
              </a:ext>
            </a:extLst>
          </p:cNvPr>
          <p:cNvSpPr>
            <a:spLocks noChangeAspect="1"/>
          </p:cNvSpPr>
          <p:nvPr/>
        </p:nvSpPr>
        <p:spPr>
          <a:xfrm>
            <a:off x="3312759" y="3477848"/>
            <a:ext cx="730537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32DC52-E9C3-4A0D-89BD-241EF0581199}"/>
              </a:ext>
            </a:extLst>
          </p:cNvPr>
          <p:cNvSpPr>
            <a:spLocks noChangeAspect="1"/>
          </p:cNvSpPr>
          <p:nvPr/>
        </p:nvSpPr>
        <p:spPr>
          <a:xfrm>
            <a:off x="1846533" y="4209385"/>
            <a:ext cx="730537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2">
            <a:extLst>
              <a:ext uri="{FF2B5EF4-FFF2-40B4-BE49-F238E27FC236}">
                <a16:creationId xmlns:a16="http://schemas.microsoft.com/office/drawing/2014/main" id="{334056FA-4539-4AA5-92F0-C17C54E4DD86}"/>
              </a:ext>
            </a:extLst>
          </p:cNvPr>
          <p:cNvSpPr/>
          <p:nvPr/>
        </p:nvSpPr>
        <p:spPr>
          <a:xfrm>
            <a:off x="4608739" y="2915145"/>
            <a:ext cx="487346" cy="159374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457B64-731A-48E9-BE70-50AB677A32FB}"/>
              </a:ext>
            </a:extLst>
          </p:cNvPr>
          <p:cNvSpPr txBox="1"/>
          <p:nvPr/>
        </p:nvSpPr>
        <p:spPr>
          <a:xfrm>
            <a:off x="2733741" y="4924363"/>
            <a:ext cx="204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Off-chip NVRAM</a:t>
            </a:r>
          </a:p>
        </p:txBody>
      </p:sp>
      <p:sp>
        <p:nvSpPr>
          <p:cNvPr id="21" name="矩形 2">
            <a:extLst>
              <a:ext uri="{FF2B5EF4-FFF2-40B4-BE49-F238E27FC236}">
                <a16:creationId xmlns:a16="http://schemas.microsoft.com/office/drawing/2014/main" id="{09F989D2-6F21-4BBD-8962-E8E31CC558EC}"/>
              </a:ext>
            </a:extLst>
          </p:cNvPr>
          <p:cNvSpPr/>
          <p:nvPr/>
        </p:nvSpPr>
        <p:spPr>
          <a:xfrm>
            <a:off x="3394350" y="3537965"/>
            <a:ext cx="452401" cy="15980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957BB8-C4DE-4108-BF91-590DD9BB83AE}"/>
              </a:ext>
            </a:extLst>
          </p:cNvPr>
          <p:cNvSpPr>
            <a:spLocks noChangeAspect="1"/>
          </p:cNvSpPr>
          <p:nvPr/>
        </p:nvSpPr>
        <p:spPr>
          <a:xfrm>
            <a:off x="2580954" y="4209368"/>
            <a:ext cx="730537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15F4A7-2FCB-4899-AD62-3CCACE86E6CD}"/>
              </a:ext>
            </a:extLst>
          </p:cNvPr>
          <p:cNvSpPr>
            <a:spLocks noChangeAspect="1"/>
          </p:cNvSpPr>
          <p:nvPr/>
        </p:nvSpPr>
        <p:spPr>
          <a:xfrm>
            <a:off x="3311492" y="4209368"/>
            <a:ext cx="730537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">
            <a:extLst>
              <a:ext uri="{FF2B5EF4-FFF2-40B4-BE49-F238E27FC236}">
                <a16:creationId xmlns:a16="http://schemas.microsoft.com/office/drawing/2014/main" id="{1ADB5822-63F8-4464-88FE-CA7D45B1A60E}"/>
              </a:ext>
            </a:extLst>
          </p:cNvPr>
          <p:cNvSpPr/>
          <p:nvPr/>
        </p:nvSpPr>
        <p:spPr>
          <a:xfrm>
            <a:off x="3400299" y="3975366"/>
            <a:ext cx="452401" cy="15980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5" name="矩形 2">
            <a:extLst>
              <a:ext uri="{FF2B5EF4-FFF2-40B4-BE49-F238E27FC236}">
                <a16:creationId xmlns:a16="http://schemas.microsoft.com/office/drawing/2014/main" id="{1474EA10-85D6-4442-8DB2-9127E4600B8B}"/>
              </a:ext>
            </a:extLst>
          </p:cNvPr>
          <p:cNvSpPr/>
          <p:nvPr/>
        </p:nvSpPr>
        <p:spPr>
          <a:xfrm>
            <a:off x="4798870" y="3980918"/>
            <a:ext cx="452401" cy="15980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矩形 2">
            <a:extLst>
              <a:ext uri="{FF2B5EF4-FFF2-40B4-BE49-F238E27FC236}">
                <a16:creationId xmlns:a16="http://schemas.microsoft.com/office/drawing/2014/main" id="{79460704-5916-4580-85D4-4DF3D0DA8AE3}"/>
              </a:ext>
            </a:extLst>
          </p:cNvPr>
          <p:cNvSpPr/>
          <p:nvPr/>
        </p:nvSpPr>
        <p:spPr>
          <a:xfrm>
            <a:off x="2723406" y="3975366"/>
            <a:ext cx="452401" cy="15980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矩形 2">
            <a:extLst>
              <a:ext uri="{FF2B5EF4-FFF2-40B4-BE49-F238E27FC236}">
                <a16:creationId xmlns:a16="http://schemas.microsoft.com/office/drawing/2014/main" id="{5AF25B23-F33D-4441-8AC8-94B84171A8FE}"/>
              </a:ext>
            </a:extLst>
          </p:cNvPr>
          <p:cNvSpPr/>
          <p:nvPr/>
        </p:nvSpPr>
        <p:spPr>
          <a:xfrm>
            <a:off x="4798870" y="3542743"/>
            <a:ext cx="452401" cy="159374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a’’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0C58F9-1D22-45EA-9300-550FFE67F4EC}"/>
              </a:ext>
            </a:extLst>
          </p:cNvPr>
          <p:cNvSpPr>
            <a:spLocks noChangeAspect="1"/>
          </p:cNvSpPr>
          <p:nvPr/>
        </p:nvSpPr>
        <p:spPr>
          <a:xfrm>
            <a:off x="5929918" y="3654449"/>
            <a:ext cx="422950" cy="423519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7DD5CE-B9F2-4AE6-A793-437B6819A55F}"/>
              </a:ext>
            </a:extLst>
          </p:cNvPr>
          <p:cNvSpPr txBox="1"/>
          <p:nvPr/>
        </p:nvSpPr>
        <p:spPr>
          <a:xfrm>
            <a:off x="6344339" y="3397542"/>
            <a:ext cx="1951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Consistent</a:t>
            </a:r>
          </a:p>
          <a:p>
            <a:pPr algn="ctr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NVRAM block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9166E8A-2C19-4864-8AE7-C7BD1201FF55}"/>
              </a:ext>
            </a:extLst>
          </p:cNvPr>
          <p:cNvSpPr>
            <a:spLocks noChangeAspect="1"/>
          </p:cNvSpPr>
          <p:nvPr/>
        </p:nvSpPr>
        <p:spPr>
          <a:xfrm>
            <a:off x="5936621" y="4578752"/>
            <a:ext cx="422950" cy="423519"/>
          </a:xfrm>
          <a:prstGeom prst="rect">
            <a:avLst/>
          </a:prstGeom>
          <a:pattFill prst="wdDnDiag">
            <a:fgClr>
              <a:sysClr val="windowText" lastClr="000000"/>
            </a:fgClr>
            <a:bgClr>
              <a:sysClr val="window" lastClr="FFFFFF"/>
            </a:bgClr>
          </a:pattFill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615A75-9492-4EFC-999F-2B6372EDC531}"/>
              </a:ext>
            </a:extLst>
          </p:cNvPr>
          <p:cNvSpPr txBox="1"/>
          <p:nvPr/>
        </p:nvSpPr>
        <p:spPr>
          <a:xfrm>
            <a:off x="6344869" y="4378906"/>
            <a:ext cx="1950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Inconsistent</a:t>
            </a:r>
          </a:p>
          <a:p>
            <a:pPr algn="ctr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NVRAM block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E3E0A2-5E20-408C-92B4-8186E6CD5768}"/>
              </a:ext>
            </a:extLst>
          </p:cNvPr>
          <p:cNvSpPr txBox="1"/>
          <p:nvPr/>
        </p:nvSpPr>
        <p:spPr>
          <a:xfrm>
            <a:off x="4069610" y="5391597"/>
            <a:ext cx="516875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i="1" dirty="0">
                <a:solidFill>
                  <a:srgbClr val="0432FF"/>
                </a:solidFill>
                <a:cs typeface="Arial" panose="020B0604020202020204" pitchFamily="34" charset="0"/>
              </a:rPr>
              <a:t>Binary Star Triggered Wear-leveling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F7FF6B-30E1-47BB-8063-CA3146C189F9}"/>
              </a:ext>
            </a:extLst>
          </p:cNvPr>
          <p:cNvSpPr/>
          <p:nvPr/>
        </p:nvSpPr>
        <p:spPr>
          <a:xfrm>
            <a:off x="4572000" y="5688613"/>
            <a:ext cx="4559261" cy="378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432FF"/>
                </a:solidFill>
                <a:cs typeface="Arial" panose="020B0604020202020204" pitchFamily="34" charset="0"/>
              </a:rPr>
              <a:t>(once each periodic writeback interval)</a:t>
            </a:r>
            <a:endParaRPr lang="en-US" sz="20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12C236E-3AA0-4589-A722-8205FE82A072}"/>
              </a:ext>
            </a:extLst>
          </p:cNvPr>
          <p:cNvCxnSpPr>
            <a:cxnSpLocks/>
          </p:cNvCxnSpPr>
          <p:nvPr/>
        </p:nvCxnSpPr>
        <p:spPr>
          <a:xfrm flipH="1" flipV="1">
            <a:off x="4410069" y="3900119"/>
            <a:ext cx="570453" cy="1517921"/>
          </a:xfrm>
          <a:prstGeom prst="line">
            <a:avLst/>
          </a:prstGeom>
          <a:ln w="28575" cmpd="sng">
            <a:solidFill>
              <a:srgbClr val="0432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FA452BF-E280-48F7-A399-00A75F5C8969}"/>
              </a:ext>
            </a:extLst>
          </p:cNvPr>
          <p:cNvSpPr/>
          <p:nvPr/>
        </p:nvSpPr>
        <p:spPr>
          <a:xfrm>
            <a:off x="4500950" y="942919"/>
            <a:ext cx="4643050" cy="1196871"/>
          </a:xfrm>
          <a:prstGeom prst="rect">
            <a:avLst/>
          </a:prstGeom>
          <a:solidFill>
            <a:schemeClr val="accent2">
              <a:lumMod val="20000"/>
              <a:lumOff val="80000"/>
              <a:alpha val="79000"/>
            </a:schemeClr>
          </a:solidFill>
        </p:spPr>
        <p:txBody>
          <a:bodyPr rot="0" spcFirstLastPara="0" vertOverflow="overflow" horzOverflow="overflow" vert="horz" wrap="square" lIns="51441" tIns="25720" rIns="51441" bIns="2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Observation 2: 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NVRAM wear leveling naturally redirects and maintains the remapping of data updates to alternative memory locations.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C3E534-F8EE-4716-ACF6-C1172E8BA271}"/>
              </a:ext>
            </a:extLst>
          </p:cNvPr>
          <p:cNvSpPr/>
          <p:nvPr/>
        </p:nvSpPr>
        <p:spPr>
          <a:xfrm>
            <a:off x="36879" y="1001440"/>
            <a:ext cx="4415197" cy="910639"/>
          </a:xfrm>
          <a:prstGeom prst="rect">
            <a:avLst/>
          </a:prstGeom>
          <a:solidFill>
            <a:schemeClr val="accent2">
              <a:lumMod val="20000"/>
              <a:lumOff val="80000"/>
              <a:alpha val="79000"/>
            </a:schemeClr>
          </a:solidFill>
        </p:spPr>
        <p:txBody>
          <a:bodyPr rot="0" spcFirstLastPara="0" vertOverflow="overflow" horzOverflow="overflow" vert="horz" wrap="square" lIns="51441" tIns="25720" rIns="51441" bIns="2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Observation 1: 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Errors in the LLC can be corrected by consistent data copies in NVRAM main memory.</a:t>
            </a:r>
          </a:p>
        </p:txBody>
      </p:sp>
    </p:spTree>
    <p:extLst>
      <p:ext uri="{BB962C8B-B14F-4D97-AF65-F5344CB8AC3E}">
        <p14:creationId xmlns:p14="http://schemas.microsoft.com/office/powerpoint/2010/main" val="275900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3" grpId="0" animBg="1"/>
      <p:bldP spid="14" grpId="0" animBg="1"/>
      <p:bldP spid="19" grpId="0" animBg="1"/>
      <p:bldP spid="25" grpId="0" animBg="1"/>
      <p:bldP spid="27" grpId="0" animBg="1"/>
      <p:bldP spid="32" grpId="0"/>
      <p:bldP spid="33" grpId="0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86A86-C956-4A63-961F-EE0F8D44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LLC error correction and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E2F06-DE0D-4FB7-B906-80E92E5BB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5683A-6B60-4E9B-8368-AD2E7EA10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BB87F1F6-AA36-4348-BE2E-3E4EED12341F}"/>
              </a:ext>
            </a:extLst>
          </p:cNvPr>
          <p:cNvSpPr/>
          <p:nvPr/>
        </p:nvSpPr>
        <p:spPr>
          <a:xfrm>
            <a:off x="1980139" y="4359465"/>
            <a:ext cx="3776403" cy="1900664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217FF4-BE37-485D-AA5E-C976C603649B}"/>
              </a:ext>
            </a:extLst>
          </p:cNvPr>
          <p:cNvSpPr>
            <a:spLocks noChangeAspect="1"/>
          </p:cNvSpPr>
          <p:nvPr/>
        </p:nvSpPr>
        <p:spPr>
          <a:xfrm>
            <a:off x="4942103" y="4485086"/>
            <a:ext cx="730537" cy="73152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F8C5A84-7683-4CCC-9712-0B8BA6439110}"/>
              </a:ext>
            </a:extLst>
          </p:cNvPr>
          <p:cNvSpPr/>
          <p:nvPr/>
        </p:nvSpPr>
        <p:spPr>
          <a:xfrm rot="16200000">
            <a:off x="4481541" y="4600961"/>
            <a:ext cx="253178" cy="443636"/>
          </a:xfrm>
          <a:prstGeom prst="downArrow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id="{87B2ABFC-A197-4A50-824C-4EDDA241E2DB}"/>
              </a:ext>
            </a:extLst>
          </p:cNvPr>
          <p:cNvSpPr/>
          <p:nvPr/>
        </p:nvSpPr>
        <p:spPr>
          <a:xfrm>
            <a:off x="1980140" y="3151648"/>
            <a:ext cx="3579708" cy="550269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2">
            <a:extLst>
              <a:ext uri="{FF2B5EF4-FFF2-40B4-BE49-F238E27FC236}">
                <a16:creationId xmlns:a16="http://schemas.microsoft.com/office/drawing/2014/main" id="{C22DF780-725E-4071-9AD1-55CF7A34E11B}"/>
              </a:ext>
            </a:extLst>
          </p:cNvPr>
          <p:cNvSpPr/>
          <p:nvPr/>
        </p:nvSpPr>
        <p:spPr>
          <a:xfrm>
            <a:off x="2071395" y="3404082"/>
            <a:ext cx="735494" cy="297836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CRC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DE955D-D7AD-48AB-A343-9278DE6215ED}"/>
              </a:ext>
            </a:extLst>
          </p:cNvPr>
          <p:cNvSpPr txBox="1"/>
          <p:nvPr/>
        </p:nvSpPr>
        <p:spPr>
          <a:xfrm>
            <a:off x="2612225" y="3125199"/>
            <a:ext cx="2381309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On-chip 3D DRAM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LLC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E5B84C0-8E73-4BF6-A8DF-3124A5EABE01}"/>
              </a:ext>
            </a:extLst>
          </p:cNvPr>
          <p:cNvSpPr/>
          <p:nvPr/>
        </p:nvSpPr>
        <p:spPr>
          <a:xfrm rot="10800000">
            <a:off x="4021310" y="3744569"/>
            <a:ext cx="216650" cy="535032"/>
          </a:xfrm>
          <a:prstGeom prst="downArrow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矩形 2">
            <a:extLst>
              <a:ext uri="{FF2B5EF4-FFF2-40B4-BE49-F238E27FC236}">
                <a16:creationId xmlns:a16="http://schemas.microsoft.com/office/drawing/2014/main" id="{2C11D384-C768-4B74-B6CB-009264655DB0}"/>
              </a:ext>
            </a:extLst>
          </p:cNvPr>
          <p:cNvSpPr/>
          <p:nvPr/>
        </p:nvSpPr>
        <p:spPr>
          <a:xfrm>
            <a:off x="4993534" y="4528138"/>
            <a:ext cx="452401" cy="15980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33823F-A1AA-482B-981D-A3E2813BD1B1}"/>
              </a:ext>
            </a:extLst>
          </p:cNvPr>
          <p:cNvSpPr>
            <a:spLocks noChangeAspect="1"/>
          </p:cNvSpPr>
          <p:nvPr/>
        </p:nvSpPr>
        <p:spPr>
          <a:xfrm>
            <a:off x="2051849" y="4463677"/>
            <a:ext cx="730537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A6310-CDD2-4D6D-BDF4-992643E85DA2}"/>
              </a:ext>
            </a:extLst>
          </p:cNvPr>
          <p:cNvSpPr>
            <a:spLocks noChangeAspect="1"/>
          </p:cNvSpPr>
          <p:nvPr/>
        </p:nvSpPr>
        <p:spPr>
          <a:xfrm>
            <a:off x="2782387" y="4463677"/>
            <a:ext cx="730537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EA3E2D-E56F-4C52-8DB2-CB0BC9AC790A}"/>
              </a:ext>
            </a:extLst>
          </p:cNvPr>
          <p:cNvSpPr>
            <a:spLocks noChangeAspect="1"/>
          </p:cNvSpPr>
          <p:nvPr/>
        </p:nvSpPr>
        <p:spPr>
          <a:xfrm>
            <a:off x="3507423" y="4463677"/>
            <a:ext cx="730537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58CE41-9CAA-4C28-9023-795E641B7FB4}"/>
              </a:ext>
            </a:extLst>
          </p:cNvPr>
          <p:cNvSpPr>
            <a:spLocks noChangeAspect="1"/>
          </p:cNvSpPr>
          <p:nvPr/>
        </p:nvSpPr>
        <p:spPr>
          <a:xfrm>
            <a:off x="2041197" y="5195214"/>
            <a:ext cx="730537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2">
            <a:extLst>
              <a:ext uri="{FF2B5EF4-FFF2-40B4-BE49-F238E27FC236}">
                <a16:creationId xmlns:a16="http://schemas.microsoft.com/office/drawing/2014/main" id="{A37B5319-F297-4BF9-BA7F-54A013879B4B}"/>
              </a:ext>
            </a:extLst>
          </p:cNvPr>
          <p:cNvSpPr/>
          <p:nvPr/>
        </p:nvSpPr>
        <p:spPr>
          <a:xfrm>
            <a:off x="3512924" y="3951004"/>
            <a:ext cx="487346" cy="159374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987211-D4E1-416D-AF6D-08C8EF7E0BA1}"/>
              </a:ext>
            </a:extLst>
          </p:cNvPr>
          <p:cNvSpPr txBox="1"/>
          <p:nvPr/>
        </p:nvSpPr>
        <p:spPr>
          <a:xfrm>
            <a:off x="2928405" y="5910192"/>
            <a:ext cx="204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Off-chip NVRAM</a:t>
            </a:r>
          </a:p>
        </p:txBody>
      </p:sp>
      <p:sp>
        <p:nvSpPr>
          <p:cNvPr id="21" name="矩形 2">
            <a:extLst>
              <a:ext uri="{FF2B5EF4-FFF2-40B4-BE49-F238E27FC236}">
                <a16:creationId xmlns:a16="http://schemas.microsoft.com/office/drawing/2014/main" id="{6403C36A-9798-4235-ABBB-BE00AC9FAE70}"/>
              </a:ext>
            </a:extLst>
          </p:cNvPr>
          <p:cNvSpPr/>
          <p:nvPr/>
        </p:nvSpPr>
        <p:spPr>
          <a:xfrm>
            <a:off x="3589014" y="4523794"/>
            <a:ext cx="452401" cy="15980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650891-E79D-4B4E-846E-6B74B29DDBB0}"/>
              </a:ext>
            </a:extLst>
          </p:cNvPr>
          <p:cNvSpPr>
            <a:spLocks noChangeAspect="1"/>
          </p:cNvSpPr>
          <p:nvPr/>
        </p:nvSpPr>
        <p:spPr>
          <a:xfrm>
            <a:off x="2775618" y="5195197"/>
            <a:ext cx="730537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3D9A25-04E4-47E3-813F-1C3DAEB72FF3}"/>
              </a:ext>
            </a:extLst>
          </p:cNvPr>
          <p:cNvSpPr>
            <a:spLocks noChangeAspect="1"/>
          </p:cNvSpPr>
          <p:nvPr/>
        </p:nvSpPr>
        <p:spPr>
          <a:xfrm>
            <a:off x="3506156" y="5195197"/>
            <a:ext cx="730537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">
            <a:extLst>
              <a:ext uri="{FF2B5EF4-FFF2-40B4-BE49-F238E27FC236}">
                <a16:creationId xmlns:a16="http://schemas.microsoft.com/office/drawing/2014/main" id="{8D6B3763-B045-4CB3-B46A-0EBDFF200B80}"/>
              </a:ext>
            </a:extLst>
          </p:cNvPr>
          <p:cNvSpPr/>
          <p:nvPr/>
        </p:nvSpPr>
        <p:spPr>
          <a:xfrm>
            <a:off x="2918070" y="4961195"/>
            <a:ext cx="452401" cy="15980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矩形 2">
            <a:extLst>
              <a:ext uri="{FF2B5EF4-FFF2-40B4-BE49-F238E27FC236}">
                <a16:creationId xmlns:a16="http://schemas.microsoft.com/office/drawing/2014/main" id="{95FC5387-8226-463C-92A6-CEBE2B0A8ED4}"/>
              </a:ext>
            </a:extLst>
          </p:cNvPr>
          <p:cNvSpPr/>
          <p:nvPr/>
        </p:nvSpPr>
        <p:spPr>
          <a:xfrm>
            <a:off x="4993534" y="4528572"/>
            <a:ext cx="452401" cy="159374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214BE5-C586-4D1C-AE4F-176184FEE427}"/>
              </a:ext>
            </a:extLst>
          </p:cNvPr>
          <p:cNvSpPr>
            <a:spLocks noChangeAspect="1"/>
          </p:cNvSpPr>
          <p:nvPr/>
        </p:nvSpPr>
        <p:spPr>
          <a:xfrm>
            <a:off x="6124582" y="4640278"/>
            <a:ext cx="422950" cy="423519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DB86F2-CCC9-4144-BC86-9C0DE7C3800F}"/>
              </a:ext>
            </a:extLst>
          </p:cNvPr>
          <p:cNvSpPr txBox="1"/>
          <p:nvPr/>
        </p:nvSpPr>
        <p:spPr>
          <a:xfrm>
            <a:off x="6539004" y="4383371"/>
            <a:ext cx="2008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Consistent</a:t>
            </a:r>
          </a:p>
          <a:p>
            <a:pPr algn="ctr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NVRAM block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96F7EA-6E80-4086-A745-70C9AB18AC80}"/>
              </a:ext>
            </a:extLst>
          </p:cNvPr>
          <p:cNvSpPr>
            <a:spLocks noChangeAspect="1"/>
          </p:cNvSpPr>
          <p:nvPr/>
        </p:nvSpPr>
        <p:spPr>
          <a:xfrm>
            <a:off x="6131285" y="5564581"/>
            <a:ext cx="422950" cy="423519"/>
          </a:xfrm>
          <a:prstGeom prst="rect">
            <a:avLst/>
          </a:prstGeom>
          <a:pattFill prst="wdDnDiag">
            <a:fgClr>
              <a:sysClr val="windowText" lastClr="000000"/>
            </a:fgClr>
            <a:bgClr>
              <a:sysClr val="window" lastClr="FFFFFF"/>
            </a:bgClr>
          </a:pattFill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AA8F9A-A155-443B-AF59-66B13CEFA44A}"/>
              </a:ext>
            </a:extLst>
          </p:cNvPr>
          <p:cNvSpPr txBox="1"/>
          <p:nvPr/>
        </p:nvSpPr>
        <p:spPr>
          <a:xfrm>
            <a:off x="6539533" y="5364735"/>
            <a:ext cx="2007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Inconsistent</a:t>
            </a:r>
          </a:p>
          <a:p>
            <a:pPr algn="ctr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NVRAM block</a:t>
            </a:r>
          </a:p>
        </p:txBody>
      </p:sp>
      <p:sp>
        <p:nvSpPr>
          <p:cNvPr id="32" name="矩形 2">
            <a:extLst>
              <a:ext uri="{FF2B5EF4-FFF2-40B4-BE49-F238E27FC236}">
                <a16:creationId xmlns:a16="http://schemas.microsoft.com/office/drawing/2014/main" id="{1AB48A72-A77B-488C-942E-D901C214ACFE}"/>
              </a:ext>
            </a:extLst>
          </p:cNvPr>
          <p:cNvSpPr/>
          <p:nvPr/>
        </p:nvSpPr>
        <p:spPr>
          <a:xfrm>
            <a:off x="4854970" y="3387031"/>
            <a:ext cx="452401" cy="15980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Callout: Bent Line with No Border 36">
            <a:extLst>
              <a:ext uri="{FF2B5EF4-FFF2-40B4-BE49-F238E27FC236}">
                <a16:creationId xmlns:a16="http://schemas.microsoft.com/office/drawing/2014/main" id="{63DDAC58-4BAE-4226-91BA-D1FCB7687C0C}"/>
              </a:ext>
            </a:extLst>
          </p:cNvPr>
          <p:cNvSpPr/>
          <p:nvPr/>
        </p:nvSpPr>
        <p:spPr>
          <a:xfrm>
            <a:off x="4717118" y="2624464"/>
            <a:ext cx="938088" cy="447529"/>
          </a:xfrm>
          <a:prstGeom prst="callout2">
            <a:avLst>
              <a:gd name="adj1" fmla="val 61943"/>
              <a:gd name="adj2" fmla="val 38623"/>
              <a:gd name="adj3" fmla="val 91962"/>
              <a:gd name="adj4" fmla="val 38552"/>
              <a:gd name="adj5" fmla="val 172592"/>
              <a:gd name="adj6" fmla="val 3862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Dirty?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C85375-C9CC-4C0D-A606-E5AED493EE30}"/>
              </a:ext>
            </a:extLst>
          </p:cNvPr>
          <p:cNvSpPr txBox="1"/>
          <p:nvPr/>
        </p:nvSpPr>
        <p:spPr>
          <a:xfrm>
            <a:off x="1338217" y="1698623"/>
            <a:ext cx="3269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00823B"/>
                </a:solidFill>
                <a:cs typeface="Arial" panose="020B0604020202020204" pitchFamily="34" charset="0"/>
                <a:sym typeface="Wingdings" pitchFamily="2" charset="2"/>
              </a:rPr>
              <a:t>Error Correction: 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rgbClr val="00823B"/>
                </a:solidFill>
                <a:cs typeface="Arial" panose="020B0604020202020204" pitchFamily="34" charset="0"/>
                <a:sym typeface="Wingdings" pitchFamily="2" charset="2"/>
              </a:rPr>
              <a:t>Invalidate the Cache Line; 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rgbClr val="00823B"/>
                </a:solidFill>
                <a:cs typeface="Arial" panose="020B0604020202020204" pitchFamily="34" charset="0"/>
                <a:sym typeface="Wingdings" pitchFamily="2" charset="2"/>
              </a:rPr>
              <a:t>Serve a LLC Miss </a:t>
            </a:r>
            <a:endParaRPr lang="en-US" sz="2000" dirty="0">
              <a:solidFill>
                <a:srgbClr val="00823B"/>
              </a:solidFill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DDFA54-8BB3-4842-924A-C3242F8F44CA}"/>
              </a:ext>
            </a:extLst>
          </p:cNvPr>
          <p:cNvSpPr txBox="1"/>
          <p:nvPr/>
        </p:nvSpPr>
        <p:spPr>
          <a:xfrm>
            <a:off x="1590416" y="2713934"/>
            <a:ext cx="2838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00823B"/>
                </a:solidFill>
                <a:cs typeface="Arial" panose="020B0604020202020204" pitchFamily="34" charset="0"/>
              </a:rPr>
              <a:t>No</a:t>
            </a:r>
            <a:r>
              <a:rPr lang="en-US" sz="2000" dirty="0">
                <a:solidFill>
                  <a:srgbClr val="00823B"/>
                </a:solidFill>
                <a:cs typeface="Arial" panose="020B0604020202020204" pitchFamily="34" charset="0"/>
              </a:rPr>
              <a:t> (Clean LLC Line)</a:t>
            </a:r>
          </a:p>
        </p:txBody>
      </p:sp>
      <p:cxnSp>
        <p:nvCxnSpPr>
          <p:cNvPr id="36" name="Elbow Connector 18">
            <a:extLst>
              <a:ext uri="{FF2B5EF4-FFF2-40B4-BE49-F238E27FC236}">
                <a16:creationId xmlns:a16="http://schemas.microsoft.com/office/drawing/2014/main" id="{5C588596-94D3-4F07-A16D-DBE6A092620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998281" y="2397725"/>
            <a:ext cx="687378" cy="458785"/>
          </a:xfrm>
          <a:prstGeom prst="bentConnector3">
            <a:avLst>
              <a:gd name="adj1" fmla="val -1437"/>
            </a:avLst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F38C4C8-EC13-4E26-8D34-DB71C49AF4E6}"/>
              </a:ext>
            </a:extLst>
          </p:cNvPr>
          <p:cNvSpPr txBox="1"/>
          <p:nvPr/>
        </p:nvSpPr>
        <p:spPr>
          <a:xfrm>
            <a:off x="5522905" y="2699595"/>
            <a:ext cx="2772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C00000"/>
                </a:solidFill>
                <a:cs typeface="Arial" panose="020B0604020202020204" pitchFamily="34" charset="0"/>
              </a:rPr>
              <a:t>Yes</a:t>
            </a:r>
            <a:r>
              <a:rPr lang="en-US" sz="2000" dirty="0">
                <a:solidFill>
                  <a:srgbClr val="C00000"/>
                </a:solidFill>
                <a:cs typeface="Arial" panose="020B0604020202020204" pitchFamily="34" charset="0"/>
              </a:rPr>
              <a:t> (Dirty LLC Line)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D3F0EB-8AA8-4691-A4D7-D0145D03E768}"/>
              </a:ext>
            </a:extLst>
          </p:cNvPr>
          <p:cNvSpPr txBox="1"/>
          <p:nvPr/>
        </p:nvSpPr>
        <p:spPr>
          <a:xfrm>
            <a:off x="5290749" y="1531724"/>
            <a:ext cx="3723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C00000"/>
                </a:solidFill>
                <a:cs typeface="Arial" panose="020B0604020202020204" pitchFamily="34" charset="0"/>
                <a:sym typeface="Wingdings" pitchFamily="2" charset="2"/>
              </a:rPr>
              <a:t>Error Recovery: 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rgbClr val="C00000"/>
                </a:solidFill>
                <a:cs typeface="Arial" panose="020B0604020202020204" pitchFamily="34" charset="0"/>
                <a:sym typeface="Wingdings" pitchFamily="2" charset="2"/>
              </a:rPr>
              <a:t>Application rolls back to execute from the last checkpoint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cxnSp>
        <p:nvCxnSpPr>
          <p:cNvPr id="39" name="Elbow Connector 85">
            <a:extLst>
              <a:ext uri="{FF2B5EF4-FFF2-40B4-BE49-F238E27FC236}">
                <a16:creationId xmlns:a16="http://schemas.microsoft.com/office/drawing/2014/main" id="{B4833EE1-8F92-4BEC-A8D1-106527D732F8}"/>
              </a:ext>
            </a:extLst>
          </p:cNvPr>
          <p:cNvCxnSpPr>
            <a:cxnSpLocks/>
          </p:cNvCxnSpPr>
          <p:nvPr/>
        </p:nvCxnSpPr>
        <p:spPr>
          <a:xfrm rot="10800000">
            <a:off x="4373848" y="2273175"/>
            <a:ext cx="723290" cy="715730"/>
          </a:xfrm>
          <a:prstGeom prst="bentConnector2">
            <a:avLst/>
          </a:prstGeom>
          <a:ln w="38100">
            <a:solidFill>
              <a:srgbClr val="00823B"/>
            </a:solidFill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48894A2-2B0D-4E4A-A396-A39846FF88F0}"/>
              </a:ext>
            </a:extLst>
          </p:cNvPr>
          <p:cNvSpPr txBox="1"/>
          <p:nvPr/>
        </p:nvSpPr>
        <p:spPr>
          <a:xfrm>
            <a:off x="5534363" y="3160189"/>
            <a:ext cx="93808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endParaRPr lang="en-US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Lightning Bolt 40">
            <a:extLst>
              <a:ext uri="{FF2B5EF4-FFF2-40B4-BE49-F238E27FC236}">
                <a16:creationId xmlns:a16="http://schemas.microsoft.com/office/drawing/2014/main" id="{709AB537-BAB1-48C6-B0B2-AB12CA9CAC95}"/>
              </a:ext>
            </a:extLst>
          </p:cNvPr>
          <p:cNvSpPr/>
          <p:nvPr/>
        </p:nvSpPr>
        <p:spPr>
          <a:xfrm flipH="1">
            <a:off x="5212833" y="3077101"/>
            <a:ext cx="412786" cy="361615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AA27EB-E2AA-4124-B54B-F0D172F912D6}"/>
              </a:ext>
            </a:extLst>
          </p:cNvPr>
          <p:cNvSpPr txBox="1"/>
          <p:nvPr/>
        </p:nvSpPr>
        <p:spPr>
          <a:xfrm>
            <a:off x="0" y="5128459"/>
            <a:ext cx="187679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Consistent Data </a:t>
            </a:r>
          </a:p>
          <a:p>
            <a:pPr algn="ctr"/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(A Checkpoint)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22B872A-C197-4370-A778-1521521D8F40}"/>
              </a:ext>
            </a:extLst>
          </p:cNvPr>
          <p:cNvCxnSpPr>
            <a:cxnSpLocks/>
            <a:stCxn id="15" idx="1"/>
            <a:endCxn id="42" idx="3"/>
          </p:cNvCxnSpPr>
          <p:nvPr/>
        </p:nvCxnSpPr>
        <p:spPr>
          <a:xfrm flipH="1">
            <a:off x="1876792" y="4829437"/>
            <a:ext cx="175057" cy="6028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row: Down 45">
            <a:extLst>
              <a:ext uri="{FF2B5EF4-FFF2-40B4-BE49-F238E27FC236}">
                <a16:creationId xmlns:a16="http://schemas.microsoft.com/office/drawing/2014/main" id="{D0A1C543-6326-4743-8AD6-A3060AE6F77D}"/>
              </a:ext>
            </a:extLst>
          </p:cNvPr>
          <p:cNvSpPr/>
          <p:nvPr/>
        </p:nvSpPr>
        <p:spPr>
          <a:xfrm rot="10800000">
            <a:off x="5161464" y="3765579"/>
            <a:ext cx="216650" cy="535032"/>
          </a:xfrm>
          <a:prstGeom prst="downArrow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矩形 2">
            <a:extLst>
              <a:ext uri="{FF2B5EF4-FFF2-40B4-BE49-F238E27FC236}">
                <a16:creationId xmlns:a16="http://schemas.microsoft.com/office/drawing/2014/main" id="{6C1B91AD-86BB-4F4F-ADC4-B54437E4289F}"/>
              </a:ext>
            </a:extLst>
          </p:cNvPr>
          <p:cNvSpPr/>
          <p:nvPr/>
        </p:nvSpPr>
        <p:spPr>
          <a:xfrm>
            <a:off x="4653078" y="3972014"/>
            <a:ext cx="487346" cy="159374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0831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7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2" grpId="0" animBg="1"/>
      <p:bldP spid="23" grpId="0" animBg="1"/>
      <p:bldP spid="33" grpId="0" animBg="1"/>
      <p:bldP spid="34" grpId="0"/>
      <p:bldP spid="35" grpId="0"/>
      <p:bldP spid="37" grpId="0"/>
      <p:bldP spid="38" grpId="0"/>
      <p:bldP spid="40" grpId="0"/>
      <p:bldP spid="41" grpId="0" animBg="1"/>
      <p:bldP spid="42" grpId="0"/>
      <p:bldP spid="46" grpId="0" animBg="1"/>
      <p:bldP spid="46" grpId="1" animBg="1"/>
      <p:bldP spid="47" grpId="0" animBg="1"/>
      <p:bldP spid="4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A618B-785F-4C59-B832-52D4153A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A37EA-7B4D-4BFA-8C04-340EF37F8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80" y="1175165"/>
            <a:ext cx="8420819" cy="5095255"/>
          </a:xfrm>
        </p:spPr>
        <p:txBody>
          <a:bodyPr/>
          <a:lstStyle/>
          <a:p>
            <a:r>
              <a:rPr lang="en-US" sz="2800" dirty="0"/>
              <a:t>Simulators: </a:t>
            </a:r>
            <a:r>
              <a:rPr lang="en-US" sz="2800" dirty="0" err="1"/>
              <a:t>McSimA</a:t>
            </a:r>
            <a:r>
              <a:rPr lang="en-US" sz="2800" dirty="0"/>
              <a:t>+ (Performance), </a:t>
            </a:r>
            <a:r>
              <a:rPr lang="en-US" sz="2800" dirty="0" err="1"/>
              <a:t>FaultSim</a:t>
            </a:r>
            <a:r>
              <a:rPr lang="en-US" sz="2800" dirty="0"/>
              <a:t> (Reliability)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Baselines: </a:t>
            </a:r>
          </a:p>
          <a:p>
            <a:pPr lvl="1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3D DRAM cache with DRAM main memory</a:t>
            </a:r>
          </a:p>
          <a:p>
            <a:pPr lvl="1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DRAM main memory only</a:t>
            </a:r>
          </a:p>
          <a:p>
            <a:pPr lvl="1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3D DRAM cache with NVRAM main memory (PCM)</a:t>
            </a:r>
          </a:p>
          <a:p>
            <a:pPr lvl="1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NVRAM main memory only (PCM)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299BF-44C1-4582-9297-826AF01B89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24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A618B-785F-4C59-B832-52D4153A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A37EA-7B4D-4BFA-8C04-340EF37F8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80" y="1175165"/>
            <a:ext cx="8420819" cy="5095255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Simulators: </a:t>
            </a:r>
            <a:r>
              <a:rPr lang="en-US" sz="2800" dirty="0" err="1">
                <a:solidFill>
                  <a:schemeClr val="bg1">
                    <a:lumMod val="85000"/>
                  </a:schemeClr>
                </a:solidFill>
              </a:rPr>
              <a:t>McSimA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+ (Performance), </a:t>
            </a:r>
            <a:r>
              <a:rPr lang="en-US" sz="2800" dirty="0" err="1">
                <a:solidFill>
                  <a:schemeClr val="bg1">
                    <a:lumMod val="85000"/>
                  </a:schemeClr>
                </a:solidFill>
              </a:rPr>
              <a:t>FaultSim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(Reliability)</a:t>
            </a:r>
          </a:p>
          <a:p>
            <a:r>
              <a:rPr lang="en-US" sz="2800" dirty="0"/>
              <a:t>Baselines: </a:t>
            </a:r>
          </a:p>
          <a:p>
            <a:pPr lvl="1"/>
            <a:r>
              <a:rPr lang="en-US" sz="2400" dirty="0"/>
              <a:t>3D DRAM cache with DRAM main memory</a:t>
            </a:r>
          </a:p>
          <a:p>
            <a:pPr lvl="1"/>
            <a:r>
              <a:rPr lang="en-US" sz="2400" dirty="0"/>
              <a:t>DRAM main memory only</a:t>
            </a:r>
          </a:p>
          <a:p>
            <a:pPr lvl="1"/>
            <a:r>
              <a:rPr lang="en-US" sz="2400" dirty="0"/>
              <a:t>3D DRAM cache with NVRAM main memory (PCM)</a:t>
            </a:r>
          </a:p>
          <a:p>
            <a:pPr lvl="1"/>
            <a:r>
              <a:rPr lang="en-US" sz="2400" dirty="0"/>
              <a:t>NVRAM main memory only (PCM)</a:t>
            </a:r>
          </a:p>
          <a:p>
            <a:pPr marL="102857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299BF-44C1-4582-9297-826AF01B89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07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A618B-785F-4C59-B832-52D4153A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A37EA-7B4D-4BFA-8C04-340EF37F8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80" y="1175165"/>
            <a:ext cx="8420819" cy="5095255"/>
          </a:xfrm>
        </p:spPr>
        <p:txBody>
          <a:bodyPr/>
          <a:lstStyle/>
          <a:p>
            <a:r>
              <a:rPr lang="en-US" sz="2800" dirty="0"/>
              <a:t>Resilience schemes:</a:t>
            </a:r>
          </a:p>
          <a:p>
            <a:pPr lvl="1"/>
            <a:r>
              <a:rPr lang="en-US" sz="2400" dirty="0"/>
              <a:t>Rank level ECC (RECC)</a:t>
            </a:r>
          </a:p>
          <a:p>
            <a:pPr lvl="1"/>
            <a:r>
              <a:rPr lang="en-US" sz="2400" dirty="0"/>
              <a:t>In-DRAM ECC (IECC)</a:t>
            </a:r>
          </a:p>
          <a:p>
            <a:pPr lvl="1"/>
            <a:r>
              <a:rPr lang="en-US" sz="2400" dirty="0" err="1"/>
              <a:t>Chipkill</a:t>
            </a:r>
            <a:r>
              <a:rPr lang="en-US" sz="2400" dirty="0"/>
              <a:t> combined with IECC</a:t>
            </a:r>
          </a:p>
          <a:p>
            <a:pPr lvl="1"/>
            <a:r>
              <a:rPr lang="en-US" sz="2400" b="1" dirty="0"/>
              <a:t>Binary Star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Workloads:</a:t>
            </a:r>
          </a:p>
          <a:p>
            <a:pPr lvl="1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In-memory/traditional databases workloads (Redis, Memcached, TPCC, YCSB,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mysql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Memory intensive workloads from PARSEC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299BF-44C1-4582-9297-826AF01B89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63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A618B-785F-4C59-B832-52D4153A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A37EA-7B4D-4BFA-8C04-340EF37F8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80" y="1175165"/>
            <a:ext cx="8420819" cy="5095255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Resilience schemes:</a:t>
            </a:r>
          </a:p>
          <a:p>
            <a:pPr lvl="1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Rank level ECC (RECC)</a:t>
            </a:r>
          </a:p>
          <a:p>
            <a:pPr lvl="1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In-DRAM ECC (IECC)</a:t>
            </a:r>
          </a:p>
          <a:p>
            <a:pPr lvl="1"/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Chipkill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combined with IECC</a:t>
            </a:r>
          </a:p>
          <a:p>
            <a:pPr lvl="1"/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Binary Star</a:t>
            </a:r>
          </a:p>
          <a:p>
            <a:r>
              <a:rPr lang="en-US" sz="2800" dirty="0"/>
              <a:t>Workloads:</a:t>
            </a:r>
          </a:p>
          <a:p>
            <a:pPr lvl="1"/>
            <a:r>
              <a:rPr lang="en-US" sz="2400" dirty="0"/>
              <a:t>In-memory/traditional databases workloads (Redis, Memcached, TPCC, YCSB, </a:t>
            </a:r>
            <a:r>
              <a:rPr lang="en-US" sz="2400" dirty="0" err="1"/>
              <a:t>mysql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Memory intensive workloads from PARSEC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299BF-44C1-4582-9297-826AF01B89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7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C6932-5DC8-4871-A8B0-C36DAC45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0" y="275070"/>
            <a:ext cx="8470951" cy="769041"/>
          </a:xfrm>
        </p:spPr>
        <p:txBody>
          <a:bodyPr/>
          <a:lstStyle/>
          <a:p>
            <a:r>
              <a:rPr lang="en-US" dirty="0"/>
              <a:t>Large memory capacity is in demand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1CC-67C8-46BB-94BC-0EA9A3503E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73704D7-D5D5-4870-A9F8-DEEFF631A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233886"/>
              </p:ext>
            </p:extLst>
          </p:nvPr>
        </p:nvGraphicFramePr>
        <p:xfrm>
          <a:off x="1643260" y="1939619"/>
          <a:ext cx="5857480" cy="330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6B71A-E66C-434C-9C73-2C831E99C32D}"/>
              </a:ext>
            </a:extLst>
          </p:cNvPr>
          <p:cNvCxnSpPr>
            <a:cxnSpLocks/>
          </p:cNvCxnSpPr>
          <p:nvPr/>
        </p:nvCxnSpPr>
        <p:spPr>
          <a:xfrm flipV="1">
            <a:off x="4231544" y="3913108"/>
            <a:ext cx="1577011" cy="722392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4D2DE56-38FE-464C-A6CD-B51DF7BDF8F0}"/>
              </a:ext>
            </a:extLst>
          </p:cNvPr>
          <p:cNvSpPr txBox="1"/>
          <p:nvPr/>
        </p:nvSpPr>
        <p:spPr>
          <a:xfrm rot="16200000">
            <a:off x="-430372" y="3195593"/>
            <a:ext cx="361556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32D4B"/>
                </a:solidFill>
                <a:latin typeface="Arial"/>
                <a:cs typeface="Arial"/>
              </a:rPr>
              <a:t>Scale-up Cloud Server </a:t>
            </a:r>
          </a:p>
          <a:p>
            <a:pPr algn="ctr"/>
            <a:r>
              <a:rPr lang="en-US" sz="2000" b="1" dirty="0">
                <a:solidFill>
                  <a:srgbClr val="232D4B"/>
                </a:solidFill>
                <a:latin typeface="Arial"/>
                <a:cs typeface="Arial"/>
              </a:rPr>
              <a:t>Memory Capacity (TB)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A6E5E-9B23-4907-BDE7-05FBB8383665}"/>
              </a:ext>
            </a:extLst>
          </p:cNvPr>
          <p:cNvSpPr/>
          <p:nvPr/>
        </p:nvSpPr>
        <p:spPr>
          <a:xfrm>
            <a:off x="2130104" y="4247006"/>
            <a:ext cx="950146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2D4B"/>
                </a:solidFill>
                <a:latin typeface="Arial"/>
                <a:cs typeface="Arial"/>
              </a:rPr>
              <a:t>cr1.8x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E9B660-927E-45F5-A568-0D6724F41338}"/>
              </a:ext>
            </a:extLst>
          </p:cNvPr>
          <p:cNvSpPr/>
          <p:nvPr/>
        </p:nvSpPr>
        <p:spPr>
          <a:xfrm>
            <a:off x="3048935" y="4200221"/>
            <a:ext cx="815267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2D4B"/>
                </a:solidFill>
                <a:latin typeface="Arial"/>
                <a:cs typeface="Arial"/>
              </a:rPr>
              <a:t>r3.8x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6A059-D793-4250-94EF-E9FD36B4F146}"/>
              </a:ext>
            </a:extLst>
          </p:cNvPr>
          <p:cNvSpPr/>
          <p:nvPr/>
        </p:nvSpPr>
        <p:spPr>
          <a:xfrm>
            <a:off x="5938011" y="3854318"/>
            <a:ext cx="545509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2D4B"/>
                </a:solidFill>
                <a:latin typeface="Arial"/>
                <a:cs typeface="Arial"/>
              </a:rPr>
              <a:t>X1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5FDE53-E2E4-48C0-9A6A-E95E611E11F4}"/>
              </a:ext>
            </a:extLst>
          </p:cNvPr>
          <p:cNvSpPr/>
          <p:nvPr/>
        </p:nvSpPr>
        <p:spPr>
          <a:xfrm>
            <a:off x="6478912" y="3059165"/>
            <a:ext cx="69537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2D4B"/>
                </a:solidFill>
                <a:latin typeface="Arial"/>
                <a:cs typeface="Arial"/>
              </a:rPr>
              <a:t>X1e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190144-AF20-43DD-B9BD-197CAECF433F}"/>
              </a:ext>
            </a:extLst>
          </p:cNvPr>
          <p:cNvSpPr/>
          <p:nvPr/>
        </p:nvSpPr>
        <p:spPr>
          <a:xfrm>
            <a:off x="5075652" y="4412658"/>
            <a:ext cx="575658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G5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18F545-3D11-44DE-A202-01401E41F797}"/>
              </a:ext>
            </a:extLst>
          </p:cNvPr>
          <p:cNvSpPr/>
          <p:nvPr/>
        </p:nvSpPr>
        <p:spPr>
          <a:xfrm>
            <a:off x="5228405" y="3423376"/>
            <a:ext cx="845810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S192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F64684-249B-41F8-9F44-BD93CEFE3FD0}"/>
              </a:ext>
            </a:extLst>
          </p:cNvPr>
          <p:cNvSpPr/>
          <p:nvPr/>
        </p:nvSpPr>
        <p:spPr>
          <a:xfrm>
            <a:off x="5712633" y="2680661"/>
            <a:ext cx="1070521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S192m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369D270-0783-4D80-996A-487B23BF04F9}"/>
              </a:ext>
            </a:extLst>
          </p:cNvPr>
          <p:cNvSpPr/>
          <p:nvPr/>
        </p:nvSpPr>
        <p:spPr>
          <a:xfrm>
            <a:off x="7373168" y="2101158"/>
            <a:ext cx="213719" cy="193767"/>
          </a:xfrm>
          <a:prstGeom prst="triangle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17" name="Curved Connector 19">
            <a:extLst>
              <a:ext uri="{FF2B5EF4-FFF2-40B4-BE49-F238E27FC236}">
                <a16:creationId xmlns:a16="http://schemas.microsoft.com/office/drawing/2014/main" id="{F87F24C1-C749-49BA-97B8-759F110750D9}"/>
              </a:ext>
            </a:extLst>
          </p:cNvPr>
          <p:cNvCxnSpPr>
            <a:endCxn id="16" idx="3"/>
          </p:cNvCxnSpPr>
          <p:nvPr/>
        </p:nvCxnSpPr>
        <p:spPr>
          <a:xfrm flipV="1">
            <a:off x="6748329" y="2294925"/>
            <a:ext cx="731699" cy="662214"/>
          </a:xfrm>
          <a:prstGeom prst="curvedConnector2">
            <a:avLst/>
          </a:prstGeom>
          <a:ln w="22225" cmpd="sng">
            <a:solidFill>
              <a:srgbClr val="8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42784E7-ADBA-4DFD-B241-B7BC97BC64DE}"/>
              </a:ext>
            </a:extLst>
          </p:cNvPr>
          <p:cNvSpPr/>
          <p:nvPr/>
        </p:nvSpPr>
        <p:spPr>
          <a:xfrm>
            <a:off x="6725789" y="1685105"/>
            <a:ext cx="860563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S960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20TB</a:t>
            </a: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324D365E-ED73-4C7D-8E09-068F8334BBD7}"/>
              </a:ext>
            </a:extLst>
          </p:cNvPr>
          <p:cNvSpPr/>
          <p:nvPr/>
        </p:nvSpPr>
        <p:spPr>
          <a:xfrm>
            <a:off x="7484929" y="2271338"/>
            <a:ext cx="222624" cy="211933"/>
          </a:xfrm>
          <a:prstGeom prst="diamond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21" name="Curved Connector 30">
            <a:extLst>
              <a:ext uri="{FF2B5EF4-FFF2-40B4-BE49-F238E27FC236}">
                <a16:creationId xmlns:a16="http://schemas.microsoft.com/office/drawing/2014/main" id="{0B571A97-393C-4361-B727-ED5598B24910}"/>
              </a:ext>
            </a:extLst>
          </p:cNvPr>
          <p:cNvCxnSpPr>
            <a:endCxn id="20" idx="2"/>
          </p:cNvCxnSpPr>
          <p:nvPr/>
        </p:nvCxnSpPr>
        <p:spPr>
          <a:xfrm flipV="1">
            <a:off x="6710229" y="2483271"/>
            <a:ext cx="886012" cy="410368"/>
          </a:xfrm>
          <a:prstGeom prst="curvedConnector2">
            <a:avLst/>
          </a:prstGeom>
          <a:ln w="222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A904BEE-A32C-445A-8E6D-80A3A67F44C9}"/>
              </a:ext>
            </a:extLst>
          </p:cNvPr>
          <p:cNvSpPr/>
          <p:nvPr/>
        </p:nvSpPr>
        <p:spPr>
          <a:xfrm>
            <a:off x="7631721" y="2298938"/>
            <a:ext cx="860227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2D4B"/>
                </a:solidFill>
                <a:latin typeface="Arial"/>
                <a:cs typeface="Arial"/>
              </a:rPr>
              <a:t>X1e</a:t>
            </a:r>
          </a:p>
          <a:p>
            <a:r>
              <a:rPr lang="en-US" dirty="0">
                <a:solidFill>
                  <a:srgbClr val="232D4B"/>
                </a:solidFill>
                <a:latin typeface="Arial"/>
                <a:cs typeface="Arial"/>
              </a:rPr>
              <a:t>16TB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846495-E1D9-41F4-BFE5-9F410C7ABBB3}"/>
              </a:ext>
            </a:extLst>
          </p:cNvPr>
          <p:cNvSpPr txBox="1"/>
          <p:nvPr/>
        </p:nvSpPr>
        <p:spPr>
          <a:xfrm>
            <a:off x="6179691" y="5871419"/>
            <a:ext cx="2616697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 err="1">
                <a:solidFill>
                  <a:schemeClr val="tx1"/>
                </a:solidFill>
              </a:rPr>
              <a:t>Ogleari</a:t>
            </a:r>
            <a:r>
              <a:rPr lang="en-US" dirty="0">
                <a:solidFill>
                  <a:schemeClr val="tx1"/>
                </a:solidFill>
              </a:rPr>
              <a:t>+, HPCA’ 2019]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345E29-925F-4B44-BF85-5A947CFEA028}"/>
              </a:ext>
            </a:extLst>
          </p:cNvPr>
          <p:cNvCxnSpPr>
            <a:cxnSpLocks/>
          </p:cNvCxnSpPr>
          <p:nvPr/>
        </p:nvCxnSpPr>
        <p:spPr>
          <a:xfrm>
            <a:off x="7145835" y="4749749"/>
            <a:ext cx="869950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FBF3DB-E340-401D-9322-A48B0A2521B1}"/>
              </a:ext>
            </a:extLst>
          </p:cNvPr>
          <p:cNvCxnSpPr/>
          <p:nvPr/>
        </p:nvCxnSpPr>
        <p:spPr>
          <a:xfrm flipV="1">
            <a:off x="8015785" y="4673549"/>
            <a:ext cx="0" cy="8255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516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5B7-E3A7-4FFB-AB7A-75C93D31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system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F8862-5D18-4D37-9CCB-5A96B1C3FD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17F5DB-8657-4E8B-B12E-48E02D837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351225"/>
              </p:ext>
            </p:extLst>
          </p:nvPr>
        </p:nvGraphicFramePr>
        <p:xfrm>
          <a:off x="456481" y="1223883"/>
          <a:ext cx="8360642" cy="4715842"/>
        </p:xfrm>
        <a:graphic>
          <a:graphicData uri="http://schemas.openxmlformats.org/drawingml/2006/table">
            <a:tbl>
              <a:tblPr firstRow="1" bandRow="1">
                <a:solidFill>
                  <a:srgbClr val="006A96"/>
                </a:solidFill>
                <a:tableStyleId>{B301B821-A1FF-4177-AEE7-76D212191A09}</a:tableStyleId>
              </a:tblPr>
              <a:tblGrid>
                <a:gridCol w="3477685">
                  <a:extLst>
                    <a:ext uri="{9D8B030D-6E8A-4147-A177-3AD203B41FA5}">
                      <a16:colId xmlns:a16="http://schemas.microsoft.com/office/drawing/2014/main" val="3529927877"/>
                    </a:ext>
                  </a:extLst>
                </a:gridCol>
                <a:gridCol w="1999689">
                  <a:extLst>
                    <a:ext uri="{9D8B030D-6E8A-4147-A177-3AD203B41FA5}">
                      <a16:colId xmlns:a16="http://schemas.microsoft.com/office/drawing/2014/main" val="1428292218"/>
                    </a:ext>
                  </a:extLst>
                </a:gridCol>
                <a:gridCol w="1502113">
                  <a:extLst>
                    <a:ext uri="{9D8B030D-6E8A-4147-A177-3AD203B41FA5}">
                      <a16:colId xmlns:a16="http://schemas.microsoft.com/office/drawing/2014/main" val="967704370"/>
                    </a:ext>
                  </a:extLst>
                </a:gridCol>
                <a:gridCol w="1381155">
                  <a:extLst>
                    <a:ext uri="{9D8B030D-6E8A-4147-A177-3AD203B41FA5}">
                      <a16:colId xmlns:a16="http://schemas.microsoft.com/office/drawing/2014/main" val="33743716"/>
                    </a:ext>
                  </a:extLst>
                </a:gridCol>
              </a:tblGrid>
              <a:tr h="53894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E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E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 cost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4333825"/>
                  </a:ext>
                </a:extLst>
              </a:tr>
              <a:tr h="562982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DRAM LLC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9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memory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9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736433"/>
                  </a:ext>
                </a:extLst>
              </a:tr>
              <a:tr h="538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No-ECC 28nm DRAM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44032-66150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48075"/>
                  </a:ext>
                </a:extLst>
              </a:tr>
              <a:tr h="538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RECC 28nm DRAM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8806-13230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7446515"/>
                  </a:ext>
                </a:extLst>
              </a:tr>
              <a:tr h="63400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IECC+RECC </a:t>
                      </a:r>
                    </a:p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sub-20nm 3D DRAM+DRAM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78211-117912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0870879"/>
                  </a:ext>
                </a:extLst>
              </a:tr>
              <a:tr h="634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IECC+Chipkill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sub-20nm 3D DRAM+DRAM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37949-59518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712177"/>
                  </a:ext>
                </a:extLst>
              </a:tr>
              <a:tr h="63400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RECC </a:t>
                      </a:r>
                    </a:p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sub-20nm 3D DRAM+PCM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6352-9963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0890936"/>
                  </a:ext>
                </a:extLst>
              </a:tr>
              <a:tr h="634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Binary Star </a:t>
                      </a:r>
                    </a:p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sub-20nm 3D DRAM+PCM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76124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6850943-C480-4AEC-9EEB-36EEE2D57E6E}"/>
              </a:ext>
            </a:extLst>
          </p:cNvPr>
          <p:cNvSpPr txBox="1"/>
          <p:nvPr/>
        </p:nvSpPr>
        <p:spPr>
          <a:xfrm>
            <a:off x="4321743" y="5427944"/>
            <a:ext cx="1453415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2637-3968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799A1-918C-4A8D-B358-79DD472EBC73}"/>
              </a:ext>
            </a:extLst>
          </p:cNvPr>
          <p:cNvSpPr txBox="1"/>
          <p:nvPr/>
        </p:nvSpPr>
        <p:spPr>
          <a:xfrm>
            <a:off x="6285297" y="5427944"/>
            <a:ext cx="847023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6.25%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F9E02-F5A5-43C0-A67D-79BAA8C96446}"/>
              </a:ext>
            </a:extLst>
          </p:cNvPr>
          <p:cNvSpPr txBox="1"/>
          <p:nvPr/>
        </p:nvSpPr>
        <p:spPr>
          <a:xfrm>
            <a:off x="7642458" y="5427944"/>
            <a:ext cx="1011035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12.79%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B2420-71BE-4BFF-A650-E5BD135CA7E8}"/>
              </a:ext>
            </a:extLst>
          </p:cNvPr>
          <p:cNvSpPr txBox="1"/>
          <p:nvPr/>
        </p:nvSpPr>
        <p:spPr>
          <a:xfrm>
            <a:off x="5048450" y="1211591"/>
            <a:ext cx="110875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Better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346DE6-332D-4513-ADA0-A1E337AED0CE}"/>
              </a:ext>
            </a:extLst>
          </p:cNvPr>
          <p:cNvCxnSpPr>
            <a:cxnSpLocks/>
          </p:cNvCxnSpPr>
          <p:nvPr/>
        </p:nvCxnSpPr>
        <p:spPr>
          <a:xfrm>
            <a:off x="5496025" y="1505276"/>
            <a:ext cx="0" cy="6126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18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E53BC-31FF-4966-A320-629D12B5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devices’ 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553F7-41A1-4D14-A0BE-BDA393797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3D-DRAM device error rate (for sub20 nm)</a:t>
            </a:r>
          </a:p>
          <a:p>
            <a:pPr lvl="1"/>
            <a:r>
              <a:rPr lang="en-US" sz="2400" dirty="0"/>
              <a:t>10</a:t>
            </a:r>
            <a:r>
              <a:rPr lang="en-US" sz="2400" baseline="30000" dirty="0"/>
              <a:t>16</a:t>
            </a:r>
            <a:r>
              <a:rPr lang="en-US" sz="2400" dirty="0"/>
              <a:t>x reduction compares to RECC </a:t>
            </a:r>
          </a:p>
          <a:p>
            <a:pPr lvl="1"/>
            <a:r>
              <a:rPr lang="en-US" sz="2400" dirty="0"/>
              <a:t>10</a:t>
            </a:r>
            <a:r>
              <a:rPr lang="en-US" sz="2400" baseline="30000" dirty="0"/>
              <a:t>12</a:t>
            </a:r>
            <a:r>
              <a:rPr lang="en-US" sz="2400" dirty="0"/>
              <a:t>x reduction compares to </a:t>
            </a:r>
            <a:r>
              <a:rPr lang="en-US" sz="2400" dirty="0" err="1"/>
              <a:t>Chipkill+IECC</a:t>
            </a:r>
            <a:endParaRPr lang="en-US" sz="24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Number of writes to NVRAM</a:t>
            </a:r>
          </a:p>
          <a:p>
            <a:pPr lvl="1"/>
            <a:r>
              <a:rPr lang="en-US" sz="2400" dirty="0"/>
              <a:t>20% more writes when the periodic force writeback interval is 30 mins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F6A9B-C8FC-4773-B402-EF4F328A65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3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65E69-1160-4903-B160-07D8DEB2A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AEE10-7F3F-425B-B605-02537234F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22</a:t>
            </a:fld>
            <a:endParaRPr lang="en-US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E9F84EFE-C024-4829-86E2-9F7B66BE77C7}"/>
              </a:ext>
            </a:extLst>
          </p:cNvPr>
          <p:cNvSpPr txBox="1"/>
          <p:nvPr/>
        </p:nvSpPr>
        <p:spPr>
          <a:xfrm rot="16200000">
            <a:off x="-1202639" y="3021083"/>
            <a:ext cx="344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Normalized Throughput</a:t>
            </a:r>
            <a:endParaRPr lang="en-US" sz="2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A8C677E-8625-43CB-B618-1F84B4B0E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870998"/>
              </p:ext>
            </p:extLst>
          </p:nvPr>
        </p:nvGraphicFramePr>
        <p:xfrm>
          <a:off x="679277" y="1369135"/>
          <a:ext cx="8464723" cy="417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6962CC-0086-4731-9ABB-01A1B289330D}"/>
              </a:ext>
            </a:extLst>
          </p:cNvPr>
          <p:cNvCxnSpPr>
            <a:cxnSpLocks/>
          </p:cNvCxnSpPr>
          <p:nvPr/>
        </p:nvCxnSpPr>
        <p:spPr>
          <a:xfrm>
            <a:off x="8305801" y="2020474"/>
            <a:ext cx="0" cy="209550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2C092F-F86C-45AC-88BC-4DFABC93F104}"/>
              </a:ext>
            </a:extLst>
          </p:cNvPr>
          <p:cNvSpPr txBox="1"/>
          <p:nvPr/>
        </p:nvSpPr>
        <p:spPr>
          <a:xfrm>
            <a:off x="6864350" y="1116448"/>
            <a:ext cx="227965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3D DRAM+DRAM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C862BF-0DB7-471B-80C2-15EA86AA0988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8004175" y="1495013"/>
            <a:ext cx="533433" cy="525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9AEBE6-D3A5-4FEB-B360-AA87A2D2136A}"/>
              </a:ext>
            </a:extLst>
          </p:cNvPr>
          <p:cNvSpPr txBox="1"/>
          <p:nvPr/>
        </p:nvSpPr>
        <p:spPr>
          <a:xfrm>
            <a:off x="0" y="1105249"/>
            <a:ext cx="110875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Better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C3A3DD-F7EE-44DD-A5F0-69678CA8D110}"/>
              </a:ext>
            </a:extLst>
          </p:cNvPr>
          <p:cNvCxnSpPr>
            <a:cxnSpLocks/>
          </p:cNvCxnSpPr>
          <p:nvPr/>
        </p:nvCxnSpPr>
        <p:spPr>
          <a:xfrm flipV="1">
            <a:off x="200779" y="1495013"/>
            <a:ext cx="0" cy="7026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4E91F58-B636-4E67-85DB-E3AE32D9F845}"/>
              </a:ext>
            </a:extLst>
          </p:cNvPr>
          <p:cNvSpPr/>
          <p:nvPr/>
        </p:nvSpPr>
        <p:spPr>
          <a:xfrm>
            <a:off x="8690876" y="1917949"/>
            <a:ext cx="238603" cy="279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0C781A-43CF-4357-9208-9D466AF83041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6781801" y="2156684"/>
            <a:ext cx="1944018" cy="32063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C3462F8-E964-4FFC-A77C-57EB5D90AB64}"/>
              </a:ext>
            </a:extLst>
          </p:cNvPr>
          <p:cNvSpPr txBox="1"/>
          <p:nvPr/>
        </p:nvSpPr>
        <p:spPr>
          <a:xfrm>
            <a:off x="6223000" y="5362987"/>
            <a:ext cx="16764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Within 1%</a:t>
            </a:r>
          </a:p>
        </p:txBody>
      </p:sp>
    </p:spTree>
    <p:extLst>
      <p:ext uri="{BB962C8B-B14F-4D97-AF65-F5344CB8AC3E}">
        <p14:creationId xmlns:p14="http://schemas.microsoft.com/office/powerpoint/2010/main" val="353532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3" grpId="0" uiExpand="1">
        <p:bldSub>
          <a:bldChart bld="series"/>
        </p:bldSub>
      </p:bldGraphic>
      <p:bldP spid="7" grpId="0"/>
      <p:bldP spid="11" grpId="0"/>
      <p:bldP spid="10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E53BC-31FF-4966-A320-629D12B5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553F7-41A1-4D14-A0BE-BDA393797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NVRAM latency sensitivity study</a:t>
            </a:r>
          </a:p>
          <a:p>
            <a:r>
              <a:rPr lang="en-US" sz="2800" dirty="0"/>
              <a:t>Effect on varying the periodic forced writeback interval</a:t>
            </a:r>
          </a:p>
          <a:p>
            <a:pPr lvl="1"/>
            <a:r>
              <a:rPr lang="en-US" sz="2400" dirty="0"/>
              <a:t>Performance</a:t>
            </a:r>
          </a:p>
          <a:p>
            <a:pPr lvl="1"/>
            <a:r>
              <a:rPr lang="en-US" sz="2400" dirty="0"/>
              <a:t>Rollback rate</a:t>
            </a:r>
          </a:p>
          <a:p>
            <a:pPr lvl="1"/>
            <a:r>
              <a:rPr lang="en-US" sz="2400" dirty="0"/>
              <a:t>Number of writes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F6A9B-C8FC-4773-B402-EF4F328A65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5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56A7DC-5FAD-44D6-AD8C-B80DA5D9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15" y="31152"/>
            <a:ext cx="78867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DC3A6-165E-45B0-B8FA-DF5A5DB424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24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2303B2-D2F5-4762-B126-CD01CCF37F0F}"/>
              </a:ext>
            </a:extLst>
          </p:cNvPr>
          <p:cNvSpPr txBox="1"/>
          <p:nvPr/>
        </p:nvSpPr>
        <p:spPr>
          <a:xfrm>
            <a:off x="3839917" y="4439566"/>
            <a:ext cx="246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On-chip Components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EC290BD-8C9D-49D5-9DF9-8E373884A352}"/>
              </a:ext>
            </a:extLst>
          </p:cNvPr>
          <p:cNvGrpSpPr/>
          <p:nvPr/>
        </p:nvGrpSpPr>
        <p:grpSpPr>
          <a:xfrm>
            <a:off x="5299030" y="2902503"/>
            <a:ext cx="3575355" cy="2380282"/>
            <a:chOff x="2643042" y="1808353"/>
            <a:chExt cx="4368044" cy="276366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DDED5EA-DA5B-469E-B95B-B1EF09102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042" y="1901215"/>
              <a:ext cx="4214174" cy="267080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ACED2D-A88A-4E0E-9E71-9507D31637B6}"/>
                </a:ext>
              </a:extLst>
            </p:cNvPr>
            <p:cNvSpPr txBox="1"/>
            <p:nvPr/>
          </p:nvSpPr>
          <p:spPr>
            <a:xfrm>
              <a:off x="4837901" y="1808353"/>
              <a:ext cx="2173185" cy="89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Last-level Cache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FE1DB04-F7F7-4054-970D-D5BC426EE694}"/>
                </a:ext>
              </a:extLst>
            </p:cNvPr>
            <p:cNvSpPr txBox="1"/>
            <p:nvPr/>
          </p:nvSpPr>
          <p:spPr>
            <a:xfrm>
              <a:off x="2741580" y="3592282"/>
              <a:ext cx="1484702" cy="893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Main </a:t>
              </a:r>
            </a:p>
            <a:p>
              <a:pPr algn="ctr"/>
              <a:r>
                <a:rPr lang="en-US" sz="2800" dirty="0"/>
                <a:t>Memory</a:t>
              </a: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27D5055-1F0B-4C25-94E1-51E10B39796A}"/>
              </a:ext>
            </a:extLst>
          </p:cNvPr>
          <p:cNvSpPr/>
          <p:nvPr/>
        </p:nvSpPr>
        <p:spPr>
          <a:xfrm>
            <a:off x="269614" y="2870650"/>
            <a:ext cx="8604771" cy="2498329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D60B9B-3B6E-433B-8D84-19088CF8324F}"/>
              </a:ext>
            </a:extLst>
          </p:cNvPr>
          <p:cNvSpPr txBox="1"/>
          <p:nvPr/>
        </p:nvSpPr>
        <p:spPr>
          <a:xfrm rot="20164548">
            <a:off x="5214120" y="1032950"/>
            <a:ext cx="4419600" cy="96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dirty="0">
                <a:solidFill>
                  <a:srgbClr val="006A96"/>
                </a:solidFill>
                <a:latin typeface="Ink Free" panose="03080402000500000000" pitchFamily="66" charset="0"/>
              </a:rPr>
              <a:t>Binary Star</a:t>
            </a:r>
          </a:p>
        </p:txBody>
      </p:sp>
      <p:sp>
        <p:nvSpPr>
          <p:cNvPr id="31" name="矩形 2">
            <a:extLst>
              <a:ext uri="{FF2B5EF4-FFF2-40B4-BE49-F238E27FC236}">
                <a16:creationId xmlns:a16="http://schemas.microsoft.com/office/drawing/2014/main" id="{45D16942-6BAF-48FA-8FBA-AA6E4CD19D2F}"/>
              </a:ext>
            </a:extLst>
          </p:cNvPr>
          <p:cNvSpPr/>
          <p:nvPr/>
        </p:nvSpPr>
        <p:spPr>
          <a:xfrm>
            <a:off x="610562" y="2466956"/>
            <a:ext cx="4419600" cy="320817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SRAM Caches</a:t>
            </a:r>
          </a:p>
        </p:txBody>
      </p:sp>
      <p:sp>
        <p:nvSpPr>
          <p:cNvPr id="33" name="矩形 2">
            <a:extLst>
              <a:ext uri="{FF2B5EF4-FFF2-40B4-BE49-F238E27FC236}">
                <a16:creationId xmlns:a16="http://schemas.microsoft.com/office/drawing/2014/main" id="{1F4FB083-7762-4C53-A385-C604358BEE9B}"/>
              </a:ext>
            </a:extLst>
          </p:cNvPr>
          <p:cNvSpPr/>
          <p:nvPr/>
        </p:nvSpPr>
        <p:spPr>
          <a:xfrm>
            <a:off x="596195" y="3007783"/>
            <a:ext cx="4419600" cy="80968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On-chip 3D-stacked DRAM LLC (Gigabytes)</a:t>
            </a:r>
          </a:p>
        </p:txBody>
      </p:sp>
      <p:sp>
        <p:nvSpPr>
          <p:cNvPr id="35" name="矩形 2">
            <a:extLst>
              <a:ext uri="{FF2B5EF4-FFF2-40B4-BE49-F238E27FC236}">
                <a16:creationId xmlns:a16="http://schemas.microsoft.com/office/drawing/2014/main" id="{65C4128C-D9F7-4900-BDC0-83C35E36C824}"/>
              </a:ext>
            </a:extLst>
          </p:cNvPr>
          <p:cNvSpPr/>
          <p:nvPr/>
        </p:nvSpPr>
        <p:spPr>
          <a:xfrm>
            <a:off x="610562" y="4217370"/>
            <a:ext cx="4419600" cy="1074339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Off-chip NVRAM Main Memory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(Hundreds of Gigabytes ~ Terabytes)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A00E0F-F1DE-445B-A70C-288C5626BAB9}"/>
              </a:ext>
            </a:extLst>
          </p:cNvPr>
          <p:cNvSpPr txBox="1"/>
          <p:nvPr/>
        </p:nvSpPr>
        <p:spPr>
          <a:xfrm>
            <a:off x="3246702" y="1313216"/>
            <a:ext cx="595035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D96FB6-B5A8-454C-8833-26FDC0B46FBC}"/>
              </a:ext>
            </a:extLst>
          </p:cNvPr>
          <p:cNvSpPr txBox="1"/>
          <p:nvPr/>
        </p:nvSpPr>
        <p:spPr>
          <a:xfrm>
            <a:off x="3246702" y="1793229"/>
            <a:ext cx="595035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2" name="矩形 2">
            <a:extLst>
              <a:ext uri="{FF2B5EF4-FFF2-40B4-BE49-F238E27FC236}">
                <a16:creationId xmlns:a16="http://schemas.microsoft.com/office/drawing/2014/main" id="{BDADAF02-662E-4C43-9991-326A2536289A}"/>
              </a:ext>
            </a:extLst>
          </p:cNvPr>
          <p:cNvSpPr/>
          <p:nvPr/>
        </p:nvSpPr>
        <p:spPr>
          <a:xfrm>
            <a:off x="3822343" y="1371581"/>
            <a:ext cx="1207819" cy="51309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43" name="矩形 2">
            <a:extLst>
              <a:ext uri="{FF2B5EF4-FFF2-40B4-BE49-F238E27FC236}">
                <a16:creationId xmlns:a16="http://schemas.microsoft.com/office/drawing/2014/main" id="{0DB6EB29-8FF4-472D-8DE6-BEE63590CFEA}"/>
              </a:ext>
            </a:extLst>
          </p:cNvPr>
          <p:cNvSpPr/>
          <p:nvPr/>
        </p:nvSpPr>
        <p:spPr>
          <a:xfrm>
            <a:off x="3822343" y="1933914"/>
            <a:ext cx="1207819" cy="444157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Cache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8A4142E-11C6-4DEC-AF5E-EF8D9693854F}"/>
              </a:ext>
            </a:extLst>
          </p:cNvPr>
          <p:cNvSpPr/>
          <p:nvPr/>
        </p:nvSpPr>
        <p:spPr>
          <a:xfrm>
            <a:off x="348894" y="1230355"/>
            <a:ext cx="4866542" cy="2809307"/>
          </a:xfrm>
          <a:prstGeom prst="roundRect">
            <a:avLst>
              <a:gd name="adj" fmla="val 787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Arrow: Up-Down 45">
            <a:extLst>
              <a:ext uri="{FF2B5EF4-FFF2-40B4-BE49-F238E27FC236}">
                <a16:creationId xmlns:a16="http://schemas.microsoft.com/office/drawing/2014/main" id="{B132C959-0891-4237-B960-A138C424E48C}"/>
              </a:ext>
            </a:extLst>
          </p:cNvPr>
          <p:cNvSpPr/>
          <p:nvPr/>
        </p:nvSpPr>
        <p:spPr>
          <a:xfrm>
            <a:off x="2699494" y="3817466"/>
            <a:ext cx="344624" cy="469968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7" name="矩形 2">
            <a:extLst>
              <a:ext uri="{FF2B5EF4-FFF2-40B4-BE49-F238E27FC236}">
                <a16:creationId xmlns:a16="http://schemas.microsoft.com/office/drawing/2014/main" id="{74F941E9-8417-4615-B227-8C6ACD35EBC3}"/>
              </a:ext>
            </a:extLst>
          </p:cNvPr>
          <p:cNvSpPr/>
          <p:nvPr/>
        </p:nvSpPr>
        <p:spPr>
          <a:xfrm>
            <a:off x="1999243" y="1379535"/>
            <a:ext cx="1207819" cy="51309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48" name="矩形 2">
            <a:extLst>
              <a:ext uri="{FF2B5EF4-FFF2-40B4-BE49-F238E27FC236}">
                <a16:creationId xmlns:a16="http://schemas.microsoft.com/office/drawing/2014/main" id="{821E4145-E4F8-41FF-A89A-0FA1EDC83D26}"/>
              </a:ext>
            </a:extLst>
          </p:cNvPr>
          <p:cNvSpPr/>
          <p:nvPr/>
        </p:nvSpPr>
        <p:spPr>
          <a:xfrm>
            <a:off x="1999243" y="1941868"/>
            <a:ext cx="1207819" cy="444157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Cache</a:t>
            </a:r>
          </a:p>
        </p:txBody>
      </p:sp>
      <p:sp>
        <p:nvSpPr>
          <p:cNvPr id="57" name="矩形 2">
            <a:extLst>
              <a:ext uri="{FF2B5EF4-FFF2-40B4-BE49-F238E27FC236}">
                <a16:creationId xmlns:a16="http://schemas.microsoft.com/office/drawing/2014/main" id="{9F59FAE8-8E5B-4114-A9D6-5635B177A961}"/>
              </a:ext>
            </a:extLst>
          </p:cNvPr>
          <p:cNvSpPr/>
          <p:nvPr/>
        </p:nvSpPr>
        <p:spPr>
          <a:xfrm>
            <a:off x="645437" y="1368686"/>
            <a:ext cx="1207819" cy="51309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58" name="矩形 2">
            <a:extLst>
              <a:ext uri="{FF2B5EF4-FFF2-40B4-BE49-F238E27FC236}">
                <a16:creationId xmlns:a16="http://schemas.microsoft.com/office/drawing/2014/main" id="{F24C9F06-92D3-4033-98DD-290BD27E0E4A}"/>
              </a:ext>
            </a:extLst>
          </p:cNvPr>
          <p:cNvSpPr/>
          <p:nvPr/>
        </p:nvSpPr>
        <p:spPr>
          <a:xfrm>
            <a:off x="645437" y="1931019"/>
            <a:ext cx="1207819" cy="444157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Cache</a:t>
            </a:r>
          </a:p>
        </p:txBody>
      </p:sp>
    </p:spTree>
    <p:extLst>
      <p:ext uri="{BB962C8B-B14F-4D97-AF65-F5344CB8AC3E}">
        <p14:creationId xmlns:p14="http://schemas.microsoft.com/office/powerpoint/2010/main" val="3252600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5CDCC-B97D-442F-99FF-A2CB2AE7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5D481-B9DD-4FE1-B6C3-D95F0077EE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860C8E78-632F-4513-B3E7-43D1687F9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666363"/>
              </p:ext>
            </p:extLst>
          </p:nvPr>
        </p:nvGraphicFramePr>
        <p:xfrm>
          <a:off x="798723" y="1568030"/>
          <a:ext cx="6488113" cy="368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6A831630-5498-4D04-9F28-0500B21CB44E}"/>
              </a:ext>
            </a:extLst>
          </p:cNvPr>
          <p:cNvSpPr txBox="1"/>
          <p:nvPr/>
        </p:nvSpPr>
        <p:spPr>
          <a:xfrm>
            <a:off x="6764080" y="4309641"/>
            <a:ext cx="213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Binary Star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D79E5A5-381E-44D7-AAEF-AD808A1E7A1F}"/>
              </a:ext>
            </a:extLst>
          </p:cNvPr>
          <p:cNvGrpSpPr/>
          <p:nvPr/>
        </p:nvGrpSpPr>
        <p:grpSpPr>
          <a:xfrm>
            <a:off x="4317263" y="2313029"/>
            <a:ext cx="574276" cy="509820"/>
            <a:chOff x="6583680" y="421283"/>
            <a:chExt cx="365760" cy="362667"/>
          </a:xfrm>
          <a:solidFill>
            <a:srgbClr val="FFFF00"/>
          </a:solidFill>
        </p:grpSpPr>
        <p:sp>
          <p:nvSpPr>
            <p:cNvPr id="45" name="Star: 4 Points 44">
              <a:extLst>
                <a:ext uri="{FF2B5EF4-FFF2-40B4-BE49-F238E27FC236}">
                  <a16:creationId xmlns:a16="http://schemas.microsoft.com/office/drawing/2014/main" id="{56109EB2-444E-4C67-A329-7EA77C8C5157}"/>
                </a:ext>
              </a:extLst>
            </p:cNvPr>
            <p:cNvSpPr/>
            <p:nvPr/>
          </p:nvSpPr>
          <p:spPr>
            <a:xfrm>
              <a:off x="6583680" y="487680"/>
              <a:ext cx="243840" cy="296270"/>
            </a:xfrm>
            <a:prstGeom prst="star4">
              <a:avLst/>
            </a:prstGeom>
            <a:grpFill/>
            <a:ln w="2222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Star: 4 Points 45">
              <a:extLst>
                <a:ext uri="{FF2B5EF4-FFF2-40B4-BE49-F238E27FC236}">
                  <a16:creationId xmlns:a16="http://schemas.microsoft.com/office/drawing/2014/main" id="{9527942A-3420-4CFD-8A9A-519FFDC3F38E}"/>
                </a:ext>
              </a:extLst>
            </p:cNvPr>
            <p:cNvSpPr/>
            <p:nvPr/>
          </p:nvSpPr>
          <p:spPr>
            <a:xfrm>
              <a:off x="6705600" y="421283"/>
              <a:ext cx="243840" cy="296270"/>
            </a:xfrm>
            <a:prstGeom prst="star4">
              <a:avLst/>
            </a:prstGeom>
            <a:grpFill/>
            <a:ln w="2222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10A88C23-30FD-4810-B6C2-D126F4510398}"/>
              </a:ext>
            </a:extLst>
          </p:cNvPr>
          <p:cNvSpPr/>
          <p:nvPr/>
        </p:nvSpPr>
        <p:spPr>
          <a:xfrm>
            <a:off x="6334124" y="2303876"/>
            <a:ext cx="2711832" cy="509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28nm RECC DRAM with 3D DRAM Cache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9C260A-F5BD-4F41-9617-DE9E5AE8B1D6}"/>
              </a:ext>
            </a:extLst>
          </p:cNvPr>
          <p:cNvSpPr/>
          <p:nvPr/>
        </p:nvSpPr>
        <p:spPr>
          <a:xfrm>
            <a:off x="6498605" y="1715108"/>
            <a:ext cx="2452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79DF71C-D8F6-4F88-8610-30C5CCB6DBFF}" type="CELLRANGE">
              <a:rPr lang="en-US" sz="200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28nm RECC DRAM</a:t>
            </a:fld>
            <a:endParaRPr lang="en-US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D79FE3C-6D9B-4747-8E82-05255F71E0F3}"/>
              </a:ext>
            </a:extLst>
          </p:cNvPr>
          <p:cNvSpPr/>
          <p:nvPr/>
        </p:nvSpPr>
        <p:spPr>
          <a:xfrm>
            <a:off x="6241791" y="3590029"/>
            <a:ext cx="2844624" cy="715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altLang="zh-CN" sz="200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Sub-20nm RECC+IECC DRAM with 3D DRAM Cache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4323EBC-2DE4-472C-A0BC-F483F142BC3E}"/>
              </a:ext>
            </a:extLst>
          </p:cNvPr>
          <p:cNvSpPr/>
          <p:nvPr/>
        </p:nvSpPr>
        <p:spPr>
          <a:xfrm>
            <a:off x="6201332" y="3030548"/>
            <a:ext cx="2844624" cy="509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altLang="zh-CN" sz="200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Sub-20nm RECC+IECC DRAM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0269B421-DE26-4C5C-9DD9-B23548DE3EFE}"/>
              </a:ext>
            </a:extLst>
          </p:cNvPr>
          <p:cNvSpPr txBox="1"/>
          <p:nvPr/>
        </p:nvSpPr>
        <p:spPr>
          <a:xfrm rot="16200000">
            <a:off x="-725780" y="2975824"/>
            <a:ext cx="2979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Better Reliability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25810F8-B89F-4DFF-B30D-5D3E30540D2B}"/>
              </a:ext>
            </a:extLst>
          </p:cNvPr>
          <p:cNvSpPr/>
          <p:nvPr/>
        </p:nvSpPr>
        <p:spPr>
          <a:xfrm rot="16200000">
            <a:off x="-214219" y="3051736"/>
            <a:ext cx="2780721" cy="337440"/>
          </a:xfrm>
          <a:prstGeom prst="rightArrow">
            <a:avLst>
              <a:gd name="adj1" fmla="val 50000"/>
              <a:gd name="adj2" fmla="val 59884"/>
            </a:avLst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BEBF7E-1F51-4050-917D-31335ACAB2BC}"/>
              </a:ext>
            </a:extLst>
          </p:cNvPr>
          <p:cNvSpPr txBox="1"/>
          <p:nvPr/>
        </p:nvSpPr>
        <p:spPr>
          <a:xfrm>
            <a:off x="905392" y="5071728"/>
            <a:ext cx="52144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Better Performance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A05AA19-37C5-49F3-BCD5-2309F5951592}"/>
              </a:ext>
            </a:extLst>
          </p:cNvPr>
          <p:cNvSpPr/>
          <p:nvPr/>
        </p:nvSpPr>
        <p:spPr>
          <a:xfrm>
            <a:off x="1464646" y="4689862"/>
            <a:ext cx="4411732" cy="346662"/>
          </a:xfrm>
          <a:prstGeom prst="rightArrow">
            <a:avLst>
              <a:gd name="adj1" fmla="val 50000"/>
              <a:gd name="adj2" fmla="val 59884"/>
            </a:avLst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14BA10-338D-4EB1-9A5B-291E08C0E9E2}"/>
              </a:ext>
            </a:extLst>
          </p:cNvPr>
          <p:cNvGrpSpPr/>
          <p:nvPr/>
        </p:nvGrpSpPr>
        <p:grpSpPr>
          <a:xfrm>
            <a:off x="6119871" y="4340237"/>
            <a:ext cx="574276" cy="509820"/>
            <a:chOff x="6583680" y="421283"/>
            <a:chExt cx="365760" cy="362667"/>
          </a:xfrm>
          <a:solidFill>
            <a:srgbClr val="FFFF00"/>
          </a:solidFill>
        </p:grpSpPr>
        <p:sp>
          <p:nvSpPr>
            <p:cNvPr id="25" name="Star: 4 Points 24">
              <a:extLst>
                <a:ext uri="{FF2B5EF4-FFF2-40B4-BE49-F238E27FC236}">
                  <a16:creationId xmlns:a16="http://schemas.microsoft.com/office/drawing/2014/main" id="{0AAE314E-12C0-4978-8CC4-672368A74C85}"/>
                </a:ext>
              </a:extLst>
            </p:cNvPr>
            <p:cNvSpPr/>
            <p:nvPr/>
          </p:nvSpPr>
          <p:spPr>
            <a:xfrm>
              <a:off x="6583680" y="487680"/>
              <a:ext cx="243840" cy="296270"/>
            </a:xfrm>
            <a:prstGeom prst="star4">
              <a:avLst/>
            </a:prstGeom>
            <a:grpFill/>
            <a:ln w="22225" cap="flat" cmpd="sng" algn="ctr">
              <a:solidFill>
                <a:srgbClr val="006A9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ECF9F307-B743-4996-BD43-F7811D5CF79C}"/>
                </a:ext>
              </a:extLst>
            </p:cNvPr>
            <p:cNvSpPr/>
            <p:nvPr/>
          </p:nvSpPr>
          <p:spPr>
            <a:xfrm>
              <a:off x="6705600" y="421283"/>
              <a:ext cx="243840" cy="296270"/>
            </a:xfrm>
            <a:prstGeom prst="star4">
              <a:avLst/>
            </a:prstGeom>
            <a:grpFill/>
            <a:ln w="22225" cap="flat" cmpd="sng" algn="ctr">
              <a:solidFill>
                <a:srgbClr val="006A9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415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138" y="365464"/>
            <a:ext cx="8967719" cy="1529908"/>
          </a:xfrm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rgbClr val="FF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 Star: Coordinated Reliability in Heterogeneous Memory Systems for High Performance and Scalability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68" y="3863875"/>
            <a:ext cx="9081257" cy="889100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Xiao Liu</a:t>
            </a:r>
            <a:r>
              <a:rPr lang="en-US" sz="2400" u="sng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Roberts,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Rachata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Ausavarungnirun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Onur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Mutlu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Jishen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Zhao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DEDAB-A3B6-4EFF-AC18-D9C60DD295EE}"/>
              </a:ext>
            </a:extLst>
          </p:cNvPr>
          <p:cNvSpPr txBox="1"/>
          <p:nvPr/>
        </p:nvSpPr>
        <p:spPr>
          <a:xfrm>
            <a:off x="418363" y="5321726"/>
            <a:ext cx="8307265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52nd IEEE/ACM International Symposium on Microarchitecture</a:t>
            </a:r>
            <a:r>
              <a:rPr lang="en-US" sz="1400" baseline="30000" dirty="0">
                <a:solidFill>
                  <a:schemeClr val="bg1">
                    <a:lumMod val="85000"/>
                  </a:schemeClr>
                </a:solidFill>
              </a:rPr>
              <a:t>®</a:t>
            </a:r>
          </a:p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October 12-16, 2019, Columbus, Ohio, USA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AEF126-F0A9-461C-BB12-D945A65E71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4" y="5827776"/>
            <a:ext cx="9144000" cy="10302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3586F0-5DA2-41D1-8D7C-695EEA11EC4D}"/>
              </a:ext>
            </a:extLst>
          </p:cNvPr>
          <p:cNvSpPr txBox="1"/>
          <p:nvPr/>
        </p:nvSpPr>
        <p:spPr>
          <a:xfrm>
            <a:off x="0" y="4721641"/>
            <a:ext cx="91440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cs typeface="Arial" panose="020B0604020202020204" pitchFamily="34" charset="0"/>
              </a:rPr>
              <a:t>1</a:t>
            </a:r>
            <a:r>
              <a:rPr lang="en-US" dirty="0">
                <a:cs typeface="Arial" panose="020B0604020202020204" pitchFamily="34" charset="0"/>
              </a:rPr>
              <a:t>UC San Diego, </a:t>
            </a:r>
            <a:r>
              <a:rPr lang="en-US" baseline="30000" dirty="0">
                <a:cs typeface="Arial" panose="020B0604020202020204" pitchFamily="34" charset="0"/>
              </a:rPr>
              <a:t>2</a:t>
            </a:r>
            <a:r>
              <a:rPr lang="en-US" dirty="0">
                <a:cs typeface="Arial" panose="020B0604020202020204" pitchFamily="34" charset="0"/>
              </a:rPr>
              <a:t>King Mongkut's University of Technology North Bangkok, </a:t>
            </a:r>
            <a:r>
              <a:rPr lang="en-US" baseline="30000" dirty="0">
                <a:cs typeface="Arial" panose="020B0604020202020204" pitchFamily="34" charset="0"/>
              </a:rPr>
              <a:t>3</a:t>
            </a:r>
            <a:r>
              <a:rPr lang="en-US" dirty="0">
                <a:cs typeface="Arial" panose="020B0604020202020204" pitchFamily="34" charset="0"/>
              </a:rPr>
              <a:t>ETH Zurich </a:t>
            </a:r>
          </a:p>
          <a:p>
            <a:pPr algn="l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9"/>
    </mc:Choice>
    <mc:Fallback xmlns="">
      <p:transition spd="slow" advTm="3049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D90E-9550-4E16-9A49-F89B78C6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338BF-1ECE-4623-A8B3-015367A5F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Star utilizes state-of-art 3D DRAM and NVRAMs to provide large memory. </a:t>
            </a:r>
          </a:p>
          <a:p>
            <a:r>
              <a:rPr lang="en-US" dirty="0"/>
              <a:t>Binary coordinates resilience schemes to enable high reliability memory system.</a:t>
            </a:r>
          </a:p>
          <a:p>
            <a:r>
              <a:rPr lang="en-US" dirty="0"/>
              <a:t>Binary Star coordinates built in wear-leveling to enable high performance resilience guarantee.</a:t>
            </a:r>
          </a:p>
          <a:p>
            <a:r>
              <a:rPr lang="en-US" dirty="0"/>
              <a:t>Binary Star decreases the possibility of system failures by  92.9% compares to the state-of-the-art designs.</a:t>
            </a:r>
          </a:p>
          <a:p>
            <a:r>
              <a:rPr lang="en-US" dirty="0"/>
              <a:t>Binary Star achieves 99% performance of a conventional DRAM based system with no error correction.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BCB6A-7D26-4679-A665-36D90ED759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39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333FD-452D-452E-AE88-8C9F19E0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Star triggered Wear-leveling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25AC0-9E20-496F-9C34-7CDD4307F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F8EC5-024B-4BFF-89FB-BF750E9787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28</a:t>
            </a:fld>
            <a:endParaRPr lang="en-US" dirty="0"/>
          </a:p>
        </p:txBody>
      </p:sp>
      <p:sp>
        <p:nvSpPr>
          <p:cNvPr id="38" name="矩形 2">
            <a:extLst>
              <a:ext uri="{FF2B5EF4-FFF2-40B4-BE49-F238E27FC236}">
                <a16:creationId xmlns:a16="http://schemas.microsoft.com/office/drawing/2014/main" id="{7B188ECD-6DA2-413C-802E-59B67E9B9C2B}"/>
              </a:ext>
            </a:extLst>
          </p:cNvPr>
          <p:cNvSpPr/>
          <p:nvPr/>
        </p:nvSpPr>
        <p:spPr>
          <a:xfrm>
            <a:off x="2889438" y="2236712"/>
            <a:ext cx="731520" cy="731520"/>
          </a:xfrm>
          <a:prstGeom prst="rect">
            <a:avLst/>
          </a:prstGeom>
          <a:pattFill prst="wdDnDiag">
            <a:fgClr>
              <a:sysClr val="windowText" lastClr="000000"/>
            </a:fgClr>
            <a:bgClr>
              <a:sysClr val="window" lastClr="FFFFFF"/>
            </a:bgClr>
          </a:patt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A’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ACFB149-DECC-4C02-952D-0FBE2BA227D4}"/>
              </a:ext>
            </a:extLst>
          </p:cNvPr>
          <p:cNvSpPr/>
          <p:nvPr/>
        </p:nvSpPr>
        <p:spPr>
          <a:xfrm>
            <a:off x="2612791" y="2236900"/>
            <a:ext cx="276647" cy="214264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3DB2F1C-689E-459D-B6B1-812BF65C9B3D}"/>
              </a:ext>
            </a:extLst>
          </p:cNvPr>
          <p:cNvCxnSpPr>
            <a:cxnSpLocks/>
            <a:stCxn id="39" idx="1"/>
          </p:cNvCxnSpPr>
          <p:nvPr/>
        </p:nvCxnSpPr>
        <p:spPr>
          <a:xfrm flipH="1">
            <a:off x="2389536" y="2344032"/>
            <a:ext cx="22325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1" name="Callout: Bent Line with No Border 40">
            <a:extLst>
              <a:ext uri="{FF2B5EF4-FFF2-40B4-BE49-F238E27FC236}">
                <a16:creationId xmlns:a16="http://schemas.microsoft.com/office/drawing/2014/main" id="{657D5338-0F24-4222-8879-00B31E73DFF6}"/>
              </a:ext>
            </a:extLst>
          </p:cNvPr>
          <p:cNvSpPr/>
          <p:nvPr/>
        </p:nvSpPr>
        <p:spPr>
          <a:xfrm>
            <a:off x="3082107" y="1882232"/>
            <a:ext cx="1966371" cy="406146"/>
          </a:xfrm>
          <a:prstGeom prst="callout2">
            <a:avLst>
              <a:gd name="adj1" fmla="val 21250"/>
              <a:gd name="adj2" fmla="val -2333"/>
              <a:gd name="adj3" fmla="val 20735"/>
              <a:gd name="adj4" fmla="val -10552"/>
              <a:gd name="adj5" fmla="val 87611"/>
              <a:gd name="adj6" fmla="val -1532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274320"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Segment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number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BBBB7831-E17B-47B2-8F05-90A730F289E8}"/>
              </a:ext>
            </a:extLst>
          </p:cNvPr>
          <p:cNvSpPr/>
          <p:nvPr/>
        </p:nvSpPr>
        <p:spPr>
          <a:xfrm rot="10800000" flipV="1">
            <a:off x="2539820" y="3065443"/>
            <a:ext cx="165207" cy="691742"/>
          </a:xfrm>
          <a:prstGeom prst="down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BC6C5-1322-4093-BA95-E6BF6FC2E2F2}"/>
              </a:ext>
            </a:extLst>
          </p:cNvPr>
          <p:cNvSpPr txBox="1"/>
          <p:nvPr/>
        </p:nvSpPr>
        <p:spPr>
          <a:xfrm>
            <a:off x="2751114" y="3066217"/>
            <a:ext cx="2036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Periodic forced  </a:t>
            </a:r>
          </a:p>
          <a:p>
            <a:pPr algn="ctr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writeback</a:t>
            </a:r>
          </a:p>
        </p:txBody>
      </p:sp>
      <p:sp>
        <p:nvSpPr>
          <p:cNvPr id="44" name="矩形 2">
            <a:extLst>
              <a:ext uri="{FF2B5EF4-FFF2-40B4-BE49-F238E27FC236}">
                <a16:creationId xmlns:a16="http://schemas.microsoft.com/office/drawing/2014/main" id="{4E3B5456-0EB9-48F2-9C06-DAE42277FADA}"/>
              </a:ext>
            </a:extLst>
          </p:cNvPr>
          <p:cNvSpPr/>
          <p:nvPr/>
        </p:nvSpPr>
        <p:spPr>
          <a:xfrm>
            <a:off x="1658016" y="2241222"/>
            <a:ext cx="731520" cy="731520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" name="矩形 2">
            <a:extLst>
              <a:ext uri="{FF2B5EF4-FFF2-40B4-BE49-F238E27FC236}">
                <a16:creationId xmlns:a16="http://schemas.microsoft.com/office/drawing/2014/main" id="{C7900A69-7D1D-49E0-829E-567A6380D9EB}"/>
              </a:ext>
            </a:extLst>
          </p:cNvPr>
          <p:cNvSpPr/>
          <p:nvPr/>
        </p:nvSpPr>
        <p:spPr>
          <a:xfrm>
            <a:off x="2879080" y="3865576"/>
            <a:ext cx="731520" cy="731520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A’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A29C80-C241-487E-82E0-50C88785A9D8}"/>
              </a:ext>
            </a:extLst>
          </p:cNvPr>
          <p:cNvSpPr/>
          <p:nvPr/>
        </p:nvSpPr>
        <p:spPr>
          <a:xfrm>
            <a:off x="2602433" y="3865764"/>
            <a:ext cx="276647" cy="214264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12E219B-31BA-4C01-983C-54316AB50AA5}"/>
              </a:ext>
            </a:extLst>
          </p:cNvPr>
          <p:cNvCxnSpPr>
            <a:cxnSpLocks/>
            <a:stCxn id="49" idx="1"/>
          </p:cNvCxnSpPr>
          <p:nvPr/>
        </p:nvCxnSpPr>
        <p:spPr>
          <a:xfrm flipH="1">
            <a:off x="2379178" y="3972896"/>
            <a:ext cx="22325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1" name="矩形 2">
            <a:extLst>
              <a:ext uri="{FF2B5EF4-FFF2-40B4-BE49-F238E27FC236}">
                <a16:creationId xmlns:a16="http://schemas.microsoft.com/office/drawing/2014/main" id="{502B1D49-D86E-4FFB-8260-2FCC50C34BA7}"/>
              </a:ext>
            </a:extLst>
          </p:cNvPr>
          <p:cNvSpPr/>
          <p:nvPr/>
        </p:nvSpPr>
        <p:spPr>
          <a:xfrm>
            <a:off x="1647658" y="3870086"/>
            <a:ext cx="731520" cy="731520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2" name="矩形 2">
            <a:extLst>
              <a:ext uri="{FF2B5EF4-FFF2-40B4-BE49-F238E27FC236}">
                <a16:creationId xmlns:a16="http://schemas.microsoft.com/office/drawing/2014/main" id="{77607AD2-4F76-471C-9CEF-ACBAD5D7610E}"/>
              </a:ext>
            </a:extLst>
          </p:cNvPr>
          <p:cNvSpPr/>
          <p:nvPr/>
        </p:nvSpPr>
        <p:spPr>
          <a:xfrm>
            <a:off x="6587795" y="2246186"/>
            <a:ext cx="731520" cy="731520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B’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831D18A-DFF1-49C3-B7DE-02A54A2DD9F3}"/>
              </a:ext>
            </a:extLst>
          </p:cNvPr>
          <p:cNvSpPr/>
          <p:nvPr/>
        </p:nvSpPr>
        <p:spPr>
          <a:xfrm>
            <a:off x="6311148" y="2246374"/>
            <a:ext cx="276647" cy="214264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EE4E1FE-9905-4120-BBEF-3E5566035519}"/>
              </a:ext>
            </a:extLst>
          </p:cNvPr>
          <p:cNvCxnSpPr>
            <a:cxnSpLocks/>
            <a:stCxn id="53" idx="1"/>
          </p:cNvCxnSpPr>
          <p:nvPr/>
        </p:nvCxnSpPr>
        <p:spPr>
          <a:xfrm flipH="1">
            <a:off x="6087893" y="2353506"/>
            <a:ext cx="22325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5" name="Arrow: Down 54">
            <a:extLst>
              <a:ext uri="{FF2B5EF4-FFF2-40B4-BE49-F238E27FC236}">
                <a16:creationId xmlns:a16="http://schemas.microsoft.com/office/drawing/2014/main" id="{1273FDC6-8698-49D0-AB48-B54FB15DE282}"/>
              </a:ext>
            </a:extLst>
          </p:cNvPr>
          <p:cNvSpPr/>
          <p:nvPr/>
        </p:nvSpPr>
        <p:spPr>
          <a:xfrm rot="10800000" flipV="1">
            <a:off x="6224009" y="3045268"/>
            <a:ext cx="165207" cy="725899"/>
          </a:xfrm>
          <a:prstGeom prst="down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98F158-A6E3-44DB-954F-9BCEE4FDEDDE}"/>
              </a:ext>
            </a:extLst>
          </p:cNvPr>
          <p:cNvSpPr txBox="1"/>
          <p:nvPr/>
        </p:nvSpPr>
        <p:spPr>
          <a:xfrm>
            <a:off x="6439113" y="3049300"/>
            <a:ext cx="220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Consistent Cache</a:t>
            </a:r>
          </a:p>
          <a:p>
            <a:pPr algn="ctr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Writeback</a:t>
            </a:r>
          </a:p>
        </p:txBody>
      </p:sp>
      <p:sp>
        <p:nvSpPr>
          <p:cNvPr id="57" name="矩形 2">
            <a:extLst>
              <a:ext uri="{FF2B5EF4-FFF2-40B4-BE49-F238E27FC236}">
                <a16:creationId xmlns:a16="http://schemas.microsoft.com/office/drawing/2014/main" id="{CF01668D-BEF1-431F-92B1-669F87F4B383}"/>
              </a:ext>
            </a:extLst>
          </p:cNvPr>
          <p:cNvSpPr/>
          <p:nvPr/>
        </p:nvSpPr>
        <p:spPr>
          <a:xfrm>
            <a:off x="5356373" y="2250696"/>
            <a:ext cx="731520" cy="731520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1" name="矩形 2">
            <a:extLst>
              <a:ext uri="{FF2B5EF4-FFF2-40B4-BE49-F238E27FC236}">
                <a16:creationId xmlns:a16="http://schemas.microsoft.com/office/drawing/2014/main" id="{9F000EB1-0155-4BBA-AB2C-74451C98C89C}"/>
              </a:ext>
            </a:extLst>
          </p:cNvPr>
          <p:cNvSpPr/>
          <p:nvPr/>
        </p:nvSpPr>
        <p:spPr>
          <a:xfrm>
            <a:off x="6577437" y="3875050"/>
            <a:ext cx="731520" cy="731520"/>
          </a:xfrm>
          <a:prstGeom prst="rect">
            <a:avLst/>
          </a:prstGeom>
          <a:pattFill prst="wdDnDiag">
            <a:fgClr>
              <a:sysClr val="windowText" lastClr="000000"/>
            </a:fgClr>
            <a:bgClr>
              <a:sysClr val="window" lastClr="FFFFFF"/>
            </a:bgClr>
          </a:patt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B’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8FB9647-ED4E-4881-BECC-6A19AE9F38BE}"/>
              </a:ext>
            </a:extLst>
          </p:cNvPr>
          <p:cNvSpPr/>
          <p:nvPr/>
        </p:nvSpPr>
        <p:spPr>
          <a:xfrm>
            <a:off x="6300790" y="3875238"/>
            <a:ext cx="276647" cy="214264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6C5A567-F193-47BD-AD01-D30367106D01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6077535" y="3982370"/>
            <a:ext cx="22325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4" name="矩形 2">
            <a:extLst>
              <a:ext uri="{FF2B5EF4-FFF2-40B4-BE49-F238E27FC236}">
                <a16:creationId xmlns:a16="http://schemas.microsoft.com/office/drawing/2014/main" id="{71CB67EC-B9E8-44C6-861C-6C27A4ABE4CB}"/>
              </a:ext>
            </a:extLst>
          </p:cNvPr>
          <p:cNvSpPr/>
          <p:nvPr/>
        </p:nvSpPr>
        <p:spPr>
          <a:xfrm>
            <a:off x="5346015" y="3879560"/>
            <a:ext cx="731520" cy="731520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7" name="矩形 2">
            <a:extLst>
              <a:ext uri="{FF2B5EF4-FFF2-40B4-BE49-F238E27FC236}">
                <a16:creationId xmlns:a16="http://schemas.microsoft.com/office/drawing/2014/main" id="{D4A79310-A407-46CE-B430-A587B285DC72}"/>
              </a:ext>
            </a:extLst>
          </p:cNvPr>
          <p:cNvSpPr/>
          <p:nvPr/>
        </p:nvSpPr>
        <p:spPr>
          <a:xfrm>
            <a:off x="720552" y="5418870"/>
            <a:ext cx="438827" cy="162263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矩形 2">
            <a:extLst>
              <a:ext uri="{FF2B5EF4-FFF2-40B4-BE49-F238E27FC236}">
                <a16:creationId xmlns:a16="http://schemas.microsoft.com/office/drawing/2014/main" id="{8A6BB6CD-9F35-4062-BBFD-7F0C88BDA12C}"/>
              </a:ext>
            </a:extLst>
          </p:cNvPr>
          <p:cNvSpPr/>
          <p:nvPr/>
        </p:nvSpPr>
        <p:spPr>
          <a:xfrm>
            <a:off x="717891" y="5682835"/>
            <a:ext cx="438827" cy="162263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矩形 2">
            <a:extLst>
              <a:ext uri="{FF2B5EF4-FFF2-40B4-BE49-F238E27FC236}">
                <a16:creationId xmlns:a16="http://schemas.microsoft.com/office/drawing/2014/main" id="{EC1B6CA7-59E9-456B-AAFB-3F0AEBCDD487}"/>
              </a:ext>
            </a:extLst>
          </p:cNvPr>
          <p:cNvSpPr/>
          <p:nvPr/>
        </p:nvSpPr>
        <p:spPr>
          <a:xfrm>
            <a:off x="720552" y="5931525"/>
            <a:ext cx="438827" cy="162263"/>
          </a:xfrm>
          <a:prstGeom prst="rect">
            <a:avLst/>
          </a:prstGeom>
          <a:pattFill prst="wdDnDiag">
            <a:fgClr>
              <a:sysClr val="windowText" lastClr="000000"/>
            </a:fgClr>
            <a:bgClr>
              <a:sysClr val="window" lastClr="FFFFFF"/>
            </a:bgClr>
          </a:patt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BE586B4-FF0C-410C-A552-F43BB701D14B}"/>
              </a:ext>
            </a:extLst>
          </p:cNvPr>
          <p:cNvSpPr txBox="1"/>
          <p:nvPr/>
        </p:nvSpPr>
        <p:spPr>
          <a:xfrm>
            <a:off x="1813001" y="5344281"/>
            <a:ext cx="2028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Free Segment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3353906-A662-4CE9-B2FB-17EF7C33BA10}"/>
              </a:ext>
            </a:extLst>
          </p:cNvPr>
          <p:cNvSpPr txBox="1"/>
          <p:nvPr/>
        </p:nvSpPr>
        <p:spPr>
          <a:xfrm>
            <a:off x="1281728" y="5603804"/>
            <a:ext cx="2355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Consistent Segment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4AC7B0D-1088-451E-BEDF-106BE3F4B182}"/>
              </a:ext>
            </a:extLst>
          </p:cNvPr>
          <p:cNvSpPr txBox="1"/>
          <p:nvPr/>
        </p:nvSpPr>
        <p:spPr>
          <a:xfrm>
            <a:off x="1168536" y="5859562"/>
            <a:ext cx="2532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Inconsistent Segment</a:t>
            </a:r>
          </a:p>
        </p:txBody>
      </p:sp>
    </p:spTree>
    <p:extLst>
      <p:ext uri="{BB962C8B-B14F-4D97-AF65-F5344CB8AC3E}">
        <p14:creationId xmlns:p14="http://schemas.microsoft.com/office/powerpoint/2010/main" val="206294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8" grpId="0" animBg="1"/>
      <p:bldP spid="49" grpId="0" animBg="1"/>
      <p:bldP spid="51" grpId="0" animBg="1"/>
      <p:bldP spid="55" grpId="0" animBg="1"/>
      <p:bldP spid="56" grpId="0"/>
      <p:bldP spid="61" grpId="0" animBg="1"/>
      <p:bldP spid="62" grpId="0" animBg="1"/>
      <p:bldP spid="6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0375-DA5C-4DCE-9A24-EC16A30F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Star Daemon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E1BA8-52A5-4479-A7C8-6D36814B2A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4EBF018-AE39-46FB-92B4-4DDF41FF5B65}"/>
              </a:ext>
            </a:extLst>
          </p:cNvPr>
          <p:cNvGrpSpPr/>
          <p:nvPr/>
        </p:nvGrpSpPr>
        <p:grpSpPr>
          <a:xfrm>
            <a:off x="137986" y="1541342"/>
            <a:ext cx="8806081" cy="3440155"/>
            <a:chOff x="1275000" y="1071438"/>
            <a:chExt cx="12578483" cy="501537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4E79B0B-D8E0-47DB-BE20-4E0E57025A5F}"/>
                </a:ext>
              </a:extLst>
            </p:cNvPr>
            <p:cNvSpPr/>
            <p:nvPr/>
          </p:nvSpPr>
          <p:spPr>
            <a:xfrm>
              <a:off x="6394020" y="1261069"/>
              <a:ext cx="1920240" cy="1920240"/>
            </a:xfrm>
            <a:prstGeom prst="ellipse">
              <a:avLst/>
            </a:prstGeom>
            <a:solidFill>
              <a:srgbClr val="70AD47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Normal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application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execution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1F391CB-4BBD-48A6-BCDF-E2CD98FB3E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33243" y="1269800"/>
              <a:ext cx="1920240" cy="1920240"/>
            </a:xfrm>
            <a:prstGeom prst="ellipse">
              <a:avLst/>
            </a:prstGeom>
            <a:solidFill>
              <a:srgbClr val="E2000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Identify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erroneous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processes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76E9ADA-7E62-41EB-B2AF-C686D02A510C}"/>
                </a:ext>
              </a:extLst>
            </p:cNvPr>
            <p:cNvSpPr txBox="1"/>
            <p:nvPr/>
          </p:nvSpPr>
          <p:spPr>
            <a:xfrm>
              <a:off x="9987113" y="5548368"/>
              <a:ext cx="3736064" cy="538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b="1" i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Rollback</a:t>
              </a:r>
              <a:endParaRPr lang="en-US" b="1" i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C9785A7-75D6-4BC3-A66D-6D7B2B4E5AEE}"/>
                </a:ext>
              </a:extLst>
            </p:cNvPr>
            <p:cNvSpPr txBox="1"/>
            <p:nvPr/>
          </p:nvSpPr>
          <p:spPr>
            <a:xfrm>
              <a:off x="1566355" y="5545792"/>
              <a:ext cx="4660869" cy="538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b="1" i="1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Periodic forced writeback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C899707-A538-4670-B4A0-3EFC9BA9AC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78974" y="1267182"/>
              <a:ext cx="1918874" cy="1920240"/>
            </a:xfrm>
            <a:prstGeom prst="ellipse">
              <a:avLst/>
            </a:prstGeom>
            <a:solidFill>
              <a:srgbClr val="E2000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Stall all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processes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C148FFA-A6BC-4AB8-8C90-EB2DDDD119BA}"/>
                </a:ext>
              </a:extLst>
            </p:cNvPr>
            <p:cNvCxnSpPr>
              <a:cxnSpLocks/>
              <a:stCxn id="63" idx="2"/>
              <a:endCxn id="89" idx="6"/>
            </p:cNvCxnSpPr>
            <p:nvPr/>
          </p:nvCxnSpPr>
          <p:spPr>
            <a:xfrm flipH="1">
              <a:off x="3195240" y="2221189"/>
              <a:ext cx="3198780" cy="873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3B94DD5F-B867-4563-90B8-9410D1CB379B}"/>
                </a:ext>
              </a:extLst>
            </p:cNvPr>
            <p:cNvCxnSpPr>
              <a:cxnSpLocks/>
              <a:stCxn id="63" idx="6"/>
              <a:endCxn id="67" idx="2"/>
            </p:cNvCxnSpPr>
            <p:nvPr/>
          </p:nvCxnSpPr>
          <p:spPr>
            <a:xfrm>
              <a:off x="8314260" y="2221189"/>
              <a:ext cx="1164714" cy="6113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E52D6B2-4C27-4ACE-9270-871C037DAE5F}"/>
                </a:ext>
              </a:extLst>
            </p:cNvPr>
            <p:cNvSpPr/>
            <p:nvPr/>
          </p:nvSpPr>
          <p:spPr>
            <a:xfrm>
              <a:off x="9478974" y="3599983"/>
              <a:ext cx="1920240" cy="1920240"/>
            </a:xfrm>
            <a:prstGeom prst="ellipse">
              <a:avLst/>
            </a:prstGeom>
            <a:solidFill>
              <a:srgbClr val="E2000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Retrieve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data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with </a:t>
              </a:r>
              <a:r>
                <a:rPr kumimoji="0" lang="en-US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drst</a:t>
              </a:r>
              <a:endParaRPr kumimoji="0" lang="en-US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1" name="Connector: Curved 70">
              <a:extLst>
                <a:ext uri="{FF2B5EF4-FFF2-40B4-BE49-F238E27FC236}">
                  <a16:creationId xmlns:a16="http://schemas.microsoft.com/office/drawing/2014/main" id="{C42DB261-9364-4827-B2A9-61E436308AB4}"/>
                </a:ext>
              </a:extLst>
            </p:cNvPr>
            <p:cNvCxnSpPr>
              <a:cxnSpLocks/>
              <a:stCxn id="95" idx="6"/>
              <a:endCxn id="77" idx="2"/>
            </p:cNvCxnSpPr>
            <p:nvPr/>
          </p:nvCxnSpPr>
          <p:spPr>
            <a:xfrm flipV="1">
              <a:off x="5863237" y="4557276"/>
              <a:ext cx="530783" cy="2528"/>
            </a:xfrm>
            <a:prstGeom prst="curvedConnector3">
              <a:avLst>
                <a:gd name="adj1" fmla="val 50000"/>
              </a:avLst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75C2758-113A-4F4D-827A-2532320BAA1E}"/>
                </a:ext>
              </a:extLst>
            </p:cNvPr>
            <p:cNvSpPr txBox="1"/>
            <p:nvPr/>
          </p:nvSpPr>
          <p:spPr>
            <a:xfrm>
              <a:off x="3505309" y="1071438"/>
              <a:ext cx="2521981" cy="1211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6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Periodic forced writeback interval reached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8D5859B-3313-4740-AED2-CB5F5CDA273A}"/>
                </a:ext>
              </a:extLst>
            </p:cNvPr>
            <p:cNvSpPr txBox="1"/>
            <p:nvPr/>
          </p:nvSpPr>
          <p:spPr>
            <a:xfrm>
              <a:off x="7864452" y="1077443"/>
              <a:ext cx="2064329" cy="852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6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Memory error signal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077F1756-847B-415F-9BC0-5CC345E80B26}"/>
                </a:ext>
              </a:extLst>
            </p:cNvPr>
            <p:cNvCxnSpPr>
              <a:cxnSpLocks/>
              <a:stCxn id="67" idx="6"/>
              <a:endCxn id="64" idx="2"/>
            </p:cNvCxnSpPr>
            <p:nvPr/>
          </p:nvCxnSpPr>
          <p:spPr>
            <a:xfrm>
              <a:off x="11397848" y="2227302"/>
              <a:ext cx="535395" cy="261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EA86D7D-4FE7-4266-8D4A-DFE03E94A4CE}"/>
                </a:ext>
              </a:extLst>
            </p:cNvPr>
            <p:cNvCxnSpPr>
              <a:cxnSpLocks/>
              <a:stCxn id="64" idx="4"/>
              <a:endCxn id="79" idx="0"/>
            </p:cNvCxnSpPr>
            <p:nvPr/>
          </p:nvCxnSpPr>
          <p:spPr>
            <a:xfrm>
              <a:off x="12893363" y="3190040"/>
              <a:ext cx="0" cy="409943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76" name="Connector: Curved 75">
              <a:extLst>
                <a:ext uri="{FF2B5EF4-FFF2-40B4-BE49-F238E27FC236}">
                  <a16:creationId xmlns:a16="http://schemas.microsoft.com/office/drawing/2014/main" id="{D0FCE350-66ED-451D-B5B9-BCB18A419326}"/>
                </a:ext>
              </a:extLst>
            </p:cNvPr>
            <p:cNvCxnSpPr>
              <a:cxnSpLocks/>
              <a:stCxn id="70" idx="2"/>
              <a:endCxn id="77" idx="6"/>
            </p:cNvCxnSpPr>
            <p:nvPr/>
          </p:nvCxnSpPr>
          <p:spPr>
            <a:xfrm rot="10800000">
              <a:off x="8314260" y="4557277"/>
              <a:ext cx="1164714" cy="2827"/>
            </a:xfrm>
            <a:prstGeom prst="curvedConnector3">
              <a:avLst>
                <a:gd name="adj1" fmla="val 50000"/>
              </a:avLst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22631BA-9C0F-4D00-900E-4C1575DDB6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4020" y="3597156"/>
              <a:ext cx="1920240" cy="1920240"/>
            </a:xfrm>
            <a:prstGeom prst="ellipse">
              <a:avLst/>
            </a:prstGeom>
            <a:solidFill>
              <a:srgbClr val="70AD47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Resume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all the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processes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4315665-A2B6-47EE-9C4C-F160DE0F597B}"/>
                </a:ext>
              </a:extLst>
            </p:cNvPr>
            <p:cNvCxnSpPr>
              <a:cxnSpLocks/>
              <a:stCxn id="77" idx="0"/>
              <a:endCxn id="63" idx="4"/>
            </p:cNvCxnSpPr>
            <p:nvPr/>
          </p:nvCxnSpPr>
          <p:spPr>
            <a:xfrm flipV="1">
              <a:off x="7354140" y="3181309"/>
              <a:ext cx="0" cy="415847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DFF11E9-B23A-4711-80FC-A0B18920B7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33243" y="3599983"/>
              <a:ext cx="1920240" cy="1920240"/>
            </a:xfrm>
            <a:prstGeom prst="ellipse">
              <a:avLst/>
            </a:prstGeom>
            <a:solidFill>
              <a:srgbClr val="E2000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Retrieve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the </a:t>
              </a:r>
              <a:r>
                <a:rPr kumimoji="0" lang="en-US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ckpted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PCBs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5FEC9C5-CB22-4AB6-81F7-C4EB0BA9A36E}"/>
                </a:ext>
              </a:extLst>
            </p:cNvPr>
            <p:cNvCxnSpPr>
              <a:cxnSpLocks/>
              <a:stCxn id="79" idx="2"/>
              <a:endCxn id="70" idx="6"/>
            </p:cNvCxnSpPr>
            <p:nvPr/>
          </p:nvCxnSpPr>
          <p:spPr>
            <a:xfrm flipH="1">
              <a:off x="11399214" y="4560103"/>
              <a:ext cx="534029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A2966BEC-B832-4BB2-A491-D1D86028F560}"/>
                </a:ext>
              </a:extLst>
            </p:cNvPr>
            <p:cNvCxnSpPr>
              <a:cxnSpLocks/>
              <a:stCxn id="89" idx="4"/>
              <a:endCxn id="92" idx="0"/>
            </p:cNvCxnSpPr>
            <p:nvPr/>
          </p:nvCxnSpPr>
          <p:spPr>
            <a:xfrm>
              <a:off x="2235120" y="3190040"/>
              <a:ext cx="0" cy="409644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580477B7-DD2A-4BCD-AD8A-282B5F9767EF}"/>
                </a:ext>
              </a:extLst>
            </p:cNvPr>
            <p:cNvCxnSpPr>
              <a:cxnSpLocks/>
              <a:stCxn id="92" idx="6"/>
              <a:endCxn id="95" idx="2"/>
            </p:cNvCxnSpPr>
            <p:nvPr/>
          </p:nvCxnSpPr>
          <p:spPr>
            <a:xfrm>
              <a:off x="3195240" y="4559804"/>
              <a:ext cx="747757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7DC968E-5EDA-42CE-AEE6-F99F834B1F6E}"/>
                </a:ext>
              </a:extLst>
            </p:cNvPr>
            <p:cNvCxnSpPr>
              <a:cxnSpLocks/>
            </p:cNvCxnSpPr>
            <p:nvPr/>
          </p:nvCxnSpPr>
          <p:spPr>
            <a:xfrm>
              <a:off x="6070836" y="1990779"/>
              <a:ext cx="0" cy="357516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74FB180-5E78-463D-ADE6-73F33A566794}"/>
                </a:ext>
              </a:extLst>
            </p:cNvPr>
            <p:cNvCxnSpPr>
              <a:cxnSpLocks/>
            </p:cNvCxnSpPr>
            <p:nvPr/>
          </p:nvCxnSpPr>
          <p:spPr>
            <a:xfrm>
              <a:off x="8874652" y="1973205"/>
              <a:ext cx="0" cy="357516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337CD05-0F15-4A71-B0B2-265EACC352DA}"/>
                </a:ext>
              </a:extLst>
            </p:cNvPr>
            <p:cNvGrpSpPr/>
            <p:nvPr/>
          </p:nvGrpSpPr>
          <p:grpSpPr>
            <a:xfrm>
              <a:off x="7174460" y="1402874"/>
              <a:ext cx="385129" cy="403835"/>
              <a:chOff x="9253037" y="2068237"/>
              <a:chExt cx="385129" cy="403835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5A67D33-9D62-4A4A-9A8F-163A720586B7}"/>
                  </a:ext>
                </a:extLst>
              </p:cNvPr>
              <p:cNvSpPr/>
              <p:nvPr/>
            </p:nvSpPr>
            <p:spPr>
              <a:xfrm>
                <a:off x="9319147" y="2120841"/>
                <a:ext cx="275207" cy="275207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78FA8B5-392E-4638-97BD-A56EC18A79E9}"/>
                  </a:ext>
                </a:extLst>
              </p:cNvPr>
              <p:cNvSpPr txBox="1"/>
              <p:nvPr/>
            </p:nvSpPr>
            <p:spPr>
              <a:xfrm>
                <a:off x="9253037" y="2068237"/>
                <a:ext cx="385129" cy="403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02A7964-DAAB-4F0F-8334-A70EEA16891B}"/>
                </a:ext>
              </a:extLst>
            </p:cNvPr>
            <p:cNvGrpSpPr/>
            <p:nvPr/>
          </p:nvGrpSpPr>
          <p:grpSpPr>
            <a:xfrm>
              <a:off x="1275000" y="1269800"/>
              <a:ext cx="1920240" cy="1920240"/>
              <a:chOff x="3843356" y="1398843"/>
              <a:chExt cx="1920240" cy="1920240"/>
            </a:xfrm>
            <a:solidFill>
              <a:srgbClr val="5B9BD5"/>
            </a:solidFill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C71ACB0-BBCC-4624-AD50-2227EB5EDD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43356" y="1398843"/>
                <a:ext cx="1920240" cy="1920240"/>
              </a:xfrm>
              <a:prstGeom prst="ellipse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Stall </a:t>
                </a: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all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processes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3CA2619-0998-4536-998C-31D6D3CA5B6B}"/>
                  </a:ext>
                </a:extLst>
              </p:cNvPr>
              <p:cNvSpPr/>
              <p:nvPr/>
            </p:nvSpPr>
            <p:spPr>
              <a:xfrm>
                <a:off x="4660966" y="1502395"/>
                <a:ext cx="275207" cy="27520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30D60DF-3063-49A4-90D4-BC3FF5FD7198}"/>
                </a:ext>
              </a:extLst>
            </p:cNvPr>
            <p:cNvGrpSpPr/>
            <p:nvPr/>
          </p:nvGrpSpPr>
          <p:grpSpPr>
            <a:xfrm>
              <a:off x="1275000" y="3599684"/>
              <a:ext cx="1920240" cy="1920240"/>
              <a:chOff x="1421532" y="1259514"/>
              <a:chExt cx="1920240" cy="1920240"/>
            </a:xfrm>
            <a:solidFill>
              <a:srgbClr val="5B9BD5"/>
            </a:solidFill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6217F471-7576-4365-968C-C85951792F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21532" y="1259514"/>
                <a:ext cx="1920240" cy="1920240"/>
              </a:xfrm>
              <a:prstGeom prst="ellipse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Save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all</a:t>
                </a: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processes’ 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PCB</a:t>
                </a: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DD45ED2-40E9-4056-9492-1AC22FAA7480}"/>
                  </a:ext>
                </a:extLst>
              </p:cNvPr>
              <p:cNvSpPr/>
              <p:nvPr/>
            </p:nvSpPr>
            <p:spPr>
              <a:xfrm>
                <a:off x="2248710" y="1462657"/>
                <a:ext cx="275207" cy="27520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8326D1A-7134-45B2-B8D3-23174A456E71}"/>
                </a:ext>
              </a:extLst>
            </p:cNvPr>
            <p:cNvGrpSpPr/>
            <p:nvPr/>
          </p:nvGrpSpPr>
          <p:grpSpPr>
            <a:xfrm>
              <a:off x="3942997" y="3599684"/>
              <a:ext cx="1920240" cy="1920240"/>
              <a:chOff x="1421532" y="3599983"/>
              <a:chExt cx="1920240" cy="1920240"/>
            </a:xfrm>
            <a:solidFill>
              <a:srgbClr val="5B9BD5"/>
            </a:solidFill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A85699BC-51CB-483F-A687-7D16A349F16A}"/>
                  </a:ext>
                </a:extLst>
              </p:cNvPr>
              <p:cNvSpPr/>
              <p:nvPr/>
            </p:nvSpPr>
            <p:spPr>
              <a:xfrm>
                <a:off x="1421532" y="3599983"/>
                <a:ext cx="1920240" cy="1920240"/>
              </a:xfrm>
              <a:prstGeom prst="ellipse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Flush 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all caches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 with </a:t>
                </a:r>
                <a:r>
                  <a:rPr kumimoji="0" lang="en-US" b="1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bclwb</a:t>
                </a:r>
                <a:endParaRPr kumimoji="0" lang="en-US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B6D643C-397E-4380-A2E2-0705A74720D6}"/>
                  </a:ext>
                </a:extLst>
              </p:cNvPr>
              <p:cNvSpPr/>
              <p:nvPr/>
            </p:nvSpPr>
            <p:spPr>
              <a:xfrm>
                <a:off x="2256409" y="3762799"/>
                <a:ext cx="275207" cy="275207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5BF49DD-66BB-44A4-8F4A-F670EA7BC6C4}"/>
                </a:ext>
              </a:extLst>
            </p:cNvPr>
            <p:cNvGrpSpPr/>
            <p:nvPr/>
          </p:nvGrpSpPr>
          <p:grpSpPr>
            <a:xfrm>
              <a:off x="7165759" y="3723627"/>
              <a:ext cx="385129" cy="403835"/>
              <a:chOff x="9253035" y="2068237"/>
              <a:chExt cx="385129" cy="403835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80D9C1A-29B3-4967-8666-0D2EC3C553DE}"/>
                  </a:ext>
                </a:extLst>
              </p:cNvPr>
              <p:cNvSpPr/>
              <p:nvPr/>
            </p:nvSpPr>
            <p:spPr>
              <a:xfrm>
                <a:off x="9319147" y="2120841"/>
                <a:ext cx="275207" cy="275207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4A40754-AE0F-4D10-BB4A-E5B35C32ED90}"/>
                  </a:ext>
                </a:extLst>
              </p:cNvPr>
              <p:cNvSpPr txBox="1"/>
              <p:nvPr/>
            </p:nvSpPr>
            <p:spPr>
              <a:xfrm>
                <a:off x="9253035" y="2068237"/>
                <a:ext cx="385129" cy="403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EDE61F8-9D7D-415D-88AB-9AB0084FE637}"/>
                </a:ext>
              </a:extLst>
            </p:cNvPr>
            <p:cNvGrpSpPr/>
            <p:nvPr/>
          </p:nvGrpSpPr>
          <p:grpSpPr>
            <a:xfrm>
              <a:off x="10205258" y="1402874"/>
              <a:ext cx="385129" cy="403835"/>
              <a:chOff x="9253035" y="2068237"/>
              <a:chExt cx="385129" cy="403835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5F714512-EB80-4D7D-9238-872C4140F189}"/>
                  </a:ext>
                </a:extLst>
              </p:cNvPr>
              <p:cNvSpPr/>
              <p:nvPr/>
            </p:nvSpPr>
            <p:spPr>
              <a:xfrm>
                <a:off x="9319147" y="2120841"/>
                <a:ext cx="275207" cy="275207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C87E1E1-681B-4492-89C2-446B5514FE62}"/>
                  </a:ext>
                </a:extLst>
              </p:cNvPr>
              <p:cNvSpPr txBox="1"/>
              <p:nvPr/>
            </p:nvSpPr>
            <p:spPr>
              <a:xfrm>
                <a:off x="9253035" y="2068237"/>
                <a:ext cx="385129" cy="403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B53B6FF-DE6E-4E60-952D-9724C0DA80A7}"/>
                </a:ext>
              </a:extLst>
            </p:cNvPr>
            <p:cNvGrpSpPr/>
            <p:nvPr/>
          </p:nvGrpSpPr>
          <p:grpSpPr>
            <a:xfrm>
              <a:off x="12693099" y="1377674"/>
              <a:ext cx="385129" cy="403835"/>
              <a:chOff x="9253035" y="2068237"/>
              <a:chExt cx="385129" cy="403835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EA49BA26-D75E-47B1-80C4-20DC5745E09F}"/>
                  </a:ext>
                </a:extLst>
              </p:cNvPr>
              <p:cNvSpPr/>
              <p:nvPr/>
            </p:nvSpPr>
            <p:spPr>
              <a:xfrm>
                <a:off x="9319147" y="2120841"/>
                <a:ext cx="275207" cy="275207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296A0D1-3700-41C4-9373-22B7C4E0B294}"/>
                  </a:ext>
                </a:extLst>
              </p:cNvPr>
              <p:cNvSpPr txBox="1"/>
              <p:nvPr/>
            </p:nvSpPr>
            <p:spPr>
              <a:xfrm>
                <a:off x="9253035" y="2068237"/>
                <a:ext cx="385129" cy="403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1C30DE0-7346-4D0E-8CE2-67DEB77B079B}"/>
                </a:ext>
              </a:extLst>
            </p:cNvPr>
            <p:cNvGrpSpPr/>
            <p:nvPr/>
          </p:nvGrpSpPr>
          <p:grpSpPr>
            <a:xfrm>
              <a:off x="12693098" y="3708702"/>
              <a:ext cx="385129" cy="403835"/>
              <a:chOff x="9253035" y="2068237"/>
              <a:chExt cx="385129" cy="403835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2A46960-D5DF-4E17-ACAB-188BDEBD81A1}"/>
                  </a:ext>
                </a:extLst>
              </p:cNvPr>
              <p:cNvSpPr/>
              <p:nvPr/>
            </p:nvSpPr>
            <p:spPr>
              <a:xfrm>
                <a:off x="9319147" y="2120841"/>
                <a:ext cx="275207" cy="275207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B515ADF-9286-4111-9863-38723E242FFD}"/>
                  </a:ext>
                </a:extLst>
              </p:cNvPr>
              <p:cNvSpPr txBox="1"/>
              <p:nvPr/>
            </p:nvSpPr>
            <p:spPr>
              <a:xfrm>
                <a:off x="9253035" y="2068237"/>
                <a:ext cx="385129" cy="403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8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602AE07-5C9B-48A1-A212-12DA2300D0E8}"/>
                </a:ext>
              </a:extLst>
            </p:cNvPr>
            <p:cNvGrpSpPr/>
            <p:nvPr/>
          </p:nvGrpSpPr>
          <p:grpSpPr>
            <a:xfrm>
              <a:off x="10245846" y="3715437"/>
              <a:ext cx="385129" cy="403835"/>
              <a:chOff x="9253035" y="2068237"/>
              <a:chExt cx="385129" cy="403835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1FB7E65B-FA6C-4E4B-983F-FC307172543D}"/>
                  </a:ext>
                </a:extLst>
              </p:cNvPr>
              <p:cNvSpPr/>
              <p:nvPr/>
            </p:nvSpPr>
            <p:spPr>
              <a:xfrm>
                <a:off x="9319147" y="2120841"/>
                <a:ext cx="275207" cy="275207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52CE83BB-97BF-415C-86C5-427ED506E551}"/>
                  </a:ext>
                </a:extLst>
              </p:cNvPr>
              <p:cNvSpPr txBox="1"/>
              <p:nvPr/>
            </p:nvSpPr>
            <p:spPr>
              <a:xfrm>
                <a:off x="9253035" y="2068237"/>
                <a:ext cx="385129" cy="403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C3A40A53-B95D-4FF7-AE49-E1E43FE9FEC9}"/>
                </a:ext>
              </a:extLst>
            </p:cNvPr>
            <p:cNvGrpSpPr/>
            <p:nvPr/>
          </p:nvGrpSpPr>
          <p:grpSpPr>
            <a:xfrm>
              <a:off x="2028367" y="1444395"/>
              <a:ext cx="385129" cy="403835"/>
              <a:chOff x="9253037" y="2068237"/>
              <a:chExt cx="385129" cy="403835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69B8F5FD-AF96-4BE1-BDF6-5EE78FB6E7D7}"/>
                  </a:ext>
                </a:extLst>
              </p:cNvPr>
              <p:cNvSpPr/>
              <p:nvPr/>
            </p:nvSpPr>
            <p:spPr>
              <a:xfrm>
                <a:off x="9319147" y="2120841"/>
                <a:ext cx="275207" cy="275207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305D4FD-7BCD-421B-9FC9-E8A5D81B92D5}"/>
                  </a:ext>
                </a:extLst>
              </p:cNvPr>
              <p:cNvSpPr txBox="1"/>
              <p:nvPr/>
            </p:nvSpPr>
            <p:spPr>
              <a:xfrm>
                <a:off x="9253037" y="2068237"/>
                <a:ext cx="385129" cy="403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AFE3C88-2548-41BB-A3D9-B64536E2E36B}"/>
                </a:ext>
              </a:extLst>
            </p:cNvPr>
            <p:cNvGrpSpPr/>
            <p:nvPr/>
          </p:nvGrpSpPr>
          <p:grpSpPr>
            <a:xfrm>
              <a:off x="2018799" y="3718086"/>
              <a:ext cx="385129" cy="403835"/>
              <a:chOff x="9253037" y="2068237"/>
              <a:chExt cx="385129" cy="403835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F359B06F-10BC-497B-9396-5C4E35D90840}"/>
                  </a:ext>
                </a:extLst>
              </p:cNvPr>
              <p:cNvSpPr/>
              <p:nvPr/>
            </p:nvSpPr>
            <p:spPr>
              <a:xfrm>
                <a:off x="9319147" y="2120841"/>
                <a:ext cx="275207" cy="275207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820E5DA-08CD-4B27-B398-4A1D8005EF25}"/>
                  </a:ext>
                </a:extLst>
              </p:cNvPr>
              <p:cNvSpPr txBox="1"/>
              <p:nvPr/>
            </p:nvSpPr>
            <p:spPr>
              <a:xfrm>
                <a:off x="9253037" y="2068237"/>
                <a:ext cx="385129" cy="403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1050C01-9F40-406F-A6AD-97532DCBD370}"/>
                </a:ext>
              </a:extLst>
            </p:cNvPr>
            <p:cNvGrpSpPr/>
            <p:nvPr/>
          </p:nvGrpSpPr>
          <p:grpSpPr>
            <a:xfrm>
              <a:off x="4675794" y="3718086"/>
              <a:ext cx="385129" cy="403835"/>
              <a:chOff x="9253037" y="2068237"/>
              <a:chExt cx="385129" cy="403835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29A14BF6-735E-42F1-9B0D-B6D15B5691B8}"/>
                  </a:ext>
                </a:extLst>
              </p:cNvPr>
              <p:cNvSpPr/>
              <p:nvPr/>
            </p:nvSpPr>
            <p:spPr>
              <a:xfrm>
                <a:off x="9319147" y="2120841"/>
                <a:ext cx="275207" cy="275207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6B00A55-3CBC-474D-A88B-79C8279E82F3}"/>
                  </a:ext>
                </a:extLst>
              </p:cNvPr>
              <p:cNvSpPr txBox="1"/>
              <p:nvPr/>
            </p:nvSpPr>
            <p:spPr>
              <a:xfrm>
                <a:off x="9253037" y="2068237"/>
                <a:ext cx="385129" cy="403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854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0723F-334F-412D-9E0D-FA1A4237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Decreasing reliability in future 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A6DA6-6D78-4101-B7F4-9C737911A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Scaling: decrease cell size to increase capacity.</a:t>
            </a:r>
          </a:p>
          <a:p>
            <a:r>
              <a:rPr lang="en-US" dirty="0"/>
              <a:t>Increasing error rate:</a:t>
            </a:r>
          </a:p>
          <a:p>
            <a:pPr lvl="1"/>
            <a:r>
              <a:rPr lang="en-US" dirty="0"/>
              <a:t>Vulnerability of ultra-thin dielectric material.</a:t>
            </a:r>
          </a:p>
          <a:p>
            <a:pPr lvl="1"/>
            <a:r>
              <a:rPr lang="en-US" dirty="0"/>
              <a:t>Increased variance between cells on retention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53ED9-83EB-4D63-832A-DE0CBD19F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图表 1">
            <a:extLst>
              <a:ext uri="{FF2B5EF4-FFF2-40B4-BE49-F238E27FC236}">
                <a16:creationId xmlns:a16="http://schemas.microsoft.com/office/drawing/2014/main" id="{7F200CE1-7298-4634-936C-C7E04B2F1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236560"/>
              </p:ext>
            </p:extLst>
          </p:nvPr>
        </p:nvGraphicFramePr>
        <p:xfrm>
          <a:off x="1104900" y="2884742"/>
          <a:ext cx="6124575" cy="3276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6">
            <a:extLst>
              <a:ext uri="{FF2B5EF4-FFF2-40B4-BE49-F238E27FC236}">
                <a16:creationId xmlns:a16="http://schemas.microsoft.com/office/drawing/2014/main" id="{1C592BD8-A920-4CB6-9625-24EE85CC0EE0}"/>
              </a:ext>
            </a:extLst>
          </p:cNvPr>
          <p:cNvSpPr txBox="1"/>
          <p:nvPr/>
        </p:nvSpPr>
        <p:spPr>
          <a:xfrm rot="16200000">
            <a:off x="445197" y="4041032"/>
            <a:ext cx="2397987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Error Rate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FBF3E5-D870-4DF2-BBC3-1B270E93977C}"/>
              </a:ext>
            </a:extLst>
          </p:cNvPr>
          <p:cNvSpPr/>
          <p:nvPr/>
        </p:nvSpPr>
        <p:spPr>
          <a:xfrm>
            <a:off x="3307904" y="6009162"/>
            <a:ext cx="3387017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Technology nodes (nm)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F6FEC8-6827-4DBC-A5B1-2B9922DD72F5}"/>
              </a:ext>
            </a:extLst>
          </p:cNvPr>
          <p:cNvSpPr txBox="1"/>
          <p:nvPr/>
        </p:nvSpPr>
        <p:spPr>
          <a:xfrm>
            <a:off x="7086600" y="6007796"/>
            <a:ext cx="2057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[Cha+, HPCA’17]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8FE887-80F6-48E8-98CD-46BDC7825123}"/>
              </a:ext>
            </a:extLst>
          </p:cNvPr>
          <p:cNvGrpSpPr/>
          <p:nvPr/>
        </p:nvGrpSpPr>
        <p:grpSpPr>
          <a:xfrm>
            <a:off x="1790590" y="2884742"/>
            <a:ext cx="1312688" cy="2941218"/>
            <a:chOff x="601295" y="820493"/>
            <a:chExt cx="1080501" cy="40764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F4E674-2631-45D2-B334-0A2B16835BBE}"/>
                </a:ext>
              </a:extLst>
            </p:cNvPr>
            <p:cNvSpPr txBox="1"/>
            <p:nvPr/>
          </p:nvSpPr>
          <p:spPr>
            <a:xfrm>
              <a:off x="615678" y="820493"/>
              <a:ext cx="105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4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3CED77-A1BF-4F7E-8407-A80183BF1F36}"/>
                </a:ext>
              </a:extLst>
            </p:cNvPr>
            <p:cNvSpPr txBox="1"/>
            <p:nvPr/>
          </p:nvSpPr>
          <p:spPr>
            <a:xfrm>
              <a:off x="615678" y="1411590"/>
              <a:ext cx="1050681" cy="52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4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7B1EC4-C72B-4849-AA26-9B83CDFB3B37}"/>
                </a:ext>
              </a:extLst>
            </p:cNvPr>
            <p:cNvSpPr txBox="1"/>
            <p:nvPr/>
          </p:nvSpPr>
          <p:spPr>
            <a:xfrm>
              <a:off x="615678" y="2002689"/>
              <a:ext cx="1050681" cy="52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4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A2E7BC-2169-49D7-885F-E49340D83C33}"/>
                </a:ext>
              </a:extLst>
            </p:cNvPr>
            <p:cNvSpPr txBox="1"/>
            <p:nvPr/>
          </p:nvSpPr>
          <p:spPr>
            <a:xfrm>
              <a:off x="612502" y="2593787"/>
              <a:ext cx="1050681" cy="52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4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F4531A-45AD-4704-AFAC-270B06899915}"/>
                </a:ext>
              </a:extLst>
            </p:cNvPr>
            <p:cNvSpPr txBox="1"/>
            <p:nvPr/>
          </p:nvSpPr>
          <p:spPr>
            <a:xfrm>
              <a:off x="601295" y="3189415"/>
              <a:ext cx="1050681" cy="52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4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046140-09E2-4F89-B706-EDDE509467E5}"/>
                </a:ext>
              </a:extLst>
            </p:cNvPr>
            <p:cNvSpPr txBox="1"/>
            <p:nvPr/>
          </p:nvSpPr>
          <p:spPr>
            <a:xfrm>
              <a:off x="631115" y="3785043"/>
              <a:ext cx="1050681" cy="52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4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08A1BC-1F3A-4A17-9462-CAAE932F1045}"/>
                </a:ext>
              </a:extLst>
            </p:cNvPr>
            <p:cNvSpPr txBox="1"/>
            <p:nvPr/>
          </p:nvSpPr>
          <p:spPr>
            <a:xfrm>
              <a:off x="631115" y="4376141"/>
              <a:ext cx="1050681" cy="52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4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772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32C14-F141-4252-8C35-32891196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NVRAM latency sensitivity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2689F-88DC-4321-9D70-2EDD83C73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DFB62-9184-4E73-9729-E62BD13E4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F0FDA32-0702-473F-94D6-BEFDF3D18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82653"/>
              </p:ext>
            </p:extLst>
          </p:nvPr>
        </p:nvGraphicFramePr>
        <p:xfrm>
          <a:off x="335280" y="1138977"/>
          <a:ext cx="8675156" cy="421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6">
            <a:extLst>
              <a:ext uri="{FF2B5EF4-FFF2-40B4-BE49-F238E27FC236}">
                <a16:creationId xmlns:a16="http://schemas.microsoft.com/office/drawing/2014/main" id="{72304DA6-DA8C-4322-981D-81804D8CC7F9}"/>
              </a:ext>
            </a:extLst>
          </p:cNvPr>
          <p:cNvSpPr txBox="1"/>
          <p:nvPr/>
        </p:nvSpPr>
        <p:spPr>
          <a:xfrm rot="16200000">
            <a:off x="-666434" y="2510088"/>
            <a:ext cx="1784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Throughput</a:t>
            </a:r>
            <a:endParaRPr lang="en-US" sz="24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40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4BDFB-6EF8-407B-BD1D-1516261BF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varying the periodic forced writeback interval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34E51-4FF3-4571-B1FF-D1E81B071E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84C1521B-D303-4736-B997-FCDC9A048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714833"/>
              </p:ext>
            </p:extLst>
          </p:nvPr>
        </p:nvGraphicFramePr>
        <p:xfrm>
          <a:off x="605425" y="1615924"/>
          <a:ext cx="8295840" cy="3338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TextBox 6">
            <a:extLst>
              <a:ext uri="{FF2B5EF4-FFF2-40B4-BE49-F238E27FC236}">
                <a16:creationId xmlns:a16="http://schemas.microsoft.com/office/drawing/2014/main" id="{9E320E6E-B69B-4A8A-B5DF-DEFA5E20369D}"/>
              </a:ext>
            </a:extLst>
          </p:cNvPr>
          <p:cNvSpPr txBox="1"/>
          <p:nvPr/>
        </p:nvSpPr>
        <p:spPr>
          <a:xfrm rot="16200000">
            <a:off x="-2430363" y="2713869"/>
            <a:ext cx="560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Normalized Throughput</a:t>
            </a:r>
            <a:endParaRPr lang="en-US" sz="2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0445A3-8D3E-401C-8E04-55BB881929A9}"/>
              </a:ext>
            </a:extLst>
          </p:cNvPr>
          <p:cNvSpPr txBox="1"/>
          <p:nvPr/>
        </p:nvSpPr>
        <p:spPr>
          <a:xfrm>
            <a:off x="1958484" y="4954366"/>
            <a:ext cx="5452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Periodic Forced Writeback Interval (s)</a:t>
            </a:r>
          </a:p>
        </p:txBody>
      </p:sp>
    </p:spTree>
    <p:extLst>
      <p:ext uri="{BB962C8B-B14F-4D97-AF65-F5344CB8AC3E}">
        <p14:creationId xmlns:p14="http://schemas.microsoft.com/office/powerpoint/2010/main" val="2042985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1083-3A1C-45F6-BCFC-6CBD2638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varying the periodic forced writeback interval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44833-E4F9-4BF6-8D95-3692BD7A5A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B3B2836-00AC-4B68-B056-6351D686F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563727"/>
              </p:ext>
            </p:extLst>
          </p:nvPr>
        </p:nvGraphicFramePr>
        <p:xfrm>
          <a:off x="597487" y="1754030"/>
          <a:ext cx="8154834" cy="346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7364276-7E30-4B5A-A7DA-7B2893EFE2C5}"/>
              </a:ext>
            </a:extLst>
          </p:cNvPr>
          <p:cNvSpPr txBox="1"/>
          <p:nvPr/>
        </p:nvSpPr>
        <p:spPr>
          <a:xfrm>
            <a:off x="2120202" y="5221170"/>
            <a:ext cx="557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Periodic Forced Writeback Interval (s)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B5BEB7-9FC6-4368-BBF3-E59CFA66A842}"/>
              </a:ext>
            </a:extLst>
          </p:cNvPr>
          <p:cNvGrpSpPr/>
          <p:nvPr/>
        </p:nvGrpSpPr>
        <p:grpSpPr>
          <a:xfrm>
            <a:off x="456481" y="1754030"/>
            <a:ext cx="1229022" cy="3305650"/>
            <a:chOff x="1138492" y="5570524"/>
            <a:chExt cx="1095683" cy="254550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6A51CB-440A-4D27-AC16-FF039E8C04D7}"/>
                </a:ext>
              </a:extLst>
            </p:cNvPr>
            <p:cNvSpPr txBox="1"/>
            <p:nvPr/>
          </p:nvSpPr>
          <p:spPr>
            <a:xfrm>
              <a:off x="1138492" y="5570524"/>
              <a:ext cx="10949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8×10</a:t>
              </a:r>
              <a:r>
                <a:rPr lang="en-US" sz="22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-9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94566B-7548-4D10-AC54-3917CB5DCB09}"/>
                </a:ext>
              </a:extLst>
            </p:cNvPr>
            <p:cNvSpPr txBox="1"/>
            <p:nvPr/>
          </p:nvSpPr>
          <p:spPr>
            <a:xfrm>
              <a:off x="1138492" y="6088345"/>
              <a:ext cx="10949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6×10</a:t>
              </a:r>
              <a:r>
                <a:rPr lang="en-US" sz="22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23EABB-5A54-43AD-B9C4-01ADBA5DE664}"/>
                </a:ext>
              </a:extLst>
            </p:cNvPr>
            <p:cNvSpPr txBox="1"/>
            <p:nvPr/>
          </p:nvSpPr>
          <p:spPr>
            <a:xfrm>
              <a:off x="1138492" y="6634357"/>
              <a:ext cx="10949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4×10</a:t>
              </a:r>
              <a:r>
                <a:rPr lang="en-US" sz="22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-9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6C8E19-FE90-42D0-820F-50DC3EA32D02}"/>
                </a:ext>
              </a:extLst>
            </p:cNvPr>
            <p:cNvSpPr txBox="1"/>
            <p:nvPr/>
          </p:nvSpPr>
          <p:spPr>
            <a:xfrm>
              <a:off x="1139187" y="7146876"/>
              <a:ext cx="10949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2×10</a:t>
              </a:r>
              <a:r>
                <a:rPr lang="en-US" sz="22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ED8179-D075-46DD-88B4-E60749BD0F75}"/>
                </a:ext>
              </a:extLst>
            </p:cNvPr>
            <p:cNvSpPr txBox="1"/>
            <p:nvPr/>
          </p:nvSpPr>
          <p:spPr>
            <a:xfrm>
              <a:off x="1597013" y="7685138"/>
              <a:ext cx="2934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</a:t>
              </a:r>
              <a:endParaRPr lang="en-US" sz="2200" baseline="30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6">
            <a:extLst>
              <a:ext uri="{FF2B5EF4-FFF2-40B4-BE49-F238E27FC236}">
                <a16:creationId xmlns:a16="http://schemas.microsoft.com/office/drawing/2014/main" id="{B893CAE4-0A9E-4DE6-9A38-EFAB4137CBFD}"/>
              </a:ext>
            </a:extLst>
          </p:cNvPr>
          <p:cNvSpPr txBox="1"/>
          <p:nvPr/>
        </p:nvSpPr>
        <p:spPr>
          <a:xfrm rot="16200000">
            <a:off x="-715435" y="3104852"/>
            <a:ext cx="2127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Rollback rate</a:t>
            </a:r>
          </a:p>
        </p:txBody>
      </p:sp>
    </p:spTree>
    <p:extLst>
      <p:ext uri="{BB962C8B-B14F-4D97-AF65-F5344CB8AC3E}">
        <p14:creationId xmlns:p14="http://schemas.microsoft.com/office/powerpoint/2010/main" val="1049581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3CD84-3779-462C-AB71-67475484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3D-DRAM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2F2C9-07E5-43B9-B73D-DE47AF6100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36" name="图表 2">
            <a:extLst>
              <a:ext uri="{FF2B5EF4-FFF2-40B4-BE49-F238E27FC236}">
                <a16:creationId xmlns:a16="http://schemas.microsoft.com/office/drawing/2014/main" id="{97109322-333E-40BF-9904-7E3E760267E1}"/>
              </a:ext>
            </a:extLst>
          </p:cNvPr>
          <p:cNvGraphicFramePr>
            <a:graphicFrameLocks noGrp="1"/>
          </p:cNvGraphicFramePr>
          <p:nvPr/>
        </p:nvGraphicFramePr>
        <p:xfrm>
          <a:off x="492374" y="862614"/>
          <a:ext cx="8295840" cy="5453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7" name="直接连接符 4">
            <a:extLst>
              <a:ext uri="{FF2B5EF4-FFF2-40B4-BE49-F238E27FC236}">
                <a16:creationId xmlns:a16="http://schemas.microsoft.com/office/drawing/2014/main" id="{2144307D-AA6D-433D-ADFF-9EC02D4D0BF0}"/>
              </a:ext>
            </a:extLst>
          </p:cNvPr>
          <p:cNvCxnSpPr>
            <a:cxnSpLocks/>
          </p:cNvCxnSpPr>
          <p:nvPr/>
        </p:nvCxnSpPr>
        <p:spPr>
          <a:xfrm>
            <a:off x="7636068" y="1552068"/>
            <a:ext cx="0" cy="419499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8" name="直接连接符 9">
            <a:extLst>
              <a:ext uri="{FF2B5EF4-FFF2-40B4-BE49-F238E27FC236}">
                <a16:creationId xmlns:a16="http://schemas.microsoft.com/office/drawing/2014/main" id="{23A1BEF4-4BEE-4C9C-A969-F8616DF7C46E}"/>
              </a:ext>
            </a:extLst>
          </p:cNvPr>
          <p:cNvCxnSpPr>
            <a:cxnSpLocks/>
          </p:cNvCxnSpPr>
          <p:nvPr/>
        </p:nvCxnSpPr>
        <p:spPr>
          <a:xfrm>
            <a:off x="6615778" y="4312381"/>
            <a:ext cx="102029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9" name="直接连接符 46">
            <a:extLst>
              <a:ext uri="{FF2B5EF4-FFF2-40B4-BE49-F238E27FC236}">
                <a16:creationId xmlns:a16="http://schemas.microsoft.com/office/drawing/2014/main" id="{CEAC13DB-D0B3-4FDD-A8E9-594BF7D03B59}"/>
              </a:ext>
            </a:extLst>
          </p:cNvPr>
          <p:cNvCxnSpPr>
            <a:cxnSpLocks/>
          </p:cNvCxnSpPr>
          <p:nvPr/>
        </p:nvCxnSpPr>
        <p:spPr>
          <a:xfrm>
            <a:off x="7117326" y="2472742"/>
            <a:ext cx="478858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0" name="直接箭头连接符 48">
            <a:extLst>
              <a:ext uri="{FF2B5EF4-FFF2-40B4-BE49-F238E27FC236}">
                <a16:creationId xmlns:a16="http://schemas.microsoft.com/office/drawing/2014/main" id="{804B1864-ED0C-41FF-9F63-2FC12D0A393F}"/>
              </a:ext>
            </a:extLst>
          </p:cNvPr>
          <p:cNvCxnSpPr>
            <a:cxnSpLocks/>
          </p:cNvCxnSpPr>
          <p:nvPr/>
        </p:nvCxnSpPr>
        <p:spPr>
          <a:xfrm>
            <a:off x="7125923" y="2472742"/>
            <a:ext cx="0" cy="183963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41" name="TextBox 6">
            <a:extLst>
              <a:ext uri="{FF2B5EF4-FFF2-40B4-BE49-F238E27FC236}">
                <a16:creationId xmlns:a16="http://schemas.microsoft.com/office/drawing/2014/main" id="{A33D8399-C072-4292-9AD7-3FF17E519F72}"/>
              </a:ext>
            </a:extLst>
          </p:cNvPr>
          <p:cNvSpPr txBox="1"/>
          <p:nvPr/>
        </p:nvSpPr>
        <p:spPr>
          <a:xfrm>
            <a:off x="3997792" y="6058760"/>
            <a:ext cx="255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Single Cell BER</a:t>
            </a:r>
          </a:p>
        </p:txBody>
      </p:sp>
      <p:cxnSp>
        <p:nvCxnSpPr>
          <p:cNvPr id="42" name="直接连接符 46">
            <a:extLst>
              <a:ext uri="{FF2B5EF4-FFF2-40B4-BE49-F238E27FC236}">
                <a16:creationId xmlns:a16="http://schemas.microsoft.com/office/drawing/2014/main" id="{2C965A54-B1FB-4F5A-9774-C9A8108A269E}"/>
              </a:ext>
            </a:extLst>
          </p:cNvPr>
          <p:cNvCxnSpPr>
            <a:cxnSpLocks/>
          </p:cNvCxnSpPr>
          <p:nvPr/>
        </p:nvCxnSpPr>
        <p:spPr>
          <a:xfrm>
            <a:off x="6612460" y="1820595"/>
            <a:ext cx="1023608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3" name="直接箭头连接符 48">
            <a:extLst>
              <a:ext uri="{FF2B5EF4-FFF2-40B4-BE49-F238E27FC236}">
                <a16:creationId xmlns:a16="http://schemas.microsoft.com/office/drawing/2014/main" id="{0A00744A-889C-46A6-8AC6-C86DED6C9A1F}"/>
              </a:ext>
            </a:extLst>
          </p:cNvPr>
          <p:cNvCxnSpPr>
            <a:cxnSpLocks/>
          </p:cNvCxnSpPr>
          <p:nvPr/>
        </p:nvCxnSpPr>
        <p:spPr>
          <a:xfrm>
            <a:off x="6612460" y="1820595"/>
            <a:ext cx="1" cy="249178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0E6BAE5-9894-41FD-A8DA-B3BA82624B30}"/>
              </a:ext>
            </a:extLst>
          </p:cNvPr>
          <p:cNvSpPr txBox="1"/>
          <p:nvPr/>
        </p:nvSpPr>
        <p:spPr>
          <a:xfrm>
            <a:off x="5841621" y="2791357"/>
            <a:ext cx="861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10</a:t>
            </a:r>
            <a:r>
              <a:rPr lang="en-US" sz="2200" baseline="30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16</a:t>
            </a:r>
            <a:endParaRPr lang="en-US" sz="22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BA7781-F06F-4613-83DB-0C10AF6F8865}"/>
              </a:ext>
            </a:extLst>
          </p:cNvPr>
          <p:cNvSpPr txBox="1"/>
          <p:nvPr/>
        </p:nvSpPr>
        <p:spPr>
          <a:xfrm>
            <a:off x="6494909" y="3408167"/>
            <a:ext cx="861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10</a:t>
            </a:r>
            <a:r>
              <a:rPr lang="en-US" sz="2200" baseline="30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12</a:t>
            </a:r>
            <a:endParaRPr lang="en-US" sz="22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Callout: Bent Line with No Border 45">
            <a:extLst>
              <a:ext uri="{FF2B5EF4-FFF2-40B4-BE49-F238E27FC236}">
                <a16:creationId xmlns:a16="http://schemas.microsoft.com/office/drawing/2014/main" id="{F6C43B07-B840-40F2-B96C-B9DE419BDE15}"/>
              </a:ext>
            </a:extLst>
          </p:cNvPr>
          <p:cNvSpPr/>
          <p:nvPr/>
        </p:nvSpPr>
        <p:spPr>
          <a:xfrm rot="16200000">
            <a:off x="7435916" y="4285571"/>
            <a:ext cx="1516872" cy="406146"/>
          </a:xfrm>
          <a:prstGeom prst="callout2">
            <a:avLst>
              <a:gd name="adj1" fmla="val 21250"/>
              <a:gd name="adj2" fmla="val -6639"/>
              <a:gd name="adj3" fmla="val 20735"/>
              <a:gd name="adj4" fmla="val -16149"/>
              <a:gd name="adj5" fmla="val -86793"/>
              <a:gd name="adj6" fmla="val -21901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2743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Sub-20 nm</a:t>
            </a:r>
          </a:p>
        </p:txBody>
      </p:sp>
      <p:cxnSp>
        <p:nvCxnSpPr>
          <p:cNvPr id="47" name="直接连接符 8">
            <a:extLst>
              <a:ext uri="{FF2B5EF4-FFF2-40B4-BE49-F238E27FC236}">
                <a16:creationId xmlns:a16="http://schemas.microsoft.com/office/drawing/2014/main" id="{0FF99179-AA01-4960-A41E-E6D2A5651C6F}"/>
              </a:ext>
            </a:extLst>
          </p:cNvPr>
          <p:cNvCxnSpPr>
            <a:cxnSpLocks/>
          </p:cNvCxnSpPr>
          <p:nvPr/>
        </p:nvCxnSpPr>
        <p:spPr>
          <a:xfrm>
            <a:off x="4313877" y="1552068"/>
            <a:ext cx="0" cy="419499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8" name="Callout: Bent Line with No Border 47">
            <a:extLst>
              <a:ext uri="{FF2B5EF4-FFF2-40B4-BE49-F238E27FC236}">
                <a16:creationId xmlns:a16="http://schemas.microsoft.com/office/drawing/2014/main" id="{81D255B3-1775-485E-9843-44BFB9E4EB32}"/>
              </a:ext>
            </a:extLst>
          </p:cNvPr>
          <p:cNvSpPr/>
          <p:nvPr/>
        </p:nvSpPr>
        <p:spPr>
          <a:xfrm rot="16200000">
            <a:off x="3407960" y="3546724"/>
            <a:ext cx="1044418" cy="461664"/>
          </a:xfrm>
          <a:prstGeom prst="callout2">
            <a:avLst>
              <a:gd name="adj1" fmla="val 21250"/>
              <a:gd name="adj2" fmla="val -6639"/>
              <a:gd name="adj3" fmla="val 20735"/>
              <a:gd name="adj4" fmla="val -24289"/>
              <a:gd name="adj5" fmla="val 133288"/>
              <a:gd name="adj6" fmla="val -5446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2743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28 nm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79CFFB1-AE18-42B5-A97B-031E8E88A1B5}"/>
              </a:ext>
            </a:extLst>
          </p:cNvPr>
          <p:cNvGrpSpPr/>
          <p:nvPr/>
        </p:nvGrpSpPr>
        <p:grpSpPr>
          <a:xfrm>
            <a:off x="799364" y="1324281"/>
            <a:ext cx="1140218" cy="4612941"/>
            <a:chOff x="601295" y="820493"/>
            <a:chExt cx="1080501" cy="520403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D00EA5E-116B-44B6-8A72-A5BE8F11041D}"/>
                </a:ext>
              </a:extLst>
            </p:cNvPr>
            <p:cNvSpPr txBox="1"/>
            <p:nvPr/>
          </p:nvSpPr>
          <p:spPr>
            <a:xfrm>
              <a:off x="615678" y="820493"/>
              <a:ext cx="105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4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38A55D-7224-436E-92F2-9AC0DF0C86FE}"/>
                </a:ext>
              </a:extLst>
            </p:cNvPr>
            <p:cNvSpPr txBox="1"/>
            <p:nvPr/>
          </p:nvSpPr>
          <p:spPr>
            <a:xfrm>
              <a:off x="615678" y="1411591"/>
              <a:ext cx="105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4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-7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D473958-873C-43C9-A964-51A02FFB02AE}"/>
                </a:ext>
              </a:extLst>
            </p:cNvPr>
            <p:cNvSpPr txBox="1"/>
            <p:nvPr/>
          </p:nvSpPr>
          <p:spPr>
            <a:xfrm>
              <a:off x="615678" y="2002689"/>
              <a:ext cx="105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4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-11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72CEF63-2A06-4499-857E-FBA66B0D7BB1}"/>
                </a:ext>
              </a:extLst>
            </p:cNvPr>
            <p:cNvSpPr txBox="1"/>
            <p:nvPr/>
          </p:nvSpPr>
          <p:spPr>
            <a:xfrm>
              <a:off x="612502" y="2593787"/>
              <a:ext cx="105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4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-15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60870FB-BA66-4290-80FD-2A25DF3A9EFD}"/>
                </a:ext>
              </a:extLst>
            </p:cNvPr>
            <p:cNvSpPr txBox="1"/>
            <p:nvPr/>
          </p:nvSpPr>
          <p:spPr>
            <a:xfrm>
              <a:off x="601295" y="3189415"/>
              <a:ext cx="105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4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-19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69DD995-017F-4AD2-96C3-DA8A133A2F48}"/>
                </a:ext>
              </a:extLst>
            </p:cNvPr>
            <p:cNvSpPr txBox="1"/>
            <p:nvPr/>
          </p:nvSpPr>
          <p:spPr>
            <a:xfrm>
              <a:off x="631115" y="3785043"/>
              <a:ext cx="105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4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-23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61303BA-80FC-4887-B6B9-D3DDDECE9C37}"/>
                </a:ext>
              </a:extLst>
            </p:cNvPr>
            <p:cNvSpPr txBox="1"/>
            <p:nvPr/>
          </p:nvSpPr>
          <p:spPr>
            <a:xfrm>
              <a:off x="631115" y="4376141"/>
              <a:ext cx="105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4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-27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44915BE-E83D-4491-AD4F-9C404A123022}"/>
                </a:ext>
              </a:extLst>
            </p:cNvPr>
            <p:cNvSpPr txBox="1"/>
            <p:nvPr/>
          </p:nvSpPr>
          <p:spPr>
            <a:xfrm>
              <a:off x="627939" y="4967239"/>
              <a:ext cx="105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4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-31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D83B3A9-1940-46CC-B0D7-BE54478AF759}"/>
                </a:ext>
              </a:extLst>
            </p:cNvPr>
            <p:cNvSpPr txBox="1"/>
            <p:nvPr/>
          </p:nvSpPr>
          <p:spPr>
            <a:xfrm>
              <a:off x="616732" y="5562867"/>
              <a:ext cx="105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4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-35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CA60BC5-2382-4BF9-80E6-9EB308A19FAB}"/>
              </a:ext>
            </a:extLst>
          </p:cNvPr>
          <p:cNvGrpSpPr/>
          <p:nvPr/>
        </p:nvGrpSpPr>
        <p:grpSpPr>
          <a:xfrm>
            <a:off x="1240916" y="5701325"/>
            <a:ext cx="7785937" cy="411856"/>
            <a:chOff x="2196342" y="6304520"/>
            <a:chExt cx="8745032" cy="41185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58875C6-7794-4BE9-B701-A2A29B5D04F3}"/>
                </a:ext>
              </a:extLst>
            </p:cNvPr>
            <p:cNvSpPr txBox="1"/>
            <p:nvPr/>
          </p:nvSpPr>
          <p:spPr>
            <a:xfrm>
              <a:off x="2196342" y="6316266"/>
              <a:ext cx="10506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0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-14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4AC8C55-29C5-48B5-9902-32E6C9A6975F}"/>
                </a:ext>
              </a:extLst>
            </p:cNvPr>
            <p:cNvSpPr txBox="1"/>
            <p:nvPr/>
          </p:nvSpPr>
          <p:spPr>
            <a:xfrm>
              <a:off x="3756926" y="6311625"/>
              <a:ext cx="10506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0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-12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B6A8799-9B2D-43C3-A3F3-491F7339917C}"/>
                </a:ext>
              </a:extLst>
            </p:cNvPr>
            <p:cNvSpPr txBox="1"/>
            <p:nvPr/>
          </p:nvSpPr>
          <p:spPr>
            <a:xfrm>
              <a:off x="5304068" y="6309774"/>
              <a:ext cx="10506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0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-10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DE9376B-2852-4745-8897-23C9B17691AC}"/>
                </a:ext>
              </a:extLst>
            </p:cNvPr>
            <p:cNvSpPr txBox="1"/>
            <p:nvPr/>
          </p:nvSpPr>
          <p:spPr>
            <a:xfrm>
              <a:off x="6847723" y="6306933"/>
              <a:ext cx="10506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0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-8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2E930AA-82DB-40EE-A7D7-77DCE2D0C4D0}"/>
                </a:ext>
              </a:extLst>
            </p:cNvPr>
            <p:cNvSpPr txBox="1"/>
            <p:nvPr/>
          </p:nvSpPr>
          <p:spPr>
            <a:xfrm>
              <a:off x="8373146" y="6304520"/>
              <a:ext cx="10506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0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-6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12B673E-E636-4B46-A1D5-6176E59475D7}"/>
                </a:ext>
              </a:extLst>
            </p:cNvPr>
            <p:cNvSpPr txBox="1"/>
            <p:nvPr/>
          </p:nvSpPr>
          <p:spPr>
            <a:xfrm>
              <a:off x="9890693" y="6311625"/>
              <a:ext cx="10506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</a:t>
              </a:r>
              <a:r>
                <a:rPr lang="en-US" sz="2000" baseline="300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-4</a:t>
              </a:r>
            </a:p>
          </p:txBody>
        </p:sp>
      </p:grpSp>
      <p:sp>
        <p:nvSpPr>
          <p:cNvPr id="66" name="TextBox 6">
            <a:extLst>
              <a:ext uri="{FF2B5EF4-FFF2-40B4-BE49-F238E27FC236}">
                <a16:creationId xmlns:a16="http://schemas.microsoft.com/office/drawing/2014/main" id="{77DF66F6-7834-4796-8AC4-446571A96AB5}"/>
              </a:ext>
            </a:extLst>
          </p:cNvPr>
          <p:cNvSpPr txBox="1"/>
          <p:nvPr/>
        </p:nvSpPr>
        <p:spPr>
          <a:xfrm rot="16200000">
            <a:off x="-992566" y="3102106"/>
            <a:ext cx="3342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Device Failure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68311-ECCE-47D1-8827-BBC602F80984}"/>
              </a:ext>
            </a:extLst>
          </p:cNvPr>
          <p:cNvSpPr txBox="1"/>
          <p:nvPr/>
        </p:nvSpPr>
        <p:spPr>
          <a:xfrm>
            <a:off x="0" y="1412246"/>
            <a:ext cx="110875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Better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3230B6-C28B-434D-99B0-7BFC9B85ED51}"/>
              </a:ext>
            </a:extLst>
          </p:cNvPr>
          <p:cNvCxnSpPr>
            <a:cxnSpLocks/>
          </p:cNvCxnSpPr>
          <p:nvPr/>
        </p:nvCxnSpPr>
        <p:spPr>
          <a:xfrm>
            <a:off x="253735" y="1879026"/>
            <a:ext cx="0" cy="6620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02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 uiExpand="1">
        <p:bldSub>
          <a:bldChart bld="series"/>
        </p:bldSub>
      </p:bldGraphic>
      <p:bldP spid="41" grpId="0"/>
      <p:bldP spid="44" grpId="0"/>
      <p:bldP spid="45" grpId="0"/>
      <p:bldP spid="46" grpId="0" animBg="1"/>
      <p:bldP spid="48" grpId="0" animBg="1"/>
      <p:bldP spid="66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2669-E604-4694-9BC6-AE5299159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varying the periodic forced writeback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E801B-BDFB-4F7D-84E3-D3BCC2241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4EA7F-033B-4756-A33E-A3824AA652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46E291D-B280-4E3F-A29B-1E1AD4FB3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777969"/>
              </p:ext>
            </p:extLst>
          </p:nvPr>
        </p:nvGraphicFramePr>
        <p:xfrm>
          <a:off x="388469" y="1802259"/>
          <a:ext cx="8404588" cy="3215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6">
            <a:extLst>
              <a:ext uri="{FF2B5EF4-FFF2-40B4-BE49-F238E27FC236}">
                <a16:creationId xmlns:a16="http://schemas.microsoft.com/office/drawing/2014/main" id="{65F8E022-2E67-40C3-9260-FAD5E31E79AA}"/>
              </a:ext>
            </a:extLst>
          </p:cNvPr>
          <p:cNvSpPr txBox="1"/>
          <p:nvPr/>
        </p:nvSpPr>
        <p:spPr>
          <a:xfrm rot="16200000">
            <a:off x="-1101225" y="3005100"/>
            <a:ext cx="266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Normalized writes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29A297-712D-4935-B571-B775C3575171}"/>
              </a:ext>
            </a:extLst>
          </p:cNvPr>
          <p:cNvGrpSpPr/>
          <p:nvPr/>
        </p:nvGrpSpPr>
        <p:grpSpPr>
          <a:xfrm>
            <a:off x="1956678" y="3121386"/>
            <a:ext cx="2430980" cy="670194"/>
            <a:chOff x="2933700" y="9546553"/>
            <a:chExt cx="2430980" cy="67019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D1FBBF4-3421-4A42-90E1-78E3AE7AFB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33700" y="9546553"/>
              <a:ext cx="992108" cy="47034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w="lg" len="lg"/>
              <a:tailEnd type="triangle" w="lg" len="lg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4DA88B-E822-4069-83D5-E01E77A178BA}"/>
                </a:ext>
              </a:extLst>
            </p:cNvPr>
            <p:cNvSpPr txBox="1"/>
            <p:nvPr/>
          </p:nvSpPr>
          <p:spPr>
            <a:xfrm>
              <a:off x="3840080" y="9816637"/>
              <a:ext cx="152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17.2x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5A100-22A6-469D-A234-89FF62DC3443}"/>
              </a:ext>
            </a:extLst>
          </p:cNvPr>
          <p:cNvGrpSpPr/>
          <p:nvPr/>
        </p:nvGrpSpPr>
        <p:grpSpPr>
          <a:xfrm>
            <a:off x="1091841" y="2893857"/>
            <a:ext cx="7575909" cy="1532285"/>
            <a:chOff x="1646917" y="10844692"/>
            <a:chExt cx="9974721" cy="156787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BC56F7B-F7D2-46E7-8CFE-7BDE804D3C15}"/>
                </a:ext>
              </a:extLst>
            </p:cNvPr>
            <p:cNvCxnSpPr>
              <a:cxnSpLocks/>
            </p:cNvCxnSpPr>
            <p:nvPr/>
          </p:nvCxnSpPr>
          <p:spPr>
            <a:xfrm>
              <a:off x="1646917" y="12412562"/>
              <a:ext cx="9974721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1" name="Callout: Bent Line with No Border 20">
              <a:extLst>
                <a:ext uri="{FF2B5EF4-FFF2-40B4-BE49-F238E27FC236}">
                  <a16:creationId xmlns:a16="http://schemas.microsoft.com/office/drawing/2014/main" id="{6A6F234F-E55E-46A6-8396-4C73F2E5D93E}"/>
                </a:ext>
              </a:extLst>
            </p:cNvPr>
            <p:cNvSpPr/>
            <p:nvPr/>
          </p:nvSpPr>
          <p:spPr>
            <a:xfrm>
              <a:off x="8809036" y="10844692"/>
              <a:ext cx="2254198" cy="727706"/>
            </a:xfrm>
            <a:prstGeom prst="callout2">
              <a:avLst>
                <a:gd name="adj1" fmla="val 10767"/>
                <a:gd name="adj2" fmla="val 98499"/>
                <a:gd name="adj3" fmla="val 10460"/>
                <a:gd name="adj4" fmla="val 105700"/>
                <a:gd name="adj5" fmla="val 214616"/>
                <a:gd name="adj6" fmla="val 121543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274320" rtlCol="0" anchor="ctr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3D DRAM+PCM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53EBA24-78D1-4368-95AB-2DCA0B63368D}"/>
              </a:ext>
            </a:extLst>
          </p:cNvPr>
          <p:cNvSpPr txBox="1"/>
          <p:nvPr/>
        </p:nvSpPr>
        <p:spPr>
          <a:xfrm>
            <a:off x="3034179" y="4930743"/>
            <a:ext cx="569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Periodic Forced Writeback Interval (s)</a:t>
            </a:r>
          </a:p>
        </p:txBody>
      </p:sp>
    </p:spTree>
    <p:extLst>
      <p:ext uri="{BB962C8B-B14F-4D97-AF65-F5344CB8AC3E}">
        <p14:creationId xmlns:p14="http://schemas.microsoft.com/office/powerpoint/2010/main" val="2090596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A52B9-9939-4A80-B2CC-567F3F92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3334E-2C67-4456-AE54-D4F11E2AD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7988A-14B3-48CB-BD87-4F8D75D05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764B3B-19D3-426B-B19F-E6A0B6EC776E}"/>
              </a:ext>
            </a:extLst>
          </p:cNvPr>
          <p:cNvGrpSpPr/>
          <p:nvPr/>
        </p:nvGrpSpPr>
        <p:grpSpPr>
          <a:xfrm>
            <a:off x="0" y="3708673"/>
            <a:ext cx="9144000" cy="1028243"/>
            <a:chOff x="0" y="3708673"/>
            <a:chExt cx="9144000" cy="10282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21B168-60A9-48D5-9C48-BA737DF5C952}"/>
                </a:ext>
              </a:extLst>
            </p:cNvPr>
            <p:cNvSpPr/>
            <p:nvPr/>
          </p:nvSpPr>
          <p:spPr>
            <a:xfrm>
              <a:off x="0" y="3708673"/>
              <a:ext cx="9144000" cy="1028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73A381FD-F7D1-45AF-B73B-10EB3379F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4" y="3823712"/>
              <a:ext cx="2478696" cy="91320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0AB2F07-5E40-489F-B00A-9F3D6B6DF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66015" y="3823712"/>
              <a:ext cx="715047" cy="8455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7E5D3D2-E20B-4B0F-8906-CA2E974B2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16056" y="3708674"/>
              <a:ext cx="2240647" cy="10282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65CA72-6D0A-47BD-9E7F-325134C90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709812" y="3823712"/>
              <a:ext cx="2287816" cy="913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161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F149-24C2-44AA-A910-F1EE58E4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Benefit of hybrid memory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E363-08CE-4BE6-8EA7-57863EECF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A194A5-0D4D-4BE8-83B6-934EC9198B05}"/>
              </a:ext>
            </a:extLst>
          </p:cNvPr>
          <p:cNvGrpSpPr/>
          <p:nvPr/>
        </p:nvGrpSpPr>
        <p:grpSpPr>
          <a:xfrm>
            <a:off x="134551" y="1392549"/>
            <a:ext cx="4125053" cy="3662308"/>
            <a:chOff x="5717848" y="1511365"/>
            <a:chExt cx="2871753" cy="266698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04BC08F-67AD-47EF-B284-F9636D1ADE0C}"/>
                </a:ext>
              </a:extLst>
            </p:cNvPr>
            <p:cNvGrpSpPr/>
            <p:nvPr/>
          </p:nvGrpSpPr>
          <p:grpSpPr>
            <a:xfrm>
              <a:off x="5717848" y="1511365"/>
              <a:ext cx="2871753" cy="2666983"/>
              <a:chOff x="5669487" y="2265348"/>
              <a:chExt cx="4220768" cy="3919806"/>
            </a:xfrm>
          </p:grpSpPr>
          <p:sp>
            <p:nvSpPr>
              <p:cNvPr id="16" name="矩形 2">
                <a:extLst>
                  <a:ext uri="{FF2B5EF4-FFF2-40B4-BE49-F238E27FC236}">
                    <a16:creationId xmlns:a16="http://schemas.microsoft.com/office/drawing/2014/main" id="{FA318118-69FF-4250-BD6D-E49727EC2DAB}"/>
                  </a:ext>
                </a:extLst>
              </p:cNvPr>
              <p:cNvSpPr/>
              <p:nvPr/>
            </p:nvSpPr>
            <p:spPr>
              <a:xfrm>
                <a:off x="6114724" y="2639774"/>
                <a:ext cx="913557" cy="42423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Core</a:t>
                </a:r>
              </a:p>
            </p:txBody>
          </p:sp>
          <p:sp>
            <p:nvSpPr>
              <p:cNvPr id="17" name="矩形 2">
                <a:extLst>
                  <a:ext uri="{FF2B5EF4-FFF2-40B4-BE49-F238E27FC236}">
                    <a16:creationId xmlns:a16="http://schemas.microsoft.com/office/drawing/2014/main" id="{8CC4D8EF-D2F1-417F-839E-0BD59753EFFD}"/>
                  </a:ext>
                </a:extLst>
              </p:cNvPr>
              <p:cNvSpPr/>
              <p:nvPr/>
            </p:nvSpPr>
            <p:spPr>
              <a:xfrm>
                <a:off x="6114724" y="3058903"/>
                <a:ext cx="913557" cy="48551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L1 Cache</a:t>
                </a:r>
              </a:p>
            </p:txBody>
          </p:sp>
          <p:sp>
            <p:nvSpPr>
              <p:cNvPr id="18" name="矩形 2">
                <a:extLst>
                  <a:ext uri="{FF2B5EF4-FFF2-40B4-BE49-F238E27FC236}">
                    <a16:creationId xmlns:a16="http://schemas.microsoft.com/office/drawing/2014/main" id="{748F0ADE-4920-4968-BF6B-891C7EFF1DAD}"/>
                  </a:ext>
                </a:extLst>
              </p:cNvPr>
              <p:cNvSpPr/>
              <p:nvPr/>
            </p:nvSpPr>
            <p:spPr>
              <a:xfrm>
                <a:off x="6114722" y="3529707"/>
                <a:ext cx="3654227" cy="4071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Shared SRAM Caches</a:t>
                </a:r>
              </a:p>
            </p:txBody>
          </p:sp>
          <p:sp>
            <p:nvSpPr>
              <p:cNvPr id="19" name="矩形 2">
                <a:extLst>
                  <a:ext uri="{FF2B5EF4-FFF2-40B4-BE49-F238E27FC236}">
                    <a16:creationId xmlns:a16="http://schemas.microsoft.com/office/drawing/2014/main" id="{C56CBD2F-A768-4727-B072-4493F1C57521}"/>
                  </a:ext>
                </a:extLst>
              </p:cNvPr>
              <p:cNvSpPr/>
              <p:nvPr/>
            </p:nvSpPr>
            <p:spPr>
              <a:xfrm>
                <a:off x="6114722" y="3901498"/>
                <a:ext cx="3654227" cy="445260"/>
              </a:xfrm>
              <a:prstGeom prst="rect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3D DRAM LLC (Gigabytes)</a:t>
                </a:r>
              </a:p>
            </p:txBody>
          </p:sp>
          <p:sp>
            <p:nvSpPr>
              <p:cNvPr id="20" name="矩形 2">
                <a:extLst>
                  <a:ext uri="{FF2B5EF4-FFF2-40B4-BE49-F238E27FC236}">
                    <a16:creationId xmlns:a16="http://schemas.microsoft.com/office/drawing/2014/main" id="{66472E07-34C3-4DF0-B257-EB0740AB5658}"/>
                  </a:ext>
                </a:extLst>
              </p:cNvPr>
              <p:cNvSpPr/>
              <p:nvPr/>
            </p:nvSpPr>
            <p:spPr>
              <a:xfrm>
                <a:off x="6000271" y="4611040"/>
                <a:ext cx="3889984" cy="1574114"/>
              </a:xfrm>
              <a:prstGeom prst="rect">
                <a:avLst/>
              </a:prstGeom>
              <a:solidFill>
                <a:srgbClr val="00B0F0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1A36613-195B-426D-912A-16B99037C627}"/>
                  </a:ext>
                </a:extLst>
              </p:cNvPr>
              <p:cNvSpPr txBox="1"/>
              <p:nvPr/>
            </p:nvSpPr>
            <p:spPr>
              <a:xfrm>
                <a:off x="5669487" y="2265348"/>
                <a:ext cx="2104945" cy="343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Processor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4141A8-B535-495B-B64E-3CEB95B623F5}"/>
                  </a:ext>
                </a:extLst>
              </p:cNvPr>
              <p:cNvSpPr txBox="1"/>
              <p:nvPr/>
            </p:nvSpPr>
            <p:spPr>
              <a:xfrm>
                <a:off x="8294353" y="2575769"/>
                <a:ext cx="407163" cy="28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cs typeface="Arial" panose="020B0604020202020204" pitchFamily="34" charset="0"/>
                  </a:rPr>
                  <a:t>…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692973-E9FF-4E03-B903-40DAAB6EF202}"/>
                  </a:ext>
                </a:extLst>
              </p:cNvPr>
              <p:cNvSpPr txBox="1"/>
              <p:nvPr/>
            </p:nvSpPr>
            <p:spPr>
              <a:xfrm>
                <a:off x="8294353" y="2972657"/>
                <a:ext cx="407163" cy="28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…</a:t>
                </a:r>
              </a:p>
            </p:txBody>
          </p:sp>
          <p:sp>
            <p:nvSpPr>
              <p:cNvPr id="24" name="矩形 2">
                <a:extLst>
                  <a:ext uri="{FF2B5EF4-FFF2-40B4-BE49-F238E27FC236}">
                    <a16:creationId xmlns:a16="http://schemas.microsoft.com/office/drawing/2014/main" id="{DA114029-361C-4B6A-8D5E-09CCD7253C4C}"/>
                  </a:ext>
                </a:extLst>
              </p:cNvPr>
              <p:cNvSpPr/>
              <p:nvPr/>
            </p:nvSpPr>
            <p:spPr>
              <a:xfrm>
                <a:off x="7225167" y="2634665"/>
                <a:ext cx="913557" cy="42423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Core</a:t>
                </a:r>
              </a:p>
            </p:txBody>
          </p:sp>
          <p:sp>
            <p:nvSpPr>
              <p:cNvPr id="25" name="矩形 2">
                <a:extLst>
                  <a:ext uri="{FF2B5EF4-FFF2-40B4-BE49-F238E27FC236}">
                    <a16:creationId xmlns:a16="http://schemas.microsoft.com/office/drawing/2014/main" id="{92F028F9-B44E-4B67-ADF0-AFB36203D64A}"/>
                  </a:ext>
                </a:extLst>
              </p:cNvPr>
              <p:cNvSpPr/>
              <p:nvPr/>
            </p:nvSpPr>
            <p:spPr>
              <a:xfrm>
                <a:off x="7225168" y="3058902"/>
                <a:ext cx="913557" cy="46569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L1 Cache</a:t>
                </a:r>
              </a:p>
            </p:txBody>
          </p:sp>
          <p:sp>
            <p:nvSpPr>
              <p:cNvPr id="26" name="矩形 2">
                <a:extLst>
                  <a:ext uri="{FF2B5EF4-FFF2-40B4-BE49-F238E27FC236}">
                    <a16:creationId xmlns:a16="http://schemas.microsoft.com/office/drawing/2014/main" id="{AB1251EB-1AD7-49B7-AD74-EEAC424A986E}"/>
                  </a:ext>
                </a:extLst>
              </p:cNvPr>
              <p:cNvSpPr/>
              <p:nvPr/>
            </p:nvSpPr>
            <p:spPr>
              <a:xfrm>
                <a:off x="8855391" y="2624025"/>
                <a:ext cx="913557" cy="42423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Core</a:t>
                </a:r>
              </a:p>
            </p:txBody>
          </p:sp>
          <p:sp>
            <p:nvSpPr>
              <p:cNvPr id="27" name="矩形 2">
                <a:extLst>
                  <a:ext uri="{FF2B5EF4-FFF2-40B4-BE49-F238E27FC236}">
                    <a16:creationId xmlns:a16="http://schemas.microsoft.com/office/drawing/2014/main" id="{59424C93-E10A-42CF-9AEE-15F1C32AB7FF}"/>
                  </a:ext>
                </a:extLst>
              </p:cNvPr>
              <p:cNvSpPr/>
              <p:nvPr/>
            </p:nvSpPr>
            <p:spPr>
              <a:xfrm>
                <a:off x="8855392" y="3048262"/>
                <a:ext cx="913557" cy="4855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L1 Cache</a:t>
                </a:r>
              </a:p>
            </p:txBody>
          </p:sp>
          <p:pic>
            <p:nvPicPr>
              <p:cNvPr id="28" name="Picture 27" descr="dimm.png">
                <a:extLst>
                  <a:ext uri="{FF2B5EF4-FFF2-40B4-BE49-F238E27FC236}">
                    <a16:creationId xmlns:a16="http://schemas.microsoft.com/office/drawing/2014/main" id="{7A1016C7-997B-4629-9DD1-FCECA32C5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6535825" y="4699850"/>
                <a:ext cx="2635449" cy="628248"/>
              </a:xfrm>
              <a:prstGeom prst="rect">
                <a:avLst/>
              </a:prstGeom>
            </p:spPr>
          </p:pic>
          <p:pic>
            <p:nvPicPr>
              <p:cNvPr id="29" name="Picture 28" descr="dimm.png">
                <a:extLst>
                  <a:ext uri="{FF2B5EF4-FFF2-40B4-BE49-F238E27FC236}">
                    <a16:creationId xmlns:a16="http://schemas.microsoft.com/office/drawing/2014/main" id="{90B41E30-3C69-4023-B87F-72C5BCA21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6661834" y="4825857"/>
                <a:ext cx="2635449" cy="628248"/>
              </a:xfrm>
              <a:prstGeom prst="rect">
                <a:avLst/>
              </a:prstGeom>
            </p:spPr>
          </p:pic>
          <p:pic>
            <p:nvPicPr>
              <p:cNvPr id="30" name="Picture 29" descr="dimm.png">
                <a:extLst>
                  <a:ext uri="{FF2B5EF4-FFF2-40B4-BE49-F238E27FC236}">
                    <a16:creationId xmlns:a16="http://schemas.microsoft.com/office/drawing/2014/main" id="{B2E34AFD-4C0B-4F66-A359-9189DE3FF1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6787841" y="4951865"/>
                <a:ext cx="2635449" cy="628248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B9A4C8A-E5DB-43D4-980D-A8DD20A6DB70}"/>
                  </a:ext>
                </a:extLst>
              </p:cNvPr>
              <p:cNvSpPr txBox="1"/>
              <p:nvPr/>
            </p:nvSpPr>
            <p:spPr>
              <a:xfrm>
                <a:off x="6113326" y="5504457"/>
                <a:ext cx="3435973" cy="588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Main Memory </a:t>
                </a:r>
                <a:br>
                  <a:rPr lang="en-US" sz="1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</a:br>
                <a:r>
                  <a:rPr lang="en-US" sz="1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(Hundreds of GB ~ TB)</a:t>
                </a:r>
              </a:p>
            </p:txBody>
          </p:sp>
          <p:sp>
            <p:nvSpPr>
              <p:cNvPr id="32" name="Arrow: Up-Down 42">
                <a:extLst>
                  <a:ext uri="{FF2B5EF4-FFF2-40B4-BE49-F238E27FC236}">
                    <a16:creationId xmlns:a16="http://schemas.microsoft.com/office/drawing/2014/main" id="{AF380C7F-8C48-4175-BCF7-A915D0256AEB}"/>
                  </a:ext>
                </a:extLst>
              </p:cNvPr>
              <p:cNvSpPr/>
              <p:nvPr/>
            </p:nvSpPr>
            <p:spPr>
              <a:xfrm>
                <a:off x="7917545" y="4347286"/>
                <a:ext cx="221179" cy="306163"/>
              </a:xfrm>
              <a:prstGeom prst="upDown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Rounded Rectangle 72">
              <a:extLst>
                <a:ext uri="{FF2B5EF4-FFF2-40B4-BE49-F238E27FC236}">
                  <a16:creationId xmlns:a16="http://schemas.microsoft.com/office/drawing/2014/main" id="{6ED3F5FD-0678-42BB-AD43-FED749001F0D}"/>
                </a:ext>
              </a:extLst>
            </p:cNvPr>
            <p:cNvSpPr/>
            <p:nvPr/>
          </p:nvSpPr>
          <p:spPr>
            <a:xfrm>
              <a:off x="5942909" y="1511365"/>
              <a:ext cx="2646692" cy="1510244"/>
            </a:xfrm>
            <a:prstGeom prst="roundRect">
              <a:avLst>
                <a:gd name="adj" fmla="val 698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pic>
        <p:nvPicPr>
          <p:cNvPr id="33" name="Picture 4" descr="https://cdn.vox-cdn.com/thumbor/l0m6ViTCGlJnCXqZOrDW4yJ05o4=/0x13:500x346/1200x800/filters:focal(0x13:500x346)/cdn.vox-cdn.com/imported_assets/912751/6436525561_27bf9b4eaf.jpg">
            <a:extLst>
              <a:ext uri="{FF2B5EF4-FFF2-40B4-BE49-F238E27FC236}">
                <a16:creationId xmlns:a16="http://schemas.microsoft.com/office/drawing/2014/main" id="{95B61EC5-F52C-430F-B2E7-4BA9CA23E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21" y="1728250"/>
            <a:ext cx="1916665" cy="127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5921EEE-3866-4D27-AFC3-A212326023E3}"/>
              </a:ext>
            </a:extLst>
          </p:cNvPr>
          <p:cNvSpPr txBox="1"/>
          <p:nvPr/>
        </p:nvSpPr>
        <p:spPr>
          <a:xfrm>
            <a:off x="4502110" y="1234431"/>
            <a:ext cx="3111661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3D stacked DRAM</a:t>
            </a:r>
          </a:p>
        </p:txBody>
      </p:sp>
      <p:pic>
        <p:nvPicPr>
          <p:cNvPr id="1026" name="Picture 2" descr="Image result for intel optane persistent memory">
            <a:extLst>
              <a:ext uri="{FF2B5EF4-FFF2-40B4-BE49-F238E27FC236}">
                <a16:creationId xmlns:a16="http://schemas.microsoft.com/office/drawing/2014/main" id="{66D68CFF-F902-42DF-BD09-66FFBD664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10115" r="7403" b="18774"/>
          <a:stretch/>
        </p:blipFill>
        <p:spPr bwMode="auto">
          <a:xfrm>
            <a:off x="4463267" y="3223703"/>
            <a:ext cx="3962493" cy="18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5E91F1-D05F-4D71-A248-A8DD1BDCB7B3}"/>
              </a:ext>
            </a:extLst>
          </p:cNvPr>
          <p:cNvSpPr txBox="1"/>
          <p:nvPr/>
        </p:nvSpPr>
        <p:spPr>
          <a:xfrm>
            <a:off x="652320" y="5272325"/>
            <a:ext cx="7839360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Izraelevitz</a:t>
            </a:r>
            <a:r>
              <a:rPr lang="en-US" dirty="0">
                <a:solidFill>
                  <a:schemeClr val="tx1"/>
                </a:solidFill>
              </a:rPr>
              <a:t>, J., Yang, J., Zhang, L., Kim, J., Liu, X., </a:t>
            </a:r>
            <a:r>
              <a:rPr lang="en-US" dirty="0" err="1">
                <a:solidFill>
                  <a:schemeClr val="tx1"/>
                </a:solidFill>
              </a:rPr>
              <a:t>Memaripour</a:t>
            </a:r>
            <a:r>
              <a:rPr lang="en-US" dirty="0">
                <a:solidFill>
                  <a:schemeClr val="tx1"/>
                </a:solidFill>
              </a:rPr>
              <a:t>, A., Soh, Y.J., Wang, Z., Xu, Y., </a:t>
            </a:r>
            <a:r>
              <a:rPr lang="en-US" dirty="0" err="1">
                <a:solidFill>
                  <a:schemeClr val="tx1"/>
                </a:solidFill>
              </a:rPr>
              <a:t>Dulloor</a:t>
            </a:r>
            <a:r>
              <a:rPr lang="en-US" dirty="0">
                <a:solidFill>
                  <a:schemeClr val="tx1"/>
                </a:solidFill>
              </a:rPr>
              <a:t>, S.R., Zhao, J. and Swanson, S. 2019. Basic performance measurements of the intel </a:t>
            </a:r>
            <a:r>
              <a:rPr lang="en-US" dirty="0" err="1">
                <a:solidFill>
                  <a:schemeClr val="tx1"/>
                </a:solidFill>
              </a:rPr>
              <a:t>optane</a:t>
            </a:r>
            <a:r>
              <a:rPr lang="en-US" dirty="0">
                <a:solidFill>
                  <a:schemeClr val="tx1"/>
                </a:solidFill>
              </a:rPr>
              <a:t> DC persistent memory module. </a:t>
            </a:r>
            <a:r>
              <a:rPr lang="en-US" i="1" dirty="0" err="1">
                <a:solidFill>
                  <a:schemeClr val="tx1"/>
                </a:solidFill>
              </a:rPr>
              <a:t>arXiv</a:t>
            </a:r>
            <a:r>
              <a:rPr lang="en-US" i="1" dirty="0">
                <a:solidFill>
                  <a:schemeClr val="tx1"/>
                </a:solidFill>
              </a:rPr>
              <a:t> preprint arXiv:1903.05714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849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5CDCC-B97D-442F-99FF-A2CB2AE7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issues with traditional </a:t>
            </a:r>
            <a:br>
              <a:rPr lang="en-US" dirty="0"/>
            </a:br>
            <a:r>
              <a:rPr lang="en-US" dirty="0"/>
              <a:t>memory hierarchy scaling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5D481-B9DD-4FE1-B6C3-D95F0077EE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860C8E78-632F-4513-B3E7-43D1687F9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906321"/>
              </p:ext>
            </p:extLst>
          </p:nvPr>
        </p:nvGraphicFramePr>
        <p:xfrm>
          <a:off x="798723" y="1568030"/>
          <a:ext cx="6488113" cy="368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D59C260A-F5BD-4F41-9617-DE9E5AE8B1D6}"/>
              </a:ext>
            </a:extLst>
          </p:cNvPr>
          <p:cNvSpPr/>
          <p:nvPr/>
        </p:nvSpPr>
        <p:spPr>
          <a:xfrm>
            <a:off x="6633499" y="1715108"/>
            <a:ext cx="2452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79DF71C-D8F6-4F88-8610-30C5CCB6DBFF}" type="CELLRANGE">
              <a:rPr lang="en-US" sz="200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28nm RECC DRAM</a:t>
            </a:fld>
            <a:endParaRPr lang="en-US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567CF01C-2436-4138-A016-C1DB027A222F}"/>
              </a:ext>
            </a:extLst>
          </p:cNvPr>
          <p:cNvSpPr txBox="1"/>
          <p:nvPr/>
        </p:nvSpPr>
        <p:spPr>
          <a:xfrm rot="16200000">
            <a:off x="-1216755" y="3189505"/>
            <a:ext cx="2979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Better Reliability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01B4925-C006-427A-B207-954F422FBC74}"/>
              </a:ext>
            </a:extLst>
          </p:cNvPr>
          <p:cNvSpPr/>
          <p:nvPr/>
        </p:nvSpPr>
        <p:spPr>
          <a:xfrm rot="16200000">
            <a:off x="-1044268" y="3236227"/>
            <a:ext cx="3402923" cy="337440"/>
          </a:xfrm>
          <a:prstGeom prst="rightArrow">
            <a:avLst>
              <a:gd name="adj1" fmla="val 50000"/>
              <a:gd name="adj2" fmla="val 59884"/>
            </a:avLst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E019B5C8-A217-48AD-8CDF-F1EBC7989DFF}"/>
              </a:ext>
            </a:extLst>
          </p:cNvPr>
          <p:cNvSpPr txBox="1"/>
          <p:nvPr/>
        </p:nvSpPr>
        <p:spPr>
          <a:xfrm>
            <a:off x="916140" y="5427852"/>
            <a:ext cx="52144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Better Performance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18A11BA-019D-4D21-BC6F-433243148097}"/>
              </a:ext>
            </a:extLst>
          </p:cNvPr>
          <p:cNvSpPr/>
          <p:nvPr/>
        </p:nvSpPr>
        <p:spPr>
          <a:xfrm>
            <a:off x="981522" y="5155606"/>
            <a:ext cx="5083717" cy="346662"/>
          </a:xfrm>
          <a:prstGeom prst="rightArrow">
            <a:avLst>
              <a:gd name="adj1" fmla="val 50000"/>
              <a:gd name="adj2" fmla="val 59884"/>
            </a:avLst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6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5CDCC-B97D-442F-99FF-A2CB2AE7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issues with traditional </a:t>
            </a:r>
            <a:br>
              <a:rPr lang="en-US" dirty="0"/>
            </a:br>
            <a:r>
              <a:rPr lang="en-US" dirty="0"/>
              <a:t>memory hierarchy scaling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5D481-B9DD-4FE1-B6C3-D95F0077EE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860C8E78-632F-4513-B3E7-43D1687F9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215693"/>
              </p:ext>
            </p:extLst>
          </p:nvPr>
        </p:nvGraphicFramePr>
        <p:xfrm>
          <a:off x="798723" y="1568030"/>
          <a:ext cx="6488113" cy="368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D59C260A-F5BD-4F41-9617-DE9E5AE8B1D6}"/>
              </a:ext>
            </a:extLst>
          </p:cNvPr>
          <p:cNvSpPr/>
          <p:nvPr/>
        </p:nvSpPr>
        <p:spPr>
          <a:xfrm>
            <a:off x="6633499" y="1715108"/>
            <a:ext cx="2452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79DF71C-D8F6-4F88-8610-30C5CCB6DBFF}" type="CELLRANGE">
              <a:rPr lang="en-US" sz="200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28nm RECC DRAM</a:t>
            </a:fld>
            <a:endParaRPr lang="en-US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4323EBC-2DE4-472C-A0BC-F483F142BC3E}"/>
              </a:ext>
            </a:extLst>
          </p:cNvPr>
          <p:cNvSpPr/>
          <p:nvPr/>
        </p:nvSpPr>
        <p:spPr>
          <a:xfrm>
            <a:off x="6336226" y="3030548"/>
            <a:ext cx="2844624" cy="509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altLang="zh-CN" sz="200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Sub-20nm RECC+IECC DRAM</a:t>
            </a: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567CF01C-2436-4138-A016-C1DB027A222F}"/>
              </a:ext>
            </a:extLst>
          </p:cNvPr>
          <p:cNvSpPr txBox="1"/>
          <p:nvPr/>
        </p:nvSpPr>
        <p:spPr>
          <a:xfrm rot="16200000">
            <a:off x="-1216755" y="3189505"/>
            <a:ext cx="2979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Better Reliability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01B4925-C006-427A-B207-954F422FBC74}"/>
              </a:ext>
            </a:extLst>
          </p:cNvPr>
          <p:cNvSpPr/>
          <p:nvPr/>
        </p:nvSpPr>
        <p:spPr>
          <a:xfrm rot="16200000">
            <a:off x="-1044268" y="3236227"/>
            <a:ext cx="3402923" cy="337440"/>
          </a:xfrm>
          <a:prstGeom prst="rightArrow">
            <a:avLst>
              <a:gd name="adj1" fmla="val 50000"/>
              <a:gd name="adj2" fmla="val 59884"/>
            </a:avLst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E019B5C8-A217-48AD-8CDF-F1EBC7989DFF}"/>
              </a:ext>
            </a:extLst>
          </p:cNvPr>
          <p:cNvSpPr txBox="1"/>
          <p:nvPr/>
        </p:nvSpPr>
        <p:spPr>
          <a:xfrm>
            <a:off x="916140" y="5427852"/>
            <a:ext cx="52144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Better Performance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18A11BA-019D-4D21-BC6F-433243148097}"/>
              </a:ext>
            </a:extLst>
          </p:cNvPr>
          <p:cNvSpPr/>
          <p:nvPr/>
        </p:nvSpPr>
        <p:spPr>
          <a:xfrm>
            <a:off x="981522" y="5155606"/>
            <a:ext cx="5083717" cy="346662"/>
          </a:xfrm>
          <a:prstGeom prst="rightArrow">
            <a:avLst>
              <a:gd name="adj1" fmla="val 50000"/>
              <a:gd name="adj2" fmla="val 59884"/>
            </a:avLst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DE7B71-7A19-4DB4-BD46-90C024F528B9}"/>
              </a:ext>
            </a:extLst>
          </p:cNvPr>
          <p:cNvCxnSpPr>
            <a:cxnSpLocks/>
          </p:cNvCxnSpPr>
          <p:nvPr/>
        </p:nvCxnSpPr>
        <p:spPr>
          <a:xfrm flipH="1">
            <a:off x="2130804" y="3540369"/>
            <a:ext cx="1224792" cy="981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A905C56-6C7A-4953-BEAC-9D46B125975C}"/>
              </a:ext>
            </a:extLst>
          </p:cNvPr>
          <p:cNvSpPr txBox="1"/>
          <p:nvPr/>
        </p:nvSpPr>
        <p:spPr>
          <a:xfrm rot="19207380">
            <a:off x="1915359" y="3402589"/>
            <a:ext cx="140935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solidFill>
                  <a:schemeClr val="tx1"/>
                </a:solidFill>
              </a:rPr>
              <a:t>Scales to &lt;20nm</a:t>
            </a:r>
          </a:p>
        </p:txBody>
      </p:sp>
    </p:spTree>
    <p:extLst>
      <p:ext uri="{BB962C8B-B14F-4D97-AF65-F5344CB8AC3E}">
        <p14:creationId xmlns:p14="http://schemas.microsoft.com/office/powerpoint/2010/main" val="86177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5CDCC-B97D-442F-99FF-A2CB2AE7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issues with traditional </a:t>
            </a:r>
            <a:br>
              <a:rPr lang="en-US" dirty="0"/>
            </a:br>
            <a:r>
              <a:rPr lang="en-US" dirty="0"/>
              <a:t>memory hierarchy scaling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5D481-B9DD-4FE1-B6C3-D95F0077EE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860C8E78-632F-4513-B3E7-43D1687F9964}"/>
              </a:ext>
            </a:extLst>
          </p:cNvPr>
          <p:cNvGraphicFramePr>
            <a:graphicFrameLocks/>
          </p:cNvGraphicFramePr>
          <p:nvPr/>
        </p:nvGraphicFramePr>
        <p:xfrm>
          <a:off x="798723" y="1568030"/>
          <a:ext cx="6488113" cy="368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10A88C23-30FD-4810-B6C2-D126F4510398}"/>
              </a:ext>
            </a:extLst>
          </p:cNvPr>
          <p:cNvSpPr/>
          <p:nvPr/>
        </p:nvSpPr>
        <p:spPr>
          <a:xfrm>
            <a:off x="6469018" y="2303876"/>
            <a:ext cx="2711832" cy="509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28nm RECC DRAM with 3D DRAM Cache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9C260A-F5BD-4F41-9617-DE9E5AE8B1D6}"/>
              </a:ext>
            </a:extLst>
          </p:cNvPr>
          <p:cNvSpPr/>
          <p:nvPr/>
        </p:nvSpPr>
        <p:spPr>
          <a:xfrm>
            <a:off x="6633499" y="1715108"/>
            <a:ext cx="2452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79DF71C-D8F6-4F88-8610-30C5CCB6DBFF}" type="CELLRANGE">
              <a:rPr lang="en-US" sz="200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28nm RECC DRAM</a:t>
            </a:fld>
            <a:endParaRPr lang="en-US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D79FE3C-6D9B-4747-8E82-05255F71E0F3}"/>
              </a:ext>
            </a:extLst>
          </p:cNvPr>
          <p:cNvSpPr/>
          <p:nvPr/>
        </p:nvSpPr>
        <p:spPr>
          <a:xfrm>
            <a:off x="6376685" y="3590029"/>
            <a:ext cx="2844624" cy="715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altLang="zh-CN" sz="200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Sub-20nm RECC+IECC DRAM with 3D DRAM Cache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4323EBC-2DE4-472C-A0BC-F483F142BC3E}"/>
              </a:ext>
            </a:extLst>
          </p:cNvPr>
          <p:cNvSpPr/>
          <p:nvPr/>
        </p:nvSpPr>
        <p:spPr>
          <a:xfrm>
            <a:off x="6336226" y="3030548"/>
            <a:ext cx="2844624" cy="509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altLang="zh-CN" sz="200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Sub-20nm RECC+IECC DRAM</a:t>
            </a: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567CF01C-2436-4138-A016-C1DB027A222F}"/>
              </a:ext>
            </a:extLst>
          </p:cNvPr>
          <p:cNvSpPr txBox="1"/>
          <p:nvPr/>
        </p:nvSpPr>
        <p:spPr>
          <a:xfrm rot="16200000">
            <a:off x="-1216755" y="3189505"/>
            <a:ext cx="2979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Better Reliability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01B4925-C006-427A-B207-954F422FBC74}"/>
              </a:ext>
            </a:extLst>
          </p:cNvPr>
          <p:cNvSpPr/>
          <p:nvPr/>
        </p:nvSpPr>
        <p:spPr>
          <a:xfrm rot="16200000">
            <a:off x="-1044268" y="3236227"/>
            <a:ext cx="3402923" cy="337440"/>
          </a:xfrm>
          <a:prstGeom prst="rightArrow">
            <a:avLst>
              <a:gd name="adj1" fmla="val 50000"/>
              <a:gd name="adj2" fmla="val 59884"/>
            </a:avLst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E019B5C8-A217-48AD-8CDF-F1EBC7989DFF}"/>
              </a:ext>
            </a:extLst>
          </p:cNvPr>
          <p:cNvSpPr txBox="1"/>
          <p:nvPr/>
        </p:nvSpPr>
        <p:spPr>
          <a:xfrm>
            <a:off x="916140" y="5427852"/>
            <a:ext cx="52144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Better Performance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18A11BA-019D-4D21-BC6F-433243148097}"/>
              </a:ext>
            </a:extLst>
          </p:cNvPr>
          <p:cNvSpPr/>
          <p:nvPr/>
        </p:nvSpPr>
        <p:spPr>
          <a:xfrm>
            <a:off x="981522" y="5155606"/>
            <a:ext cx="5083717" cy="346662"/>
          </a:xfrm>
          <a:prstGeom prst="rightArrow">
            <a:avLst>
              <a:gd name="adj1" fmla="val 50000"/>
              <a:gd name="adj2" fmla="val 59884"/>
            </a:avLst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127AF2-8050-481C-947F-89052DA06CF3}"/>
              </a:ext>
            </a:extLst>
          </p:cNvPr>
          <p:cNvCxnSpPr>
            <a:cxnSpLocks/>
          </p:cNvCxnSpPr>
          <p:nvPr/>
        </p:nvCxnSpPr>
        <p:spPr>
          <a:xfrm>
            <a:off x="2105637" y="4622334"/>
            <a:ext cx="569906" cy="1113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F72A3E4-61BD-44AD-AD6A-49E54A7D4A7C}"/>
              </a:ext>
            </a:extLst>
          </p:cNvPr>
          <p:cNvSpPr/>
          <p:nvPr/>
        </p:nvSpPr>
        <p:spPr>
          <a:xfrm rot="1025912">
            <a:off x="3697683" y="3243575"/>
            <a:ext cx="1656862" cy="44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i="1" dirty="0">
                <a:solidFill>
                  <a:schemeClr val="tx1"/>
                </a:solidFill>
              </a:rPr>
              <a:t>Add a 28nm </a:t>
            </a:r>
          </a:p>
          <a:p>
            <a:pPr>
              <a:lnSpc>
                <a:spcPct val="70000"/>
              </a:lnSpc>
            </a:pPr>
            <a:r>
              <a:rPr lang="en-US" sz="1600" i="1" dirty="0">
                <a:solidFill>
                  <a:schemeClr val="tx1"/>
                </a:solidFill>
              </a:rPr>
              <a:t>3D DRAM LLC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701C02-C262-4493-B034-431BDAC6DF95}"/>
              </a:ext>
            </a:extLst>
          </p:cNvPr>
          <p:cNvSpPr/>
          <p:nvPr/>
        </p:nvSpPr>
        <p:spPr>
          <a:xfrm rot="645735">
            <a:off x="1999195" y="4174841"/>
            <a:ext cx="1698236" cy="44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dirty="0">
                <a:solidFill>
                  <a:srgbClr val="FF0000"/>
                </a:solidFill>
              </a:rPr>
              <a:t>Add a sub-20nm 3D DRAM LLC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4B5241-7983-4CEA-BED7-BB7D9B5E2189}"/>
              </a:ext>
            </a:extLst>
          </p:cNvPr>
          <p:cNvCxnSpPr>
            <a:cxnSpLocks/>
          </p:cNvCxnSpPr>
          <p:nvPr/>
        </p:nvCxnSpPr>
        <p:spPr>
          <a:xfrm>
            <a:off x="3669522" y="3496237"/>
            <a:ext cx="983758" cy="35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20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D4A29-B043-4329-AB8F-3A4BF626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3AA1C-D4F2-4777-B88D-81E9E8D30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Inefficiency of decoupled reliability schemes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CBA72-A09A-47A6-9870-B68B3DC475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8</a:t>
            </a:fld>
            <a:endParaRPr lang="en-US" dirty="0"/>
          </a:p>
        </p:txBody>
      </p:sp>
      <p:sp>
        <p:nvSpPr>
          <p:cNvPr id="26" name="矩形 2">
            <a:extLst>
              <a:ext uri="{FF2B5EF4-FFF2-40B4-BE49-F238E27FC236}">
                <a16:creationId xmlns:a16="http://schemas.microsoft.com/office/drawing/2014/main" id="{9BA782DA-0D6B-4940-A755-F1D680226CF7}"/>
              </a:ext>
            </a:extLst>
          </p:cNvPr>
          <p:cNvSpPr/>
          <p:nvPr/>
        </p:nvSpPr>
        <p:spPr>
          <a:xfrm>
            <a:off x="1777142" y="2376241"/>
            <a:ext cx="4350608" cy="708716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2">
            <a:extLst>
              <a:ext uri="{FF2B5EF4-FFF2-40B4-BE49-F238E27FC236}">
                <a16:creationId xmlns:a16="http://schemas.microsoft.com/office/drawing/2014/main" id="{37A3D768-8A86-4A91-B2E4-20914275765F}"/>
              </a:ext>
            </a:extLst>
          </p:cNvPr>
          <p:cNvSpPr/>
          <p:nvPr/>
        </p:nvSpPr>
        <p:spPr>
          <a:xfrm>
            <a:off x="1777140" y="3488715"/>
            <a:ext cx="4350610" cy="1238040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27928E-8EE8-485E-BE6C-B30A9428463B}"/>
              </a:ext>
            </a:extLst>
          </p:cNvPr>
          <p:cNvSpPr/>
          <p:nvPr/>
        </p:nvSpPr>
        <p:spPr>
          <a:xfrm>
            <a:off x="6187011" y="2541400"/>
            <a:ext cx="2539318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On-chip 3D-stacked DRAM LLC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25523D-E2FC-4B79-97EE-249DF2836DA3}"/>
              </a:ext>
            </a:extLst>
          </p:cNvPr>
          <p:cNvSpPr/>
          <p:nvPr/>
        </p:nvSpPr>
        <p:spPr>
          <a:xfrm>
            <a:off x="5961405" y="3951014"/>
            <a:ext cx="3210911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Off-chip Main 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Memory</a:t>
            </a:r>
            <a:b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(Persistent)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B0E8E2-8821-4C95-BBA6-5F883BC786BE}"/>
              </a:ext>
            </a:extLst>
          </p:cNvPr>
          <p:cNvSpPr/>
          <p:nvPr/>
        </p:nvSpPr>
        <p:spPr>
          <a:xfrm>
            <a:off x="744443" y="2525455"/>
            <a:ext cx="942887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D1E445A-4C74-4940-9072-C1DBB7DAEB6E}"/>
              </a:ext>
            </a:extLst>
          </p:cNvPr>
          <p:cNvCxnSpPr>
            <a:cxnSpLocks/>
            <a:stCxn id="36" idx="3"/>
            <a:endCxn id="31" idx="1"/>
          </p:cNvCxnSpPr>
          <p:nvPr/>
        </p:nvCxnSpPr>
        <p:spPr>
          <a:xfrm flipV="1">
            <a:off x="1687330" y="2767374"/>
            <a:ext cx="1635053" cy="4623"/>
          </a:xfrm>
          <a:prstGeom prst="straightConnector1">
            <a:avLst/>
          </a:prstGeom>
          <a:ln w="28575"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FDC0D6E1-DC6E-4C37-ACBE-7D9C8176F766}"/>
              </a:ext>
            </a:extLst>
          </p:cNvPr>
          <p:cNvSpPr/>
          <p:nvPr/>
        </p:nvSpPr>
        <p:spPr>
          <a:xfrm>
            <a:off x="744441" y="3746048"/>
            <a:ext cx="942887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99A8553-7F50-4FFF-82C4-68337440578D}"/>
              </a:ext>
            </a:extLst>
          </p:cNvPr>
          <p:cNvCxnSpPr>
            <a:cxnSpLocks/>
            <a:stCxn id="38" idx="3"/>
            <a:endCxn id="57" idx="1"/>
          </p:cNvCxnSpPr>
          <p:nvPr/>
        </p:nvCxnSpPr>
        <p:spPr>
          <a:xfrm>
            <a:off x="1687328" y="3992590"/>
            <a:ext cx="1674415" cy="0"/>
          </a:xfrm>
          <a:prstGeom prst="straightConnector1">
            <a:avLst/>
          </a:prstGeom>
          <a:ln w="28575"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31DF316-112A-4301-BA1A-3C361F200FB4}"/>
              </a:ext>
            </a:extLst>
          </p:cNvPr>
          <p:cNvSpPr txBox="1"/>
          <p:nvPr/>
        </p:nvSpPr>
        <p:spPr>
          <a:xfrm>
            <a:off x="4379997" y="2525455"/>
            <a:ext cx="869149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7708622-F9FA-4874-9F39-5076272D6799}"/>
              </a:ext>
            </a:extLst>
          </p:cNvPr>
          <p:cNvGrpSpPr/>
          <p:nvPr/>
        </p:nvGrpSpPr>
        <p:grpSpPr>
          <a:xfrm>
            <a:off x="3322383" y="2468196"/>
            <a:ext cx="999579" cy="1359905"/>
            <a:chOff x="3089896" y="2603927"/>
            <a:chExt cx="708329" cy="1208664"/>
          </a:xfrm>
        </p:grpSpPr>
        <p:sp>
          <p:nvSpPr>
            <p:cNvPr id="31" name="矩形 2">
              <a:extLst>
                <a:ext uri="{FF2B5EF4-FFF2-40B4-BE49-F238E27FC236}">
                  <a16:creationId xmlns:a16="http://schemas.microsoft.com/office/drawing/2014/main" id="{1BA192B8-5477-4809-89F4-94DD3D101989}"/>
                </a:ext>
              </a:extLst>
            </p:cNvPr>
            <p:cNvSpPr/>
            <p:nvPr/>
          </p:nvSpPr>
          <p:spPr>
            <a:xfrm>
              <a:off x="3089896" y="2631031"/>
              <a:ext cx="708329" cy="4776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ED7591F-7152-4CF7-8A6A-4C49F68ABEEB}"/>
                </a:ext>
              </a:extLst>
            </p:cNvPr>
            <p:cNvSpPr txBox="1"/>
            <p:nvPr/>
          </p:nvSpPr>
          <p:spPr>
            <a:xfrm>
              <a:off x="3217182" y="2603927"/>
              <a:ext cx="518430" cy="120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360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2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Lightning Bolt 40">
            <a:extLst>
              <a:ext uri="{FF2B5EF4-FFF2-40B4-BE49-F238E27FC236}">
                <a16:creationId xmlns:a16="http://schemas.microsoft.com/office/drawing/2014/main" id="{A0E172A5-207F-4E15-8272-1CB30727A00F}"/>
              </a:ext>
            </a:extLst>
          </p:cNvPr>
          <p:cNvSpPr/>
          <p:nvPr/>
        </p:nvSpPr>
        <p:spPr>
          <a:xfrm flipH="1">
            <a:off x="4143469" y="1993944"/>
            <a:ext cx="606913" cy="615262"/>
          </a:xfrm>
          <a:prstGeom prst="lightningBol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2275FB6-A784-4DE3-9E65-4A242B872EB8}"/>
              </a:ext>
            </a:extLst>
          </p:cNvPr>
          <p:cNvGrpSpPr/>
          <p:nvPr/>
        </p:nvGrpSpPr>
        <p:grpSpPr>
          <a:xfrm>
            <a:off x="3361743" y="3693412"/>
            <a:ext cx="1018255" cy="865173"/>
            <a:chOff x="3089896" y="2603927"/>
            <a:chExt cx="721563" cy="768953"/>
          </a:xfrm>
        </p:grpSpPr>
        <p:sp>
          <p:nvSpPr>
            <p:cNvPr id="57" name="矩形 2">
              <a:extLst>
                <a:ext uri="{FF2B5EF4-FFF2-40B4-BE49-F238E27FC236}">
                  <a16:creationId xmlns:a16="http://schemas.microsoft.com/office/drawing/2014/main" id="{D65C9C5D-4E83-4218-BA59-784019D75CE3}"/>
                </a:ext>
              </a:extLst>
            </p:cNvPr>
            <p:cNvSpPr/>
            <p:nvPr/>
          </p:nvSpPr>
          <p:spPr>
            <a:xfrm>
              <a:off x="3089896" y="2631031"/>
              <a:ext cx="708329" cy="4776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28CCAC5-703D-4751-A839-AE158770CAE1}"/>
                </a:ext>
              </a:extLst>
            </p:cNvPr>
            <p:cNvSpPr txBox="1"/>
            <p:nvPr/>
          </p:nvSpPr>
          <p:spPr>
            <a:xfrm>
              <a:off x="3217181" y="2603927"/>
              <a:ext cx="594278" cy="768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3600" baseline="-25000" dirty="0">
                  <a:solidFill>
                    <a:schemeClr val="tx1"/>
                  </a:solidFill>
                  <a:cs typeface="Arial" panose="020B0604020202020204" pitchFamily="34" charset="0"/>
                </a:rPr>
                <a:t>m</a:t>
              </a:r>
              <a:endParaRPr lang="en-US" sz="2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Arrow: Up-Down 27">
            <a:extLst>
              <a:ext uri="{FF2B5EF4-FFF2-40B4-BE49-F238E27FC236}">
                <a16:creationId xmlns:a16="http://schemas.microsoft.com/office/drawing/2014/main" id="{C41C5D14-F863-432A-BF86-E398ED530A60}"/>
              </a:ext>
            </a:extLst>
          </p:cNvPr>
          <p:cNvSpPr/>
          <p:nvPr/>
        </p:nvSpPr>
        <p:spPr>
          <a:xfrm>
            <a:off x="3690876" y="3054449"/>
            <a:ext cx="301234" cy="54409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FCC19A84-1BD4-4E2D-A77D-2D637314F19F}"/>
              </a:ext>
            </a:extLst>
          </p:cNvPr>
          <p:cNvSpPr/>
          <p:nvPr/>
        </p:nvSpPr>
        <p:spPr>
          <a:xfrm>
            <a:off x="4454708" y="3677998"/>
            <a:ext cx="1506697" cy="776708"/>
          </a:xfrm>
          <a:prstGeom prst="roundRect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E20FA7-D462-4DD6-B70C-A1C1C03D5E8E}"/>
              </a:ext>
            </a:extLst>
          </p:cNvPr>
          <p:cNvSpPr txBox="1"/>
          <p:nvPr/>
        </p:nvSpPr>
        <p:spPr>
          <a:xfrm>
            <a:off x="5454903" y="3855199"/>
            <a:ext cx="569387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2120D48-3C49-4FDC-BB01-02E6D02FC65E}"/>
              </a:ext>
            </a:extLst>
          </p:cNvPr>
          <p:cNvGrpSpPr/>
          <p:nvPr/>
        </p:nvGrpSpPr>
        <p:grpSpPr>
          <a:xfrm>
            <a:off x="4523798" y="3693257"/>
            <a:ext cx="1018255" cy="865173"/>
            <a:chOff x="3089896" y="2529935"/>
            <a:chExt cx="721563" cy="768953"/>
          </a:xfrm>
        </p:grpSpPr>
        <p:sp>
          <p:nvSpPr>
            <p:cNvPr id="33" name="矩形 2">
              <a:extLst>
                <a:ext uri="{FF2B5EF4-FFF2-40B4-BE49-F238E27FC236}">
                  <a16:creationId xmlns:a16="http://schemas.microsoft.com/office/drawing/2014/main" id="{277ECDA6-0E53-41A0-AB2B-5E94FE6D7867}"/>
                </a:ext>
              </a:extLst>
            </p:cNvPr>
            <p:cNvSpPr/>
            <p:nvPr/>
          </p:nvSpPr>
          <p:spPr>
            <a:xfrm>
              <a:off x="3089896" y="2631031"/>
              <a:ext cx="708329" cy="4776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E85EB7-5B47-462D-BD2F-2FDA902BA0AC}"/>
                </a:ext>
              </a:extLst>
            </p:cNvPr>
            <p:cNvSpPr txBox="1"/>
            <p:nvPr/>
          </p:nvSpPr>
          <p:spPr>
            <a:xfrm>
              <a:off x="3217181" y="2529935"/>
              <a:ext cx="594278" cy="768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360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sz="2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484A94E-B174-416F-A8CA-37482E519FC8}"/>
              </a:ext>
            </a:extLst>
          </p:cNvPr>
          <p:cNvSpPr/>
          <p:nvPr/>
        </p:nvSpPr>
        <p:spPr>
          <a:xfrm>
            <a:off x="687518" y="2402234"/>
            <a:ext cx="1039699" cy="616305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EFEEAC2-6B33-4D9F-A0A6-2C8D0B07422F}"/>
              </a:ext>
            </a:extLst>
          </p:cNvPr>
          <p:cNvSpPr/>
          <p:nvPr/>
        </p:nvSpPr>
        <p:spPr>
          <a:xfrm>
            <a:off x="647629" y="3672009"/>
            <a:ext cx="1039699" cy="616305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B2127DF-66D6-4EB0-AC7E-B3AB19F771F7}"/>
              </a:ext>
            </a:extLst>
          </p:cNvPr>
          <p:cNvSpPr txBox="1"/>
          <p:nvPr/>
        </p:nvSpPr>
        <p:spPr>
          <a:xfrm>
            <a:off x="1812472" y="5298196"/>
            <a:ext cx="6234247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Duplicated and unaware of each other</a:t>
            </a:r>
          </a:p>
        </p:txBody>
      </p:sp>
    </p:spTree>
    <p:extLst>
      <p:ext uri="{BB962C8B-B14F-4D97-AF65-F5344CB8AC3E}">
        <p14:creationId xmlns:p14="http://schemas.microsoft.com/office/powerpoint/2010/main" val="231553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7726-D5E5-4DEC-906F-F008ADAF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93478-1A0A-4EB2-8CF6-1C23639DE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Most cache lines are clean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E3784-210E-49B9-A44B-B1DBE9AA2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8447-1594-F147-88A6-2D9B928A4F7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72A765-4F9B-494F-BA3F-037BB5F87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47713"/>
              </p:ext>
            </p:extLst>
          </p:nvPr>
        </p:nvGraphicFramePr>
        <p:xfrm>
          <a:off x="1135682" y="1915428"/>
          <a:ext cx="7160159" cy="364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C5DE89-FFEE-44D8-8B14-53FCCF2867E8}"/>
              </a:ext>
            </a:extLst>
          </p:cNvPr>
          <p:cNvSpPr txBox="1"/>
          <p:nvPr/>
        </p:nvSpPr>
        <p:spPr>
          <a:xfrm rot="16200000">
            <a:off x="-589198" y="2730946"/>
            <a:ext cx="3430634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of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LLC Blocks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E0EBB6-C169-45AA-88EA-713E036C79AF}"/>
              </a:ext>
            </a:extLst>
          </p:cNvPr>
          <p:cNvSpPr/>
          <p:nvPr/>
        </p:nvSpPr>
        <p:spPr>
          <a:xfrm>
            <a:off x="4187520" y="4086875"/>
            <a:ext cx="1984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Time (Seconds)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393A66-85AE-44BC-B7FF-12FF3A9E9340}"/>
              </a:ext>
            </a:extLst>
          </p:cNvPr>
          <p:cNvSpPr txBox="1"/>
          <p:nvPr/>
        </p:nvSpPr>
        <p:spPr>
          <a:xfrm>
            <a:off x="2194978" y="3902209"/>
            <a:ext cx="32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A3BE9A-67D7-4B17-B34D-FEEEE9D2EE01}"/>
              </a:ext>
            </a:extLst>
          </p:cNvPr>
          <p:cNvSpPr txBox="1"/>
          <p:nvPr/>
        </p:nvSpPr>
        <p:spPr>
          <a:xfrm>
            <a:off x="4669337" y="3884924"/>
            <a:ext cx="32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F656F3-9313-4114-AE0F-4512351A109E}"/>
              </a:ext>
            </a:extLst>
          </p:cNvPr>
          <p:cNvSpPr txBox="1"/>
          <p:nvPr/>
        </p:nvSpPr>
        <p:spPr>
          <a:xfrm>
            <a:off x="7377101" y="3902209"/>
            <a:ext cx="46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80E854-B4D5-4793-B6F2-55EBF86680D3}"/>
              </a:ext>
            </a:extLst>
          </p:cNvPr>
          <p:cNvSpPr txBox="1"/>
          <p:nvPr/>
        </p:nvSpPr>
        <p:spPr>
          <a:xfrm>
            <a:off x="0" y="5392923"/>
            <a:ext cx="109728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Errors on the clean cache line can be corrected by data in NVRAM</a:t>
            </a:r>
          </a:p>
        </p:txBody>
      </p:sp>
    </p:spTree>
    <p:extLst>
      <p:ext uri="{BB962C8B-B14F-4D97-AF65-F5344CB8AC3E}">
        <p14:creationId xmlns:p14="http://schemas.microsoft.com/office/powerpoint/2010/main" val="242354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b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ble" id="{F69D7628-9FA5-4BCF-B684-6BB5B25CDED2}" vid="{181E8BC2-05C4-4592-A760-83F49B63ED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stable</Template>
  <TotalTime>4666</TotalTime>
  <Words>1795</Words>
  <Application>Microsoft Office PowerPoint</Application>
  <PresentationFormat>On-screen Show (4:3)</PresentationFormat>
  <Paragraphs>541</Paragraphs>
  <Slides>35</Slides>
  <Notes>23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Ink Free</vt:lpstr>
      <vt:lpstr>Times New Roman</vt:lpstr>
      <vt:lpstr>stable</vt:lpstr>
      <vt:lpstr>Binary Star: Coordinated Reliability in Heterogeneous Memory Systems for High Performance and Scalability</vt:lpstr>
      <vt:lpstr>Large memory capacity is in demand</vt:lpstr>
      <vt:lpstr>Decreasing reliability in future DRAM</vt:lpstr>
      <vt:lpstr>Benefit of hybrid memory</vt:lpstr>
      <vt:lpstr>Reliability issues with traditional  memory hierarchy scaling</vt:lpstr>
      <vt:lpstr>Reliability issues with traditional  memory hierarchy scaling</vt:lpstr>
      <vt:lpstr>Reliability issues with traditional  memory hierarchy scaling</vt:lpstr>
      <vt:lpstr>Opportunity #1</vt:lpstr>
      <vt:lpstr>Opportunity #2</vt:lpstr>
      <vt:lpstr>Binary Star: design overview</vt:lpstr>
      <vt:lpstr>Binary Star: design overview</vt:lpstr>
      <vt:lpstr>Binary Star: design overview</vt:lpstr>
      <vt:lpstr>Periodic forced writeback</vt:lpstr>
      <vt:lpstr>Consistent cache writeback</vt:lpstr>
      <vt:lpstr>LLC error correction and recovery</vt:lpstr>
      <vt:lpstr>Experiment setup</vt:lpstr>
      <vt:lpstr>Experiment setup</vt:lpstr>
      <vt:lpstr>Experiment setup</vt:lpstr>
      <vt:lpstr>Experiment setup</vt:lpstr>
      <vt:lpstr>Evaluation: system reliability</vt:lpstr>
      <vt:lpstr>Evaluation: devices’ reliability</vt:lpstr>
      <vt:lpstr>Evaluation: performance</vt:lpstr>
      <vt:lpstr>Other results</vt:lpstr>
      <vt:lpstr>Summary</vt:lpstr>
      <vt:lpstr>Summary</vt:lpstr>
      <vt:lpstr>Binary Star: Coordinated Reliability in Heterogeneous Memory Systems for High Performance and Scalability</vt:lpstr>
      <vt:lpstr>Summary</vt:lpstr>
      <vt:lpstr>Binary Star triggered Wear-leveling</vt:lpstr>
      <vt:lpstr>Binary Star Daemon</vt:lpstr>
      <vt:lpstr>NVRAM latency sensitivity study</vt:lpstr>
      <vt:lpstr>Effect on varying the periodic forced writeback interval</vt:lpstr>
      <vt:lpstr>Effect on varying the periodic forced writeback interval</vt:lpstr>
      <vt:lpstr>Evaluation: 3D-DRAM reliability</vt:lpstr>
      <vt:lpstr>Effect on varying the periodic forced writeback interval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Skadron, Kevin (ks7h)</dc:creator>
  <cp:lastModifiedBy>Tony Liu</cp:lastModifiedBy>
  <cp:revision>402</cp:revision>
  <dcterms:created xsi:type="dcterms:W3CDTF">2018-02-25T04:13:12Z</dcterms:created>
  <dcterms:modified xsi:type="dcterms:W3CDTF">2019-10-15T18:35:59Z</dcterms:modified>
</cp:coreProperties>
</file>