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1"/>
  </p:notesMasterIdLst>
  <p:handoutMasterIdLst>
    <p:handoutMasterId r:id="rId82"/>
  </p:handoutMasterIdLst>
  <p:sldIdLst>
    <p:sldId id="1245" r:id="rId2"/>
    <p:sldId id="262" r:id="rId3"/>
    <p:sldId id="1179" r:id="rId4"/>
    <p:sldId id="411" r:id="rId5"/>
    <p:sldId id="413" r:id="rId6"/>
    <p:sldId id="333" r:id="rId7"/>
    <p:sldId id="380" r:id="rId8"/>
    <p:sldId id="418" r:id="rId9"/>
    <p:sldId id="1298" r:id="rId10"/>
    <p:sldId id="373" r:id="rId11"/>
    <p:sldId id="1243" r:id="rId12"/>
    <p:sldId id="1247" r:id="rId13"/>
    <p:sldId id="1281" r:id="rId14"/>
    <p:sldId id="1194" r:id="rId15"/>
    <p:sldId id="1274" r:id="rId16"/>
    <p:sldId id="1195" r:id="rId17"/>
    <p:sldId id="1230" r:id="rId18"/>
    <p:sldId id="1248" r:id="rId19"/>
    <p:sldId id="1251" r:id="rId20"/>
    <p:sldId id="1294" r:id="rId21"/>
    <p:sldId id="1302" r:id="rId22"/>
    <p:sldId id="1216" r:id="rId23"/>
    <p:sldId id="1254" r:id="rId24"/>
    <p:sldId id="1278" r:id="rId25"/>
    <p:sldId id="1279" r:id="rId26"/>
    <p:sldId id="1276" r:id="rId27"/>
    <p:sldId id="1277" r:id="rId28"/>
    <p:sldId id="1280" r:id="rId29"/>
    <p:sldId id="1256" r:id="rId30"/>
    <p:sldId id="1261" r:id="rId31"/>
    <p:sldId id="1262" r:id="rId32"/>
    <p:sldId id="1303" r:id="rId33"/>
    <p:sldId id="1258" r:id="rId34"/>
    <p:sldId id="1304" r:id="rId35"/>
    <p:sldId id="1218" r:id="rId36"/>
    <p:sldId id="1283" r:id="rId37"/>
    <p:sldId id="1249" r:id="rId38"/>
    <p:sldId id="1199" r:id="rId39"/>
    <p:sldId id="1265" r:id="rId40"/>
    <p:sldId id="1231" r:id="rId41"/>
    <p:sldId id="1267" r:id="rId42"/>
    <p:sldId id="1236" r:id="rId43"/>
    <p:sldId id="1293" r:id="rId44"/>
    <p:sldId id="1241" r:id="rId45"/>
    <p:sldId id="1237" r:id="rId46"/>
    <p:sldId id="1242" r:id="rId47"/>
    <p:sldId id="1257" r:id="rId48"/>
    <p:sldId id="1259" r:id="rId49"/>
    <p:sldId id="1260" r:id="rId50"/>
    <p:sldId id="1211" r:id="rId51"/>
    <p:sldId id="1268" r:id="rId52"/>
    <p:sldId id="1232" r:id="rId53"/>
    <p:sldId id="1255" r:id="rId54"/>
    <p:sldId id="1219" r:id="rId55"/>
    <p:sldId id="1221" r:id="rId56"/>
    <p:sldId id="1250" r:id="rId57"/>
    <p:sldId id="1246" r:id="rId58"/>
    <p:sldId id="1222" r:id="rId59"/>
    <p:sldId id="1272" r:id="rId60"/>
    <p:sldId id="1273" r:id="rId61"/>
    <p:sldId id="1269" r:id="rId62"/>
    <p:sldId id="1270" r:id="rId63"/>
    <p:sldId id="1319" r:id="rId64"/>
    <p:sldId id="1318" r:id="rId65"/>
    <p:sldId id="1210" r:id="rId66"/>
    <p:sldId id="1307" r:id="rId67"/>
    <p:sldId id="1308" r:id="rId68"/>
    <p:sldId id="1309" r:id="rId69"/>
    <p:sldId id="1310" r:id="rId70"/>
    <p:sldId id="1311" r:id="rId71"/>
    <p:sldId id="1312" r:id="rId72"/>
    <p:sldId id="1313" r:id="rId73"/>
    <p:sldId id="1314" r:id="rId74"/>
    <p:sldId id="1315" r:id="rId75"/>
    <p:sldId id="1316" r:id="rId76"/>
    <p:sldId id="1317" r:id="rId77"/>
    <p:sldId id="1215" r:id="rId78"/>
    <p:sldId id="1275" r:id="rId79"/>
    <p:sldId id="1220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  <a:srgbClr val="FFFFFF"/>
    <a:srgbClr val="222A35"/>
    <a:srgbClr val="843C0C"/>
    <a:srgbClr val="EFB792"/>
    <a:srgbClr val="595959"/>
    <a:srgbClr val="F2F2F2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149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8278652668417"/>
          <c:y val="8.1536330782635516E-2"/>
          <c:w val="0.86149365704286962"/>
          <c:h val="0.55788076821073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D-4161-836B-046AD76E31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5-4DAB-A87F-80E371C59E4A}"/>
              </c:ext>
            </c:extLst>
          </c:dPt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AD-4161-836B-046AD76E31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139.19999999999999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D-4161-836B-046AD76E3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754165519"/>
        <c:axId val="1509368063"/>
      </c:barChart>
      <c:catAx>
        <c:axId val="175416551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9368063"/>
        <c:crosses val="autoZero"/>
        <c:auto val="1"/>
        <c:lblAlgn val="ctr"/>
        <c:lblOffset val="100"/>
        <c:noMultiLvlLbl val="0"/>
      </c:catAx>
      <c:valAx>
        <c:axId val="1509368063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K;\-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754165519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0.11242</cdr:x>
      <cdr:y>0.41756</cdr:y>
    </cdr:from>
    <cdr:to>
      <cdr:x>0.91467</cdr:x>
      <cdr:y>0.5481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BE86B0E8-1993-A74C-B05D-48CA2A51169E}"/>
            </a:ext>
          </a:extLst>
        </cdr:cNvPr>
        <cdr:cNvGrpSpPr/>
      </cdr:nvGrpSpPr>
      <cdr:grpSpPr>
        <a:xfrm xmlns:a="http://schemas.openxmlformats.org/drawingml/2006/main">
          <a:off x="1027968" y="1082903"/>
          <a:ext cx="7335774" cy="338543"/>
          <a:chOff x="5184884" y="-935040"/>
          <a:chExt cx="3393348" cy="184129"/>
        </a:xfrm>
      </cdr:grpSpPr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E14E8D98-2FA7-9A48-ABDF-B0E9FFA5C57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5184884" y="-770362"/>
            <a:ext cx="3342817" cy="0"/>
          </a:xfrm>
          <a:prstGeom xmlns:a="http://schemas.openxmlformats.org/drawingml/2006/main" prst="straightConnector1">
            <a:avLst/>
          </a:prstGeom>
          <a:ln xmlns:a="http://schemas.openxmlformats.org/drawingml/2006/main" w="76200">
            <a:solidFill>
              <a:srgbClr val="C0000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8" name="TextBox 12">
            <a:extLst xmlns:a="http://schemas.openxmlformats.org/drawingml/2006/main">
              <a:ext uri="{FF2B5EF4-FFF2-40B4-BE49-F238E27FC236}">
                <a16:creationId xmlns:a16="http://schemas.microsoft.com/office/drawing/2014/main" id="{39E1B207-FADD-674A-9FCB-D6D907713E1E}"/>
              </a:ext>
            </a:extLst>
          </cdr:cNvPr>
          <cdr:cNvSpPr txBox="1"/>
        </cdr:nvSpPr>
        <cdr:spPr>
          <a:xfrm xmlns:a="http://schemas.openxmlformats.org/drawingml/2006/main">
            <a:off x="6241656" y="-935040"/>
            <a:ext cx="2336576" cy="18412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~100X reduction</a:t>
            </a:r>
          </a:p>
        </cdr:txBody>
      </cdr:sp>
    </cdr:grpSp>
  </cdr:relSizeAnchor>
  <cdr:relSizeAnchor xmlns:cdr="http://schemas.openxmlformats.org/drawingml/2006/chartDrawing">
    <cdr:from>
      <cdr:x>0.02686</cdr:x>
      <cdr:y>0.01896</cdr:y>
    </cdr:from>
    <cdr:to>
      <cdr:x>0.10586</cdr:x>
      <cdr:y>0.83913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CC5C8849-97B0-5E49-A0F0-332300B17F26}"/>
            </a:ext>
          </a:extLst>
        </cdr:cNvPr>
        <cdr:cNvGrpSpPr/>
      </cdr:nvGrpSpPr>
      <cdr:grpSpPr>
        <a:xfrm xmlns:a="http://schemas.openxmlformats.org/drawingml/2006/main">
          <a:off x="245608" y="49171"/>
          <a:ext cx="722376" cy="2127034"/>
          <a:chOff x="3466062" y="-862770"/>
          <a:chExt cx="355866" cy="2037724"/>
        </a:xfrm>
      </cdr:grpSpPr>
      <cdr:sp macro="" textlink="">
        <cdr:nvSpPr>
          <cdr:cNvPr id="4" name="TextBox 14">
            <a:extLst xmlns:a="http://schemas.openxmlformats.org/drawingml/2006/main">
              <a:ext uri="{FF2B5EF4-FFF2-40B4-BE49-F238E27FC236}">
                <a16:creationId xmlns:a16="http://schemas.microsoft.com/office/drawing/2014/main" id="{42F8BF43-CB7A-A14A-B9A4-1F80F4E4F365}"/>
              </a:ext>
            </a:extLst>
          </cdr:cNvPr>
          <cdr:cNvSpPr txBox="1"/>
        </cdr:nvSpPr>
        <cdr:spPr>
          <a:xfrm xmlns:a="http://schemas.openxmlformats.org/drawingml/2006/main" rot="16200000">
            <a:off x="3463479" y="-536087"/>
            <a:ext cx="557765" cy="15161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Cambria" panose="02040503050406030204" pitchFamily="18" charset="0"/>
              </a:rPr>
              <a:t>2013</a:t>
            </a:r>
          </a:p>
        </cdr:txBody>
      </cdr:sp>
      <cdr:sp macro="" textlink="">
        <cdr:nvSpPr>
          <cdr:cNvPr id="5" name="TextBox 15">
            <a:extLst xmlns:a="http://schemas.openxmlformats.org/drawingml/2006/main">
              <a:ext uri="{FF2B5EF4-FFF2-40B4-BE49-F238E27FC236}">
                <a16:creationId xmlns:a16="http://schemas.microsoft.com/office/drawing/2014/main" id="{8C60B7FF-140B-A04C-9A35-94CD4CC5B356}"/>
              </a:ext>
            </a:extLst>
          </cdr:cNvPr>
          <cdr:cNvSpPr txBox="1"/>
        </cdr:nvSpPr>
        <cdr:spPr>
          <a:xfrm xmlns:a="http://schemas.openxmlformats.org/drawingml/2006/main" rot="16200000">
            <a:off x="3467236" y="-103170"/>
            <a:ext cx="557765" cy="15161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Cambria" panose="02040503050406030204" pitchFamily="18" charset="0"/>
              </a:rPr>
              <a:t>2020</a:t>
            </a:r>
            <a:endParaRPr lang="en-US" sz="16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6" name="TextBox 16">
            <a:extLst xmlns:a="http://schemas.openxmlformats.org/drawingml/2006/main">
              <a:ext uri="{FF2B5EF4-FFF2-40B4-BE49-F238E27FC236}">
                <a16:creationId xmlns:a16="http://schemas.microsoft.com/office/drawing/2014/main" id="{24503FF1-836F-DF43-8EB5-9714E270FCEB}"/>
              </a:ext>
            </a:extLst>
          </cdr:cNvPr>
          <cdr:cNvSpPr txBox="1"/>
        </cdr:nvSpPr>
        <cdr:spPr>
          <a:xfrm xmlns:a="http://schemas.openxmlformats.org/drawingml/2006/main" rot="16200000">
            <a:off x="2538171" y="65121"/>
            <a:ext cx="2037724" cy="18194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latin typeface="Cambria" panose="02040503050406030204" pitchFamily="18" charset="0"/>
              </a:rPr>
              <a:t>Manufactured Year</a:t>
            </a:r>
          </a:p>
        </cdr:txBody>
      </cdr:sp>
    </cdr:grpSp>
  </cdr:relSizeAnchor>
  <cdr:relSizeAnchor xmlns:cdr="http://schemas.openxmlformats.org/drawingml/2006/chartDrawing">
    <cdr:from>
      <cdr:x>0.09757</cdr:x>
      <cdr:y>0.73249</cdr:y>
    </cdr:from>
    <cdr:to>
      <cdr:x>0.90242</cdr:x>
      <cdr:y>0.8749</cdr:y>
    </cdr:to>
    <cdr:sp macro="" textlink="">
      <cdr:nvSpPr>
        <cdr:cNvPr id="10" name="TextBox 16">
          <a:extLst xmlns:a="http://schemas.openxmlformats.org/drawingml/2006/main">
            <a:ext uri="{FF2B5EF4-FFF2-40B4-BE49-F238E27FC236}">
              <a16:creationId xmlns:a16="http://schemas.microsoft.com/office/drawing/2014/main" id="{5133D1B7-58C4-6C59-A91F-EFF72FAB742C}"/>
            </a:ext>
          </a:extLst>
        </cdr:cNvPr>
        <cdr:cNvSpPr txBox="1"/>
      </cdr:nvSpPr>
      <cdr:spPr>
        <a:xfrm xmlns:a="http://schemas.openxmlformats.org/drawingml/2006/main">
          <a:off x="892180" y="1899644"/>
          <a:ext cx="73595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</a:rPr>
            <a:t>The minimum activation count needed to induce the first bitflip</a:t>
          </a:r>
        </a:p>
      </cdr:txBody>
    </cdr:sp>
  </cdr:relSizeAnchor>
  <cdr:relSizeAnchor xmlns:cdr="http://schemas.openxmlformats.org/drawingml/2006/chartDrawing">
    <cdr:from>
      <cdr:x>0.07193</cdr:x>
      <cdr:y>0.42315</cdr:y>
    </cdr:from>
    <cdr:to>
      <cdr:x>0.10558</cdr:x>
      <cdr:y>0.64764</cdr:y>
    </cdr:to>
    <cdr:sp macro="" textlink="">
      <cdr:nvSpPr>
        <cdr:cNvPr id="9" name="TextBox 15">
          <a:extLst xmlns:a="http://schemas.openxmlformats.org/drawingml/2006/main">
            <a:ext uri="{FF2B5EF4-FFF2-40B4-BE49-F238E27FC236}">
              <a16:creationId xmlns:a16="http://schemas.microsoft.com/office/drawing/2014/main" id="{3BA597C3-3118-FACD-A1BE-7444BF8C4F5C}"/>
            </a:ext>
          </a:extLst>
        </cdr:cNvPr>
        <cdr:cNvSpPr txBox="1"/>
      </cdr:nvSpPr>
      <cdr:spPr>
        <a:xfrm xmlns:a="http://schemas.openxmlformats.org/drawingml/2006/main" rot="16200000">
          <a:off x="520469" y="1234610"/>
          <a:ext cx="5822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Cambria" panose="02040503050406030204" pitchFamily="18" charset="0"/>
            </a:rPr>
            <a:t>2023</a:t>
          </a:r>
          <a:endParaRPr lang="en-US" sz="1600" dirty="0">
            <a:latin typeface="Cambria" panose="020405030504060302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A832AD0-4930-4A38-9417-2B65CA063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B7EE4F-C375-412A-A2C2-5B3E3E322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E74D-3E80-4630-85C1-9DAA3B40707E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C7215F-F397-40E9-8612-970E766789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E5EB41-4C5E-4B7B-986F-D0317A93D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05F3-A52E-44E1-BBC9-38B71473DE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6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0D30-3E46-4825-8588-D9B6072F0A29}" type="datetimeFigureOut">
              <a:rPr lang="tr-TR" smtClean="0"/>
              <a:t>5.11.2024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BF41-557F-464F-A572-936F8C7D1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606D-51F8-12C7-FDE9-C0F9915C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1325720-09BE-7FA8-CEB6-C387FD0B2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8510175-74C2-2006-1DAD-728930CDF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all. I am O</a:t>
            </a:r>
            <a:r>
              <a:rPr lang="tr-TR" dirty="0"/>
              <a:t>ğuzhan</a:t>
            </a:r>
            <a:r>
              <a:rPr lang="en-US" dirty="0"/>
              <a:t>, very excited to be here and be able to present our work BreakHammer: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RowHammer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Mitigations by Carefully Throttling Suspect Threads.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046824-BA84-5E00-B0E0-58ED5F623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750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these ways is to </a:t>
            </a:r>
            <a:r>
              <a:rPr lang="en-US" b="1" dirty="0"/>
              <a:t>[CLICK]</a:t>
            </a:r>
            <a:r>
              <a:rPr lang="en-US" dirty="0"/>
              <a:t> preventively refresh the potential victims of an aggressor row before they </a:t>
            </a:r>
            <a:r>
              <a:rPr lang="en-US" b="1" dirty="0"/>
              <a:t>experience </a:t>
            </a:r>
            <a:r>
              <a:rPr lang="en-US" dirty="0"/>
              <a:t>bitflips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97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C58EE-1DC7-88B5-1576-336C95A3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531F533-C9D1-3267-B825-760B8DDAB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982AA67-B13F-A522-546E-0DCA165AA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another way is to </a:t>
            </a:r>
            <a:r>
              <a:rPr lang="en-US" b="1" dirty="0"/>
              <a:t>[CLICK]</a:t>
            </a:r>
            <a:r>
              <a:rPr lang="en-US" dirty="0"/>
              <a:t> move the contents of an aggressor row to a distant row away from its potential victims</a:t>
            </a:r>
          </a:p>
          <a:p>
            <a:r>
              <a:rPr lang="en-US" dirty="0"/>
              <a:t>before it has been activated enough times to induce a bitflip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A451CC-3225-9E0B-6716-193858CF3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44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4DBFA-BD53-72A2-864F-871E1BDCF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7E891-15B4-E66D-4EB3-35A08B117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A39EC-8FCD-4833-4B44-4892B4A19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continue with the motivation of 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B83D9-54A9-B8ED-F7D9-32C6B8FED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57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B5FAA-FF9E-1C80-0B3E-24D4AA40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900D3-80C2-9B16-003F-453A954AD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4A2F2-2BCB-C291-4E72-B03E2010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problem with </a:t>
            </a:r>
            <a:r>
              <a:rPr lang="en-US" dirty="0" err="1"/>
              <a:t>RowHammer</a:t>
            </a:r>
            <a:r>
              <a:rPr lang="en-US" dirty="0"/>
              <a:t>-preventive actions is that they are blocking operations</a:t>
            </a:r>
            <a:endParaRPr lang="en-US" b="1" dirty="0"/>
          </a:p>
          <a:p>
            <a:r>
              <a:rPr lang="en-US" b="1" dirty="0"/>
              <a:t>[CLICK] </a:t>
            </a:r>
            <a:r>
              <a:rPr lang="en-US" b="0" dirty="0"/>
              <a:t>where the memory controller cannot access a memory bank undergoing a </a:t>
            </a:r>
            <a:r>
              <a:rPr lang="en-US" b="0" dirty="0" err="1"/>
              <a:t>RowHammer</a:t>
            </a:r>
            <a:r>
              <a:rPr lang="en-US" b="0" dirty="0"/>
              <a:t>-preventive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As such, refreshing KBs of data can block access to GBs of data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3D6DA-0874-6850-B39F-53DC51D62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1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the system performance impact of blocking </a:t>
            </a:r>
            <a:r>
              <a:rPr lang="en-US" dirty="0" err="1"/>
              <a:t>RowHammer</a:t>
            </a:r>
            <a:r>
              <a:rPr lang="en-US" dirty="0"/>
              <a:t>-preventive actions by evaluating four state-of-the-art </a:t>
            </a:r>
            <a:r>
              <a:rPr lang="en-US" dirty="0" err="1"/>
              <a:t>RowHammer</a:t>
            </a:r>
            <a:r>
              <a:rPr lang="en-US" dirty="0"/>
              <a:t> solutions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shows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shows the weighted speedup,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 </a:t>
            </a:r>
            <a:r>
              <a:rPr lang="en-US" b="0" dirty="0"/>
              <a:t>and each bar identifies a different </a:t>
            </a:r>
            <a:r>
              <a:rPr lang="en-US" b="0" dirty="0" err="1"/>
              <a:t>RowHammer</a:t>
            </a:r>
            <a:r>
              <a:rPr lang="en-US" b="0" dirty="0"/>
              <a:t> mitigation mechanism</a:t>
            </a:r>
          </a:p>
          <a:p>
            <a:r>
              <a:rPr lang="en-US" b="0" dirty="0"/>
              <a:t>Hydra, RFM, and PARA use preventive refresh</a:t>
            </a:r>
          </a:p>
          <a:p>
            <a:r>
              <a:rPr lang="en-US" b="0" dirty="0"/>
              <a:t>And AQUA uses row migrations</a:t>
            </a:r>
          </a:p>
          <a:p>
            <a:r>
              <a:rPr lang="en-US" b="1" dirty="0"/>
              <a:t>[CLICK]</a:t>
            </a:r>
            <a:r>
              <a:rPr lang="en-US" b="0" dirty="0"/>
              <a:t> From our analysis, we observe that </a:t>
            </a:r>
            <a:r>
              <a:rPr lang="en-US" b="0" dirty="0" err="1"/>
              <a:t>RowHammer</a:t>
            </a:r>
            <a:r>
              <a:rPr lang="en-US" b="0" dirty="0"/>
              <a:t> mitigation mechanisms incur significantly increasing performance overhead as the </a:t>
            </a:r>
            <a:r>
              <a:rPr lang="en-US" b="0" dirty="0" err="1"/>
              <a:t>RowHammer</a:t>
            </a:r>
            <a:r>
              <a:rPr lang="en-US" b="0" dirty="0"/>
              <a:t> threshold decreases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237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6A578-23F9-967B-9E92-965A2EA1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9D89A-518B-CD37-4EB4-AE9E51893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5D063-794B-E74A-ABA5-BBFB43F00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the system performance impact of blocking </a:t>
            </a:r>
            <a:r>
              <a:rPr lang="en-US" dirty="0" err="1"/>
              <a:t>RowHammer</a:t>
            </a:r>
            <a:r>
              <a:rPr lang="en-US" dirty="0"/>
              <a:t>-preventive actions by evaluating four state-of-the-art </a:t>
            </a:r>
            <a:r>
              <a:rPr lang="en-US" dirty="0" err="1"/>
              <a:t>RowHammer</a:t>
            </a:r>
            <a:r>
              <a:rPr lang="en-US" dirty="0"/>
              <a:t> solutions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shows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shows the weighted speedup,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 </a:t>
            </a:r>
            <a:r>
              <a:rPr lang="en-US" b="0" dirty="0"/>
              <a:t>and each bar identifies a different </a:t>
            </a:r>
            <a:r>
              <a:rPr lang="en-US" b="0" dirty="0" err="1"/>
              <a:t>RowHammer</a:t>
            </a:r>
            <a:r>
              <a:rPr lang="en-US" b="0" dirty="0"/>
              <a:t> mitigation mechanism</a:t>
            </a:r>
          </a:p>
          <a:p>
            <a:r>
              <a:rPr lang="en-US" b="0" dirty="0"/>
              <a:t>Hydra, RFM, and PARA use preventive refresh</a:t>
            </a:r>
          </a:p>
          <a:p>
            <a:r>
              <a:rPr lang="en-US" b="0" dirty="0"/>
              <a:t>And AQUA uses row migrations</a:t>
            </a:r>
          </a:p>
          <a:p>
            <a:r>
              <a:rPr lang="en-US" b="1" dirty="0"/>
              <a:t>[CLICK]</a:t>
            </a:r>
            <a:r>
              <a:rPr lang="en-US" b="0" dirty="0"/>
              <a:t> From our analysis, we observe that </a:t>
            </a:r>
            <a:r>
              <a:rPr lang="en-US" b="0" dirty="0" err="1"/>
              <a:t>RowHammer</a:t>
            </a:r>
            <a:r>
              <a:rPr lang="en-US" b="0" dirty="0"/>
              <a:t> mitigation mechanisms incur significantly increasing performance overhead as the </a:t>
            </a:r>
            <a:r>
              <a:rPr lang="en-US" b="0" dirty="0" err="1"/>
              <a:t>RowHammer</a:t>
            </a:r>
            <a:r>
              <a:rPr lang="en-US" b="0" dirty="0"/>
              <a:t> threshold decreases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DCBBC-C853-23E4-D666-AE55938F7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705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worse, at these lower thresholds, </a:t>
            </a:r>
            <a:r>
              <a:rPr lang="en-US" dirty="0" err="1"/>
              <a:t>RowHammer</a:t>
            </a:r>
            <a:r>
              <a:rPr lang="en-US" dirty="0"/>
              <a:t>-preventive actions become a potential memory performance attack vector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where an attacker can intentionally trigger many of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and cause a DRAM module to get blocked for extended periods of time, thereby reducing DRAM bandwidth availability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Use whitespace, separate attacker and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Maybe change the user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Use a sad 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536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7E0F-2CE1-5161-EE3D-83E45EE8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D05CF-111F-665F-85F6-CD5101E4F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B6CFC-F6A2-C5A6-2B8B-037EC9B88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Therefore, the problem we tackle is </a:t>
            </a:r>
            <a:r>
              <a:rPr lang="en-US" b="1" dirty="0"/>
              <a:t>[STOP]</a:t>
            </a:r>
            <a:r>
              <a:rPr lang="en-US" dirty="0"/>
              <a:t> operations that prevent </a:t>
            </a:r>
            <a:r>
              <a:rPr lang="en-US" dirty="0" err="1"/>
              <a:t>RowHammer</a:t>
            </a:r>
            <a:r>
              <a:rPr lang="en-US" dirty="0"/>
              <a:t> become a system performance vulnerability as they can frequently block access to 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and our goal is to reduce the performance overhead of </a:t>
            </a:r>
            <a:r>
              <a:rPr lang="en-US" dirty="0" err="1"/>
              <a:t>RowHammer</a:t>
            </a:r>
            <a:r>
              <a:rPr lang="en-US" dirty="0"/>
              <a:t> mitigation mechanisms by reducing the number of performed </a:t>
            </a:r>
            <a:r>
              <a:rPr lang="en-US" dirty="0" err="1"/>
              <a:t>RowHammer</a:t>
            </a:r>
            <a:r>
              <a:rPr lang="en-US" dirty="0"/>
              <a:t>-preventive actions without compromising system robustness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82ADC-2B31-0F58-7823-400FCAA45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09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04F20-64B8-E9D6-62C5-FC445BF5E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7D27F-0471-3865-4D02-2F3192046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DB9DC-FA5E-1C8A-D330-0A9CB36F0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this end, we propose a new mechanism, BreakHammer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49F1F-89BD-F937-AE73-348B4DBD3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43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38EB9-669B-0D59-8E01-778CE6FA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7D41C-4DFD-E514-1B82-9A7066527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0448A5-46D4-19EF-1D6D-38BA38ED7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BreakHammer’s</a:t>
            </a:r>
            <a:r>
              <a:rPr lang="en-US" dirty="0"/>
              <a:t> key idea is to detect and slow down the memory accesses of threads that trigger many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We refer to these threads as suspect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79E5E-6681-B1FC-034D-E6AE15DC6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31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executive summary of my talk:</a:t>
            </a:r>
          </a:p>
          <a:p>
            <a:r>
              <a:rPr lang="en-US" b="1" dirty="0"/>
              <a:t>[CLICK]</a:t>
            </a:r>
            <a:r>
              <a:rPr lang="en-US" dirty="0"/>
              <a:t> DRAM continues to become more vulnerable to </a:t>
            </a:r>
            <a:r>
              <a:rPr lang="en-US" dirty="0" err="1"/>
              <a:t>RowHammer</a:t>
            </a:r>
            <a:r>
              <a:rPr lang="en-US" dirty="0"/>
              <a:t>…</a:t>
            </a:r>
          </a:p>
          <a:p>
            <a:r>
              <a:rPr lang="en-US" dirty="0"/>
              <a:t>Operations that prevent </a:t>
            </a:r>
            <a:r>
              <a:rPr lang="en-US" dirty="0" err="1"/>
              <a:t>RowHammer</a:t>
            </a:r>
            <a:r>
              <a:rPr lang="en-US" dirty="0"/>
              <a:t>, which we call…</a:t>
            </a:r>
          </a:p>
          <a:p>
            <a:r>
              <a:rPr lang="en-US" b="1" dirty="0"/>
              <a:t>[CLICK] </a:t>
            </a:r>
            <a:r>
              <a:rPr lang="en-US" b="0" dirty="0"/>
              <a:t>We introduce a new exploit where one can mount a memory performance attack…</a:t>
            </a:r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Our goal is to…</a:t>
            </a:r>
          </a:p>
          <a:p>
            <a:r>
              <a:rPr lang="en-US" b="1" dirty="0"/>
              <a:t>[CLICK]</a:t>
            </a:r>
            <a:r>
              <a:rPr lang="en-US" dirty="0"/>
              <a:t> Our key idea is to throttle threads…</a:t>
            </a:r>
          </a:p>
          <a:p>
            <a:r>
              <a:rPr lang="en-US" b="1" dirty="0"/>
              <a:t>[CLICK]</a:t>
            </a:r>
            <a:r>
              <a:rPr lang="en-US" dirty="0"/>
              <a:t> To this end, we propose a new mechanism, BreakHammer: which</a:t>
            </a:r>
          </a:p>
          <a:p>
            <a:r>
              <a:rPr lang="en-US" b="1" dirty="0"/>
              <a:t>[CLICK]</a:t>
            </a:r>
            <a:r>
              <a:rPr lang="en-US" dirty="0"/>
              <a:t> Observes triggered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r>
              <a:rPr lang="en-US" b="1" dirty="0"/>
              <a:t>[CLICK]</a:t>
            </a:r>
            <a:r>
              <a:rPr lang="en-US" dirty="0"/>
              <a:t> Identifies threads that trigger many preventive actions (we call such threads suspect threads), and</a:t>
            </a:r>
          </a:p>
          <a:p>
            <a:r>
              <a:rPr lang="en-US" b="1" dirty="0"/>
              <a:t>[CLICK]</a:t>
            </a:r>
            <a:r>
              <a:rPr lang="en-US" dirty="0"/>
              <a:t> Reduces the memory bandwidth usage of the suspect threads</a:t>
            </a:r>
          </a:p>
          <a:p>
            <a:r>
              <a:rPr lang="en-US" b="1" dirty="0"/>
              <a:t>[CLICK]</a:t>
            </a:r>
            <a:r>
              <a:rPr lang="en-US" dirty="0"/>
              <a:t> Our rigorous </a:t>
            </a:r>
            <a:r>
              <a:rPr lang="en-US" dirty="0" err="1"/>
              <a:t>evalutions</a:t>
            </a:r>
            <a:r>
              <a:rPr lang="en-US" dirty="0"/>
              <a:t> show that BreakHammer significantly reduces the negative effects of </a:t>
            </a:r>
            <a:r>
              <a:rPr lang="en-US" dirty="0" err="1"/>
              <a:t>RowHammer</a:t>
            </a:r>
            <a:r>
              <a:rPr lang="en-US" dirty="0"/>
              <a:t> solutions on performance, energy, and </a:t>
            </a:r>
            <a:r>
              <a:rPr lang="en-US" b="1" dirty="0"/>
              <a:t>fairness</a:t>
            </a:r>
          </a:p>
          <a:p>
            <a:r>
              <a:rPr lang="en-US" b="1" dirty="0"/>
              <a:t>[CLICK] </a:t>
            </a:r>
            <a:r>
              <a:rPr lang="en-US" b="0" dirty="0"/>
              <a:t>BreakHammer and all of our datasets are fully open-sourced and available online</a:t>
            </a:r>
          </a:p>
          <a:p>
            <a:endParaRPr lang="en-US" b="0" dirty="0"/>
          </a:p>
          <a:p>
            <a:r>
              <a:rPr lang="en-US" b="0" dirty="0"/>
              <a:t>====</a:t>
            </a:r>
          </a:p>
          <a:p>
            <a:r>
              <a:rPr lang="en-US" b="0" dirty="0"/>
              <a:t>Don’t say unfairness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162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8C080-455A-6030-F1B3-4ED3533C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0DEFF-833E-DA43-1361-2C2D08E5A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2E38D-5B18-BFF2-1A71-D94F51DC0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 show a cartoonish execution overview of BreakHammer.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BreakHammer divides the execution timeline into periods of equal length which we call Throttling Windows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and views the execution as a stream of row activations from different threads, and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Whenever a </a:t>
            </a:r>
            <a:r>
              <a:rPr lang="en-US" b="0" dirty="0" err="1"/>
              <a:t>RowHammer</a:t>
            </a:r>
            <a:r>
              <a:rPr lang="en-US" b="0" dirty="0"/>
              <a:t>-preventive action is triggered, BreakHammer performs three key operations: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First, BreakHammer attributes what we call a </a:t>
            </a:r>
            <a:r>
              <a:rPr lang="en-US" b="0" dirty="0" err="1"/>
              <a:t>RowHammer</a:t>
            </a:r>
            <a:r>
              <a:rPr lang="en-US" b="0" dirty="0"/>
              <a:t>-preventive score to each thread proportional to their contribution to the given </a:t>
            </a:r>
            <a:r>
              <a:rPr lang="en-US" b="0" dirty="0" err="1"/>
              <a:t>RowHammer</a:t>
            </a:r>
            <a:r>
              <a:rPr lang="en-US" b="0" dirty="0"/>
              <a:t>-preventive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Next, BreakHammer performs outlier analysis on the attributed scores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And detects suspect threads that unfairly reduce DRAM bandwidth availability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Lastly, BreakHammer slows down suspect threads by reducing their memory bandwidth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Try to say the section titles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C50FA-8367-0E3C-FEBA-D61839CC3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50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452A4-447C-B1B0-EE93-FA2F2D03C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93A10-DF42-EF94-74CF-353D527E9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A1384-5AAB-5A5B-070D-FD200BEEF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let’s take a deeper look on how BreakHammer attributes </a:t>
            </a:r>
            <a:r>
              <a:rPr lang="en-US" dirty="0" err="1"/>
              <a:t>RowHammer</a:t>
            </a:r>
            <a:r>
              <a:rPr lang="en-US" dirty="0"/>
              <a:t>-preventive scores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Subscript p for REFs, they are not periodic refreshes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66AFC-9C23-2A23-7C72-59871FD98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439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8BFC7-F5B4-F159-E8F4-A039A7F1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07913-6C74-F344-D1B0-046ABADFE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DBB41-5E03-081B-610A-32107EA8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BreakHammer tracks the number of </a:t>
            </a:r>
            <a:r>
              <a:rPr lang="en-US" dirty="0" err="1"/>
              <a:t>RowHammer</a:t>
            </a:r>
            <a:r>
              <a:rPr lang="en-US" dirty="0"/>
              <a:t>-preventive actions each hardware thread triggers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To do so, BreakHammer implements a counter called </a:t>
            </a:r>
            <a:r>
              <a:rPr lang="en-US" dirty="0" err="1"/>
              <a:t>RowHammer</a:t>
            </a:r>
            <a:r>
              <a:rPr lang="en-US" dirty="0"/>
              <a:t>-preventive score for each hardware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8656-B92B-8115-B796-7077F2E62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675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C96D-C2EC-C43B-EFFD-3416A604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5BF47-7095-0141-9C91-E496F51BA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DF79F-6B06-5AAD-7530-48EDE989C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The challenge with updating scores is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one cannot directly attribute a </a:t>
            </a:r>
            <a:r>
              <a:rPr lang="en-US" b="0" dirty="0" err="1"/>
              <a:t>RowHammer</a:t>
            </a:r>
            <a:r>
              <a:rPr lang="en-US" b="0" dirty="0"/>
              <a:t>-preventive action to a single thread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because a </a:t>
            </a:r>
            <a:r>
              <a:rPr lang="en-US" b="0" dirty="0" err="1"/>
              <a:t>RowHammer</a:t>
            </a:r>
            <a:r>
              <a:rPr lang="en-US" b="0" dirty="0"/>
              <a:t>-preventive action is generally caused by a stream of memory requests contributed by many hardware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Here on the bottom I show a timeline of DRAM row activations and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Where a stream of row activations from multiple threads trigger a preventive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When a preventive action is triggered, BreakHammer attributes a score to each thread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PROPORTIONAL</a:t>
            </a:r>
            <a:r>
              <a:rPr lang="en-US" b="0" dirty="0"/>
              <a:t> to the number of row activations the thread performed for the observed action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E4FA3-9C6E-EE8E-EE87-16BABC209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21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2F332-E299-24A4-C245-57A66A756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D594F-BF44-39A4-FC14-40A77CBDA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F567C-1E5B-6A9C-8BE5-53EB2CC60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cooperates with existing </a:t>
            </a:r>
            <a:r>
              <a:rPr lang="en-US" b="0" dirty="0" err="1"/>
              <a:t>RowHammer</a:t>
            </a:r>
            <a:r>
              <a:rPr lang="en-US" b="0" dirty="0"/>
              <a:t>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Therefore, observed </a:t>
            </a:r>
            <a:r>
              <a:rPr lang="en-US" b="0" dirty="0" err="1"/>
              <a:t>RowHammer</a:t>
            </a:r>
            <a:r>
              <a:rPr lang="en-US" b="0" dirty="0"/>
              <a:t>-preventive actions change depending on the mechanism BreakHammer is integrated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Here I show two examples on how BreakHammer can be integrated with existing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be Turkish on PARA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1EC9A-AA5F-608B-52C1-1407BC7E7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599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F6554-0A09-302A-AE36-E036044D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5FAFD-5AF3-436B-ED3D-2974A2D18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BD556-279A-E8AB-0310-C0AE2253D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Our first example is a memory-controller-based mechanism called Probabilistic Row Activation or PARA for 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Slide numbers missing on outlines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5E890-7974-6E65-5DD5-9B283BBF3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68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71618-5ED4-D97A-400A-3CE6D6CE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2510D-41EC-3B1B-731E-63E9B4DB3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927CB-3D57-5F03-9FB1-FF0887848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In systems protected with PARA, whenever a DRAM row is activated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PARA generates a random number and compares it with a threshold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if the random number exceeds the threshold, PARA performs a preventive refresh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7BA1D-D7AB-723A-D39F-EC8A95B9C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244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09236-6292-F331-2596-B62AFD641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5F2633-928C-D120-EC24-4D2B37DA1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90EA0-2413-6F86-21E4-A6517F6AC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When we integrate BreakHammer with PARA: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BreakHammer tracks the row activation count of each thread between preventive refreshes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And whenever a preventive refresh is performed, increments each thread’s score proportionally to its activation count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0B678-596B-1DC6-ACB7-BA2FD1DEC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193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B48DA-63BF-5458-25AF-53B9DBB6D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75CD7-175C-379C-8D8E-58245D550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ECE76-BDEC-8096-D7D4-5E8A84323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And our second example is an in-DRAM 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Which the latest industry solution to DRAM read disturbance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Widely known as Per Row Activation Counting, or PRAC for short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7115-8587-7DAF-B776-5B244FB8B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157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CEA5-0E39-903D-31B5-F76E3A02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28ECC-1C85-8929-C772-C918FACE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19F53-446B-A03F-1C6B-42F4D8368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With PRAC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DRAM maintains an activation counter for each DRAM row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Whenever one of these counters reaches a critical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For example close to </a:t>
            </a:r>
            <a:r>
              <a:rPr lang="en-US" b="0" dirty="0" err="1"/>
              <a:t>RowHammer</a:t>
            </a:r>
            <a:r>
              <a:rPr lang="en-US" b="0" dirty="0"/>
              <a:t> threshold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The DRAM module triggers </a:t>
            </a:r>
            <a:r>
              <a:rPr lang="en-US" b="0" dirty="0" err="1"/>
              <a:t>whats</a:t>
            </a:r>
            <a:r>
              <a:rPr lang="en-US" b="0" dirty="0"/>
              <a:t> called a back-off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After a back-off is received by the memory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It stops performing accesses to DRAM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And starts sending special commands that allow time for preventive refreshes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Make the arrow shorter for high activation 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Refreshes should be refresh with subscript </a:t>
            </a:r>
            <a:r>
              <a:rPr lang="en-US" b="1" dirty="0" err="1"/>
              <a:t>ps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56887-08CC-AF16-7A84-EA206E31B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65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talk, I’ll continue with a brief background on DRAM and DRAM read disturbance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336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FDD5-85AC-6622-55E7-F5C0D181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076F9-96DF-856F-F047-8675B719A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7BA40-DC12-79D5-5646-3DE0FB04A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When we integrate BreakHammer with PRAC: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BreakHammer tracks the row activation count of each thread between back-offs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And when a back-off is observed, BreakHammer increments each thread’s score proportionally to its activation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F4F9D-D3A8-447B-F0FF-D4919FA51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15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F4ED2-A893-7916-1594-09A892B0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2223F-0C13-7284-5096-FFDFB7B87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A596B-4741-0D19-0E81-6FC0C75E0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BreakHammer is compatible with many types of </a:t>
            </a:r>
            <a:r>
              <a:rPr lang="en-US" dirty="0" err="1"/>
              <a:t>RowHammer</a:t>
            </a:r>
            <a:r>
              <a:rPr lang="en-US" dirty="0"/>
              <a:t> solutions including both in-memory controller and in-DRAM </a:t>
            </a:r>
            <a:r>
              <a:rPr lang="en-US" dirty="0" err="1"/>
              <a:t>RowHammer</a:t>
            </a:r>
            <a:r>
              <a:rPr lang="en-US" dirty="0"/>
              <a:t> mitigation mechanisms as we have 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In our paper, we integrate BreakHammer with eight state-of-the-art </a:t>
            </a:r>
            <a:r>
              <a:rPr lang="en-US" dirty="0" err="1"/>
              <a:t>RowHammer</a:t>
            </a:r>
            <a:r>
              <a:rPr lang="en-US" dirty="0"/>
              <a:t>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I would like to refer you to our paper or open-source repository for their integration.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D018E-0CCE-FA5E-1092-45FEAE073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922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D8A4D-81A8-704B-D135-8C60A4037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61A7C-17DB-CBE8-9BC2-A51C4F37C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8D27E-0991-46A8-822F-7BEAC886D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continue by looking at how BreakHammer identifies suspect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B0E4A-BB2C-C6ED-4422-E2FE03022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00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4C23-2BDC-0F86-B03E-ED2DEE529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14A8F-BF2A-3537-9624-75DB1AE37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DCBEB-9BA0-551A-8A28-1531CD01B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identifies suspect threads by detecting threads that trigger too many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Here on the left, we have the </a:t>
            </a:r>
            <a:r>
              <a:rPr lang="en-US" b="0" dirty="0" err="1"/>
              <a:t>RowHammer</a:t>
            </a:r>
            <a:r>
              <a:rPr lang="en-US" b="0" dirty="0"/>
              <a:t>-preventive scores of threads in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We can visualize these scores as a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Where the bars show different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And the height of the bars show the score of each thread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detects a suspect with two checks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First, BreakHammer checks if a thread’s score exceeds a minimum score to consider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This allows BreakHammer to protect threads with low memory intensity against suspect detection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Second, BreakHammer checks if a thread’s score largely exceeds the average score of all hardware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Doing so allows BreakHammer to detect suspect threads that </a:t>
            </a:r>
            <a:r>
              <a:rPr lang="en-US" b="1" dirty="0"/>
              <a:t>unfairly</a:t>
            </a:r>
            <a:r>
              <a:rPr lang="en-US" b="0" dirty="0"/>
              <a:t> reduce DRAM bandwidth availability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Maximum deviation is not coming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waste white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Add text about average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keep stuff close to each other use white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23F8D-A6DA-D2FA-A156-A4045951B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351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1FF61-E043-1A5D-079A-D82BD64F2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2323E-1742-75C2-92ED-0C1D8CB5B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1549F-1A3F-59FB-D37D-D36E8096D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Lastly, let’s understand how BreakHammer throttles a suspect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20FF7-FD2E-F8E3-E2A5-94D368E4A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761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6260-B11E-8587-8873-C52187AC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EBFFE-3166-34AD-A287-F95EB6C1E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F9B1C-4310-BFD9-BC60-F8EEC63E3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BreakHammer reduces the memory bandwidth usage of each suspect thread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There are many ways to reduce the memory bandwidth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For our implementation, we chose to limit the allocatable cache-miss buffers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Which track the requests that miss the last-level cache and are being served by the memory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At system boot, all threads have 0 allocated cache-miss buffers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and they are allowed to allocate all available cache-miss buffers in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As the threads execute and access main memory, they start allocating cache-miss buffers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When BreakHammer identifies a thread as suspect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It limits the number of cache-miss buffers the thread can allocate in the last-level cache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If a thread reaches their allocation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they can no longer make new request to main memory and must wait for their earlier requests to be resolved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BCE09-D818-9833-7115-44989508F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4693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80E26-4234-0550-ECB2-CD9EB880D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0CEC0-6237-5CDE-CBCB-71E3B912C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F9C9C-D3CE-2FDA-E149-BC677AA3C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BreakHammer restores the memory bandwidth usage of a suspect thread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If the thread stays benign for the full duration of a throttling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Here on the bottom I show a execution timeline for an 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In the example, our thread is identified as a suspect in the first window, where BreakHammer immediately throttles their memory bandwidth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On the second window, the thread continues to execute with a reduced memory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Where the thread stays benign and does not get identified as a suspect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At the end of this window, BreakHammer sees that the thread stayed benign and restores its memory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Where in the last window, our thread continues to stay benign and uses its full memory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Have guides, rectangle without border can help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Bad whitespace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Check TCM, Atlas, </a:t>
            </a:r>
            <a:r>
              <a:rPr lang="en-US" b="0" dirty="0" err="1"/>
              <a:t>BlockHammer</a:t>
            </a:r>
            <a:r>
              <a:rPr lang="en-US" b="0" dirty="0"/>
              <a:t>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21F4-A04F-8ABB-EA84-9F384BF91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94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9FDFB-4860-F296-D308-0F8B0CA1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58EA0-309F-7BB1-A777-3C67921C4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999CA-3C43-DD36-E62B-723EA1D19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continue with our evaluation of BreakHammer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50554-233C-219E-751E-4C7FF06C5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599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evaluate BreakHammer with cycle-level simulations using </a:t>
            </a:r>
            <a:r>
              <a:rPr lang="en-US" dirty="0" err="1"/>
              <a:t>Ramulator</a:t>
            </a:r>
            <a:r>
              <a:rPr lang="en-US" dirty="0"/>
              <a:t> 2.0 integrated with </a:t>
            </a:r>
            <a:r>
              <a:rPr lang="en-US" dirty="0" err="1"/>
              <a:t>DRAMPower</a:t>
            </a:r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We simulate a realistic four-core system with a DDR5 module that has 2 ranks and 64 banks in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9885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5345-A323-7C80-5E3A-D5908FBF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6179A-76C5-60A7-EF8D-BB0DF9F96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29949-5C6C-CBF8-D305-104E17118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integrate BreakHammer with 8 state-of-the-art </a:t>
            </a:r>
            <a:r>
              <a:rPr lang="en-US" dirty="0" err="1"/>
              <a:t>RowHammer</a:t>
            </a:r>
            <a:r>
              <a:rPr lang="en-US" dirty="0"/>
              <a:t> mitigation mechanisms</a:t>
            </a:r>
          </a:p>
          <a:p>
            <a:r>
              <a:rPr lang="en-US" dirty="0"/>
              <a:t>And compare BreakHammer paired mechanisms against baseline solutions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We evaluate a wide range of applications chosen from five major benchmark suites and create two type of workload mixes</a:t>
            </a:r>
          </a:p>
          <a:p>
            <a:pPr marL="0" indent="0">
              <a:buFontTx/>
              <a:buNone/>
            </a:pPr>
            <a:r>
              <a:rPr lang="en-US" b="1" dirty="0"/>
              <a:t>[CLICK] </a:t>
            </a:r>
            <a:r>
              <a:rPr lang="en-US" b="0" dirty="0"/>
              <a:t>We create </a:t>
            </a:r>
            <a:r>
              <a:rPr lang="en-US" dirty="0"/>
              <a:t>90 mixes where one core is mounting a memory performance attack by triggering many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pPr marL="0" indent="0">
              <a:buFontTx/>
              <a:buNone/>
            </a:pPr>
            <a:r>
              <a:rPr lang="en-US" b="1" dirty="0"/>
              <a:t>[CLICK] </a:t>
            </a:r>
            <a:r>
              <a:rPr lang="en-US" dirty="0"/>
              <a:t>And 90 mixes where all applications are benign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A3251-C83E-CBDB-21E9-0AAFACC7D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6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show a typical computing system with a processor and a DRAM module connected through the DRAM channel</a:t>
            </a:r>
          </a:p>
          <a:p>
            <a:r>
              <a:rPr lang="en-US" b="1" dirty="0"/>
              <a:t>[CLICK] </a:t>
            </a:r>
            <a:r>
              <a:rPr lang="en-US" b="0" dirty="0"/>
              <a:t>A DRAM module contains multiple DRAM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5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0868-A14D-015F-78D3-53B645053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7BB3C-FE2F-8C33-0012-3970DF18F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3EEF2-35DD-F3E8-C56E-3C7B11C5E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Lets start by discussing systems </a:t>
            </a:r>
            <a:r>
              <a:rPr lang="en-US" b="1" dirty="0"/>
              <a:t>[CLICK]</a:t>
            </a:r>
            <a:r>
              <a:rPr lang="en-US" b="0" dirty="0"/>
              <a:t> that are under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92774-DF63-A15D-A081-888F8F957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803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E0D0-3F81-78D6-0D62-A3F2BC991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8E336-9761-A9D8-A9FA-8C385908B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A16DB-3691-23B3-EF95-484224809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Lets start by discussing systems </a:t>
            </a:r>
            <a:r>
              <a:rPr lang="en-US" b="1" dirty="0"/>
              <a:t>[CLICK]</a:t>
            </a:r>
            <a:r>
              <a:rPr lang="en-US" b="0" dirty="0"/>
              <a:t> that are under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E434-701B-25C0-FE31-8DDE223AA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0505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AC38-7FEF-7585-FA23-0ECF3B84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9CCE3-FCA9-1529-C811-AB1835BFB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5B9C8-59C7-35AE-1D38-6ABDB384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take a look at </a:t>
            </a:r>
            <a:r>
              <a:rPr lang="en-US" dirty="0" err="1"/>
              <a:t>BreakHammer’s</a:t>
            </a:r>
            <a:r>
              <a:rPr lang="en-US" dirty="0"/>
              <a:t> impact on the number of </a:t>
            </a:r>
            <a:r>
              <a:rPr lang="en-US" dirty="0" err="1"/>
              <a:t>RowHammer</a:t>
            </a:r>
            <a:r>
              <a:rPr lang="en-US" dirty="0"/>
              <a:t> preventive actions performed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preventive action count normalized to the preventive count of the system without BreakHammer at a threshold of 4K</a:t>
            </a:r>
          </a:p>
          <a:p>
            <a:r>
              <a:rPr lang="en-US" b="1" dirty="0"/>
              <a:t>[CLICK]</a:t>
            </a:r>
            <a:r>
              <a:rPr lang="en-US" dirty="0"/>
              <a:t> the blue line shows the system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and the orange line shows the system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As an example, this point on the figure depicts that PRAC performs approximately 30 times more preventive actions when the </a:t>
            </a:r>
            <a:r>
              <a:rPr lang="en-US" dirty="0" err="1"/>
              <a:t>RowHammer</a:t>
            </a:r>
            <a:r>
              <a:rPr lang="en-US" dirty="0"/>
              <a:t> threshold decreases from 4K to 128</a:t>
            </a:r>
          </a:p>
          <a:p>
            <a:r>
              <a:rPr lang="en-US" b="1" dirty="0"/>
              <a:t>[CLICK] </a:t>
            </a:r>
            <a:r>
              <a:rPr lang="en-US" b="0" dirty="0"/>
              <a:t>and when PRAC is paired with BreakHammer at the same threshold, we observe 80% reduction in the number of preventive actions performed</a:t>
            </a:r>
          </a:p>
          <a:p>
            <a:r>
              <a:rPr lang="en-US" b="1" dirty="0"/>
              <a:t>[CLICK]</a:t>
            </a:r>
            <a:r>
              <a:rPr lang="en-US" b="0" dirty="0"/>
              <a:t> When we look at all of our results</a:t>
            </a:r>
          </a:p>
          <a:p>
            <a:endParaRPr lang="en-US" b="0" dirty="0"/>
          </a:p>
          <a:p>
            <a:r>
              <a:rPr lang="en-US" b="0" dirty="0"/>
              <a:t>====</a:t>
            </a:r>
          </a:p>
          <a:p>
            <a:r>
              <a:rPr lang="en-US" b="0" dirty="0"/>
              <a:t>More than 30x</a:t>
            </a:r>
          </a:p>
          <a:p>
            <a:r>
              <a:rPr lang="en-US" b="0" dirty="0"/>
              <a:t>Approximately 34x</a:t>
            </a:r>
          </a:p>
          <a:p>
            <a:r>
              <a:rPr lang="en-US" b="0" dirty="0"/>
              <a:t>Just say significantly maybe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6E5E5-406B-6AE0-4F7D-AFB245B1A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0572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D4D86-CC52-793C-C524-0408C124D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5A2FF-3868-F3B7-4046-602FA7DA3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CC683-5D17-4D11-1218-CA6000B19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take a look at </a:t>
            </a:r>
            <a:r>
              <a:rPr lang="en-US" dirty="0" err="1"/>
              <a:t>BreakHammer’s</a:t>
            </a:r>
            <a:r>
              <a:rPr lang="en-US" dirty="0"/>
              <a:t> impact on the number of </a:t>
            </a:r>
            <a:r>
              <a:rPr lang="en-US" dirty="0" err="1"/>
              <a:t>RowHammer</a:t>
            </a:r>
            <a:r>
              <a:rPr lang="en-US" dirty="0"/>
              <a:t> preventive actions performed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preventive action count normalized to the preventive count of the mechanism without BreakHammer at a threshold of 4K</a:t>
            </a:r>
          </a:p>
          <a:p>
            <a:r>
              <a:rPr lang="en-US" b="1" dirty="0"/>
              <a:t>[CLICK]</a:t>
            </a:r>
            <a:r>
              <a:rPr lang="en-US" dirty="0"/>
              <a:t> the blue line shows the system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and the orange line shows the system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As an example, this point on the figure depicts that PRAC performs approximately 30 times more preventive actions when the </a:t>
            </a:r>
            <a:r>
              <a:rPr lang="en-US" dirty="0" err="1"/>
              <a:t>RowHammer</a:t>
            </a:r>
            <a:r>
              <a:rPr lang="en-US" dirty="0"/>
              <a:t> threshold decreases from 4K to 128</a:t>
            </a:r>
          </a:p>
          <a:p>
            <a:r>
              <a:rPr lang="en-US" b="1" dirty="0"/>
              <a:t>[CLICK] </a:t>
            </a:r>
            <a:r>
              <a:rPr lang="en-US" b="0" dirty="0"/>
              <a:t>and when PRAC is paired with BreakHammer at the same threshold, we observe 80% reduction in the number of preventive actions performed</a:t>
            </a:r>
          </a:p>
          <a:p>
            <a:r>
              <a:rPr lang="en-US" b="1" dirty="0"/>
              <a:t>[CLICK]</a:t>
            </a:r>
            <a:r>
              <a:rPr lang="en-US" b="0" dirty="0"/>
              <a:t> When we look at all of our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83B91-E20F-B229-3DC6-A456B9D5C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3680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C9EB-5817-81DB-7D91-D93431E3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2F5D6-5273-1011-024B-A1A079FF2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4C11C-046E-3D14-CCD3-A167D7CED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observe that BreakHammer significantly reduces the number of preventive actions performed across all mechanisms and all thresholds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22C9D-8D79-EB02-D310-54C590F62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279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808CF-F97F-44E4-6F30-29F4F06F9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7C23B4-97BA-927C-0816-E00A1D20B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EA868-2C13-F457-5D98-73257E1C7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continue by evaluating </a:t>
            </a:r>
            <a:r>
              <a:rPr lang="en-US" dirty="0" err="1"/>
              <a:t>BreakHammer’s</a:t>
            </a:r>
            <a:r>
              <a:rPr lang="en-US" dirty="0"/>
              <a:t> effect on benign application memory latency at a </a:t>
            </a:r>
            <a:r>
              <a:rPr lang="en-US" dirty="0" err="1"/>
              <a:t>RowHammer</a:t>
            </a:r>
            <a:r>
              <a:rPr lang="en-US" dirty="0"/>
              <a:t> threshold of 64</a:t>
            </a:r>
          </a:p>
          <a:p>
            <a:r>
              <a:rPr lang="en-US" b="1" dirty="0"/>
              <a:t>[CLICK]</a:t>
            </a:r>
            <a:r>
              <a:rPr lang="en-US" dirty="0"/>
              <a:t> the X axis is the memory latency percentiles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memory latency of benign applications in nanoseconds</a:t>
            </a:r>
          </a:p>
          <a:p>
            <a:r>
              <a:rPr lang="en-US" b="1" dirty="0"/>
              <a:t>[CLICK]</a:t>
            </a:r>
            <a:r>
              <a:rPr lang="en-US" dirty="0"/>
              <a:t> the blue line shows a system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the orange line shows a system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and the dashed dark line shows the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</a:t>
            </a:r>
            <a:r>
              <a:rPr lang="en-US" dirty="0"/>
              <a:t> As an example, this point on the blue line means that 50% of all memory requests are served within 200ns</a:t>
            </a:r>
          </a:p>
          <a:p>
            <a:r>
              <a:rPr lang="en-US" dirty="0"/>
              <a:t> </a:t>
            </a:r>
            <a:r>
              <a:rPr lang="en-US" b="1" dirty="0"/>
              <a:t>[CLICK]</a:t>
            </a:r>
            <a:r>
              <a:rPr lang="en-US" dirty="0"/>
              <a:t> When we look at all of our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mention the background color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B4EE0-41BB-9297-A50D-CD1442501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1939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A796F-B858-A322-C99E-AA587855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5A1EC-46F3-EBD5-A085-AF1EE964A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E9902-EE94-E6CE-2286-91FD0B0CB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observe that BreakHammer reduces the memory latency of all evaluated </a:t>
            </a:r>
            <a:r>
              <a:rPr lang="en-US" dirty="0" err="1"/>
              <a:t>RowHammer</a:t>
            </a:r>
            <a:r>
              <a:rPr lang="en-US" dirty="0"/>
              <a:t> solutions across all percentile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B9F22-E506-CAC1-733D-BE07AD4C1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7173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D05D5-5C39-8C3F-1CAE-3C664D720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BD0D5-AC0E-C8D5-B17D-423CED3CC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798F1-F53F-BBF7-1935-03F33B07A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effect of reduced </a:t>
            </a:r>
            <a:r>
              <a:rPr lang="en-US" dirty="0" err="1"/>
              <a:t>RowHammer</a:t>
            </a:r>
            <a:r>
              <a:rPr lang="en-US" dirty="0"/>
              <a:t>-preventive action count and improved memory access latency on system performance 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system performance of benign applications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</a:t>
            </a:r>
            <a:r>
              <a:rPr lang="en-US" dirty="0"/>
              <a:t> Blue bars identify mechanisms without BreakHammer and orange bars present mechanisms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For PRAC, we see that </a:t>
            </a:r>
            <a:r>
              <a:rPr lang="en-US" b="0" dirty="0"/>
              <a:t>BreakHammer significantly increases the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FF3FD-B6E4-1546-5E76-1A9C71123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7406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5B4D-A49B-FA19-5CBF-68AC0FC4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C50EEB-C9DE-04F7-6B20-A25E97BD2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AAF8C-3D84-C427-F9D9-C5A29546F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look at the trends on other evaluated </a:t>
            </a:r>
            <a:r>
              <a:rPr lang="en-US" dirty="0" err="1"/>
              <a:t>RowHammer</a:t>
            </a:r>
            <a:r>
              <a:rPr lang="en-US" dirty="0"/>
              <a:t> mitigation mechanisms we see that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as </a:t>
            </a:r>
            <a:r>
              <a:rPr lang="en-US" b="0" dirty="0" err="1"/>
              <a:t>RowHammer</a:t>
            </a:r>
            <a:r>
              <a:rPr lang="en-US" b="0" dirty="0"/>
              <a:t> thresholds decreases, all evaluated </a:t>
            </a:r>
            <a:r>
              <a:rPr lang="en-US" b="0" dirty="0" err="1"/>
              <a:t>RowHammer</a:t>
            </a:r>
            <a:r>
              <a:rPr lang="en-US" b="0" dirty="0"/>
              <a:t> mitigation mechanisms incur increasing performance overhead</a:t>
            </a:r>
            <a:endParaRPr lang="en-US" dirty="0"/>
          </a:p>
          <a:p>
            <a:r>
              <a:rPr lang="en-US" b="1" dirty="0"/>
              <a:t>[CLICK] </a:t>
            </a:r>
            <a:r>
              <a:rPr lang="en-US" b="0" dirty="0"/>
              <a:t>and </a:t>
            </a:r>
            <a:r>
              <a:rPr lang="en-US" dirty="0"/>
              <a:t>BreakHammer greatly increases system performance for all evaluated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DE398-5AE6-274C-1610-87DCCF1F5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7855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E844C-8064-E523-BA53-FD7E38DB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8294B-0E2B-07AD-C77D-3ED66226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66D26-F083-DF46-915C-F0E1E2FD8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analyze </a:t>
            </a:r>
            <a:r>
              <a:rPr lang="en-US" dirty="0" err="1"/>
              <a:t>BreakHammer’s</a:t>
            </a:r>
            <a:r>
              <a:rPr lang="en-US" dirty="0"/>
              <a:t> impact on DRAM energy consumption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DRAM energy consumption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</a:t>
            </a:r>
            <a:r>
              <a:rPr lang="en-US" dirty="0"/>
              <a:t> Bars identify mechanisms with and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For PRAC, we see that </a:t>
            </a:r>
            <a:r>
              <a:rPr lang="en-US" b="0" dirty="0"/>
              <a:t>BreakHammer significantly reduces the DRAM energy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8394F-22E5-C33C-6F15-4E174CB9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1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</a:t>
            </a:r>
            <a:r>
              <a:rPr lang="en-US" dirty="0"/>
              <a:t>nd a DRAM chip </a:t>
            </a:r>
            <a:r>
              <a:rPr lang="en-US" b="1" dirty="0"/>
              <a:t>[CLICK] </a:t>
            </a:r>
            <a:r>
              <a:rPr lang="en-US" dirty="0"/>
              <a:t>contains several DRAM banks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inside each DRAM bank, we have a two dimensional array of DRAM cells</a:t>
            </a:r>
          </a:p>
          <a:p>
            <a:r>
              <a:rPr lang="en-US" b="1" dirty="0"/>
              <a:t>[CLICK]</a:t>
            </a:r>
            <a:r>
              <a:rPr lang="en-US" dirty="0"/>
              <a:t> where a DRAM cell stores a single bit of information as electrical charge</a:t>
            </a:r>
          </a:p>
          <a:p>
            <a:r>
              <a:rPr lang="en-US" b="1" dirty="0"/>
              <a:t>[CLICK]</a:t>
            </a:r>
            <a:r>
              <a:rPr lang="en-US" dirty="0"/>
              <a:t> DRAM cells are horizontally organized as DRAM rows and are connected via </a:t>
            </a:r>
            <a:r>
              <a:rPr lang="en-US" dirty="0" err="1"/>
              <a:t>wordlines</a:t>
            </a:r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and they are vertically connected to sense amplifiers via </a:t>
            </a:r>
            <a:r>
              <a:rPr lang="en-US" dirty="0" err="1"/>
              <a:t>bitlines</a:t>
            </a:r>
            <a:r>
              <a:rPr lang="en-US" dirty="0"/>
              <a:t> for DRAM accesses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5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look at the trends on other evaluated </a:t>
            </a:r>
            <a:r>
              <a:rPr lang="en-US" dirty="0" err="1"/>
              <a:t>RowHammer</a:t>
            </a:r>
            <a:r>
              <a:rPr lang="en-US" dirty="0"/>
              <a:t> mitigation mechanisms we see that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as </a:t>
            </a:r>
            <a:r>
              <a:rPr lang="en-US" b="0" dirty="0" err="1"/>
              <a:t>RowHammer</a:t>
            </a:r>
            <a:r>
              <a:rPr lang="en-US" b="0" dirty="0"/>
              <a:t> thresholds decreases, all evaluated </a:t>
            </a:r>
            <a:r>
              <a:rPr lang="en-US" b="0" dirty="0" err="1"/>
              <a:t>RowHammer</a:t>
            </a:r>
            <a:r>
              <a:rPr lang="en-US" b="0" dirty="0"/>
              <a:t> mitigation mechanisms consume increasingly more DRAM energy</a:t>
            </a:r>
            <a:endParaRPr lang="en-US" dirty="0"/>
          </a:p>
          <a:p>
            <a:r>
              <a:rPr lang="en-US" b="1" dirty="0"/>
              <a:t>[CLICK] </a:t>
            </a:r>
            <a:r>
              <a:rPr lang="en-US" b="0" dirty="0"/>
              <a:t>and </a:t>
            </a:r>
            <a:r>
              <a:rPr lang="en-US" dirty="0"/>
              <a:t>BreakHammer reduces DRAM energy consumption for all evaluated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329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85F22-7C91-49D7-1543-46AC216D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EAC95-0A8E-5D20-8EF3-94EBA2A7F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5B3F9-9ABE-4C2F-6D83-82CD44297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summarize</a:t>
            </a:r>
          </a:p>
          <a:p>
            <a:r>
              <a:rPr lang="en-US" b="1" dirty="0"/>
              <a:t>[CLICK]</a:t>
            </a:r>
            <a:r>
              <a:rPr lang="en-US" dirty="0"/>
              <a:t> BreakHammer significantly reduces the negative performance and energy overheads of</a:t>
            </a:r>
          </a:p>
          <a:p>
            <a:r>
              <a:rPr lang="en-US" dirty="0"/>
              <a:t>existing </a:t>
            </a:r>
            <a:r>
              <a:rPr lang="en-US" dirty="0" err="1"/>
              <a:t>RowHammer</a:t>
            </a:r>
            <a:r>
              <a:rPr lang="en-US" dirty="0"/>
              <a:t> mitigation mechanisms when a memory performance attack is present</a:t>
            </a:r>
            <a:endParaRPr lang="en-US" b="1" dirty="0"/>
          </a:p>
          <a:p>
            <a:r>
              <a:rPr lang="en-US" b="1" dirty="0"/>
              <a:t>[CLICK] </a:t>
            </a:r>
            <a:r>
              <a:rPr lang="en-US" b="0" dirty="0"/>
              <a:t>These benefits are because BreakHammer accurately detects suspect threads</a:t>
            </a:r>
          </a:p>
          <a:p>
            <a:r>
              <a:rPr lang="en-US" b="1" dirty="0"/>
              <a:t>[CLICK]</a:t>
            </a:r>
            <a:r>
              <a:rPr lang="en-US" b="0" dirty="0"/>
              <a:t> and effectively reduces the memory interference caused by suspect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7A696-A64B-283A-533E-E7FB5B64F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8471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C169-452A-B181-51DC-44F7479ED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9BFCB-E007-8AB3-C85B-A2D9A9E02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E782A-E03A-FD52-D807-66B09C0E0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continue by summarizing our benign workload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B4A39-903D-2C58-3C53-3F6A63592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3099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3F1A8-45C4-8937-0681-5103C382C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E0821-E79C-CC0E-4C57-ACDE7AD13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D0AD3-370D-140C-DD1B-A5C542C83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Across 90 four-core benign workload mixes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Even though it is not our goal to improve the performance of benign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We observe that BreakHammer slightly improves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memory access latency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system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DRAM energy efficiency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0D3CB-1F68-673B-43DF-BC4FB45A9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8428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B7FE2-A815-8DC0-C0CF-C3CD37152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B3C299-CDD4-E2A5-9B93-C5B551C8A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F7C9E-6866-85C6-8A17-56658EE4A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would like to also refer you to our paper for more details 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BreakHammer’s</a:t>
            </a:r>
            <a:r>
              <a:rPr lang="en-US" dirty="0"/>
              <a:t> implementation, such as resetting counters or tracking software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Our security analysis, where we present an upper bound for attacker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discuss multi-threaded attackers that try to defeat BreakHammer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Also more evaluations on unfairness and sensitivity to memory intensity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detailed results on all benign workloads and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Backup for </a:t>
            </a:r>
            <a:r>
              <a:rPr lang="en-US" dirty="0" err="1"/>
              <a:t>BlockHammer</a:t>
            </a:r>
            <a:r>
              <a:rPr lang="en-US" dirty="0"/>
              <a:t> and BLISS, maybe say throttling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8B3F3-69DB-5B38-019B-5344535A7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3749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46CF-8975-9BE4-A1A9-E31BA9500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A3F86-67B7-A701-6646-C3E796291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4E9B5-5E00-A16D-BF84-A9AA6B80C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paper is available on </a:t>
            </a:r>
            <a:r>
              <a:rPr lang="en-US" dirty="0" err="1"/>
              <a:t>arXiv</a:t>
            </a:r>
            <a:r>
              <a:rPr lang="en-US" dirty="0"/>
              <a:t>, accessible through this link or QR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B3EB9-6698-79C1-7838-A29C2599D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8481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693B3-061A-F90B-1511-CAB17906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4491F-58D2-9A3D-B77C-C29141737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16A0C-4D2F-A2DE-8A69-D7DB3AABA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conclude my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C0D6-47D7-611D-0A34-ABEBFD983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2952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3B37C-59A7-E7F2-058F-D649C1A5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67D4454-F824-BA85-B56D-3F96CC841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E61D442-1D03-71EB-F487-B3BE54E52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j-lt"/>
              </a:rPr>
              <a:t>We introduce the idea that it is possible to </a:t>
            </a:r>
            <a:r>
              <a:rPr lang="en-GB" sz="1200" b="1" dirty="0">
                <a:solidFill>
                  <a:srgbClr val="C00000"/>
                </a:solidFill>
                <a:latin typeface="+mj-lt"/>
              </a:rPr>
              <a:t>mount a memory performance attack by…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We propose BreakHammer: which</a:t>
            </a:r>
          </a:p>
          <a:p>
            <a:r>
              <a:rPr lang="en-US" dirty="0"/>
              <a:t>Observes triggered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r>
              <a:rPr lang="en-US" dirty="0"/>
              <a:t>Identifies threads that trigger many of these actions</a:t>
            </a:r>
          </a:p>
          <a:p>
            <a:r>
              <a:rPr lang="en-US" dirty="0"/>
              <a:t>And reduces the memory bandwidth usage of suspect threads</a:t>
            </a:r>
          </a:p>
          <a:p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Our evaluations show that:</a:t>
            </a:r>
          </a:p>
          <a:p>
            <a:r>
              <a:rPr lang="en-US" dirty="0"/>
              <a:t>When an attacker is present, BreakHammer accurately throttles the attacker which significantly improves performance and reduces energy</a:t>
            </a:r>
          </a:p>
          <a:p>
            <a:r>
              <a:rPr lang="en-US" dirty="0"/>
              <a:t>And when all applications are benign, BreakHammer slightly improves performance and reduces energy consumption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50C9B2-8D50-2BB9-CEC8-3C8A3BABA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0233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BA16A-C563-BB83-B9C5-AD454D035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A604FB4-1F26-E6FB-1EA2-79F1210C6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9F93E3C-B139-0050-10C6-55B89A76F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BreakHammer implementation and all datasets are fully open-sourced and artifact evaluated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CF4784-5273-E8E5-A546-7F68C01D3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1455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90C77-E809-61C5-0B56-64E8FB41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68A6DA9-73EE-75AE-4E95-EFAFD75AE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B6F6D2B-5410-80E2-DB1A-4F2DEFA97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listening to my talk, I would be happy to answer any questions you may have</a:t>
            </a:r>
          </a:p>
          <a:p>
            <a:endParaRPr lang="en-US" dirty="0"/>
          </a:p>
          <a:p>
            <a:r>
              <a:rPr lang="en-US" dirty="0"/>
              <a:t>====</a:t>
            </a:r>
          </a:p>
          <a:p>
            <a:r>
              <a:rPr lang="en-US" dirty="0" err="1"/>
              <a:t>arXiv</a:t>
            </a:r>
            <a:r>
              <a:rPr lang="en-US" dirty="0"/>
              <a:t> log is weird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8D2661-2323-B2A3-7E47-471330EF8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34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is accessed at a row granularity, however today, this access is not perfect</a:t>
            </a:r>
          </a:p>
          <a:p>
            <a:r>
              <a:rPr lang="en-US" dirty="0"/>
              <a:t>Where it is vulnerable to read disturbance, here I show a prime example of DRAM read disturbance, called </a:t>
            </a:r>
            <a:r>
              <a:rPr lang="en-US" dirty="0" err="1"/>
              <a:t>RowHammer</a:t>
            </a:r>
            <a:endParaRPr lang="en-US" dirty="0"/>
          </a:p>
          <a:p>
            <a:r>
              <a:rPr lang="en-US" dirty="0"/>
              <a:t>Where repeatedly </a:t>
            </a:r>
            <a:r>
              <a:rPr lang="en-US" b="1" dirty="0"/>
              <a:t>[CLICKx4]</a:t>
            </a:r>
            <a:r>
              <a:rPr lang="en-US" dirty="0"/>
              <a:t> opening and closing a DRAM row induces bitflips in nearby </a:t>
            </a:r>
            <a:r>
              <a:rPr lang="en-US" dirty="0" err="1"/>
              <a:t>unaccessed</a:t>
            </a:r>
            <a:r>
              <a:rPr lang="en-US" dirty="0"/>
              <a:t> DRAM cells</a:t>
            </a:r>
          </a:p>
          <a:p>
            <a:r>
              <a:rPr lang="en-US" b="1" dirty="0"/>
              <a:t>[CLICK]</a:t>
            </a:r>
            <a:r>
              <a:rPr lang="en-US" dirty="0"/>
              <a:t> in </a:t>
            </a:r>
            <a:r>
              <a:rPr lang="en-US" dirty="0" err="1"/>
              <a:t>RowHammer</a:t>
            </a:r>
            <a:r>
              <a:rPr lang="en-US" dirty="0"/>
              <a:t> terminology, we refer the repeatedly opened row as the aggressor row</a:t>
            </a:r>
          </a:p>
          <a:p>
            <a:r>
              <a:rPr lang="en-US" dirty="0"/>
              <a:t>and we refer the nearby </a:t>
            </a:r>
            <a:r>
              <a:rPr lang="en-US" dirty="0" err="1"/>
              <a:t>unaccessed</a:t>
            </a:r>
            <a:r>
              <a:rPr lang="en-US" dirty="0"/>
              <a:t> rows that </a:t>
            </a:r>
            <a:r>
              <a:rPr lang="en-US" b="1" dirty="0"/>
              <a:t>experience</a:t>
            </a:r>
            <a:r>
              <a:rPr lang="en-US" dirty="0"/>
              <a:t> bitflips as the victim rows </a:t>
            </a:r>
          </a:p>
          <a:p>
            <a:endParaRPr lang="en-US" dirty="0"/>
          </a:p>
          <a:p>
            <a:r>
              <a:rPr lang="en-US" dirty="0"/>
              <a:t>======</a:t>
            </a:r>
          </a:p>
          <a:p>
            <a:r>
              <a:rPr lang="en-US" dirty="0"/>
              <a:t> repeatedly?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906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5EB36-34C7-78E1-0BED-43B8A093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18E1CA4-D5DC-05AC-AE25-0BEE993B8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1082EED-E22B-32EA-E789-DFDCCE8A4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6FFDF7-09FF-F916-A7AD-5F64DC6FE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4895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6EC7A-574A-0771-9CE4-71485A877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CDAFC-BDC0-D87F-9204-736859640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17BB7-3FDC-7C2C-7849-7FB249CBB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8945A-E8BC-AE02-8109-E420C0076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1557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82153-59D5-7FB0-F41B-74F738A1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F705B-D2C0-6446-C36E-48400E49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CDA1F-A873-1EED-7F4A-292C77E77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DAD91-14E6-EC13-2B2F-E679B6755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2263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895B-0513-5F90-D929-3798780A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E8C547-325A-E5A1-C6A3-346AC1BA2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E6045-EF89-BB33-A9D6-A58910230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8B8AC-968F-8064-B9A6-138FE044B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138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FA67-6AC5-7268-0718-CC6F8FDA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87E2B-D6C9-924D-EB98-C4F532451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49303-175F-7124-F80C-0F7827D74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22338-3C95-14EC-25AF-47E423E7B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1468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compare BreakHammer implemented </a:t>
            </a:r>
            <a:r>
              <a:rPr lang="en-US" dirty="0" err="1"/>
              <a:t>RowHammer</a:t>
            </a:r>
            <a:r>
              <a:rPr lang="en-US" dirty="0"/>
              <a:t> solutions to </a:t>
            </a:r>
            <a:r>
              <a:rPr lang="en-US" dirty="0" err="1"/>
              <a:t>BlockHammer</a:t>
            </a:r>
            <a:r>
              <a:rPr lang="en-US" dirty="0"/>
              <a:t> and observe that</a:t>
            </a:r>
          </a:p>
          <a:p>
            <a:r>
              <a:rPr lang="en-US" b="1" dirty="0"/>
              <a:t>[CLICK]</a:t>
            </a:r>
            <a:r>
              <a:rPr lang="en-US" b="0" dirty="0"/>
              <a:t> BreakHammer outperforms </a:t>
            </a:r>
            <a:r>
              <a:rPr lang="en-US" b="0" dirty="0" err="1"/>
              <a:t>BlockHammer</a:t>
            </a:r>
            <a:r>
              <a:rPr lang="en-US" b="0" dirty="0"/>
              <a:t> across all evaluated </a:t>
            </a:r>
            <a:r>
              <a:rPr lang="en-US" b="0" dirty="0" err="1"/>
              <a:t>RowHammer</a:t>
            </a:r>
            <a:r>
              <a:rPr lang="en-US" b="0" dirty="0"/>
              <a:t> thresholds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6463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F9242-A114-0FFF-CF4A-6FC46C9C0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5130FF-CF76-7166-403E-DE4ADC2B2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01621B-30B5-9BE7-4AC6-E397F54B8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F1F67-A495-A367-160C-4CE2FC7F4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4561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C0936-B8AD-FA72-F33D-923C64F6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E4240-5F60-F981-F3C0-9F0CBDA48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26744-55E3-712A-864A-23FE4836B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88DC4-0E2E-6021-28DB-752113787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4609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B6FF7-ED49-D6F2-91EC-C6D93D60C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9092A-D3FC-1CCA-CB0A-731044135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1B258-F525-C3C6-D794-6A35B627E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06A9E-14DF-4680-A443-935E7954D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780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D5408-3DDE-058B-10C9-FF5D0BC15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326E2-D228-1C26-1988-C61CBC11D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0B945-B847-3467-432E-B090877D0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BED61-AB95-3B4E-AC1C-AD7AF1454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94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65A4-DF0B-C7FD-3D5F-99CDB81F5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3E61596-0C34-904E-AD33-23E790569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6A31705-605C-BFFF-9E7D-F2347899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denote the minimum amount of activations to cause a bitflip as the </a:t>
            </a:r>
            <a:r>
              <a:rPr lang="en-US" dirty="0" err="1"/>
              <a:t>RowHammer</a:t>
            </a:r>
            <a:r>
              <a:rPr lang="en-US" dirty="0"/>
              <a:t> threshold, or NRH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5B7242-5D1D-1A76-97D9-3EBA288E5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334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5DBDD-E471-9EFE-622A-C008F0C8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5D84A-5FF3-AFBC-ACE3-A2A3F1399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72556-16C4-415A-480F-C62164C09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74E9-04D2-0DC9-AA9B-A31B32C8F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6327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356E-4B2A-A3B7-6EC2-9FB59A3E5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97B12-F6BF-E1BB-000F-237869091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EE0E0-41DB-3945-3FCF-542B1801D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EEEC7-F278-1B6A-4399-FE49CC710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3306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FC66-9CC1-9D12-3149-FB77A1B2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031B8-A20A-1C88-1F2C-6951D6B14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A5963-CC14-DF5B-F9D0-CB5FC002D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8CBA5-11AC-242E-6A92-AA175B356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9413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2E31E-C574-B5EE-DC77-CCAD9779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3F873-BEC8-E27D-F581-F405A7550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02DE0-FF94-990F-5451-68FE48511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34A6F-2770-06DB-57D5-9EE6DEC1A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5206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DF06-A1FE-F72F-78B3-5BE60A62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01E6E-265B-6EF7-5A3F-9D555F72F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9F835-14A0-F648-7B60-FD2EDE2A0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FE9F1-C7EB-B8B3-9FF8-FBF8DA983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06741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1B1BB-2FED-D9EB-FE61-C26C5471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52A39-88A1-7FCE-3F15-E0464B787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EA277-BEA5-BFE0-A822-F62826967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827ED-5DAD-9170-77BE-3925A0582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4560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6F6D4-CAE4-ECBA-4587-7F10AC82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9709D5-FBD5-6F10-082A-852C71681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E508A-DF6E-26D8-FAC5-7EE94E568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9D35C-28F1-6FE1-FDD6-9E0D06DB7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0795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4187C-354C-4D01-4FA9-BD004A09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A7735-C6CF-FD3B-9626-AFCB6194A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EA0AE-6A06-2CAE-2881-9C5F643FC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1C19A-C472-2439-FFF0-13B10389B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2650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37184-69D1-3C56-83E2-EFA813043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84751-761D-3389-0A4B-9F05962C1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C756D-A035-9831-8FC8-F41042307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Here I show an hypothetical example with eight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After the first check: thread 7, 2, and 8, are considered safe because they do not exceed the minimum threshold of 10 in the 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and after the second check: thread 6 is considered as a suspect because it both exceeded the minimum score and largely deviates from the average off all thread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BA017-CE6C-4E9C-3286-8E440A37D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9884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C0811-A385-3403-9ED6-D9BAD8488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37BF9-E004-7D95-AA7B-672494F29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4CBF15-D279-082D-205D-B2633D621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BreakHammer identifies threads that cause too much overhead due to triggering </a:t>
            </a:r>
            <a:r>
              <a:rPr lang="en-US" dirty="0" err="1"/>
              <a:t>RowHammer</a:t>
            </a:r>
            <a:r>
              <a:rPr lang="en-US" dirty="0"/>
              <a:t>-preventive actions, we call such threads suspect threads.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BreakHammer performs two checks to determine a thread as suspect: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First, BreakHammer checks if a thread’s score exceeds a minimum threshold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Second, BreakHammer checks if a thread’s score largely deviates from the average score of all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 thread that satisfies both checks is identified as a suspect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2B7E1-BD0B-102D-F956-BA817405F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64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50204-F140-87F4-0ECD-114CFCFF9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DE4F08B-8D74-B170-1458-806D3B895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2077F68-3E5A-EE24-DE1A-16720D30C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DRAM modules are continuously becoming more vulnerable to read disturbance over generations</a:t>
            </a:r>
          </a:p>
          <a:p>
            <a:r>
              <a:rPr lang="en-US" b="1" dirty="0"/>
              <a:t>[CLICK]</a:t>
            </a:r>
            <a:r>
              <a:rPr lang="en-US" b="0" dirty="0"/>
              <a:t> over the last decade, we have seen more than two orders of magnitude decrease in the necessary activations to induce the first bitflip</a:t>
            </a:r>
          </a:p>
          <a:p>
            <a:r>
              <a:rPr lang="en-US" b="1" dirty="0"/>
              <a:t>[CLICK]</a:t>
            </a:r>
            <a:r>
              <a:rPr lang="en-US" b="0" dirty="0"/>
              <a:t> therefore, it is critical to effectively and efficiently prevent these bitflips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8162BD-BD9B-0E42-EF07-04C121218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3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79E04-3244-EB52-BF6A-E5BC431A3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2D483F6-573A-427D-E8EC-2CF58C2BC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D9A1877-2D68-D004-888C-F0953FD98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ways proposed to prevent </a:t>
            </a:r>
            <a:r>
              <a:rPr lang="en-US" dirty="0" err="1"/>
              <a:t>RowHammer</a:t>
            </a:r>
            <a:r>
              <a:rPr lang="en-US" dirty="0"/>
              <a:t> with what we call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r>
              <a:rPr lang="en-US" b="1" dirty="0"/>
              <a:t>[CLICK] </a:t>
            </a:r>
            <a:r>
              <a:rPr lang="en-US" b="0" dirty="0"/>
              <a:t>Here I show a non exhaustive list of actions one can perform to mitigate </a:t>
            </a:r>
            <a:r>
              <a:rPr lang="en-US" b="0" dirty="0" err="1"/>
              <a:t>RowHammer</a:t>
            </a:r>
            <a:r>
              <a:rPr lang="en-US" b="0" dirty="0"/>
              <a:t> bitflips</a:t>
            </a:r>
          </a:p>
          <a:p>
            <a:r>
              <a:rPr lang="en-US" b="1" dirty="0"/>
              <a:t>[CLICK] </a:t>
            </a:r>
            <a:r>
              <a:rPr lang="en-US" b="0" dirty="0"/>
              <a:t>In our talk, we will focus on these preventive refresh and row migration, as state-of-the-art solutions adopt these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endParaRPr lang="en-US" b="0" dirty="0"/>
          </a:p>
          <a:p>
            <a:r>
              <a:rPr lang="en-US" b="0" dirty="0"/>
              <a:t>=====</a:t>
            </a:r>
          </a:p>
          <a:p>
            <a:r>
              <a:rPr lang="en-US" b="0" dirty="0"/>
              <a:t>Name them here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821530-7EAB-9522-E9A7-F9CCEA829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81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E83-158B-4B59-84E9-E280E6DBC3FC}" type="datetime1">
              <a:rPr lang="tr-TR" smtClean="0"/>
              <a:t>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3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333B-CC29-4525-88F0-A44EF15B0F10}" type="datetime1">
              <a:rPr lang="tr-TR" smtClean="0"/>
              <a:t>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644-7E65-48F8-93BF-10F482289F2D}" type="datetime1">
              <a:rPr lang="tr-TR" smtClean="0"/>
              <a:t>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98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066800"/>
            <a:ext cx="8534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safar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1" y="6538912"/>
            <a:ext cx="981199" cy="2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2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7A03328-A26B-0D75-E944-B0D91AFD99F5}"/>
              </a:ext>
            </a:extLst>
          </p:cNvPr>
          <p:cNvSpPr/>
          <p:nvPr userDrawn="1"/>
        </p:nvSpPr>
        <p:spPr>
          <a:xfrm>
            <a:off x="0" y="0"/>
            <a:ext cx="9143998" cy="87283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963E3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A332BEE0-9135-4AC6-885F-82FD1AE2535E}" type="datetime1">
              <a:rPr lang="tr-TR" smtClean="0"/>
              <a:t>5.11.2024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D87A-3270-44B8-81B9-EE9946E7E5FC}" type="datetime1">
              <a:rPr lang="tr-TR" smtClean="0"/>
              <a:t>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0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979C-F9C2-4CFE-B5A9-0C6B05A5D3EC}" type="datetime1">
              <a:rPr lang="tr-TR" smtClean="0"/>
              <a:t>5.11.2024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655-2E18-480C-9064-E1B296A32B7A}" type="datetime1">
              <a:rPr lang="tr-TR" smtClean="0"/>
              <a:t>5.11.2024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60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BE6C-826E-4CEC-84E2-E26B95886B92}" type="datetime1">
              <a:rPr lang="tr-TR" smtClean="0"/>
              <a:t>5.11.2024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4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6753-E1F1-41BE-961E-DEE85F5F88E3}" type="datetime1">
              <a:rPr lang="tr-TR" smtClean="0"/>
              <a:t>5.11.2024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802B-CCFE-42A6-B3E1-C435C701A830}" type="datetime1">
              <a:rPr lang="tr-TR" smtClean="0"/>
              <a:t>5.11.2024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8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78DC-E34F-485C-BBC9-32750B73CCB6}" type="datetime1">
              <a:rPr lang="tr-TR" smtClean="0"/>
              <a:t>5.11.2024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8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F34D-9950-478C-A4B2-CD9A98A43558}" type="datetime1">
              <a:rPr lang="tr-TR" smtClean="0"/>
              <a:t>5.11.2024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68EA19BC-84E2-B20E-D9CA-F6EC07ACDA63}"/>
              </a:ext>
            </a:extLst>
          </p:cNvPr>
          <p:cNvSpPr/>
          <p:nvPr userDrawn="1"/>
        </p:nvSpPr>
        <p:spPr>
          <a:xfrm>
            <a:off x="-1089858" y="27727"/>
            <a:ext cx="849085" cy="466531"/>
          </a:xfrm>
          <a:prstGeom prst="rect">
            <a:avLst/>
          </a:prstGeom>
          <a:solidFill>
            <a:srgbClr val="6292F7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1CA6EA86-CEF8-C463-FE7C-0B40F3AFCADF}"/>
              </a:ext>
            </a:extLst>
          </p:cNvPr>
          <p:cNvSpPr/>
          <p:nvPr userDrawn="1"/>
        </p:nvSpPr>
        <p:spPr>
          <a:xfrm>
            <a:off x="-1089859" y="565792"/>
            <a:ext cx="849085" cy="466531"/>
          </a:xfrm>
          <a:prstGeom prst="rect">
            <a:avLst/>
          </a:prstGeom>
          <a:solidFill>
            <a:srgbClr val="7A62E7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43F55123-6402-8B8A-CAD4-A9BD906B569D}"/>
              </a:ext>
            </a:extLst>
          </p:cNvPr>
          <p:cNvSpPr/>
          <p:nvPr userDrawn="1"/>
        </p:nvSpPr>
        <p:spPr>
          <a:xfrm>
            <a:off x="-1089859" y="1103857"/>
            <a:ext cx="849085" cy="466531"/>
          </a:xfrm>
          <a:prstGeom prst="rect">
            <a:avLst/>
          </a:prstGeom>
          <a:solidFill>
            <a:srgbClr val="E1257C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45B484E-4836-A2F4-9832-3B0D69CA46A4}"/>
              </a:ext>
            </a:extLst>
          </p:cNvPr>
          <p:cNvSpPr/>
          <p:nvPr userDrawn="1"/>
        </p:nvSpPr>
        <p:spPr>
          <a:xfrm>
            <a:off x="-1089860" y="1643319"/>
            <a:ext cx="849085" cy="466531"/>
          </a:xfrm>
          <a:prstGeom prst="rect">
            <a:avLst/>
          </a:prstGeom>
          <a:solidFill>
            <a:srgbClr val="FF5F2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F4B1A99-F06E-82E8-CD81-123648DC1EBE}"/>
              </a:ext>
            </a:extLst>
          </p:cNvPr>
          <p:cNvSpPr/>
          <p:nvPr userDrawn="1"/>
        </p:nvSpPr>
        <p:spPr>
          <a:xfrm>
            <a:off x="-1089861" y="2181384"/>
            <a:ext cx="849085" cy="466531"/>
          </a:xfrm>
          <a:prstGeom prst="rect">
            <a:avLst/>
          </a:prstGeom>
          <a:solidFill>
            <a:srgbClr val="FFAE3C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4F6B98-E975-0A4F-B04B-5F3FD87BA154}"/>
              </a:ext>
            </a:extLst>
          </p:cNvPr>
          <p:cNvSpPr/>
          <p:nvPr userDrawn="1"/>
        </p:nvSpPr>
        <p:spPr>
          <a:xfrm>
            <a:off x="-2067758" y="27727"/>
            <a:ext cx="849085" cy="466531"/>
          </a:xfrm>
          <a:prstGeom prst="rect">
            <a:avLst/>
          </a:prstGeom>
          <a:solidFill>
            <a:srgbClr val="C4D7FC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E3FD0C4-2418-8E58-968D-B3352EDC4962}"/>
              </a:ext>
            </a:extLst>
          </p:cNvPr>
          <p:cNvSpPr/>
          <p:nvPr userDrawn="1"/>
        </p:nvSpPr>
        <p:spPr>
          <a:xfrm>
            <a:off x="-2067759" y="565792"/>
            <a:ext cx="849085" cy="466531"/>
          </a:xfrm>
          <a:prstGeom prst="rect">
            <a:avLst/>
          </a:prstGeom>
          <a:solidFill>
            <a:srgbClr val="DAD3F9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F99CE5C-B9DD-70C9-7D13-418B7A165D7F}"/>
              </a:ext>
            </a:extLst>
          </p:cNvPr>
          <p:cNvSpPr/>
          <p:nvPr userDrawn="1"/>
        </p:nvSpPr>
        <p:spPr>
          <a:xfrm>
            <a:off x="-2067759" y="1103857"/>
            <a:ext cx="849085" cy="466531"/>
          </a:xfrm>
          <a:prstGeom prst="rect">
            <a:avLst/>
          </a:prstGeom>
          <a:solidFill>
            <a:srgbClr val="F9D3E4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188929A-C5F3-4188-7020-EB1FFA19992C}"/>
              </a:ext>
            </a:extLst>
          </p:cNvPr>
          <p:cNvSpPr/>
          <p:nvPr userDrawn="1"/>
        </p:nvSpPr>
        <p:spPr>
          <a:xfrm>
            <a:off x="-2067760" y="1643319"/>
            <a:ext cx="849085" cy="466531"/>
          </a:xfrm>
          <a:prstGeom prst="rect">
            <a:avLst/>
          </a:prstGeom>
          <a:solidFill>
            <a:srgbClr val="FFE0D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6E8508F-0BC5-6B63-2377-26895A041F3E}"/>
              </a:ext>
            </a:extLst>
          </p:cNvPr>
          <p:cNvSpPr/>
          <p:nvPr userDrawn="1"/>
        </p:nvSpPr>
        <p:spPr>
          <a:xfrm>
            <a:off x="-2067761" y="2181384"/>
            <a:ext cx="849085" cy="466531"/>
          </a:xfrm>
          <a:prstGeom prst="rect">
            <a:avLst/>
          </a:prstGeom>
          <a:solidFill>
            <a:srgbClr val="FFEBCD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ACC24E1-3D4E-7201-E434-FBF75F2CE77F}"/>
              </a:ext>
            </a:extLst>
          </p:cNvPr>
          <p:cNvSpPr/>
          <p:nvPr userDrawn="1"/>
        </p:nvSpPr>
        <p:spPr>
          <a:xfrm>
            <a:off x="-1089858" y="2827758"/>
            <a:ext cx="849085" cy="466531"/>
          </a:xfrm>
          <a:prstGeom prst="rect">
            <a:avLst/>
          </a:prstGeom>
          <a:solidFill>
            <a:srgbClr val="316CE3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45B9A5FD-9A57-5F6B-EF78-3522196A3F17}"/>
              </a:ext>
            </a:extLst>
          </p:cNvPr>
          <p:cNvSpPr/>
          <p:nvPr userDrawn="1"/>
        </p:nvSpPr>
        <p:spPr>
          <a:xfrm>
            <a:off x="-1089859" y="3365823"/>
            <a:ext cx="849085" cy="466531"/>
          </a:xfrm>
          <a:prstGeom prst="rect">
            <a:avLst/>
          </a:prstGeom>
          <a:solidFill>
            <a:srgbClr val="6D40DC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57EAE82-DA6F-8200-93B7-2D9FECEAD20F}"/>
              </a:ext>
            </a:extLst>
          </p:cNvPr>
          <p:cNvSpPr/>
          <p:nvPr userDrawn="1"/>
        </p:nvSpPr>
        <p:spPr>
          <a:xfrm>
            <a:off x="-1089859" y="3903888"/>
            <a:ext cx="849085" cy="466531"/>
          </a:xfrm>
          <a:prstGeom prst="rect">
            <a:avLst/>
          </a:prstGeom>
          <a:solidFill>
            <a:srgbClr val="B3195F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0108268-F182-A605-81F2-7244B77BDE3C}"/>
              </a:ext>
            </a:extLst>
          </p:cNvPr>
          <p:cNvSpPr/>
          <p:nvPr userDrawn="1"/>
        </p:nvSpPr>
        <p:spPr>
          <a:xfrm>
            <a:off x="-1089860" y="4443350"/>
            <a:ext cx="849085" cy="466531"/>
          </a:xfrm>
          <a:prstGeom prst="rect">
            <a:avLst/>
          </a:prstGeom>
          <a:solidFill>
            <a:srgbClr val="F23F00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4C75A030-42E4-77C7-5F87-BBC2F3410A37}"/>
              </a:ext>
            </a:extLst>
          </p:cNvPr>
          <p:cNvSpPr/>
          <p:nvPr userDrawn="1"/>
        </p:nvSpPr>
        <p:spPr>
          <a:xfrm>
            <a:off x="-1089861" y="4981415"/>
            <a:ext cx="849085" cy="466531"/>
          </a:xfrm>
          <a:prstGeom prst="rect">
            <a:avLst/>
          </a:prstGeom>
          <a:solidFill>
            <a:srgbClr val="E28700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1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emf"/><Relationship Id="rId10" Type="http://schemas.openxmlformats.org/officeDocument/2006/relationships/hyperlink" Target="https://github.com/CMU-SAFARI/BreakHammer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BreakHamm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404.13477" TargetMode="External"/><Relationship Id="rId4" Type="http://schemas.openxmlformats.org/officeDocument/2006/relationships/hyperlink" Target="https://github.com/CMU-SAFARI/BreakHamme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4.13477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arxiv.org/abs/2404.13477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BreakHammer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BreakHammer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emf"/><Relationship Id="rId10" Type="http://schemas.openxmlformats.org/officeDocument/2006/relationships/hyperlink" Target="https://github.com/CMU-SAFARI/BreakHammer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emf"/><Relationship Id="rId10" Type="http://schemas.openxmlformats.org/officeDocument/2006/relationships/hyperlink" Target="https://github.com/CMU-SAFARI/BreakHammer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25D1F-E27F-C772-E828-2DD7B2461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457B4626-10A2-DA6B-54C7-E02FE715F31D}"/>
              </a:ext>
            </a:extLst>
          </p:cNvPr>
          <p:cNvSpPr/>
          <p:nvPr/>
        </p:nvSpPr>
        <p:spPr>
          <a:xfrm>
            <a:off x="-1" y="-1"/>
            <a:ext cx="9144000" cy="312516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2696FD-8B7C-6D5D-F16F-FE1FE1814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26402"/>
            <a:ext cx="9143999" cy="167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b="1" dirty="0">
                <a:latin typeface="+mj-lt"/>
                <a:ea typeface="Tahoma"/>
                <a:cs typeface="Arial"/>
              </a:rPr>
              <a:t>Oğuzhan Canpolat</a:t>
            </a:r>
            <a:r>
              <a:rPr lang="en-US" b="1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A. Giray Yağlıkçı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Ataberk</a:t>
            </a:r>
            <a:r>
              <a:rPr lang="tr-TR" b="1" dirty="0">
                <a:latin typeface="+mj-lt"/>
                <a:ea typeface="Tahoma"/>
                <a:cs typeface="Arial"/>
              </a:rPr>
              <a:t> </a:t>
            </a:r>
            <a:r>
              <a:rPr lang="tr-TR" dirty="0">
                <a:latin typeface="+mj-lt"/>
                <a:ea typeface="Tahoma"/>
                <a:cs typeface="Arial"/>
              </a:rPr>
              <a:t>Olgun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İsmail E. Yüksel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Yahya C. Tuğrul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Konstantinos Kanellopoulos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Oğuz Ergin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3B1D50AF-F9C3-5122-E3B5-43CCB7063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03" y="6188029"/>
            <a:ext cx="2558017" cy="49211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B5C9984B-288A-A993-36C6-F909A67BD5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3108781" y="6182348"/>
            <a:ext cx="2926439" cy="503476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479B86BE-D893-43E1-1AEE-ADA2FC0E2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"/>
            <a:ext cx="9144000" cy="2720060"/>
          </a:xfrm>
          <a:ln>
            <a:noFill/>
          </a:ln>
        </p:spPr>
        <p:txBody>
          <a:bodyPr anchor="ctr">
            <a:noAutofit/>
          </a:bodyPr>
          <a:lstStyle/>
          <a:p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BreakHammer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RowHammer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Mitigations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by Carefully Throttling Suspect Threads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12BC12-BABC-2A4D-EC39-8A819E89F34A}"/>
              </a:ext>
            </a:extLst>
          </p:cNvPr>
          <p:cNvGrpSpPr/>
          <p:nvPr/>
        </p:nvGrpSpPr>
        <p:grpSpPr>
          <a:xfrm>
            <a:off x="6150863" y="71075"/>
            <a:ext cx="2891489" cy="696382"/>
            <a:chOff x="4641649" y="84578"/>
            <a:chExt cx="4406904" cy="1061354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E7196A55-BA3B-282C-215F-13816D274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6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78AA729-7FAE-D0CE-71DB-388D40E35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91F3141E-93DA-8E2A-AE16-3F911A2DA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2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7398B673-A085-B642-2FE9-F4F5A7D77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7977AE-BCE6-A77B-EEF0-8E08D6DF5B00}"/>
              </a:ext>
            </a:extLst>
          </p:cNvPr>
          <p:cNvSpPr txBox="1"/>
          <p:nvPr/>
        </p:nvSpPr>
        <p:spPr>
          <a:xfrm>
            <a:off x="1620613" y="5496857"/>
            <a:ext cx="590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DEAEF2-B0CE-8EA4-C4FE-C01E61AB1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6431281" y="6145990"/>
            <a:ext cx="2659840" cy="5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5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44C7-C2A9-517B-5FB1-9AF15405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7D038-08B5-1BE1-27F3-0899F3EA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Refresh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14C7E27-BF29-01B9-68E1-363A42A7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408ED9F-B82F-4B5F-97F6-78D7B52C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10</a:t>
            </a:fld>
            <a:endParaRPr lang="tr-TR" dirty="0">
              <a:latin typeface="+mj-lt"/>
            </a:endParaRP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6423C439-244E-9AB5-42D3-22D61C5780AE}"/>
              </a:ext>
            </a:extLst>
          </p:cNvPr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FD9E752C-B333-DA59-A0E1-0F252896BC00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CD0DFF6C-A4D2-BEA3-46CE-63B24F5F39F2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D2811A76-60F5-E4D8-921D-9665990AD36D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FFF95D21-4785-798B-F5B9-44E96E099832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9549D0F3-34BB-0A6E-A6E6-AA7CEF67659C}"/>
              </a:ext>
            </a:extLst>
          </p:cNvPr>
          <p:cNvCxnSpPr>
            <a:cxnSpLocks/>
          </p:cNvCxnSpPr>
          <p:nvPr/>
        </p:nvCxnSpPr>
        <p:spPr>
          <a:xfrm>
            <a:off x="1024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6FFDD20D-154B-E61B-9F24-49FA623C64E9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B5A14210-8F7B-EC2A-91A3-CCB59D328DC4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3B8A600A-4C2E-6CE8-6F7E-1F30E400D55A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FF75C161-4F55-0602-02C0-DAC2F8A18C77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FE31D657-E992-5052-95D2-B8C9E7EAD730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6728CD3A-8BD0-55AD-1EAB-45E8B55AC078}"/>
              </a:ext>
            </a:extLst>
          </p:cNvPr>
          <p:cNvSpPr/>
          <p:nvPr/>
        </p:nvSpPr>
        <p:spPr>
          <a:xfrm>
            <a:off x="1436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B773B42A-9FF4-EB49-0DDD-555C80A47755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A835A1B2-4743-8581-AE0A-2AA9AC00F4B7}"/>
              </a:ext>
            </a:extLst>
          </p:cNvPr>
          <p:cNvGrpSpPr/>
          <p:nvPr/>
        </p:nvGrpSpPr>
        <p:grpSpPr>
          <a:xfrm>
            <a:off x="1428644" y="2311226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EABE3221-BB0A-5BFA-9A3F-7E5DC3B4538A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1D19F1BD-B52E-49A2-68DA-407A0E51A6D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78D8E557-DE5C-D2D9-B524-A9EC8964731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E8F127D6-C218-7814-002E-C8278B367CE2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41903D26-5C02-28EE-03CB-B8E196569AA2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C255E0CD-E875-9110-4129-18A662BBC48E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C8B90AF4-4403-9388-9093-9C45A766B435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A39F8D4-6831-3D3C-9411-382BE89AC4C6}"/>
              </a:ext>
            </a:extLst>
          </p:cNvPr>
          <p:cNvGrpSpPr/>
          <p:nvPr/>
        </p:nvGrpSpPr>
        <p:grpSpPr>
          <a:xfrm>
            <a:off x="1425311" y="1638892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666E21CE-57C9-817F-5BB5-AC98B5F3AF5C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11AACEE0-2F65-14C3-C10C-3442004FB315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A58FB7E6-7861-5CFA-00DE-E0CDB78A4CF7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E79095C8-FF62-3B34-A374-76CE3D7B3D30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05CEE7E-03FF-959B-D60A-7DFE64128B49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89169E81-7992-7111-0EA9-C39C68176836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4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3F0E301E-A797-DC9C-BD96-E438B32089E9}"/>
              </a:ext>
            </a:extLst>
          </p:cNvPr>
          <p:cNvGrpSpPr/>
          <p:nvPr/>
        </p:nvGrpSpPr>
        <p:grpSpPr>
          <a:xfrm>
            <a:off x="1439258" y="1645460"/>
            <a:ext cx="6278880" cy="3330024"/>
            <a:chOff x="1439258" y="1645460"/>
            <a:chExt cx="6278880" cy="3330024"/>
          </a:xfrm>
        </p:grpSpPr>
        <p:sp>
          <p:nvSpPr>
            <p:cNvPr id="19" name="Rectangle 67">
              <a:extLst>
                <a:ext uri="{FF2B5EF4-FFF2-40B4-BE49-F238E27FC236}">
                  <a16:creationId xmlns:a16="http://schemas.microsoft.com/office/drawing/2014/main" id="{8434E82F-BDF7-194E-34E4-C345ADDD2EC1}"/>
                </a:ext>
              </a:extLst>
            </p:cNvPr>
            <p:cNvSpPr/>
            <p:nvPr/>
          </p:nvSpPr>
          <p:spPr>
            <a:xfrm>
              <a:off x="1439258" y="1645460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20" name="Rectangle 67">
              <a:extLst>
                <a:ext uri="{FF2B5EF4-FFF2-40B4-BE49-F238E27FC236}">
                  <a16:creationId xmlns:a16="http://schemas.microsoft.com/office/drawing/2014/main" id="{75ECB2A2-F592-BBF7-DFFD-051095F26D57}"/>
                </a:ext>
              </a:extLst>
            </p:cNvPr>
            <p:cNvSpPr/>
            <p:nvPr/>
          </p:nvSpPr>
          <p:spPr>
            <a:xfrm>
              <a:off x="1439258" y="231862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id="{BFBA1599-DFEC-42BA-10F1-544D4B1460AC}"/>
                </a:ext>
              </a:extLst>
            </p:cNvPr>
            <p:cNvSpPr/>
            <p:nvPr/>
          </p:nvSpPr>
          <p:spPr>
            <a:xfrm>
              <a:off x="1439258" y="3657649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A397B196-455C-3A11-244C-18926A973F91}"/>
                </a:ext>
              </a:extLst>
            </p:cNvPr>
            <p:cNvSpPr/>
            <p:nvPr/>
          </p:nvSpPr>
          <p:spPr>
            <a:xfrm>
              <a:off x="1439258" y="432585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6E4608A6-A5A9-16A9-E7A5-2C9B45C63BF8}"/>
              </a:ext>
            </a:extLst>
          </p:cNvPr>
          <p:cNvGrpSpPr/>
          <p:nvPr/>
        </p:nvGrpSpPr>
        <p:grpSpPr>
          <a:xfrm>
            <a:off x="5458418" y="1698202"/>
            <a:ext cx="2285690" cy="3181114"/>
            <a:chOff x="5458418" y="1324203"/>
            <a:chExt cx="2285690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A0125CD5-09AB-F1D7-5BB6-2D97D7DCCFDE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DD6B8770-0CCD-E313-66D6-C46E5AD177A0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7908C28E-0A5F-783E-83C9-3FF935F27B99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B6DEDE92-EE63-3E65-D0BF-C0328C78D024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E6C837A2-01D4-EBDE-A941-D8319DE64E5D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93177483-57CC-E238-4F11-DF76F0F80295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8C10F4EB-1017-0CF9-B462-40D9DDA737C6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295AAA72-AF55-565A-3C86-0C13220E0C5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79" name="Rectangle 50">
            <a:extLst>
              <a:ext uri="{FF2B5EF4-FFF2-40B4-BE49-F238E27FC236}">
                <a16:creationId xmlns:a16="http://schemas.microsoft.com/office/drawing/2014/main" id="{20051217-AB62-D7DB-C07B-CB68B29859D1}"/>
              </a:ext>
            </a:extLst>
          </p:cNvPr>
          <p:cNvSpPr/>
          <p:nvPr/>
        </p:nvSpPr>
        <p:spPr>
          <a:xfrm>
            <a:off x="1441587" y="2987585"/>
            <a:ext cx="6266955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74FD8070-ABC7-4541-50F7-E08E7F032CA9}"/>
              </a:ext>
            </a:extLst>
          </p:cNvPr>
          <p:cNvSpPr/>
          <p:nvPr/>
        </p:nvSpPr>
        <p:spPr>
          <a:xfrm>
            <a:off x="579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EEB5DACA-CFBF-EA81-2E3D-B80B111103C3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+mj-lt"/>
              </a:rPr>
              <a:t>Refreshing</a:t>
            </a:r>
            <a:r>
              <a:rPr lang="en-US" sz="2800" dirty="0">
                <a:latin typeface="+mj-lt"/>
              </a:rPr>
              <a:t> potential victim rows </a:t>
            </a:r>
            <a:br>
              <a:rPr lang="en-US" sz="2800" dirty="0">
                <a:latin typeface="+mj-lt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mitigates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bitflips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59CC528A-EDE5-4261-35BA-587ACD0CFA6F}"/>
              </a:ext>
            </a:extLst>
          </p:cNvPr>
          <p:cNvSpPr/>
          <p:nvPr/>
        </p:nvSpPr>
        <p:spPr>
          <a:xfrm>
            <a:off x="5432448" y="3061312"/>
            <a:ext cx="22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Aggressor Row</a:t>
            </a:r>
          </a:p>
        </p:txBody>
      </p:sp>
    </p:spTree>
    <p:extLst>
      <p:ext uri="{BB962C8B-B14F-4D97-AF65-F5344CB8AC3E}">
        <p14:creationId xmlns:p14="http://schemas.microsoft.com/office/powerpoint/2010/main" val="32856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0F5D7-6B6C-39BC-1094-05896492D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FDB900-8355-872C-6F59-CE8A0288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Row </a:t>
            </a:r>
            <a:r>
              <a:rPr lang="en-US" dirty="0">
                <a:solidFill>
                  <a:srgbClr val="2F5597"/>
                </a:solidFill>
              </a:rPr>
              <a:t>Migratio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B06D88-A500-E814-1801-18B9932E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E9FBA4-6C81-165A-FFB1-7EE6FF09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11</a:t>
            </a:fld>
            <a:endParaRPr lang="tr-TR" dirty="0">
              <a:latin typeface="+mj-lt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820585B5-AA14-9A9F-5F61-EA1F334CEEA4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AF0F2A45-5917-A7F9-67D2-2F851E1157B5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EEFB0A7A-0F12-AF63-B1A6-444E592E3951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731F9248-4BE8-C671-F3B4-EA5AF2DCE83C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F8834D07-0D75-270C-041A-A424FDB58A00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603485FC-F6F8-D4E8-D648-A9731EC52A40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DE5E16C2-3952-A0F6-3A35-D423F5742F98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56476E06-E6E8-73BE-BE5F-CD47DC55DC4B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48E6182C-28E9-4D31-18E7-6DDE814686FB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2C3EB51A-D82F-E242-558F-9F19099A738D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4</a:t>
            </a:r>
          </a:p>
        </p:txBody>
      </p:sp>
      <p:sp>
        <p:nvSpPr>
          <p:cNvPr id="55" name="Rectangle 57">
            <a:extLst>
              <a:ext uri="{FF2B5EF4-FFF2-40B4-BE49-F238E27FC236}">
                <a16:creationId xmlns:a16="http://schemas.microsoft.com/office/drawing/2014/main" id="{457DEF6B-89EE-6E3A-48E3-FA8D44053EC7}"/>
              </a:ext>
            </a:extLst>
          </p:cNvPr>
          <p:cNvSpPr/>
          <p:nvPr/>
        </p:nvSpPr>
        <p:spPr>
          <a:xfrm>
            <a:off x="1436477" y="2978951"/>
            <a:ext cx="6278880" cy="6496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6B15991-C842-E9F0-EEBF-4BBD75EC7C18}"/>
              </a:ext>
            </a:extLst>
          </p:cNvPr>
          <p:cNvSpPr txBox="1">
            <a:spLocks/>
          </p:cNvSpPr>
          <p:nvPr/>
        </p:nvSpPr>
        <p:spPr>
          <a:xfrm>
            <a:off x="1428644" y="3011179"/>
            <a:ext cx="1390654" cy="591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</a:t>
            </a: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E955AA68-C98F-3922-9A83-6A71209DED35}"/>
              </a:ext>
            </a:extLst>
          </p:cNvPr>
          <p:cNvSpPr/>
          <p:nvPr/>
        </p:nvSpPr>
        <p:spPr>
          <a:xfrm>
            <a:off x="1436477" y="2311226"/>
            <a:ext cx="6278880" cy="64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grpSp>
        <p:nvGrpSpPr>
          <p:cNvPr id="59" name="Group 8">
            <a:extLst>
              <a:ext uri="{FF2B5EF4-FFF2-40B4-BE49-F238E27FC236}">
                <a16:creationId xmlns:a16="http://schemas.microsoft.com/office/drawing/2014/main" id="{B3AA6DB1-11BB-916F-2405-EA1E024BA26D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3F78ABB9-CC04-4434-5DAE-BD06A73BF32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1B930FB7-98F9-CE79-C814-A1DCF86B4176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sp>
        <p:nvSpPr>
          <p:cNvPr id="63" name="Rectangle 63">
            <a:extLst>
              <a:ext uri="{FF2B5EF4-FFF2-40B4-BE49-F238E27FC236}">
                <a16:creationId xmlns:a16="http://schemas.microsoft.com/office/drawing/2014/main" id="{5866A871-EF6E-BEC1-D7DA-7D26637A1517}"/>
              </a:ext>
            </a:extLst>
          </p:cNvPr>
          <p:cNvSpPr/>
          <p:nvPr/>
        </p:nvSpPr>
        <p:spPr>
          <a:xfrm>
            <a:off x="1433144" y="2983268"/>
            <a:ext cx="6278880" cy="6496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0BD155FD-0BC3-7434-18F8-B0A4F118F6A2}"/>
              </a:ext>
            </a:extLst>
          </p:cNvPr>
          <p:cNvSpPr txBox="1">
            <a:spLocks/>
          </p:cNvSpPr>
          <p:nvPr/>
        </p:nvSpPr>
        <p:spPr>
          <a:xfrm>
            <a:off x="1425311" y="3015496"/>
            <a:ext cx="1390654" cy="591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</a:t>
            </a:r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C7AC3F1C-481D-9F52-953E-41ADBC3B1138}"/>
              </a:ext>
            </a:extLst>
          </p:cNvPr>
          <p:cNvSpPr/>
          <p:nvPr/>
        </p:nvSpPr>
        <p:spPr>
          <a:xfrm>
            <a:off x="1433144" y="2315543"/>
            <a:ext cx="6278880" cy="649632"/>
          </a:xfrm>
          <a:prstGeom prst="rect">
            <a:avLst/>
          </a:prstGeom>
          <a:solidFill>
            <a:srgbClr val="F8CBAD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67" name="Rectangle 67">
            <a:extLst>
              <a:ext uri="{FF2B5EF4-FFF2-40B4-BE49-F238E27FC236}">
                <a16:creationId xmlns:a16="http://schemas.microsoft.com/office/drawing/2014/main" id="{07794883-04EB-E9BA-8319-97F53850A37C}"/>
              </a:ext>
            </a:extLst>
          </p:cNvPr>
          <p:cNvSpPr/>
          <p:nvPr/>
        </p:nvSpPr>
        <p:spPr>
          <a:xfrm>
            <a:off x="1433144" y="1638892"/>
            <a:ext cx="6278880" cy="64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C96931AD-85C2-CC78-BD17-8A1AC35E18DD}"/>
              </a:ext>
            </a:extLst>
          </p:cNvPr>
          <p:cNvSpPr/>
          <p:nvPr/>
        </p:nvSpPr>
        <p:spPr>
          <a:xfrm>
            <a:off x="1433144" y="4333777"/>
            <a:ext cx="6278880" cy="649632"/>
          </a:xfrm>
          <a:prstGeom prst="rect">
            <a:avLst/>
          </a:prstGeom>
          <a:solidFill>
            <a:srgbClr val="D9D9D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Distant Row</a:t>
            </a:r>
          </a:p>
        </p:txBody>
      </p:sp>
      <p:sp>
        <p:nvSpPr>
          <p:cNvPr id="70" name="Rectangle 92">
            <a:extLst>
              <a:ext uri="{FF2B5EF4-FFF2-40B4-BE49-F238E27FC236}">
                <a16:creationId xmlns:a16="http://schemas.microsoft.com/office/drawing/2014/main" id="{D8E26036-7946-869A-CD4D-8CD49FC7BD44}"/>
              </a:ext>
            </a:extLst>
          </p:cNvPr>
          <p:cNvSpPr/>
          <p:nvPr/>
        </p:nvSpPr>
        <p:spPr>
          <a:xfrm>
            <a:off x="6016776" y="1698202"/>
            <a:ext cx="1727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Victim Row</a:t>
            </a:r>
          </a:p>
        </p:txBody>
      </p:sp>
      <p:sp>
        <p:nvSpPr>
          <p:cNvPr id="71" name="Rectangle 101">
            <a:extLst>
              <a:ext uri="{FF2B5EF4-FFF2-40B4-BE49-F238E27FC236}">
                <a16:creationId xmlns:a16="http://schemas.microsoft.com/office/drawing/2014/main" id="{8861525D-AE5F-0319-B952-C2C72C77764E}"/>
              </a:ext>
            </a:extLst>
          </p:cNvPr>
          <p:cNvSpPr/>
          <p:nvPr/>
        </p:nvSpPr>
        <p:spPr>
          <a:xfrm>
            <a:off x="5505754" y="2401864"/>
            <a:ext cx="2240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Aggressor Row</a:t>
            </a:r>
          </a:p>
        </p:txBody>
      </p:sp>
      <p:sp>
        <p:nvSpPr>
          <p:cNvPr id="74" name="Rectangle 90">
            <a:extLst>
              <a:ext uri="{FF2B5EF4-FFF2-40B4-BE49-F238E27FC236}">
                <a16:creationId xmlns:a16="http://schemas.microsoft.com/office/drawing/2014/main" id="{0A56AB2F-4362-00E2-D6A6-642DB86CFE35}"/>
              </a:ext>
            </a:extLst>
          </p:cNvPr>
          <p:cNvSpPr/>
          <p:nvPr/>
        </p:nvSpPr>
        <p:spPr>
          <a:xfrm>
            <a:off x="5458418" y="3059154"/>
            <a:ext cx="22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Aggressor Row</a:t>
            </a:r>
          </a:p>
        </p:txBody>
      </p:sp>
      <p:grpSp>
        <p:nvGrpSpPr>
          <p:cNvPr id="75" name="Group 47">
            <a:extLst>
              <a:ext uri="{FF2B5EF4-FFF2-40B4-BE49-F238E27FC236}">
                <a16:creationId xmlns:a16="http://schemas.microsoft.com/office/drawing/2014/main" id="{8CC9FC75-E5B6-0BB6-D7F0-BA9D631C4E71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179086A8-F070-7506-E40D-4BCED59C9E3A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88FF0622-30A0-0110-F1AC-D921D27278B3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79" name="Rectangle 50">
            <a:extLst>
              <a:ext uri="{FF2B5EF4-FFF2-40B4-BE49-F238E27FC236}">
                <a16:creationId xmlns:a16="http://schemas.microsoft.com/office/drawing/2014/main" id="{25EBB777-AE8C-E277-53FA-1415FEA8D4F1}"/>
              </a:ext>
            </a:extLst>
          </p:cNvPr>
          <p:cNvSpPr/>
          <p:nvPr/>
        </p:nvSpPr>
        <p:spPr>
          <a:xfrm>
            <a:off x="1441587" y="2987585"/>
            <a:ext cx="6266955" cy="649632"/>
          </a:xfrm>
          <a:prstGeom prst="rect">
            <a:avLst/>
          </a:prstGeom>
          <a:solidFill>
            <a:srgbClr val="FFF2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CCDBF95B-B933-8B5B-1E63-07444691BA8A}"/>
              </a:ext>
            </a:extLst>
          </p:cNvPr>
          <p:cNvSpPr/>
          <p:nvPr/>
        </p:nvSpPr>
        <p:spPr>
          <a:xfrm>
            <a:off x="579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3B19E784-158E-A496-16F8-7D5810E64B1B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+mj-lt"/>
              </a:rPr>
              <a:t>Migrating</a:t>
            </a:r>
            <a:r>
              <a:rPr lang="en-US" sz="2800" dirty="0">
                <a:latin typeface="+mj-lt"/>
              </a:rPr>
              <a:t> potential aggressor rows</a:t>
            </a:r>
          </a:p>
          <a:p>
            <a:pPr marL="0" indent="0" algn="ctr">
              <a:buNone/>
            </a:pPr>
            <a:r>
              <a:rPr lang="en-US" sz="2800" dirty="0">
                <a:latin typeface="+mj-lt"/>
              </a:rPr>
              <a:t>to a </a:t>
            </a:r>
            <a:r>
              <a:rPr lang="en-US" sz="2800" dirty="0">
                <a:solidFill>
                  <a:prstClr val="black"/>
                </a:solidFill>
              </a:rPr>
              <a:t>distant</a:t>
            </a:r>
            <a:r>
              <a:rPr lang="en-US" sz="2800" dirty="0">
                <a:latin typeface="+mj-lt"/>
              </a:rPr>
              <a:t> row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mitigates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bitflips</a:t>
            </a:r>
            <a:endParaRPr lang="en-US" sz="2800" b="1" dirty="0">
              <a:latin typeface="+mj-lt"/>
            </a:endParaRPr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204CEDC4-9744-C6F1-15A2-4E3862BC6FD4}"/>
              </a:ext>
            </a:extLst>
          </p:cNvPr>
          <p:cNvSpPr/>
          <p:nvPr/>
        </p:nvSpPr>
        <p:spPr>
          <a:xfrm>
            <a:off x="6021833" y="3059154"/>
            <a:ext cx="1727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Victim Row</a:t>
            </a:r>
          </a:p>
        </p:txBody>
      </p:sp>
      <p:sp>
        <p:nvSpPr>
          <p:cNvPr id="7" name="Rectangle 101">
            <a:extLst>
              <a:ext uri="{FF2B5EF4-FFF2-40B4-BE49-F238E27FC236}">
                <a16:creationId xmlns:a16="http://schemas.microsoft.com/office/drawing/2014/main" id="{3DD8882C-8FAF-E41F-2009-D43F10D9D094}"/>
              </a:ext>
            </a:extLst>
          </p:cNvPr>
          <p:cNvSpPr/>
          <p:nvPr/>
        </p:nvSpPr>
        <p:spPr>
          <a:xfrm>
            <a:off x="5471347" y="4426495"/>
            <a:ext cx="2240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Aggressor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Row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09815-C63C-58B2-CF98-58FDB48F192E}"/>
              </a:ext>
            </a:extLst>
          </p:cNvPr>
          <p:cNvSpPr txBox="1"/>
          <p:nvPr/>
        </p:nvSpPr>
        <p:spPr>
          <a:xfrm rot="16200000">
            <a:off x="4122197" y="3637691"/>
            <a:ext cx="65137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…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9A54EC26-B834-8E6A-BEEF-BCA04B0AA5DF}"/>
              </a:ext>
            </a:extLst>
          </p:cNvPr>
          <p:cNvCxnSpPr>
            <a:cxnSpLocks/>
            <a:stCxn id="65" idx="3"/>
            <a:endCxn id="68" idx="3"/>
          </p:cNvCxnSpPr>
          <p:nvPr/>
        </p:nvCxnSpPr>
        <p:spPr>
          <a:xfrm>
            <a:off x="7712024" y="2640359"/>
            <a:ext cx="12700" cy="2018234"/>
          </a:xfrm>
          <a:prstGeom prst="curvedConnector3">
            <a:avLst>
              <a:gd name="adj1" fmla="val 468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6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CBAD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E0DF-EB22-9368-5331-89D44928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B7D936-0841-5008-2A82-AE38716F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A66090-8702-58BF-D40C-23FCDD87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35C1D2-BEF8-98AB-D7D5-86E0BE22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12</a:t>
            </a:fld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EB3DA35-21A9-23B1-EACB-CC1C75275234}"/>
              </a:ext>
            </a:extLst>
          </p:cNvPr>
          <p:cNvSpPr/>
          <p:nvPr/>
        </p:nvSpPr>
        <p:spPr>
          <a:xfrm>
            <a:off x="224261" y="10325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C6EA7DF-AC03-994C-AB7E-AFCD31AE002F}"/>
              </a:ext>
            </a:extLst>
          </p:cNvPr>
          <p:cNvSpPr/>
          <p:nvPr/>
        </p:nvSpPr>
        <p:spPr>
          <a:xfrm>
            <a:off x="224261" y="5238536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7CC59AEA-DA8F-2B3D-D34F-623103210C73}"/>
              </a:ext>
            </a:extLst>
          </p:cNvPr>
          <p:cNvSpPr/>
          <p:nvPr/>
        </p:nvSpPr>
        <p:spPr>
          <a:xfrm>
            <a:off x="224261" y="3135547"/>
            <a:ext cx="8672264" cy="81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27A1ED63-31DF-E475-1651-2B4A3BB471F8}"/>
              </a:ext>
            </a:extLst>
          </p:cNvPr>
          <p:cNvSpPr/>
          <p:nvPr/>
        </p:nvSpPr>
        <p:spPr>
          <a:xfrm>
            <a:off x="224261" y="418704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FD4C2446-8A79-F197-826E-013C9307FEF9}"/>
              </a:ext>
            </a:extLst>
          </p:cNvPr>
          <p:cNvSpPr/>
          <p:nvPr/>
        </p:nvSpPr>
        <p:spPr>
          <a:xfrm>
            <a:off x="235868" y="2084053"/>
            <a:ext cx="8672264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52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3753-12DB-0424-3F3D-C8F22606A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CD058E6-1049-DAFD-82AA-0FACE4F2D97C}"/>
              </a:ext>
            </a:extLst>
          </p:cNvPr>
          <p:cNvSpPr/>
          <p:nvPr/>
        </p:nvSpPr>
        <p:spPr>
          <a:xfrm>
            <a:off x="2684838" y="2122213"/>
            <a:ext cx="1662326" cy="1547392"/>
          </a:xfrm>
          <a:prstGeom prst="mathMultiply">
            <a:avLst>
              <a:gd name="adj1" fmla="val 11576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BD14D44-C36B-38C4-6693-06A38FA2585B}"/>
              </a:ext>
            </a:extLst>
          </p:cNvPr>
          <p:cNvSpPr/>
          <p:nvPr/>
        </p:nvSpPr>
        <p:spPr>
          <a:xfrm>
            <a:off x="2733752" y="2570644"/>
            <a:ext cx="1740669" cy="65053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14E2306-2318-CFCC-CDDB-CF3D3A72AA6B}"/>
              </a:ext>
            </a:extLst>
          </p:cNvPr>
          <p:cNvSpPr/>
          <p:nvPr/>
        </p:nvSpPr>
        <p:spPr>
          <a:xfrm>
            <a:off x="2733752" y="2570644"/>
            <a:ext cx="1740669" cy="65053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REF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15426E-76F0-ECA3-EADE-6D8DF1B0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Root Cause of Performance Overhead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9F03766-6B90-C187-DBAC-F85EA0F7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13</a:t>
            </a:fld>
            <a:endParaRPr lang="tr-T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2BF3E-FFD8-38F6-F13D-CAAB5464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617880" y="2078803"/>
            <a:ext cx="4066929" cy="1867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A6F3A-4A25-8772-34B2-75CF1677C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1972544"/>
            <a:ext cx="22098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A6CAC4-9B2D-96B0-621E-C2DAD9953F5B}"/>
              </a:ext>
            </a:extLst>
          </p:cNvPr>
          <p:cNvSpPr txBox="1"/>
          <p:nvPr/>
        </p:nvSpPr>
        <p:spPr>
          <a:xfrm>
            <a:off x="2885084" y="3322038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26EB3-B047-5CB2-87F5-BF5297D7C20C}"/>
              </a:ext>
            </a:extLst>
          </p:cNvPr>
          <p:cNvSpPr txBox="1"/>
          <p:nvPr/>
        </p:nvSpPr>
        <p:spPr>
          <a:xfrm>
            <a:off x="5376721" y="3935001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Module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iso highlight">
            <a:extLst>
              <a:ext uri="{FF2B5EF4-FFF2-40B4-BE49-F238E27FC236}">
                <a16:creationId xmlns:a16="http://schemas.microsoft.com/office/drawing/2014/main" id="{1CF38A0B-83AB-DF70-E4EF-3EF74C5BC928}"/>
              </a:ext>
            </a:extLst>
          </p:cNvPr>
          <p:cNvSpPr/>
          <p:nvPr/>
        </p:nvSpPr>
        <p:spPr>
          <a:xfrm>
            <a:off x="5783126" y="2503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 highlight">
            <a:extLst>
              <a:ext uri="{FF2B5EF4-FFF2-40B4-BE49-F238E27FC236}">
                <a16:creationId xmlns:a16="http://schemas.microsoft.com/office/drawing/2014/main" id="{CDB5B92C-1903-3EB2-2992-F779936CB850}"/>
              </a:ext>
            </a:extLst>
          </p:cNvPr>
          <p:cNvSpPr/>
          <p:nvPr/>
        </p:nvSpPr>
        <p:spPr>
          <a:xfrm>
            <a:off x="4948908" y="2503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 highlight">
            <a:extLst>
              <a:ext uri="{FF2B5EF4-FFF2-40B4-BE49-F238E27FC236}">
                <a16:creationId xmlns:a16="http://schemas.microsoft.com/office/drawing/2014/main" id="{88AD816A-B82D-820D-63B7-87C65AEB90FC}"/>
              </a:ext>
            </a:extLst>
          </p:cNvPr>
          <p:cNvSpPr/>
          <p:nvPr/>
        </p:nvSpPr>
        <p:spPr>
          <a:xfrm>
            <a:off x="6942454" y="2503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 highlight">
            <a:extLst>
              <a:ext uri="{FF2B5EF4-FFF2-40B4-BE49-F238E27FC236}">
                <a16:creationId xmlns:a16="http://schemas.microsoft.com/office/drawing/2014/main" id="{A2B6E9C2-C3AC-015E-6A7F-A33585E61E17}"/>
              </a:ext>
            </a:extLst>
          </p:cNvPr>
          <p:cNvSpPr/>
          <p:nvPr/>
        </p:nvSpPr>
        <p:spPr>
          <a:xfrm>
            <a:off x="7734006" y="2506101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line">
            <a:extLst>
              <a:ext uri="{FF2B5EF4-FFF2-40B4-BE49-F238E27FC236}">
                <a16:creationId xmlns:a16="http://schemas.microsoft.com/office/drawing/2014/main" id="{03C102AB-673A-67D4-8A9A-BA7B2BB17E17}"/>
              </a:ext>
            </a:extLst>
          </p:cNvPr>
          <p:cNvSpPr txBox="1"/>
          <p:nvPr/>
        </p:nvSpPr>
        <p:spPr>
          <a:xfrm>
            <a:off x="194117" y="846814"/>
            <a:ext cx="8753180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RowHammer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-preventive actions 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are </a:t>
            </a:r>
            <a:b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sz="2600" b="1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blocking and time consuming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 operations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EF3CE6-BD85-97A6-8930-53BA19A74CDC}"/>
              </a:ext>
            </a:extLst>
          </p:cNvPr>
          <p:cNvSpPr/>
          <p:nvPr/>
        </p:nvSpPr>
        <p:spPr>
          <a:xfrm>
            <a:off x="2733752" y="2585575"/>
            <a:ext cx="1740669" cy="65053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ACT</a:t>
            </a:r>
          </a:p>
        </p:txBody>
      </p:sp>
      <p:sp>
        <p:nvSpPr>
          <p:cNvPr id="9" name="iso highlight">
            <a:extLst>
              <a:ext uri="{FF2B5EF4-FFF2-40B4-BE49-F238E27FC236}">
                <a16:creationId xmlns:a16="http://schemas.microsoft.com/office/drawing/2014/main" id="{F8B309FC-5372-E144-CE34-47AA6B2B9391}"/>
              </a:ext>
            </a:extLst>
          </p:cNvPr>
          <p:cNvSpPr/>
          <p:nvPr/>
        </p:nvSpPr>
        <p:spPr>
          <a:xfrm>
            <a:off x="5783471" y="310025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 highlight">
            <a:extLst>
              <a:ext uri="{FF2B5EF4-FFF2-40B4-BE49-F238E27FC236}">
                <a16:creationId xmlns:a16="http://schemas.microsoft.com/office/drawing/2014/main" id="{6AFDC069-24EE-8193-1DA6-A2336E281F4C}"/>
              </a:ext>
            </a:extLst>
          </p:cNvPr>
          <p:cNvSpPr/>
          <p:nvPr/>
        </p:nvSpPr>
        <p:spPr>
          <a:xfrm>
            <a:off x="4949253" y="310025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 highlight">
            <a:extLst>
              <a:ext uri="{FF2B5EF4-FFF2-40B4-BE49-F238E27FC236}">
                <a16:creationId xmlns:a16="http://schemas.microsoft.com/office/drawing/2014/main" id="{72A94919-DE1E-C6F4-B9AC-13376599D0FF}"/>
              </a:ext>
            </a:extLst>
          </p:cNvPr>
          <p:cNvSpPr/>
          <p:nvPr/>
        </p:nvSpPr>
        <p:spPr>
          <a:xfrm>
            <a:off x="6942799" y="310025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 highlight">
            <a:extLst>
              <a:ext uri="{FF2B5EF4-FFF2-40B4-BE49-F238E27FC236}">
                <a16:creationId xmlns:a16="http://schemas.microsoft.com/office/drawing/2014/main" id="{EF9C66B3-3318-45F7-D262-DBF915A9FC90}"/>
              </a:ext>
            </a:extLst>
          </p:cNvPr>
          <p:cNvSpPr/>
          <p:nvPr/>
        </p:nvSpPr>
        <p:spPr>
          <a:xfrm>
            <a:off x="7734351" y="3102757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unchline">
            <a:extLst>
              <a:ext uri="{FF2B5EF4-FFF2-40B4-BE49-F238E27FC236}">
                <a16:creationId xmlns:a16="http://schemas.microsoft.com/office/drawing/2014/main" id="{4444DD16-0DA5-0A44-86AA-6A0224B231D2}"/>
              </a:ext>
            </a:extLst>
          </p:cNvPr>
          <p:cNvSpPr txBox="1"/>
          <p:nvPr/>
        </p:nvSpPr>
        <p:spPr>
          <a:xfrm>
            <a:off x="390820" y="4303836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Memory controller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cannot access</a:t>
            </a:r>
            <a:r>
              <a:rPr lang="en-US" sz="2600" b="1" noProof="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600" noProof="0" dirty="0">
                <a:latin typeface="+mj-lt"/>
                <a:ea typeface="ＭＳ Ｐゴシック" charset="0"/>
                <a:cs typeface="ＭＳ Ｐゴシック" charset="0"/>
              </a:rPr>
              <a:t>a memory bank</a:t>
            </a:r>
            <a:endParaRPr lang="en-US" sz="2600" b="1" dirty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undergoing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RowHammer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-preventive action</a:t>
            </a:r>
          </a:p>
        </p:txBody>
      </p:sp>
      <p:pic>
        <p:nvPicPr>
          <p:cNvPr id="21" name="Picture 14" descr="gui refresh&quot; Icon - Download for free – Iconduck">
            <a:extLst>
              <a:ext uri="{FF2B5EF4-FFF2-40B4-BE49-F238E27FC236}">
                <a16:creationId xmlns:a16="http://schemas.microsoft.com/office/drawing/2014/main" id="{6A2981BB-AC57-8F41-AA36-B027614A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63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gui refresh&quot; Icon - Download for free – Iconduck">
            <a:extLst>
              <a:ext uri="{FF2B5EF4-FFF2-40B4-BE49-F238E27FC236}">
                <a16:creationId xmlns:a16="http://schemas.microsoft.com/office/drawing/2014/main" id="{AED9D082-ECD7-1ED9-C480-8E9449F8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03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gui refresh&quot; Icon - Download for free – Iconduck">
            <a:extLst>
              <a:ext uri="{FF2B5EF4-FFF2-40B4-BE49-F238E27FC236}">
                <a16:creationId xmlns:a16="http://schemas.microsoft.com/office/drawing/2014/main" id="{DED87C11-B51C-338C-912E-20DC7F85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14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gui refresh&quot; Icon - Download for free – Iconduck">
            <a:extLst>
              <a:ext uri="{FF2B5EF4-FFF2-40B4-BE49-F238E27FC236}">
                <a16:creationId xmlns:a16="http://schemas.microsoft.com/office/drawing/2014/main" id="{11FC4341-AB06-3C7D-4324-EB241368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93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14">
            <a:extLst>
              <a:ext uri="{FF2B5EF4-FFF2-40B4-BE49-F238E27FC236}">
                <a16:creationId xmlns:a16="http://schemas.microsoft.com/office/drawing/2014/main" id="{B73AE4A5-E5CC-7AED-4B9E-29AB25589077}"/>
              </a:ext>
            </a:extLst>
          </p:cNvPr>
          <p:cNvSpPr/>
          <p:nvPr/>
        </p:nvSpPr>
        <p:spPr>
          <a:xfrm>
            <a:off x="-107577" y="5410753"/>
            <a:ext cx="9359153" cy="906496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Refreshing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KBs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of data can block access to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GBs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of data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2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9" grpId="0" animBg="1"/>
      <p:bldP spid="13" grpId="0" animBg="1"/>
      <p:bldP spid="14" grpId="0" animBg="1"/>
      <p:bldP spid="16" grpId="0" animBg="1"/>
      <p:bldP spid="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46EF8-3326-A5EE-83B3-3DA4E100F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39" y="1410517"/>
            <a:ext cx="8435083" cy="3328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BBA16-6109-5F58-9DC8-8C3D3634A0E2}"/>
              </a:ext>
            </a:extLst>
          </p:cNvPr>
          <p:cNvSpPr/>
          <p:nvPr/>
        </p:nvSpPr>
        <p:spPr>
          <a:xfrm>
            <a:off x="1571979" y="2238235"/>
            <a:ext cx="7086246" cy="17044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54864"/>
            <a:ext cx="8894618" cy="931025"/>
          </a:xfrm>
        </p:spPr>
        <p:txBody>
          <a:bodyPr/>
          <a:lstStyle/>
          <a:p>
            <a:r>
              <a:rPr lang="en-US" sz="3000" dirty="0" err="1">
                <a:solidFill>
                  <a:srgbClr val="2F5597"/>
                </a:solidFill>
              </a:rPr>
              <a:t>RowHammer</a:t>
            </a:r>
            <a:r>
              <a:rPr lang="en-US" sz="3000" dirty="0">
                <a:solidFill>
                  <a:srgbClr val="2F5597"/>
                </a:solidFill>
              </a:rPr>
              <a:t> Mitigation Performance Overhead</a:t>
            </a:r>
            <a:endParaRPr lang="tr-TR" sz="3000" dirty="0">
              <a:solidFill>
                <a:srgbClr val="2F5597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14</a:t>
            </a:fld>
            <a:endParaRPr lang="tr-TR" dirty="0"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45B4C8-5702-E1DD-6C22-799A6303AB81}"/>
              </a:ext>
            </a:extLst>
          </p:cNvPr>
          <p:cNvGrpSpPr/>
          <p:nvPr/>
        </p:nvGrpSpPr>
        <p:grpSpPr>
          <a:xfrm>
            <a:off x="3876825" y="4622413"/>
            <a:ext cx="2500330" cy="531840"/>
            <a:chOff x="956248" y="3769904"/>
            <a:chExt cx="2500330" cy="531840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BE4ECCEB-E1A1-EAFF-DD79-583AFE77B3C9}"/>
                </a:ext>
              </a:extLst>
            </p:cNvPr>
            <p:cNvSpPr/>
            <p:nvPr/>
          </p:nvSpPr>
          <p:spPr>
            <a:xfrm>
              <a:off x="1195301" y="3769904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A6559C-F633-5DF5-A2DA-ECAAF0CCFD77}"/>
                </a:ext>
              </a:extLst>
            </p:cNvPr>
            <p:cNvSpPr txBox="1"/>
            <p:nvPr/>
          </p:nvSpPr>
          <p:spPr>
            <a:xfrm>
              <a:off x="956248" y="3932412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20C000-47F4-4829-EB32-F928CAB93D22}"/>
              </a:ext>
            </a:extLst>
          </p:cNvPr>
          <p:cNvGrpSpPr/>
          <p:nvPr/>
        </p:nvGrpSpPr>
        <p:grpSpPr>
          <a:xfrm>
            <a:off x="-53789" y="2130700"/>
            <a:ext cx="534908" cy="1897446"/>
            <a:chOff x="837851" y="1962743"/>
            <a:chExt cx="534908" cy="189744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A45170BC-14CA-09F0-7F7C-648E0E13DF32}"/>
                </a:ext>
              </a:extLst>
            </p:cNvPr>
            <p:cNvSpPr/>
            <p:nvPr/>
          </p:nvSpPr>
          <p:spPr>
            <a:xfrm rot="16200000" flipH="1">
              <a:off x="318900" y="2806330"/>
              <a:ext cx="1897446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22F0EE-9DFB-7774-2584-128C8B8693E3}"/>
                </a:ext>
              </a:extLst>
            </p:cNvPr>
            <p:cNvSpPr txBox="1"/>
            <p:nvPr/>
          </p:nvSpPr>
          <p:spPr>
            <a:xfrm rot="16200000">
              <a:off x="111952" y="2729282"/>
              <a:ext cx="182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D5F39-4B7B-8807-0DCD-59CBA2FD8E23}"/>
              </a:ext>
            </a:extLst>
          </p:cNvPr>
          <p:cNvGrpSpPr/>
          <p:nvPr/>
        </p:nvGrpSpPr>
        <p:grpSpPr>
          <a:xfrm>
            <a:off x="1706741" y="898663"/>
            <a:ext cx="6449087" cy="1018719"/>
            <a:chOff x="1706741" y="898663"/>
            <a:chExt cx="6449087" cy="1018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3D730AA-FC2B-B250-08A5-259053AF27A3}"/>
                </a:ext>
              </a:extLst>
            </p:cNvPr>
            <p:cNvSpPr/>
            <p:nvPr/>
          </p:nvSpPr>
          <p:spPr>
            <a:xfrm>
              <a:off x="1706741" y="1557577"/>
              <a:ext cx="6075183" cy="35980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C9C869DA-1149-4EF6-2312-728EA04E0271}"/>
                </a:ext>
              </a:extLst>
            </p:cNvPr>
            <p:cNvSpPr/>
            <p:nvPr/>
          </p:nvSpPr>
          <p:spPr>
            <a:xfrm rot="16200000">
              <a:off x="3849304" y="-881392"/>
              <a:ext cx="256536" cy="4541662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95C9D9-C634-E6F5-4566-10A712BD5D05}"/>
                </a:ext>
              </a:extLst>
            </p:cNvPr>
            <p:cNvSpPr txBox="1"/>
            <p:nvPr/>
          </p:nvSpPr>
          <p:spPr>
            <a:xfrm>
              <a:off x="2809188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Preventive Refresh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832BC7E-605B-4E55-2335-B19E1B2F9376}"/>
                </a:ext>
              </a:extLst>
            </p:cNvPr>
            <p:cNvSpPr/>
            <p:nvPr/>
          </p:nvSpPr>
          <p:spPr>
            <a:xfrm rot="16200000">
              <a:off x="6914328" y="649090"/>
              <a:ext cx="256536" cy="1478663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EF3C5F-20F8-50B4-2405-2EEBEC3A57B4}"/>
                </a:ext>
              </a:extLst>
            </p:cNvPr>
            <p:cNvSpPr txBox="1"/>
            <p:nvPr/>
          </p:nvSpPr>
          <p:spPr>
            <a:xfrm>
              <a:off x="5929363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Row Migration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6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0F770-CF4E-EB39-71A0-CC80201D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667F3-606A-28A9-0FE2-72FD561C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54864"/>
            <a:ext cx="8894618" cy="931025"/>
          </a:xfrm>
        </p:spPr>
        <p:txBody>
          <a:bodyPr/>
          <a:lstStyle/>
          <a:p>
            <a:r>
              <a:rPr lang="en-US" sz="3000" dirty="0" err="1">
                <a:solidFill>
                  <a:srgbClr val="2F5597"/>
                </a:solidFill>
              </a:rPr>
              <a:t>RowHammer</a:t>
            </a:r>
            <a:r>
              <a:rPr lang="en-US" sz="3000" dirty="0">
                <a:solidFill>
                  <a:srgbClr val="2F5597"/>
                </a:solidFill>
              </a:rPr>
              <a:t> Mitigation Performance Overhead</a:t>
            </a:r>
            <a:endParaRPr lang="tr-TR" sz="3000" dirty="0">
              <a:solidFill>
                <a:srgbClr val="2F5597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C37E9B-C711-B5AB-4B77-1A05DC10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15</a:t>
            </a:fld>
            <a:endParaRPr lang="tr-TR" dirty="0">
              <a:latin typeface="+mj-lt"/>
            </a:endParaRPr>
          </a:p>
        </p:txBody>
      </p:sp>
      <p:sp>
        <p:nvSpPr>
          <p:cNvPr id="17" name="Dikdörtgen 14">
            <a:extLst>
              <a:ext uri="{FF2B5EF4-FFF2-40B4-BE49-F238E27FC236}">
                <a16:creationId xmlns:a16="http://schemas.microsoft.com/office/drawing/2014/main" id="{6EAEA3EF-96FC-F8CD-D364-E00A3A8BDACB}"/>
              </a:ext>
            </a:extLst>
          </p:cNvPr>
          <p:cNvSpPr/>
          <p:nvPr/>
        </p:nvSpPr>
        <p:spPr>
          <a:xfrm>
            <a:off x="-107577" y="5022196"/>
            <a:ext cx="9359153" cy="1266843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mitigation mechanisms incur </a:t>
            </a:r>
            <a:br>
              <a:rPr lang="en-US" sz="2600" dirty="0">
                <a:solidFill>
                  <a:schemeClr val="tx1"/>
                </a:solidFill>
                <a:latin typeface="+mj-lt"/>
              </a:rPr>
            </a:br>
            <a:r>
              <a:rPr lang="en-US" sz="2600" b="1" dirty="0">
                <a:solidFill>
                  <a:srgbClr val="C00000"/>
                </a:solidFill>
                <a:latin typeface="+mj-lt"/>
              </a:rPr>
              <a:t>increasingly large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performance overhead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600" dirty="0">
                <a:solidFill>
                  <a:schemeClr val="tx1"/>
                </a:solidFill>
                <a:latin typeface="+mj-lt"/>
              </a:rPr>
            </a:br>
            <a:r>
              <a:rPr lang="en-US" sz="2600" dirty="0">
                <a:solidFill>
                  <a:schemeClr val="tx1"/>
                </a:solidFill>
                <a:latin typeface="+mj-lt"/>
              </a:rPr>
              <a:t>as the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threshold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decreases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846AA-6B32-6E9E-C432-E4E3A652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39" y="1410517"/>
            <a:ext cx="8435083" cy="33284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D9FD91-0831-8847-0DB9-5B90AE42FA3C}"/>
              </a:ext>
            </a:extLst>
          </p:cNvPr>
          <p:cNvSpPr/>
          <p:nvPr/>
        </p:nvSpPr>
        <p:spPr>
          <a:xfrm>
            <a:off x="1566862" y="2498278"/>
            <a:ext cx="6035557" cy="144675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50B690-7946-B480-5144-FFA68115EF2C}"/>
              </a:ext>
            </a:extLst>
          </p:cNvPr>
          <p:cNvSpPr/>
          <p:nvPr/>
        </p:nvSpPr>
        <p:spPr>
          <a:xfrm>
            <a:off x="7969867" y="2505075"/>
            <a:ext cx="378796" cy="14467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8169EE-CE9B-021D-F1FB-81EB15AD0102}"/>
              </a:ext>
            </a:extLst>
          </p:cNvPr>
          <p:cNvCxnSpPr/>
          <p:nvPr/>
        </p:nvCxnSpPr>
        <p:spPr>
          <a:xfrm>
            <a:off x="7857173" y="2470199"/>
            <a:ext cx="0" cy="27432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191A85-023C-3F45-5E47-AC5315B5FFDE}"/>
              </a:ext>
            </a:extLst>
          </p:cNvPr>
          <p:cNvSpPr txBox="1"/>
          <p:nvPr/>
        </p:nvSpPr>
        <p:spPr>
          <a:xfrm>
            <a:off x="7829586" y="2440900"/>
            <a:ext cx="6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</a:rPr>
              <a:t>19%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AB3AC0-A5C7-2C46-5D79-00858C06C907}"/>
              </a:ext>
            </a:extLst>
          </p:cNvPr>
          <p:cNvCxnSpPr>
            <a:cxnSpLocks/>
          </p:cNvCxnSpPr>
          <p:nvPr/>
        </p:nvCxnSpPr>
        <p:spPr>
          <a:xfrm>
            <a:off x="8476649" y="2505075"/>
            <a:ext cx="0" cy="917809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EC4AE39-F9F7-4273-7CAA-C200BA6EC6AE}"/>
              </a:ext>
            </a:extLst>
          </p:cNvPr>
          <p:cNvSpPr txBox="1"/>
          <p:nvPr/>
        </p:nvSpPr>
        <p:spPr>
          <a:xfrm>
            <a:off x="8420301" y="2754361"/>
            <a:ext cx="64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</a:rPr>
              <a:t>66%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41AAD-E0DE-F17A-3EE5-A88667E483E6}"/>
              </a:ext>
            </a:extLst>
          </p:cNvPr>
          <p:cNvSpPr/>
          <p:nvPr/>
        </p:nvSpPr>
        <p:spPr>
          <a:xfrm>
            <a:off x="8349334" y="3295650"/>
            <a:ext cx="45719" cy="1340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65717-ED69-EF0B-51E0-8A3D010EAA43}"/>
              </a:ext>
            </a:extLst>
          </p:cNvPr>
          <p:cNvGrpSpPr/>
          <p:nvPr/>
        </p:nvGrpSpPr>
        <p:grpSpPr>
          <a:xfrm>
            <a:off x="1706741" y="898663"/>
            <a:ext cx="6449087" cy="1018719"/>
            <a:chOff x="1706741" y="898663"/>
            <a:chExt cx="6449087" cy="1018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D9EE0B-D40E-B665-0252-54DBBD05BE35}"/>
                </a:ext>
              </a:extLst>
            </p:cNvPr>
            <p:cNvSpPr/>
            <p:nvPr/>
          </p:nvSpPr>
          <p:spPr>
            <a:xfrm>
              <a:off x="1706741" y="1557577"/>
              <a:ext cx="6075183" cy="35980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97237DAB-AF2A-3B78-E951-76158BBA499A}"/>
                </a:ext>
              </a:extLst>
            </p:cNvPr>
            <p:cNvSpPr/>
            <p:nvPr/>
          </p:nvSpPr>
          <p:spPr>
            <a:xfrm rot="16200000">
              <a:off x="3849304" y="-881392"/>
              <a:ext cx="256536" cy="4541662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5B5B36-B3AA-54F7-5929-0F8103B209B8}"/>
                </a:ext>
              </a:extLst>
            </p:cNvPr>
            <p:cNvSpPr txBox="1"/>
            <p:nvPr/>
          </p:nvSpPr>
          <p:spPr>
            <a:xfrm>
              <a:off x="2809188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Preventive Refresh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79AD8D5-0CAF-9D19-D510-EE08449F6FDC}"/>
                </a:ext>
              </a:extLst>
            </p:cNvPr>
            <p:cNvSpPr/>
            <p:nvPr/>
          </p:nvSpPr>
          <p:spPr>
            <a:xfrm rot="16200000">
              <a:off x="6914328" y="649090"/>
              <a:ext cx="256536" cy="1478663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79D3E0-FDB8-EE13-8687-C58219702585}"/>
                </a:ext>
              </a:extLst>
            </p:cNvPr>
            <p:cNvSpPr txBox="1"/>
            <p:nvPr/>
          </p:nvSpPr>
          <p:spPr>
            <a:xfrm>
              <a:off x="5929363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Row Migration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6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2+ Black And White Emoticons Png">
            <a:extLst>
              <a:ext uri="{FF2B5EF4-FFF2-40B4-BE49-F238E27FC236}">
                <a16:creationId xmlns:a16="http://schemas.microsoft.com/office/drawing/2014/main" id="{5EE5D6C2-9329-B4CB-4C92-6E7302B8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3405" r="5374" b="12765"/>
          <a:stretch/>
        </p:blipFill>
        <p:spPr bwMode="auto">
          <a:xfrm>
            <a:off x="789290" y="3810062"/>
            <a:ext cx="760588" cy="7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2,100+ Frowning Face Stock Photos, Pictures &amp; Royalty-Free Images - iStock  | Smiley face, Thumbs up, Frowning woman">
            <a:extLst>
              <a:ext uri="{FF2B5EF4-FFF2-40B4-BE49-F238E27FC236}">
                <a16:creationId xmlns:a16="http://schemas.microsoft.com/office/drawing/2014/main" id="{C9BA14DE-8865-F2E3-B648-E531EEB87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3018" r="13021" b="12919"/>
          <a:stretch/>
        </p:blipFill>
        <p:spPr bwMode="auto">
          <a:xfrm>
            <a:off x="786478" y="3802172"/>
            <a:ext cx="765939" cy="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9CD174-E48F-B4EA-F78A-9ABF245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868049-D90B-83E9-A350-C516E22B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16</a:t>
            </a:fld>
            <a:endParaRPr lang="tr-TR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82271-F627-889D-FD16-DC049D864F2A}"/>
              </a:ext>
            </a:extLst>
          </p:cNvPr>
          <p:cNvSpPr txBox="1"/>
          <p:nvPr/>
        </p:nvSpPr>
        <p:spPr>
          <a:xfrm>
            <a:off x="259082" y="1175326"/>
            <a:ext cx="862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Attacker can trigger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many </a:t>
            </a:r>
            <a:r>
              <a:rPr lang="en-US" sz="2800" dirty="0">
                <a:latin typeface="+mj-lt"/>
              </a:rPr>
              <a:t>preventive actions</a:t>
            </a:r>
          </a:p>
          <a:p>
            <a:pPr algn="ctr"/>
            <a:r>
              <a:rPr lang="en-US" sz="2800" dirty="0">
                <a:latin typeface="+mj-lt"/>
              </a:rPr>
              <a:t>to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block access</a:t>
            </a:r>
            <a:r>
              <a:rPr lang="en-US" sz="2800" dirty="0">
                <a:latin typeface="+mj-lt"/>
              </a:rPr>
              <a:t> to main memory</a:t>
            </a:r>
          </a:p>
        </p:txBody>
      </p:sp>
      <p:sp>
        <p:nvSpPr>
          <p:cNvPr id="12" name="Dikdörtgen 14">
            <a:extLst>
              <a:ext uri="{FF2B5EF4-FFF2-40B4-BE49-F238E27FC236}">
                <a16:creationId xmlns:a16="http://schemas.microsoft.com/office/drawing/2014/main" id="{3253B120-12F2-5B88-ACB8-FEC9CAA71F07}"/>
              </a:ext>
            </a:extLst>
          </p:cNvPr>
          <p:cNvSpPr/>
          <p:nvPr/>
        </p:nvSpPr>
        <p:spPr>
          <a:xfrm>
            <a:off x="-107577" y="5016624"/>
            <a:ext cx="9359153" cy="969446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Preventive actions can be exploited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reduce DRAM bandwidth availability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499CB323-4DC0-B869-7D02-9BFABC7E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Memory Performance Attack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773E1-5D19-B684-A64D-B7B722462475}"/>
              </a:ext>
            </a:extLst>
          </p:cNvPr>
          <p:cNvGrpSpPr/>
          <p:nvPr/>
        </p:nvGrpSpPr>
        <p:grpSpPr>
          <a:xfrm>
            <a:off x="3230555" y="2537460"/>
            <a:ext cx="1405132" cy="2023671"/>
            <a:chOff x="3992045" y="3375025"/>
            <a:chExt cx="4232144" cy="13017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87BD34D-13FA-ABC4-0D26-38D59738E0A5}"/>
                </a:ext>
              </a:extLst>
            </p:cNvPr>
            <p:cNvSpPr/>
            <p:nvPr/>
          </p:nvSpPr>
          <p:spPr>
            <a:xfrm>
              <a:off x="4043176" y="3375025"/>
              <a:ext cx="4129883" cy="1301751"/>
            </a:xfrm>
            <a:prstGeom prst="roundRect">
              <a:avLst>
                <a:gd name="adj" fmla="val 4727"/>
              </a:avLst>
            </a:prstGeom>
            <a:solidFill>
              <a:srgbClr val="FFEDFD"/>
            </a:solidFill>
            <a:ln w="28575">
              <a:solidFill>
                <a:srgbClr val="9489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483164-284D-86D5-6759-B9C87C7E52A7}"/>
                </a:ext>
              </a:extLst>
            </p:cNvPr>
            <p:cNvSpPr txBox="1"/>
            <p:nvPr/>
          </p:nvSpPr>
          <p:spPr>
            <a:xfrm>
              <a:off x="3992045" y="3456167"/>
              <a:ext cx="4232144" cy="1155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Memory</a:t>
              </a:r>
            </a:p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Controller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7DA305-65F4-1227-4AFA-293C231FBEBF}"/>
              </a:ext>
            </a:extLst>
          </p:cNvPr>
          <p:cNvGrpSpPr/>
          <p:nvPr/>
        </p:nvGrpSpPr>
        <p:grpSpPr>
          <a:xfrm>
            <a:off x="1838843" y="3794345"/>
            <a:ext cx="891001" cy="760588"/>
            <a:chOff x="2193269" y="2375225"/>
            <a:chExt cx="683851" cy="58340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58079F7-FE2C-DCBC-508D-C726B9B4991B}"/>
                </a:ext>
              </a:extLst>
            </p:cNvPr>
            <p:cNvSpPr/>
            <p:nvPr/>
          </p:nvSpPr>
          <p:spPr>
            <a:xfrm>
              <a:off x="2239919" y="2375225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32B74A-EE59-B154-DA1E-C506D5392E31}"/>
                </a:ext>
              </a:extLst>
            </p:cNvPr>
            <p:cNvSpPr txBox="1"/>
            <p:nvPr/>
          </p:nvSpPr>
          <p:spPr>
            <a:xfrm>
              <a:off x="2193269" y="2509688"/>
              <a:ext cx="683851" cy="2832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</p:grp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6E371E90-B27A-317D-FA2E-5D24AB9B800A}"/>
              </a:ext>
            </a:extLst>
          </p:cNvPr>
          <p:cNvSpPr/>
          <p:nvPr/>
        </p:nvSpPr>
        <p:spPr>
          <a:xfrm>
            <a:off x="4822191" y="3520940"/>
            <a:ext cx="992767" cy="281232"/>
          </a:xfrm>
          <a:prstGeom prst="leftRightArrow">
            <a:avLst/>
          </a:prstGeom>
          <a:solidFill>
            <a:srgbClr val="FFEDFD"/>
          </a:solidFill>
          <a:ln w="19050">
            <a:solidFill>
              <a:srgbClr val="948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7D307CA1-F50B-5CD5-2908-34113531BE7B}"/>
              </a:ext>
            </a:extLst>
          </p:cNvPr>
          <p:cNvSpPr/>
          <p:nvPr/>
        </p:nvSpPr>
        <p:spPr>
          <a:xfrm>
            <a:off x="4830884" y="3191685"/>
            <a:ext cx="992767" cy="926374"/>
          </a:xfrm>
          <a:prstGeom prst="mathMultiply">
            <a:avLst>
              <a:gd name="adj1" fmla="val 6886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4EAD50ED-893B-DB4F-657D-81FE46717793}"/>
              </a:ext>
            </a:extLst>
          </p:cNvPr>
          <p:cNvSpPr/>
          <p:nvPr/>
        </p:nvSpPr>
        <p:spPr>
          <a:xfrm>
            <a:off x="2739329" y="4066681"/>
            <a:ext cx="441635" cy="175260"/>
          </a:xfrm>
          <a:prstGeom prst="leftRightArrow">
            <a:avLst/>
          </a:prstGeom>
          <a:solidFill>
            <a:srgbClr val="C0F4C4"/>
          </a:solidFill>
          <a:ln w="19050">
            <a:solidFill>
              <a:srgbClr val="6C8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A2C7E5-3355-1B0C-5E4D-F5E818AED3BE}"/>
              </a:ext>
            </a:extLst>
          </p:cNvPr>
          <p:cNvGrpSpPr/>
          <p:nvPr/>
        </p:nvGrpSpPr>
        <p:grpSpPr>
          <a:xfrm>
            <a:off x="641041" y="2215088"/>
            <a:ext cx="2539923" cy="1095880"/>
            <a:chOff x="641041" y="2458928"/>
            <a:chExt cx="2539923" cy="1095880"/>
          </a:xfrm>
        </p:grpSpPr>
        <p:pic>
          <p:nvPicPr>
            <p:cNvPr id="6" name="Picture 2" descr="Hacker - Free security icons">
              <a:extLst>
                <a:ext uri="{FF2B5EF4-FFF2-40B4-BE49-F238E27FC236}">
                  <a16:creationId xmlns:a16="http://schemas.microsoft.com/office/drawing/2014/main" id="{EFDE45B6-E6C0-ED1F-EF58-44F92405D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83" y="2764393"/>
              <a:ext cx="760589" cy="76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ammer - Free Tools and utensils icons">
              <a:extLst>
                <a:ext uri="{FF2B5EF4-FFF2-40B4-BE49-F238E27FC236}">
                  <a16:creationId xmlns:a16="http://schemas.microsoft.com/office/drawing/2014/main" id="{E887349C-98DE-1AF4-416C-4B1EC2D36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417" y="2832066"/>
              <a:ext cx="608509" cy="60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8D459F-CEB5-C51A-21B7-D0184F86FA85}"/>
                </a:ext>
              </a:extLst>
            </p:cNvPr>
            <p:cNvGrpSpPr/>
            <p:nvPr/>
          </p:nvGrpSpPr>
          <p:grpSpPr>
            <a:xfrm>
              <a:off x="1842195" y="2794220"/>
              <a:ext cx="891001" cy="760588"/>
              <a:chOff x="2193269" y="2375225"/>
              <a:chExt cx="683851" cy="58340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3DC7FED-AC1A-CCBE-017A-6BB4B2F9604F}"/>
                  </a:ext>
                </a:extLst>
              </p:cNvPr>
              <p:cNvSpPr/>
              <p:nvPr/>
            </p:nvSpPr>
            <p:spPr>
              <a:xfrm>
                <a:off x="2239919" y="2375225"/>
                <a:ext cx="590550" cy="583406"/>
              </a:xfrm>
              <a:prstGeom prst="roundRect">
                <a:avLst>
                  <a:gd name="adj" fmla="val 13863"/>
                </a:avLst>
              </a:prstGeom>
              <a:solidFill>
                <a:srgbClr val="C0F4C4"/>
              </a:solidFill>
              <a:ln w="28575">
                <a:solidFill>
                  <a:srgbClr val="6C8D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3E9785-8232-59F0-4DDB-081303BE936F}"/>
                  </a:ext>
                </a:extLst>
              </p:cNvPr>
              <p:cNvSpPr txBox="1"/>
              <p:nvPr/>
            </p:nvSpPr>
            <p:spPr>
              <a:xfrm>
                <a:off x="2193269" y="2509688"/>
                <a:ext cx="683851" cy="2832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D4C3E"/>
                    </a:solidFill>
                    <a:latin typeface="+mj-lt"/>
                  </a:rPr>
                  <a:t>Core</a:t>
                </a:r>
              </a:p>
            </p:txBody>
          </p:sp>
        </p:grpSp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C89C2126-78AF-E2EE-C7DF-54167B03D53A}"/>
                </a:ext>
              </a:extLst>
            </p:cNvPr>
            <p:cNvSpPr/>
            <p:nvPr/>
          </p:nvSpPr>
          <p:spPr>
            <a:xfrm>
              <a:off x="2739329" y="3066556"/>
              <a:ext cx="441635" cy="175260"/>
            </a:xfrm>
            <a:prstGeom prst="leftRightArrow">
              <a:avLst/>
            </a:prstGeom>
            <a:solidFill>
              <a:srgbClr val="C0F4C4"/>
            </a:solidFill>
            <a:ln w="19050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B3DCC6-9233-ACD9-901F-9972B0F59384}"/>
                </a:ext>
              </a:extLst>
            </p:cNvPr>
            <p:cNvSpPr txBox="1"/>
            <p:nvPr/>
          </p:nvSpPr>
          <p:spPr>
            <a:xfrm>
              <a:off x="641041" y="2458928"/>
              <a:ext cx="1092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Attacker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D1E6FE-1B34-EB89-6EE8-39B5022E284A}"/>
              </a:ext>
            </a:extLst>
          </p:cNvPr>
          <p:cNvSpPr txBox="1"/>
          <p:nvPr/>
        </p:nvSpPr>
        <p:spPr>
          <a:xfrm>
            <a:off x="830712" y="352270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User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6FBD7E-F83D-1FD7-6012-1A5E6CCA2222}"/>
              </a:ext>
            </a:extLst>
          </p:cNvPr>
          <p:cNvGrpSpPr/>
          <p:nvPr/>
        </p:nvGrpSpPr>
        <p:grpSpPr>
          <a:xfrm>
            <a:off x="2722005" y="2416792"/>
            <a:ext cx="411553" cy="1892831"/>
            <a:chOff x="2722005" y="2416792"/>
            <a:chExt cx="411553" cy="189283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5400B22-B986-D92A-5A6F-0BEA40D6123D}"/>
                </a:ext>
              </a:extLst>
            </p:cNvPr>
            <p:cNvGrpSpPr/>
            <p:nvPr/>
          </p:nvGrpSpPr>
          <p:grpSpPr>
            <a:xfrm>
              <a:off x="2722005" y="2416792"/>
              <a:ext cx="404917" cy="647437"/>
              <a:chOff x="2722005" y="2416792"/>
              <a:chExt cx="404917" cy="647437"/>
            </a:xfrm>
          </p:grpSpPr>
          <p:pic>
            <p:nvPicPr>
              <p:cNvPr id="1032" name="Picture 8" descr="Wait - Free gestures icons">
                <a:extLst>
                  <a:ext uri="{FF2B5EF4-FFF2-40B4-BE49-F238E27FC236}">
                    <a16:creationId xmlns:a16="http://schemas.microsoft.com/office/drawing/2014/main" id="{8FB58830-C5D4-C328-B21C-D6A0ED8B9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005" y="2416792"/>
                <a:ext cx="369332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Multiplication Sign 37">
                <a:extLst>
                  <a:ext uri="{FF2B5EF4-FFF2-40B4-BE49-F238E27FC236}">
                    <a16:creationId xmlns:a16="http://schemas.microsoft.com/office/drawing/2014/main" id="{176A6CFA-5EC9-573E-35BA-657681AE053E}"/>
                  </a:ext>
                </a:extLst>
              </p:cNvPr>
              <p:cNvSpPr/>
              <p:nvPr/>
            </p:nvSpPr>
            <p:spPr>
              <a:xfrm>
                <a:off x="2789671" y="2749532"/>
                <a:ext cx="337251" cy="314697"/>
              </a:xfrm>
              <a:prstGeom prst="mathMultiply">
                <a:avLst>
                  <a:gd name="adj1" fmla="val 757"/>
                </a:avLst>
              </a:prstGeom>
              <a:solidFill>
                <a:srgbClr val="C00000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C3B9DE-C3DB-084C-BFDF-CC5E4B4EB673}"/>
                </a:ext>
              </a:extLst>
            </p:cNvPr>
            <p:cNvGrpSpPr/>
            <p:nvPr/>
          </p:nvGrpSpPr>
          <p:grpSpPr>
            <a:xfrm>
              <a:off x="2722005" y="3647740"/>
              <a:ext cx="411553" cy="661883"/>
              <a:chOff x="2722005" y="3647740"/>
              <a:chExt cx="411553" cy="661883"/>
            </a:xfrm>
          </p:grpSpPr>
          <p:sp>
            <p:nvSpPr>
              <p:cNvPr id="39" name="Multiplication Sign 38">
                <a:extLst>
                  <a:ext uri="{FF2B5EF4-FFF2-40B4-BE49-F238E27FC236}">
                    <a16:creationId xmlns:a16="http://schemas.microsoft.com/office/drawing/2014/main" id="{BB97B239-D9FA-E7A1-3599-C67FA367D126}"/>
                  </a:ext>
                </a:extLst>
              </p:cNvPr>
              <p:cNvSpPr/>
              <p:nvPr/>
            </p:nvSpPr>
            <p:spPr>
              <a:xfrm>
                <a:off x="2796307" y="3994926"/>
                <a:ext cx="337251" cy="314697"/>
              </a:xfrm>
              <a:prstGeom prst="mathMultiply">
                <a:avLst>
                  <a:gd name="adj1" fmla="val 757"/>
                </a:avLst>
              </a:prstGeom>
              <a:solidFill>
                <a:srgbClr val="C00000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8" descr="Wait - Free gestures icons">
                <a:extLst>
                  <a:ext uri="{FF2B5EF4-FFF2-40B4-BE49-F238E27FC236}">
                    <a16:creationId xmlns:a16="http://schemas.microsoft.com/office/drawing/2014/main" id="{5A4AD75A-6591-E8E9-704B-FAC9A43F9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005" y="3647740"/>
                <a:ext cx="369332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300B5285-7D57-42DC-9D51-D0931D6091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5898903" y="2949383"/>
            <a:ext cx="3041528" cy="139671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26F2170-5050-BF36-3D2B-E3AFB1D92F08}"/>
              </a:ext>
            </a:extLst>
          </p:cNvPr>
          <p:cNvGrpSpPr/>
          <p:nvPr/>
        </p:nvGrpSpPr>
        <p:grpSpPr>
          <a:xfrm>
            <a:off x="6146468" y="3267075"/>
            <a:ext cx="2517911" cy="663078"/>
            <a:chOff x="6146468" y="3267075"/>
            <a:chExt cx="2517911" cy="663078"/>
          </a:xfrm>
        </p:grpSpPr>
        <p:sp>
          <p:nvSpPr>
            <p:cNvPr id="47" name="iso highlight">
              <a:extLst>
                <a:ext uri="{FF2B5EF4-FFF2-40B4-BE49-F238E27FC236}">
                  <a16:creationId xmlns:a16="http://schemas.microsoft.com/office/drawing/2014/main" id="{B8CF9A11-06F5-F5CD-8211-50CE51976973}"/>
                </a:ext>
              </a:extLst>
            </p:cNvPr>
            <p:cNvSpPr/>
            <p:nvPr/>
          </p:nvSpPr>
          <p:spPr>
            <a:xfrm>
              <a:off x="6770354" y="3267075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 highlight">
              <a:extLst>
                <a:ext uri="{FF2B5EF4-FFF2-40B4-BE49-F238E27FC236}">
                  <a16:creationId xmlns:a16="http://schemas.microsoft.com/office/drawing/2014/main" id="{77607677-73C8-69D6-E8C8-3E252168CC40}"/>
                </a:ext>
              </a:extLst>
            </p:cNvPr>
            <p:cNvSpPr/>
            <p:nvPr/>
          </p:nvSpPr>
          <p:spPr>
            <a:xfrm>
              <a:off x="6146468" y="3267075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 highlight">
              <a:extLst>
                <a:ext uri="{FF2B5EF4-FFF2-40B4-BE49-F238E27FC236}">
                  <a16:creationId xmlns:a16="http://schemas.microsoft.com/office/drawing/2014/main" id="{9FE6BBEA-F704-CBF4-C4D0-2BC2425EE055}"/>
                </a:ext>
              </a:extLst>
            </p:cNvPr>
            <p:cNvSpPr/>
            <p:nvPr/>
          </p:nvSpPr>
          <p:spPr>
            <a:xfrm>
              <a:off x="7637379" y="3267075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 highlight">
              <a:extLst>
                <a:ext uri="{FF2B5EF4-FFF2-40B4-BE49-F238E27FC236}">
                  <a16:creationId xmlns:a16="http://schemas.microsoft.com/office/drawing/2014/main" id="{BB1094A6-E4A5-CF98-29F1-8B50B27935DE}"/>
                </a:ext>
              </a:extLst>
            </p:cNvPr>
            <p:cNvSpPr/>
            <p:nvPr/>
          </p:nvSpPr>
          <p:spPr>
            <a:xfrm>
              <a:off x="8229355" y="3268946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 highlight">
              <a:extLst>
                <a:ext uri="{FF2B5EF4-FFF2-40B4-BE49-F238E27FC236}">
                  <a16:creationId xmlns:a16="http://schemas.microsoft.com/office/drawing/2014/main" id="{770E8A9E-CCE3-307D-1690-24D9759541C4}"/>
                </a:ext>
              </a:extLst>
            </p:cNvPr>
            <p:cNvSpPr/>
            <p:nvPr/>
          </p:nvSpPr>
          <p:spPr>
            <a:xfrm>
              <a:off x="6770612" y="3713295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 highlight">
              <a:extLst>
                <a:ext uri="{FF2B5EF4-FFF2-40B4-BE49-F238E27FC236}">
                  <a16:creationId xmlns:a16="http://schemas.microsoft.com/office/drawing/2014/main" id="{4DD828FC-2545-FC12-FD3C-2749B53F5578}"/>
                </a:ext>
              </a:extLst>
            </p:cNvPr>
            <p:cNvSpPr/>
            <p:nvPr/>
          </p:nvSpPr>
          <p:spPr>
            <a:xfrm>
              <a:off x="6146726" y="3713295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 highlight">
              <a:extLst>
                <a:ext uri="{FF2B5EF4-FFF2-40B4-BE49-F238E27FC236}">
                  <a16:creationId xmlns:a16="http://schemas.microsoft.com/office/drawing/2014/main" id="{FB21CA72-1CCB-2D99-27A8-2747CE203C5F}"/>
                </a:ext>
              </a:extLst>
            </p:cNvPr>
            <p:cNvSpPr/>
            <p:nvPr/>
          </p:nvSpPr>
          <p:spPr>
            <a:xfrm>
              <a:off x="7637637" y="3713295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 highlight">
              <a:extLst>
                <a:ext uri="{FF2B5EF4-FFF2-40B4-BE49-F238E27FC236}">
                  <a16:creationId xmlns:a16="http://schemas.microsoft.com/office/drawing/2014/main" id="{B7B48DE0-BB42-25EC-4A22-631AB01540B1}"/>
                </a:ext>
              </a:extLst>
            </p:cNvPr>
            <p:cNvSpPr/>
            <p:nvPr/>
          </p:nvSpPr>
          <p:spPr>
            <a:xfrm>
              <a:off x="8229613" y="3715166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9305A6B6-A196-2BEB-AFF4-62CEE8634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038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666FBE86-1390-6364-F950-540CF27CE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591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3485F2EE-6244-2AC3-9A1D-4783B67EC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409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0441FDB0-3C44-4742-948A-B146378E5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453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92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FD41E-875B-0FDD-8BD0-28F19C620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8BA70A3-DC79-2293-D424-1CA1E289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D12B96-310A-25E5-1395-D88753B4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17</a:t>
            </a:fld>
            <a:endParaRPr lang="tr-TR" dirty="0">
              <a:latin typeface="+mj-lt"/>
            </a:endParaRP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FDC2398B-1E9B-F5D2-165E-9AA2E6A0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Problem &amp; Goal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46368E-748A-69B7-A6FD-BA60F53D4198}"/>
              </a:ext>
            </a:extLst>
          </p:cNvPr>
          <p:cNvGrpSpPr/>
          <p:nvPr/>
        </p:nvGrpSpPr>
        <p:grpSpPr>
          <a:xfrm>
            <a:off x="-69872" y="1587998"/>
            <a:ext cx="9281159" cy="1666546"/>
            <a:chOff x="-69872" y="1587998"/>
            <a:chExt cx="9281159" cy="16665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FA7FEBB-FA26-A4EA-2E2C-F5F1B6B6E9C0}"/>
                </a:ext>
              </a:extLst>
            </p:cNvPr>
            <p:cNvSpPr/>
            <p:nvPr/>
          </p:nvSpPr>
          <p:spPr>
            <a:xfrm>
              <a:off x="-69872" y="1797321"/>
              <a:ext cx="9281159" cy="1457223"/>
            </a:xfrm>
            <a:prstGeom prst="rect">
              <a:avLst/>
            </a:prstGeom>
            <a:solidFill>
              <a:srgbClr val="DAD3F9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2400" dirty="0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Operations that prevent </a:t>
              </a: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RowHammer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 lead to</a:t>
              </a:r>
            </a:p>
            <a:p>
              <a:pPr algn="ctr" fontAlgn="base"/>
              <a:r>
                <a:rPr lang="en-US" sz="2400" b="1" dirty="0">
                  <a:solidFill>
                    <a:srgbClr val="C00000"/>
                  </a:solidFill>
                  <a:latin typeface="+mj-lt"/>
                  <a:ea typeface="Cambria"/>
                  <a:cs typeface="Tahoma"/>
                </a:rPr>
                <a:t>DRAM bandwidth availability issues</a:t>
              </a:r>
            </a:p>
            <a:p>
              <a:pPr algn="ctr" fontAlgn="base"/>
              <a:r>
                <a:rPr lang="en-US" sz="2400" dirty="0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as they can frequently 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ea typeface="Cambria"/>
                  <a:cs typeface="Tahoma"/>
                </a:rPr>
                <a:t>block access to memory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42F178-9478-FF73-85F0-60200BF69179}"/>
                </a:ext>
              </a:extLst>
            </p:cNvPr>
            <p:cNvSpPr/>
            <p:nvPr/>
          </p:nvSpPr>
          <p:spPr>
            <a:xfrm>
              <a:off x="3709000" y="1587998"/>
              <a:ext cx="1723413" cy="418647"/>
            </a:xfrm>
            <a:prstGeom prst="roundRect">
              <a:avLst/>
            </a:prstGeom>
            <a:solidFill>
              <a:srgbClr val="DAD3F9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+mj-lt"/>
                </a:rPr>
                <a:t>Problem</a:t>
              </a:r>
              <a:endParaRPr lang="en-US" sz="22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B0FD5D-83F0-EF92-36B3-3FDA867B04B2}"/>
              </a:ext>
            </a:extLst>
          </p:cNvPr>
          <p:cNvGrpSpPr/>
          <p:nvPr/>
        </p:nvGrpSpPr>
        <p:grpSpPr>
          <a:xfrm>
            <a:off x="-69872" y="3840754"/>
            <a:ext cx="9281159" cy="2052046"/>
            <a:chOff x="-69872" y="3840754"/>
            <a:chExt cx="9281159" cy="20520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4670FF-C4B1-EFC4-5425-C41375E949B2}"/>
                </a:ext>
              </a:extLst>
            </p:cNvPr>
            <p:cNvSpPr/>
            <p:nvPr/>
          </p:nvSpPr>
          <p:spPr>
            <a:xfrm>
              <a:off x="-69872" y="4050077"/>
              <a:ext cx="9281159" cy="1842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Reduce the performance overhead</a:t>
              </a:r>
              <a:br>
                <a:rPr lang="en-GB" sz="2400" dirty="0">
                  <a:solidFill>
                    <a:schemeClr val="tx1"/>
                  </a:solidFill>
                  <a:latin typeface="+mj-lt"/>
                </a:rPr>
              </a:b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of </a:t>
              </a:r>
              <a:r>
                <a:rPr lang="en-GB" sz="2400" dirty="0" err="1">
                  <a:solidFill>
                    <a:schemeClr val="tx1"/>
                  </a:solidFill>
                  <a:latin typeface="+mj-lt"/>
                </a:rPr>
                <a:t>RowHammer</a:t>
              </a: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 mitigation mechanisms</a:t>
              </a:r>
              <a:br>
                <a:rPr lang="en-GB" sz="2400" dirty="0">
                  <a:solidFill>
                    <a:schemeClr val="tx1"/>
                  </a:solidFill>
                  <a:latin typeface="+mj-lt"/>
                </a:rPr>
              </a:b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by reducing the number of </a:t>
              </a:r>
              <a:r>
                <a:rPr lang="en-GB" sz="2400" dirty="0" err="1">
                  <a:solidFill>
                    <a:schemeClr val="tx1"/>
                  </a:solidFill>
                  <a:latin typeface="+mj-lt"/>
                </a:rPr>
                <a:t>RowHammer</a:t>
              </a: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-preventive actions</a:t>
              </a:r>
            </a:p>
            <a:p>
              <a:pPr algn="ctr"/>
              <a:r>
                <a:rPr lang="en-GB" sz="24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without compromising system robustness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398F51F-F842-7E17-B15B-37F5DE26E62A}"/>
                </a:ext>
              </a:extLst>
            </p:cNvPr>
            <p:cNvSpPr/>
            <p:nvPr/>
          </p:nvSpPr>
          <p:spPr>
            <a:xfrm>
              <a:off x="3709000" y="3840754"/>
              <a:ext cx="1723413" cy="4186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Goal</a:t>
              </a:r>
              <a:endParaRPr lang="en-US" sz="2200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1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D8F41-2678-1DB6-CC1A-05B82399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88AE5A-EE38-E049-243F-8332D46A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957EE0-2E5A-8DEC-133F-D9BE16C7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6043642-9B12-9C50-D0B8-0A038580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18</a:t>
            </a:fld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FAB7244-366B-A7A2-53CF-2CB2DF2AD7DB}"/>
              </a:ext>
            </a:extLst>
          </p:cNvPr>
          <p:cNvSpPr/>
          <p:nvPr/>
        </p:nvSpPr>
        <p:spPr>
          <a:xfrm>
            <a:off x="224261" y="10325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02AF9C-229A-DBD5-46A4-81285A9261A7}"/>
              </a:ext>
            </a:extLst>
          </p:cNvPr>
          <p:cNvSpPr/>
          <p:nvPr/>
        </p:nvSpPr>
        <p:spPr>
          <a:xfrm>
            <a:off x="224261" y="5238536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2B955B6-9D7F-F8E5-8ADD-AB184A36E397}"/>
              </a:ext>
            </a:extLst>
          </p:cNvPr>
          <p:cNvSpPr/>
          <p:nvPr/>
        </p:nvSpPr>
        <p:spPr>
          <a:xfrm>
            <a:off x="224261" y="3135547"/>
            <a:ext cx="8672264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7A12BD44-3F8B-D6CF-3488-D038BD516773}"/>
              </a:ext>
            </a:extLst>
          </p:cNvPr>
          <p:cNvSpPr/>
          <p:nvPr/>
        </p:nvSpPr>
        <p:spPr>
          <a:xfrm>
            <a:off x="224261" y="418704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0948E184-311E-6CE2-663D-CF97AD925C3C}"/>
              </a:ext>
            </a:extLst>
          </p:cNvPr>
          <p:cNvSpPr/>
          <p:nvPr/>
        </p:nvSpPr>
        <p:spPr>
          <a:xfrm>
            <a:off x="235868" y="2084053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14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C7F22-DB7A-26BB-573D-A7BEA902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1FA4F2E-4418-EA3A-2665-771C40C5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188469-BCBD-38B9-13D4-98487E91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19</a:t>
            </a:fld>
            <a:endParaRPr lang="tr-TR" dirty="0">
              <a:latin typeface="+mj-lt"/>
            </a:endParaRP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B25FAEF2-7F0A-5E9F-1AC1-7FF83ED4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Key Idea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4E56FB-0FB1-926A-A26E-7C999647CCB8}"/>
              </a:ext>
            </a:extLst>
          </p:cNvPr>
          <p:cNvGrpSpPr/>
          <p:nvPr/>
        </p:nvGrpSpPr>
        <p:grpSpPr>
          <a:xfrm>
            <a:off x="3230555" y="3105641"/>
            <a:ext cx="1405132" cy="2328662"/>
            <a:chOff x="3992045" y="3375025"/>
            <a:chExt cx="4232144" cy="13017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577FC94-EA19-614E-A2C9-90551EF90F77}"/>
                </a:ext>
              </a:extLst>
            </p:cNvPr>
            <p:cNvSpPr/>
            <p:nvPr/>
          </p:nvSpPr>
          <p:spPr>
            <a:xfrm>
              <a:off x="4043176" y="3375025"/>
              <a:ext cx="4129883" cy="1301751"/>
            </a:xfrm>
            <a:prstGeom prst="roundRect">
              <a:avLst>
                <a:gd name="adj" fmla="val 4727"/>
              </a:avLst>
            </a:prstGeom>
            <a:solidFill>
              <a:srgbClr val="FFEDFD"/>
            </a:solidFill>
            <a:ln w="28575">
              <a:solidFill>
                <a:srgbClr val="9489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9200E3-0E07-62EF-6B6C-A4DED978BF0C}"/>
                </a:ext>
              </a:extLst>
            </p:cNvPr>
            <p:cNvSpPr txBox="1"/>
            <p:nvPr/>
          </p:nvSpPr>
          <p:spPr>
            <a:xfrm>
              <a:off x="3992045" y="3456167"/>
              <a:ext cx="4232144" cy="1155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Memory</a:t>
              </a:r>
            </a:p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Controller</a:t>
              </a:r>
            </a:p>
          </p:txBody>
        </p:sp>
      </p:grpSp>
      <p:pic>
        <p:nvPicPr>
          <p:cNvPr id="1028" name="Picture 4" descr="12+ Black And White Emoticons Png">
            <a:extLst>
              <a:ext uri="{FF2B5EF4-FFF2-40B4-BE49-F238E27FC236}">
                <a16:creationId xmlns:a16="http://schemas.microsoft.com/office/drawing/2014/main" id="{C290B4A5-6D01-9554-B8D5-B13246E9E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3405" r="5374" b="12765"/>
          <a:stretch/>
        </p:blipFill>
        <p:spPr bwMode="auto">
          <a:xfrm>
            <a:off x="812734" y="4682637"/>
            <a:ext cx="715541" cy="6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2F783-0029-54E6-FFA5-D1FDB938F330}"/>
              </a:ext>
            </a:extLst>
          </p:cNvPr>
          <p:cNvGrpSpPr/>
          <p:nvPr/>
        </p:nvGrpSpPr>
        <p:grpSpPr>
          <a:xfrm>
            <a:off x="1838843" y="4646583"/>
            <a:ext cx="891001" cy="760588"/>
            <a:chOff x="2193269" y="2375225"/>
            <a:chExt cx="683851" cy="58340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A91E7C-4F3B-22D1-18B0-4BEA94F66BC0}"/>
                </a:ext>
              </a:extLst>
            </p:cNvPr>
            <p:cNvSpPr/>
            <p:nvPr/>
          </p:nvSpPr>
          <p:spPr>
            <a:xfrm>
              <a:off x="2239919" y="2375225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2FEF3E-90BD-1E25-C185-FD125602B58E}"/>
                </a:ext>
              </a:extLst>
            </p:cNvPr>
            <p:cNvSpPr txBox="1"/>
            <p:nvPr/>
          </p:nvSpPr>
          <p:spPr>
            <a:xfrm>
              <a:off x="2193269" y="2509688"/>
              <a:ext cx="683851" cy="2832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</p:grp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0A50BACC-C31E-97F5-4055-0B2F1908C7B6}"/>
              </a:ext>
            </a:extLst>
          </p:cNvPr>
          <p:cNvSpPr/>
          <p:nvPr/>
        </p:nvSpPr>
        <p:spPr>
          <a:xfrm>
            <a:off x="4822191" y="4158348"/>
            <a:ext cx="992767" cy="281232"/>
          </a:xfrm>
          <a:prstGeom prst="leftRightArrow">
            <a:avLst/>
          </a:prstGeom>
          <a:solidFill>
            <a:srgbClr val="FFEDFD"/>
          </a:solidFill>
          <a:ln w="19050">
            <a:solidFill>
              <a:srgbClr val="948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C329EB5B-CAB5-3BB4-76FA-D8FEAD09F0F3}"/>
              </a:ext>
            </a:extLst>
          </p:cNvPr>
          <p:cNvSpPr/>
          <p:nvPr/>
        </p:nvSpPr>
        <p:spPr>
          <a:xfrm>
            <a:off x="2739329" y="4918919"/>
            <a:ext cx="441635" cy="175260"/>
          </a:xfrm>
          <a:prstGeom prst="leftRightArrow">
            <a:avLst/>
          </a:prstGeom>
          <a:solidFill>
            <a:srgbClr val="C0F4C4"/>
          </a:solidFill>
          <a:ln w="19050">
            <a:solidFill>
              <a:srgbClr val="6C8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E2E7CE-DAB0-F75A-532F-D18C6EB403D6}"/>
              </a:ext>
            </a:extLst>
          </p:cNvPr>
          <p:cNvGrpSpPr/>
          <p:nvPr/>
        </p:nvGrpSpPr>
        <p:grpSpPr>
          <a:xfrm>
            <a:off x="641041" y="2767152"/>
            <a:ext cx="2539923" cy="1095880"/>
            <a:chOff x="641041" y="2458928"/>
            <a:chExt cx="2539923" cy="1095880"/>
          </a:xfrm>
        </p:grpSpPr>
        <p:pic>
          <p:nvPicPr>
            <p:cNvPr id="6" name="Picture 2" descr="Hacker - Free security icons">
              <a:extLst>
                <a:ext uri="{FF2B5EF4-FFF2-40B4-BE49-F238E27FC236}">
                  <a16:creationId xmlns:a16="http://schemas.microsoft.com/office/drawing/2014/main" id="{598FABAF-71A7-2396-16A8-9E2AF9046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83" y="2764393"/>
              <a:ext cx="760589" cy="76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ammer - Free Tools and utensils icons">
              <a:extLst>
                <a:ext uri="{FF2B5EF4-FFF2-40B4-BE49-F238E27FC236}">
                  <a16:creationId xmlns:a16="http://schemas.microsoft.com/office/drawing/2014/main" id="{E98E3554-220A-2B82-8775-6E11B0FA2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417" y="2832066"/>
              <a:ext cx="608509" cy="60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75617B-48B1-EBB1-C541-61D4AAF88FF7}"/>
                </a:ext>
              </a:extLst>
            </p:cNvPr>
            <p:cNvGrpSpPr/>
            <p:nvPr/>
          </p:nvGrpSpPr>
          <p:grpSpPr>
            <a:xfrm>
              <a:off x="1842195" y="2794220"/>
              <a:ext cx="891001" cy="760588"/>
              <a:chOff x="2193269" y="2375225"/>
              <a:chExt cx="683851" cy="58340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7C9A9B7-F2BC-54C1-69EF-37D9D4D983EE}"/>
                  </a:ext>
                </a:extLst>
              </p:cNvPr>
              <p:cNvSpPr/>
              <p:nvPr/>
            </p:nvSpPr>
            <p:spPr>
              <a:xfrm>
                <a:off x="2239919" y="2375225"/>
                <a:ext cx="590550" cy="583406"/>
              </a:xfrm>
              <a:prstGeom prst="roundRect">
                <a:avLst>
                  <a:gd name="adj" fmla="val 13863"/>
                </a:avLst>
              </a:prstGeom>
              <a:solidFill>
                <a:srgbClr val="C0F4C4"/>
              </a:solidFill>
              <a:ln w="28575">
                <a:solidFill>
                  <a:srgbClr val="6C8D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2CCC45-4D21-B034-259F-10E247E766F9}"/>
                  </a:ext>
                </a:extLst>
              </p:cNvPr>
              <p:cNvSpPr txBox="1"/>
              <p:nvPr/>
            </p:nvSpPr>
            <p:spPr>
              <a:xfrm>
                <a:off x="2193269" y="2509688"/>
                <a:ext cx="683851" cy="2832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D4C3E"/>
                    </a:solidFill>
                    <a:latin typeface="+mj-lt"/>
                  </a:rPr>
                  <a:t>Core</a:t>
                </a:r>
              </a:p>
            </p:txBody>
          </p:sp>
        </p:grpSp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5504D636-20E8-2320-6E6A-98156A4F297D}"/>
                </a:ext>
              </a:extLst>
            </p:cNvPr>
            <p:cNvSpPr/>
            <p:nvPr/>
          </p:nvSpPr>
          <p:spPr>
            <a:xfrm>
              <a:off x="2739329" y="3066556"/>
              <a:ext cx="441635" cy="175260"/>
            </a:xfrm>
            <a:prstGeom prst="leftRightArrow">
              <a:avLst/>
            </a:prstGeom>
            <a:solidFill>
              <a:srgbClr val="C0F4C4"/>
            </a:solidFill>
            <a:ln w="19050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E9B396-FE66-599E-EB17-E648A4B30A07}"/>
                </a:ext>
              </a:extLst>
            </p:cNvPr>
            <p:cNvSpPr txBox="1"/>
            <p:nvPr/>
          </p:nvSpPr>
          <p:spPr>
            <a:xfrm>
              <a:off x="641041" y="2458928"/>
              <a:ext cx="1092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Attacker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35D06C1-7E69-70CF-3CD6-FF97DEB5112B}"/>
              </a:ext>
            </a:extLst>
          </p:cNvPr>
          <p:cNvSpPr txBox="1"/>
          <p:nvPr/>
        </p:nvSpPr>
        <p:spPr>
          <a:xfrm>
            <a:off x="830712" y="437494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User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06955D-7438-4585-4D8F-A9BAE8705D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5898903" y="3586791"/>
            <a:ext cx="3041528" cy="1396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F959D-8929-9C67-A035-AB7CAED630EC}"/>
              </a:ext>
            </a:extLst>
          </p:cNvPr>
          <p:cNvSpPr txBox="1"/>
          <p:nvPr/>
        </p:nvSpPr>
        <p:spPr>
          <a:xfrm>
            <a:off x="267394" y="1158519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Detect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slow down </a:t>
            </a:r>
            <a:r>
              <a:rPr lang="en-US" sz="2400" dirty="0">
                <a:latin typeface="+mj-lt"/>
              </a:rPr>
              <a:t>the memory accesses of threads</a:t>
            </a:r>
          </a:p>
          <a:p>
            <a:pPr algn="ctr"/>
            <a:r>
              <a:rPr lang="en-US" sz="2400" dirty="0">
                <a:latin typeface="+mj-lt"/>
              </a:rPr>
              <a:t>that trigger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many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</a:t>
            </a:r>
          </a:p>
        </p:txBody>
      </p:sp>
      <p:pic>
        <p:nvPicPr>
          <p:cNvPr id="7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4DFCB53D-8686-5893-653D-470E96479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818832" y="4682637"/>
            <a:ext cx="715506" cy="7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rison Bars PNG Transparent Images Free Download | Vector Files | Pngtree">
            <a:extLst>
              <a:ext uri="{FF2B5EF4-FFF2-40B4-BE49-F238E27FC236}">
                <a16:creationId xmlns:a16="http://schemas.microsoft.com/office/drawing/2014/main" id="{0B1B25F3-BCB3-8B4E-E989-AF93FA5C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7" y="3083852"/>
            <a:ext cx="1095635" cy="82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me - Free technology icons">
            <a:extLst>
              <a:ext uri="{FF2B5EF4-FFF2-40B4-BE49-F238E27FC236}">
                <a16:creationId xmlns:a16="http://schemas.microsoft.com/office/drawing/2014/main" id="{883994F1-EBF8-074F-DB60-5ED2FCAD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0" y="2481810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021B1-80B8-9F77-C59E-954C4A2A490C}"/>
              </a:ext>
            </a:extLst>
          </p:cNvPr>
          <p:cNvGrpSpPr/>
          <p:nvPr/>
        </p:nvGrpSpPr>
        <p:grpSpPr>
          <a:xfrm>
            <a:off x="437986" y="2454448"/>
            <a:ext cx="4997614" cy="1504035"/>
            <a:chOff x="437986" y="2454448"/>
            <a:chExt cx="4997614" cy="15040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DAAA5C-A677-CA6B-55AB-F5267B87840D}"/>
                </a:ext>
              </a:extLst>
            </p:cNvPr>
            <p:cNvSpPr/>
            <p:nvPr/>
          </p:nvSpPr>
          <p:spPr>
            <a:xfrm>
              <a:off x="437986" y="2454448"/>
              <a:ext cx="1504035" cy="150403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FDAEEC7-4769-874A-1C41-0C0FFDD0645D}"/>
                </a:ext>
              </a:extLst>
            </p:cNvPr>
            <p:cNvCxnSpPr/>
            <p:nvPr/>
          </p:nvCxnSpPr>
          <p:spPr>
            <a:xfrm flipH="1">
              <a:off x="1952181" y="2753360"/>
              <a:ext cx="1105979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04568A-37C5-670C-BF13-B92F77BE88FC}"/>
                </a:ext>
              </a:extLst>
            </p:cNvPr>
            <p:cNvSpPr txBox="1"/>
            <p:nvPr/>
          </p:nvSpPr>
          <p:spPr>
            <a:xfrm>
              <a:off x="3125157" y="2528054"/>
              <a:ext cx="2310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Suspect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4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CF65CF0-EA7E-C86E-8532-5F2DA279025F}"/>
              </a:ext>
            </a:extLst>
          </p:cNvPr>
          <p:cNvSpPr/>
          <p:nvPr/>
        </p:nvSpPr>
        <p:spPr bwMode="auto">
          <a:xfrm>
            <a:off x="142511" y="2942079"/>
            <a:ext cx="8886249" cy="980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latin typeface="+mj-lt"/>
                <a:ea typeface="Cambria" panose="02040503050406030204" pitchFamily="18" charset="0"/>
                <a:cs typeface="Tahoma"/>
              </a:rPr>
              <a:t>Goal: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Reduce the performance overhead </a:t>
            </a:r>
            <a:r>
              <a:rPr lang="en-GB" sz="2000" dirty="0">
                <a:latin typeface="+mj-lt"/>
              </a:rPr>
              <a:t>of </a:t>
            </a:r>
            <a:r>
              <a:rPr lang="en-GB" sz="2000" dirty="0" err="1">
                <a:latin typeface="+mj-lt"/>
              </a:rPr>
              <a:t>RowHammer</a:t>
            </a:r>
            <a:r>
              <a:rPr lang="en-GB" sz="2000" dirty="0">
                <a:latin typeface="+mj-lt"/>
              </a:rPr>
              <a:t> mitigation mechanisms by reducing the number of performed </a:t>
            </a:r>
            <a:r>
              <a:rPr lang="en-GB" sz="2000" dirty="0" err="1">
                <a:latin typeface="+mj-lt"/>
              </a:rPr>
              <a:t>RowHammer</a:t>
            </a:r>
            <a:r>
              <a:rPr lang="en-GB" sz="2000" dirty="0">
                <a:latin typeface="+mj-lt"/>
              </a:rPr>
              <a:t>-preventive actions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without compromising system robustness</a:t>
            </a:r>
            <a:endParaRPr lang="tr-TR" sz="2000" dirty="0">
              <a:solidFill>
                <a:schemeClr val="accent2">
                  <a:lumMod val="75000"/>
                </a:schemeClr>
              </a:solidFill>
              <a:latin typeface="+mj-lt"/>
              <a:ea typeface="Cambria" panose="02040503050406030204" pitchFamily="18" charset="0"/>
              <a:cs typeface="Tahoma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C5013E1-369D-7256-F55D-13002CECF8FA}"/>
              </a:ext>
            </a:extLst>
          </p:cNvPr>
          <p:cNvSpPr/>
          <p:nvPr/>
        </p:nvSpPr>
        <p:spPr bwMode="auto">
          <a:xfrm>
            <a:off x="142511" y="875665"/>
            <a:ext cx="8886249" cy="1309747"/>
          </a:xfrm>
          <a:prstGeom prst="rect">
            <a:avLst/>
          </a:prstGeom>
          <a:solidFill>
            <a:srgbClr val="FFDDD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2000" b="1" dirty="0">
                <a:latin typeface="+mj-lt"/>
                <a:ea typeface="Cambria"/>
                <a:cs typeface="Tahoma"/>
              </a:rPr>
              <a:t>Problem: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mbria"/>
                <a:cs typeface="Tahoma"/>
              </a:rPr>
              <a:t>DRAM continues to </a:t>
            </a:r>
            <a:r>
              <a:rPr lang="en-US" sz="2000" dirty="0">
                <a:solidFill>
                  <a:srgbClr val="C00000"/>
                </a:solidFill>
                <a:latin typeface="+mj-lt"/>
                <a:ea typeface="Cambria"/>
                <a:cs typeface="Tahoma"/>
              </a:rPr>
              <a:t>become</a:t>
            </a:r>
            <a:r>
              <a:rPr lang="en-US" sz="2000" dirty="0">
                <a:latin typeface="+mj-lt"/>
                <a:ea typeface="Cambria"/>
                <a:cs typeface="Tahoma"/>
              </a:rPr>
              <a:t> more </a:t>
            </a:r>
            <a:r>
              <a:rPr lang="en-US" sz="2000" dirty="0">
                <a:solidFill>
                  <a:srgbClr val="C00000"/>
                </a:solidFill>
                <a:latin typeface="+mj-lt"/>
                <a:ea typeface="Cambria"/>
                <a:cs typeface="Tahoma"/>
              </a:rPr>
              <a:t>vulnerable</a:t>
            </a:r>
            <a:r>
              <a:rPr lang="en-US" sz="2000" dirty="0">
                <a:latin typeface="+mj-lt"/>
                <a:ea typeface="Cambria"/>
                <a:cs typeface="Tahoma"/>
              </a:rPr>
              <a:t> to </a:t>
            </a:r>
            <a:r>
              <a:rPr lang="en-US" sz="2000" dirty="0" err="1">
                <a:latin typeface="+mj-lt"/>
                <a:ea typeface="Cambria"/>
                <a:cs typeface="Tahoma"/>
              </a:rPr>
              <a:t>RowHammer</a:t>
            </a:r>
            <a:endParaRPr lang="en-US" sz="2000" dirty="0">
              <a:latin typeface="+mj-lt"/>
              <a:ea typeface="Cambria"/>
              <a:cs typeface="Tahoma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mbria"/>
                <a:cs typeface="Tahoma"/>
              </a:rPr>
              <a:t>Operations that prevent </a:t>
            </a:r>
            <a:r>
              <a:rPr lang="en-US" sz="2000" dirty="0" err="1">
                <a:latin typeface="+mj-lt"/>
                <a:ea typeface="Cambria"/>
                <a:cs typeface="Tahoma"/>
              </a:rPr>
              <a:t>RowHammer</a:t>
            </a:r>
            <a:r>
              <a:rPr lang="en-US" sz="2000" dirty="0">
                <a:latin typeface="+mj-lt"/>
                <a:ea typeface="Cambria"/>
                <a:cs typeface="Tahoma"/>
              </a:rPr>
              <a:t> (i.e., </a:t>
            </a:r>
            <a:r>
              <a:rPr lang="en-US" sz="2000" dirty="0" err="1">
                <a:latin typeface="+mj-lt"/>
                <a:ea typeface="Cambria"/>
                <a:cs typeface="Tahoma"/>
              </a:rPr>
              <a:t>RowHammer</a:t>
            </a:r>
            <a:r>
              <a:rPr lang="en-US" sz="2000" dirty="0">
                <a:latin typeface="+mj-lt"/>
                <a:ea typeface="Cambria"/>
                <a:cs typeface="Tahoma"/>
              </a:rPr>
              <a:t>-preventive actions) are </a:t>
            </a:r>
            <a:r>
              <a:rPr lang="en-US" sz="2000" dirty="0">
                <a:solidFill>
                  <a:srgbClr val="C00000"/>
                </a:solidFill>
                <a:latin typeface="+mj-lt"/>
                <a:ea typeface="Cambria"/>
                <a:cs typeface="Tahoma"/>
              </a:rPr>
              <a:t>time consuming</a:t>
            </a:r>
            <a:r>
              <a:rPr lang="en-US" sz="2000" dirty="0">
                <a:latin typeface="+mj-lt"/>
                <a:ea typeface="Cambria"/>
                <a:cs typeface="Tahoma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+mj-lt"/>
                <a:ea typeface="Cambria"/>
                <a:cs typeface="Tahoma"/>
              </a:rPr>
              <a:t>block access to memory</a:t>
            </a:r>
            <a:endParaRPr lang="en-US" sz="2000" dirty="0">
              <a:latin typeface="+mj-lt"/>
              <a:ea typeface="Cambria"/>
              <a:cs typeface="Tahoma"/>
            </a:endParaRPr>
          </a:p>
          <a:p>
            <a:pPr fontAlgn="base"/>
            <a:endParaRPr lang="en-US" sz="2000" dirty="0">
              <a:solidFill>
                <a:srgbClr val="C00000"/>
              </a:solidFill>
              <a:latin typeface="+mj-lt"/>
              <a:ea typeface="Cambria"/>
              <a:cs typeface="Tahoma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19CF95-12D4-BF9E-EDB2-90EDA572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Executive Summary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F4893A-A60C-6567-7534-29CCE5A5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>
                <a:latin typeface="+mj-lt"/>
              </a:rPr>
              <a:pPr>
                <a:defRPr/>
              </a:pPr>
              <a:t>2</a:t>
            </a:fld>
            <a:endParaRPr lang="en-US" altLang="en-US" dirty="0">
              <a:latin typeface="+mj-lt"/>
            </a:endParaRPr>
          </a:p>
        </p:txBody>
      </p:sp>
      <p:sp>
        <p:nvSpPr>
          <p:cNvPr id="6" name="Dikdörtgen 8">
            <a:extLst>
              <a:ext uri="{FF2B5EF4-FFF2-40B4-BE49-F238E27FC236}">
                <a16:creationId xmlns:a16="http://schemas.microsoft.com/office/drawing/2014/main" id="{115ECDD3-B1AE-AEEA-2EF5-91D29FB900E4}"/>
              </a:ext>
            </a:extLst>
          </p:cNvPr>
          <p:cNvSpPr/>
          <p:nvPr/>
        </p:nvSpPr>
        <p:spPr bwMode="auto">
          <a:xfrm>
            <a:off x="138326" y="5688259"/>
            <a:ext cx="8894618" cy="760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latin typeface="+mj-lt"/>
                <a:ea typeface="Cambria"/>
                <a:cs typeface="Tahoma"/>
              </a:rPr>
              <a:t>Key Results: 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Cambria"/>
                <a:cs typeface="Tahoma"/>
              </a:rPr>
              <a:t>BreakHammer</a:t>
            </a:r>
            <a:r>
              <a:rPr lang="en-US" sz="2000" dirty="0">
                <a:solidFill>
                  <a:srgbClr val="7030A0"/>
                </a:solidFill>
                <a:latin typeface="+mj-lt"/>
                <a:ea typeface="Cambria"/>
                <a:cs typeface="Tahoma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j-lt"/>
                <a:ea typeface="Cambria"/>
                <a:cs typeface="Tahoma"/>
              </a:rPr>
              <a:t>significantly reduces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mbria"/>
                <a:cs typeface="Tahoma"/>
              </a:rPr>
              <a:t> </a:t>
            </a:r>
            <a:r>
              <a:rPr lang="en-US" sz="2000" dirty="0">
                <a:latin typeface="+mj-lt"/>
                <a:ea typeface="Cambria"/>
                <a:cs typeface="Tahoma"/>
              </a:rPr>
              <a:t>the negative effects of </a:t>
            </a:r>
            <a:r>
              <a:rPr lang="en-US" sz="2000" dirty="0" err="1">
                <a:latin typeface="+mj-lt"/>
                <a:ea typeface="Cambria"/>
                <a:cs typeface="Tahoma"/>
              </a:rPr>
              <a:t>RowHammer</a:t>
            </a:r>
            <a:r>
              <a:rPr lang="en-US" sz="2000" dirty="0">
                <a:latin typeface="+mj-lt"/>
                <a:ea typeface="Cambria"/>
                <a:cs typeface="Tahoma"/>
              </a:rPr>
              <a:t> mitigation mechanisms on performance, energy, and fairness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Cambria"/>
              <a:cs typeface="Tahoma"/>
            </a:endParaRPr>
          </a:p>
        </p:txBody>
      </p:sp>
      <p:sp>
        <p:nvSpPr>
          <p:cNvPr id="3" name="Dikdörtgen 8">
            <a:extLst>
              <a:ext uri="{FF2B5EF4-FFF2-40B4-BE49-F238E27FC236}">
                <a16:creationId xmlns:a16="http://schemas.microsoft.com/office/drawing/2014/main" id="{C1F9945D-0DB2-59ED-C1B1-BA3CE8F78959}"/>
              </a:ext>
            </a:extLst>
          </p:cNvPr>
          <p:cNvSpPr/>
          <p:nvPr/>
        </p:nvSpPr>
        <p:spPr bwMode="auto">
          <a:xfrm>
            <a:off x="138326" y="3929742"/>
            <a:ext cx="8894618" cy="403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latin typeface="+mj-lt"/>
                <a:ea typeface="Cambria"/>
                <a:cs typeface="Tahoma"/>
              </a:rPr>
              <a:t>Key Idea: </a:t>
            </a:r>
            <a:r>
              <a:rPr lang="en-US" sz="2000" dirty="0">
                <a:latin typeface="+mj-lt"/>
                <a:ea typeface="Cambria"/>
                <a:cs typeface="Tahoma"/>
              </a:rPr>
              <a:t>Throttle </a:t>
            </a:r>
            <a:r>
              <a:rPr lang="en-GB" sz="2000" dirty="0">
                <a:latin typeface="+mj-lt"/>
              </a:rPr>
              <a:t>threads that frequently trigger </a:t>
            </a:r>
            <a:r>
              <a:rPr lang="en-GB" sz="2000" dirty="0" err="1">
                <a:latin typeface="+mj-lt"/>
              </a:rPr>
              <a:t>RowHammer</a:t>
            </a:r>
            <a:r>
              <a:rPr lang="en-GB" sz="2000" dirty="0">
                <a:latin typeface="+mj-lt"/>
              </a:rPr>
              <a:t> solutions</a:t>
            </a:r>
            <a:endParaRPr lang="en-US" sz="2000" dirty="0">
              <a:latin typeface="+mj-lt"/>
              <a:ea typeface="Cambria"/>
              <a:cs typeface="Tahoma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C1B74F9-0437-4E5F-A819-3846474A586C}"/>
              </a:ext>
            </a:extLst>
          </p:cNvPr>
          <p:cNvSpPr/>
          <p:nvPr/>
        </p:nvSpPr>
        <p:spPr bwMode="auto">
          <a:xfrm>
            <a:off x="138326" y="4337547"/>
            <a:ext cx="8894618" cy="1347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latin typeface="+mj-lt"/>
                <a:ea typeface="Cambria"/>
                <a:cs typeface="Tahoma"/>
              </a:rPr>
              <a:t>Key Mechanism: 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BreakHammer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Observes </a:t>
            </a:r>
            <a:r>
              <a:rPr lang="en-GB" sz="2000" dirty="0">
                <a:latin typeface="+mj-lt"/>
              </a:rPr>
              <a:t>triggered </a:t>
            </a:r>
            <a:r>
              <a:rPr lang="en-GB" sz="2000" dirty="0" err="1">
                <a:latin typeface="+mj-lt"/>
              </a:rPr>
              <a:t>RowHammer</a:t>
            </a:r>
            <a:r>
              <a:rPr lang="en-GB" sz="2000" dirty="0">
                <a:latin typeface="+mj-lt"/>
              </a:rPr>
              <a:t>-preventive actions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Identifies threads that trigger 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many preventive actions (i.e., suspect threads)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Reduces the memory bandwidth usage </a:t>
            </a:r>
            <a:r>
              <a:rPr lang="en-GB" sz="2000" dirty="0">
                <a:latin typeface="+mj-lt"/>
              </a:rPr>
              <a:t>of the suspect threads</a:t>
            </a:r>
            <a:endParaRPr lang="en-US" sz="2000" dirty="0">
              <a:latin typeface="+mj-lt"/>
              <a:ea typeface="Cambri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3A948-B7B5-BE7A-AF3D-129560A07C04}"/>
              </a:ext>
            </a:extLst>
          </p:cNvPr>
          <p:cNvSpPr txBox="1"/>
          <p:nvPr/>
        </p:nvSpPr>
        <p:spPr>
          <a:xfrm>
            <a:off x="1620615" y="6469465"/>
            <a:ext cx="590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sp>
        <p:nvSpPr>
          <p:cNvPr id="10" name="Dikdörtgen 6">
            <a:extLst>
              <a:ext uri="{FF2B5EF4-FFF2-40B4-BE49-F238E27FC236}">
                <a16:creationId xmlns:a16="http://schemas.microsoft.com/office/drawing/2014/main" id="{ACCF6FD1-E616-C023-C180-95C31D7C8DA6}"/>
              </a:ext>
            </a:extLst>
          </p:cNvPr>
          <p:cNvSpPr/>
          <p:nvPr/>
        </p:nvSpPr>
        <p:spPr bwMode="auto">
          <a:xfrm>
            <a:off x="142511" y="2195036"/>
            <a:ext cx="8886249" cy="74376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latin typeface="+mj-lt"/>
                <a:ea typeface="Cambria" panose="02040503050406030204" pitchFamily="18" charset="0"/>
                <a:cs typeface="Tahoma"/>
              </a:rPr>
              <a:t>Key Exploit: </a:t>
            </a:r>
            <a:r>
              <a:rPr lang="en-US" sz="2000" dirty="0">
                <a:latin typeface="+mj-lt"/>
                <a:ea typeface="Cambria" panose="02040503050406030204" pitchFamily="18" charset="0"/>
                <a:cs typeface="Tahoma"/>
              </a:rPr>
              <a:t>Mount a </a:t>
            </a:r>
            <a:r>
              <a:rPr lang="en-US" sz="2000" dirty="0">
                <a:solidFill>
                  <a:srgbClr val="7030A0"/>
                </a:solidFill>
                <a:latin typeface="+mj-lt"/>
                <a:ea typeface="Cambria" panose="02040503050406030204" pitchFamily="18" charset="0"/>
                <a:cs typeface="Tahoma"/>
              </a:rPr>
              <a:t>memory performance attack</a:t>
            </a:r>
            <a:r>
              <a:rPr lang="en-US" sz="2000" dirty="0">
                <a:latin typeface="+mj-lt"/>
                <a:ea typeface="Cambria" panose="02040503050406030204" pitchFamily="18" charset="0"/>
                <a:cs typeface="Tahoma"/>
              </a:rPr>
              <a:t> by triggering</a:t>
            </a:r>
          </a:p>
          <a:p>
            <a:r>
              <a:rPr lang="en-US" sz="2000" dirty="0" err="1">
                <a:latin typeface="+mj-lt"/>
                <a:ea typeface="Cambria" panose="02040503050406030204" pitchFamily="18" charset="0"/>
                <a:cs typeface="Tahoma"/>
              </a:rPr>
              <a:t>RowHammer</a:t>
            </a:r>
            <a:r>
              <a:rPr lang="en-US" sz="2000" dirty="0">
                <a:latin typeface="+mj-lt"/>
                <a:ea typeface="Cambria" panose="02040503050406030204" pitchFamily="18" charset="0"/>
                <a:cs typeface="Tahoma"/>
              </a:rPr>
              <a:t>-preventive actions to </a:t>
            </a:r>
            <a:r>
              <a:rPr lang="en-US" sz="2000" dirty="0">
                <a:solidFill>
                  <a:srgbClr val="7030A0"/>
                </a:solidFill>
                <a:latin typeface="+mj-lt"/>
                <a:ea typeface="Cambria" panose="02040503050406030204" pitchFamily="18" charset="0"/>
                <a:cs typeface="Tahoma"/>
              </a:rPr>
              <a:t>block memory access</a:t>
            </a:r>
            <a:r>
              <a:rPr lang="en-US" sz="2000" dirty="0">
                <a:latin typeface="+mj-lt"/>
                <a:ea typeface="Cambria" panose="02040503050406030204" pitchFamily="18" charset="0"/>
                <a:cs typeface="Tahoma"/>
              </a:rPr>
              <a:t> for long time periods</a:t>
            </a:r>
            <a:endParaRPr lang="tr-TR" sz="2000" dirty="0">
              <a:solidFill>
                <a:schemeClr val="accent2">
                  <a:lumMod val="75000"/>
                </a:schemeClr>
              </a:solidFill>
              <a:latin typeface="+mj-lt"/>
              <a:ea typeface="Cambria" panose="020405030504060302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09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3" grpId="0" animBg="1"/>
      <p:bldP spid="9" grpId="0" animBg="1"/>
      <p:bldP spid="8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5EBE-93FE-5980-32A0-E81866B6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137F24-38AD-55AB-3376-68548D32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70CC2B6-33E7-9D06-B199-386950B9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20</a:t>
            </a:fld>
            <a:endParaRPr lang="tr-TR" dirty="0">
              <a:latin typeface="+mj-lt"/>
            </a:endParaRP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443C3254-94BC-06F2-BB7F-26BF5E3D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CEBA96-34F9-94BD-EBD8-DA50B8FC76A2}"/>
              </a:ext>
            </a:extLst>
          </p:cNvPr>
          <p:cNvGrpSpPr/>
          <p:nvPr/>
        </p:nvGrpSpPr>
        <p:grpSpPr>
          <a:xfrm>
            <a:off x="360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A8E38EF-937B-BB22-0069-5802D6D201F7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B33051-34E7-DA02-07D4-24F4ED7A05C8}"/>
                </a:ext>
              </a:extLst>
            </p:cNvPr>
            <p:cNvSpPr txBox="1"/>
            <p:nvPr/>
          </p:nvSpPr>
          <p:spPr>
            <a:xfrm>
              <a:off x="3113876" y="831708"/>
              <a:ext cx="291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71423D-5E64-3F2B-7E8A-6B130E2E1798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DD64ED-B5E0-8196-D9CC-08031760E051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764C2F-4EA0-9876-C576-3A184FC197F1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3CEAD160-FA32-533E-8F6A-788138946601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05E7617-4598-595D-1641-6955DE271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0A673BD9-8E93-AB11-20CC-5479B7660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E0B42EA0-D75F-77B9-B72B-8AD0730CF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D0F74794-645A-DBF5-2CF3-ED2CAD8D0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D9D8B528-AE8D-2598-F53B-BF1F7E1AC475}"/>
              </a:ext>
            </a:extLst>
          </p:cNvPr>
          <p:cNvGrpSpPr/>
          <p:nvPr/>
        </p:nvGrpSpPr>
        <p:grpSpPr>
          <a:xfrm>
            <a:off x="-142251" y="1821164"/>
            <a:ext cx="9289355" cy="1228881"/>
            <a:chOff x="-142251" y="1821164"/>
            <a:chExt cx="9289355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C54805C-BEA5-977A-0145-7EB03D392478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C29673-A9CB-F1F7-E9C6-F1C08FC06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BF73D64-0582-7696-6D03-B5059F6CDB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DFB69742-C382-186A-B517-991CCAF8B6B1}"/>
                </a:ext>
              </a:extLst>
            </p:cNvPr>
            <p:cNvGrpSpPr/>
            <p:nvPr/>
          </p:nvGrpSpPr>
          <p:grpSpPr>
            <a:xfrm>
              <a:off x="914400" y="2642177"/>
              <a:ext cx="8232704" cy="369332"/>
              <a:chOff x="922148" y="5417382"/>
              <a:chExt cx="8232704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E448CC6E-23E5-0883-8F25-C0C955567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172C5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F5BD2AFC-44C5-4F3E-D8E7-A55C54A8D3F6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72C51"/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2EC7572C-A100-66F4-3A3F-B98966B75ACD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AD0F282D-2A3E-61B1-7F14-D47B10B9989B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FD3077E4-8811-AD9A-7AB8-5963DB46B02E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8C4078"/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1749A87F-8493-D2D3-C21D-2923E8AE4511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843C0C"/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438B3F5E-FA22-61AF-97C9-F69391071F03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1AE3D0EE-8338-82E5-FD31-A635FE7AC938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0C9A7C05-5D3B-1B94-7031-BC37DFA0D4F5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ABC9EA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DEDD8D34-E759-E6E1-A19B-FA931CB52A84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EFFC7587-8756-626D-6378-73857E64C50F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222A35"/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99664EB1-65A1-0AD0-7260-56094FD869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222A35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A75AD722-892F-E684-A906-A4FF6285BB68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38060DA6-B9B0-EACC-D450-CA190014E84C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AE78D6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bg1"/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5335C2BD-2ADA-69B2-A573-59F5CEE38DEE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9AA1C7F-2DD2-A597-C069-9DC988C8A306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rgbClr val="222A35"/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rgbClr val="222A35"/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EB5B899A-8DF3-62A5-D137-BE10FE21E2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222A35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844BC2E0-FA2B-D55D-B2A2-3D41CDCD2B85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8F69CEE5-38FA-3CF8-D546-1FA72773CB59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AE78D6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A5209328-CD57-BE72-9579-79E692A04D62}"/>
              </a:ext>
            </a:extLst>
          </p:cNvPr>
          <p:cNvGrpSpPr/>
          <p:nvPr/>
        </p:nvGrpSpPr>
        <p:grpSpPr>
          <a:xfrm>
            <a:off x="46874" y="3052235"/>
            <a:ext cx="8114668" cy="3425314"/>
            <a:chOff x="46874" y="3052235"/>
            <a:chExt cx="8114668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4B82B127-8B7D-0F95-DCBC-B33640D33B82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034C9051-1DA6-3B11-3BEC-17CA56291845}"/>
                </a:ext>
              </a:extLst>
            </p:cNvPr>
            <p:cNvGrpSpPr/>
            <p:nvPr/>
          </p:nvGrpSpPr>
          <p:grpSpPr>
            <a:xfrm>
              <a:off x="46874" y="3274812"/>
              <a:ext cx="2785314" cy="3202737"/>
              <a:chOff x="46874" y="3274812"/>
              <a:chExt cx="2785314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D0F3B73B-BE5F-BB5C-830B-36E12102A1CE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F6876F96-28FA-88F4-D8A5-3C281CC687B1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013B64E-D4AD-0B4F-9123-3617C160B254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38A187-C7EB-E6FB-14DD-F592924BD626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0546E3C-4C10-4C42-D057-859EA0F917C1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FA2E253-30D9-D85F-C767-30EFCA8799BC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EB546FB-B785-B871-9BB1-81A01AD18538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5EB4DFD-8137-DD59-A0FF-88959BDD79EA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C3B7CF7-586D-038C-359F-3DFA264F6FE6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79F0E28-3C9E-317D-E85A-4608D4C3F1F0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</a:t>
                  </a:r>
                  <a:r>
                    <a:rPr lang="en-US" sz="2000" b="0" i="0" dirty="0">
                      <a:solidFill>
                        <a:srgbClr val="2F5597"/>
                      </a:solidFill>
                      <a:effectLst/>
                      <a:latin typeface="+mj-lt"/>
                    </a:rPr>
                    <a:t>↑↑</a:t>
                  </a:r>
                  <a:endParaRPr lang="en-US" sz="2000" dirty="0">
                    <a:solidFill>
                      <a:srgbClr val="2F5597"/>
                    </a:solidFill>
                    <a:latin typeface="+mj-lt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24F7475-01AB-3511-2C28-5BEEDA1AF482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F64D56C-1BC3-AB19-7253-BBC7B8F0E65F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D0E15FC-D809-5DB6-3306-824216B31199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03CADD5E-FBFD-185D-24A9-EE5C6571C507}"/>
                  </a:ext>
                </a:extLst>
              </p:cNvPr>
              <p:cNvSpPr txBox="1"/>
              <p:nvPr/>
            </p:nvSpPr>
            <p:spPr>
              <a:xfrm>
                <a:off x="46874" y="5831218"/>
                <a:ext cx="2785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DD4F0AAA-DC56-120B-D300-CB6453877DD2}"/>
              </a:ext>
            </a:extLst>
          </p:cNvPr>
          <p:cNvGrpSpPr/>
          <p:nvPr/>
        </p:nvGrpSpPr>
        <p:grpSpPr>
          <a:xfrm>
            <a:off x="2793894" y="3820815"/>
            <a:ext cx="3369750" cy="2379735"/>
            <a:chOff x="2793894" y="3820815"/>
            <a:chExt cx="3369750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1D43CAF9-EF17-867B-50E0-2B74E2B237FD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A2C2C58C-5D01-1998-B774-A8695E474FA7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BC4FD660-3A0D-0A90-EB99-4D64F4AE6A41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724EF99-3DEB-D938-7A5E-D4CBD72781DC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05DD00A-90A6-FC7F-E7AE-69F8F705D114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1D1DE54-10CF-4EE3-6676-15AB1B55E4B8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FC27EDB-7069-0A02-E57C-AE03613484BD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4AF19BAD-26CC-6CCE-AEAC-64CE4B31E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E11CA8B-9ACC-61AD-6E93-088BD365C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461B3025-FAB0-96C7-10C0-E346BEE2B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C59DA33-6A35-2A21-383A-D7F5F9479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29E27300-83CB-9A26-BC56-62E97DF6C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63381B-5448-3B7D-1F35-884C5FFC5117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699D8EF6-96CD-5F1F-19DC-4E8EC580B645}"/>
                </a:ext>
              </a:extLst>
            </p:cNvPr>
            <p:cNvSpPr txBox="1"/>
            <p:nvPr/>
          </p:nvSpPr>
          <p:spPr>
            <a:xfrm>
              <a:off x="3018424" y="5831218"/>
              <a:ext cx="3145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495AC683-37A0-381B-AD4B-CCCC7BEE4EAA}"/>
              </a:ext>
            </a:extLst>
          </p:cNvPr>
          <p:cNvGrpSpPr/>
          <p:nvPr/>
        </p:nvGrpSpPr>
        <p:grpSpPr>
          <a:xfrm>
            <a:off x="5942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3F2808D1-7FFE-DDFC-D4A2-C314C4A255F8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E2E5612-2AF3-7CE9-A4D5-80353D6F6ADD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24FC9B6C-8319-460B-6ED6-7D66572DD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C202FA-F242-A78D-AC25-320A48686747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3E509940-A102-519B-A88B-F5D4DB14BE45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12F42F-0668-4316-33EA-B8BACD624B65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25C4674C-A335-0D1D-6874-4F5955326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15DA49AD-8AED-7BAF-BD93-44A4B45760BE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8F46E1C3-2100-666A-B051-3797D8B9B577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CCD90A12-4CF0-B14E-CB4E-3027FF8D29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D1F57B34-BAA1-FFA0-3486-AACA462CA5E5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4B4F830A-935E-C1E5-2999-239DA140B53B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6E6EEB20-7034-6C6D-256D-C1DFB4C0BE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1A22ED63-B305-A290-F658-83FA5F0696CC}"/>
                </a:ext>
              </a:extLst>
            </p:cNvPr>
            <p:cNvSpPr txBox="1"/>
            <p:nvPr/>
          </p:nvSpPr>
          <p:spPr>
            <a:xfrm>
              <a:off x="6655436" y="5831218"/>
              <a:ext cx="2209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B95058C-C7AF-C017-1193-9BBCBEE80936}"/>
              </a:ext>
            </a:extLst>
          </p:cNvPr>
          <p:cNvSpPr/>
          <p:nvPr/>
        </p:nvSpPr>
        <p:spPr>
          <a:xfrm>
            <a:off x="9750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EE2920-B7D5-64A6-5F49-FB58E1722C1A}"/>
              </a:ext>
            </a:extLst>
          </p:cNvPr>
          <p:cNvSpPr/>
          <p:nvPr/>
        </p:nvSpPr>
        <p:spPr>
          <a:xfrm>
            <a:off x="3162588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036AE4-12BC-110B-00BA-0DA1685E3305}"/>
              </a:ext>
            </a:extLst>
          </p:cNvPr>
          <p:cNvSpPr/>
          <p:nvPr/>
        </p:nvSpPr>
        <p:spPr>
          <a:xfrm>
            <a:off x="6315426" y="3698946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3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0ED71-D6E1-07F3-A807-8FF820E19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BC2CA9-A2D0-6052-2E59-2890DD48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A070083-110E-B667-B374-FF4040C1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21</a:t>
            </a:fld>
            <a:endParaRPr lang="tr-TR" dirty="0">
              <a:latin typeface="+mj-lt"/>
            </a:endParaRP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0A275699-27EA-645D-7194-6A42C217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9D836F-5BE6-B892-C449-FC72600A4201}"/>
              </a:ext>
            </a:extLst>
          </p:cNvPr>
          <p:cNvGrpSpPr/>
          <p:nvPr/>
        </p:nvGrpSpPr>
        <p:grpSpPr>
          <a:xfrm>
            <a:off x="360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67F3FF-B6E9-AEC1-BC50-9A3182421397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46D8B1-F6F1-A086-B0AB-13777D494F4D}"/>
                </a:ext>
              </a:extLst>
            </p:cNvPr>
            <p:cNvSpPr txBox="1"/>
            <p:nvPr/>
          </p:nvSpPr>
          <p:spPr>
            <a:xfrm>
              <a:off x="3113876" y="831708"/>
              <a:ext cx="291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DF5595-A3F6-0858-84F0-B99C7975954D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C344C93-AAF0-1787-8943-705FB366186E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728848-72CE-7E40-DFEA-CE68D1D809C3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AF82C410-67A9-D8BE-F219-901E5A25189B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A07E2BF-6B27-F98A-FFA7-F82B36477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B5F88DC3-2323-6C43-8D1B-CE0DDEEBB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BD0758FE-FEBC-B7EB-BBE5-A58D9767D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47DA57D0-05A1-E0DC-4255-2B21596230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DAB5AF1B-CA83-0A4B-19F7-A6898BA46B98}"/>
              </a:ext>
            </a:extLst>
          </p:cNvPr>
          <p:cNvGrpSpPr/>
          <p:nvPr/>
        </p:nvGrpSpPr>
        <p:grpSpPr>
          <a:xfrm>
            <a:off x="-142251" y="1821164"/>
            <a:ext cx="9289355" cy="1228881"/>
            <a:chOff x="-142251" y="1821164"/>
            <a:chExt cx="9289355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BF4DDC-C881-C0A2-34EE-0CE0ABA8BADF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B89061D-AB5E-2E69-246D-4324DE0F7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D07A82D-6889-9F50-1F86-001A2B138B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FF3563A-9F92-F2B3-03FA-08C45352F0A0}"/>
                </a:ext>
              </a:extLst>
            </p:cNvPr>
            <p:cNvGrpSpPr/>
            <p:nvPr/>
          </p:nvGrpSpPr>
          <p:grpSpPr>
            <a:xfrm>
              <a:off x="914400" y="2642177"/>
              <a:ext cx="8232704" cy="369332"/>
              <a:chOff x="922148" y="5417382"/>
              <a:chExt cx="8232704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FE42A870-1774-D476-870E-5FA5CD0D0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59595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389635F3-CA3E-28D8-221A-004CBC7B36E6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75AA404B-4D36-9013-BBB4-3BB1088A9746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90DC059E-6FDF-C857-163D-DD7CCB6CD9BF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84E88F40-60D6-DF2C-8A52-08A771A427FB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51528DFE-D65C-5CE2-B04B-5412E1C9A24B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B186A354-C878-BF98-F46D-892F60685D79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055E95C2-9607-F908-7FA4-44AEF3B89420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EFE36B14-63FB-B81E-F11C-B4937E956AA2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0B635D21-D5CC-326C-E3FE-19B66BDE94DA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BAEBC763-DCB6-68EF-315B-3BA9CBCAABE3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CD895799-3160-357A-0C62-B7C162319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56E0A368-8761-D5EF-5471-1754EBBE3328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22A13DB1-C72F-BB0D-EAE9-EC5984B314BC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F09068B3-8C19-90BE-E503-91E7AB1676DB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C7C265E5-5E99-CF2E-8EA1-84F610F77498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3D8974EB-9AB5-11AE-92BF-5970276B0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1D5388E1-8F6B-ABBF-D171-19747BC65B01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92EB33C8-BA84-8AEF-0568-5A6CBD21E4A0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C08093FC-ECC3-A08F-DA2A-6739B7FCFDC6}"/>
              </a:ext>
            </a:extLst>
          </p:cNvPr>
          <p:cNvGrpSpPr/>
          <p:nvPr/>
        </p:nvGrpSpPr>
        <p:grpSpPr>
          <a:xfrm>
            <a:off x="46874" y="3052235"/>
            <a:ext cx="8114668" cy="3425314"/>
            <a:chOff x="46874" y="3052235"/>
            <a:chExt cx="8114668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084FD5CA-9617-8077-A960-F1E0DC48A00A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9BA12BBE-C94F-B276-4564-A65A83CBC08C}"/>
                </a:ext>
              </a:extLst>
            </p:cNvPr>
            <p:cNvGrpSpPr/>
            <p:nvPr/>
          </p:nvGrpSpPr>
          <p:grpSpPr>
            <a:xfrm>
              <a:off x="46874" y="3274812"/>
              <a:ext cx="2785314" cy="3202737"/>
              <a:chOff x="46874" y="3274812"/>
              <a:chExt cx="2785314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AE7D8B05-0DAD-BF02-31DC-2A3626182F56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rgbClr val="FFCCCC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2C7305F3-AF55-EF3A-2795-4648F117D716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ABCA226-73CC-2419-0DF6-B70B2892FDF2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98ED4CE-AE22-D3E3-8C72-B24C326F5FEF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A4F5EC9-FCD3-D4D6-58AD-95C2C3B520DF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0826F70-32D2-2349-CB47-0531242BADFE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2DA6EA7-1EBE-A173-82D6-2B2795B9FAA5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DB88879-27E2-0F78-A773-886CF939F24B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68ABFE5-E106-8A39-6282-BD376B3BD3DF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AA2A875-74C4-7163-CF2E-70FC1941FBE3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</a:t>
                  </a:r>
                  <a:r>
                    <a:rPr lang="en-US" sz="2000" b="0" i="0" dirty="0">
                      <a:solidFill>
                        <a:srgbClr val="2F5597"/>
                      </a:solidFill>
                      <a:effectLst/>
                      <a:latin typeface="+mj-lt"/>
                    </a:rPr>
                    <a:t>↑↑</a:t>
                  </a:r>
                  <a:endParaRPr lang="en-US" sz="2000" dirty="0">
                    <a:solidFill>
                      <a:srgbClr val="2F5597"/>
                    </a:solidFill>
                    <a:latin typeface="+mj-lt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A718195-C56B-5A69-56CD-0DE537E71268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C214A88-F9E5-A490-0BA4-4082B1FEB69F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CA0D501-F820-8BD9-9838-F9CB19DE3405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172356A4-7CB2-C8CF-6099-3481AD58E7D7}"/>
                  </a:ext>
                </a:extLst>
              </p:cNvPr>
              <p:cNvSpPr txBox="1"/>
              <p:nvPr/>
            </p:nvSpPr>
            <p:spPr>
              <a:xfrm>
                <a:off x="46874" y="5831218"/>
                <a:ext cx="2785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06820FD8-5CC6-92DE-C3B3-4FC0B8A5DAAA}"/>
              </a:ext>
            </a:extLst>
          </p:cNvPr>
          <p:cNvGrpSpPr/>
          <p:nvPr/>
        </p:nvGrpSpPr>
        <p:grpSpPr>
          <a:xfrm>
            <a:off x="2793894" y="3820815"/>
            <a:ext cx="3369750" cy="2379735"/>
            <a:chOff x="2793894" y="3820815"/>
            <a:chExt cx="3369750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A21417BB-A422-83DC-2DC1-79871AA7DEB8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FDD2C54B-20EF-E921-1B6C-84248305BFAB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6C1F6DA-DF0F-DF78-849B-8CC145B4F352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A0C55D-7165-F811-ECCC-5253CCC6CD6B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7158557-38CD-83B1-7BAA-70A574B00626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22387E-9B76-9994-DE02-438609166834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30BC2A5-9305-ECF9-8DD1-941F7DF6D188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44B7352A-E077-C919-912B-F4D1EDE7A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53AB41D8-937B-4645-AA24-24135984F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372F43B0-1B1F-8FE5-6DAF-159C2E198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8C17AC0-C49F-B648-599D-07D1ABFA6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CAFDBF29-F512-28AA-8C29-E76DB059E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08C58C-459B-7F8B-56F3-CFC001023481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CC9148E9-0C60-A5D8-7BAD-7E61CC6CCF6B}"/>
                </a:ext>
              </a:extLst>
            </p:cNvPr>
            <p:cNvSpPr txBox="1"/>
            <p:nvPr/>
          </p:nvSpPr>
          <p:spPr>
            <a:xfrm>
              <a:off x="3018424" y="5831218"/>
              <a:ext cx="3145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1322D356-17A8-0851-D166-8E74248FC98D}"/>
              </a:ext>
            </a:extLst>
          </p:cNvPr>
          <p:cNvGrpSpPr/>
          <p:nvPr/>
        </p:nvGrpSpPr>
        <p:grpSpPr>
          <a:xfrm>
            <a:off x="5942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3A86E76B-C14B-4C81-E6B5-ED9B6B2DF805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611BC4-EEFB-BECA-5D55-7A44EADE1F67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E6502802-5858-C889-B14E-8B17C8026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EDA6F90-7D4A-3B20-0F96-DF01436ADF4C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6F889062-21F8-30E9-E45B-BA61014A04BA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12F0844-5711-4D71-7B27-EF5A36923E48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EE76543E-697E-D995-ABDD-3B506E39AE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FECCEA26-EF57-BE5B-8BC7-2BD2ED2117E8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4C031091-3ACF-C789-7303-BC7E74ED4243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EEE042F9-7FAA-FE48-17C8-A50438C278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B28AD1CC-4438-C241-5995-475768C6DB89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71B8E4F1-F039-E6F7-8461-85B97CEC8B68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B55806B7-5DD9-BC72-5B56-843370EEB7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59B79F27-B8C4-FED6-AD8A-97B767B7D16F}"/>
                </a:ext>
              </a:extLst>
            </p:cNvPr>
            <p:cNvSpPr txBox="1"/>
            <p:nvPr/>
          </p:nvSpPr>
          <p:spPr>
            <a:xfrm>
              <a:off x="6655436" y="5831218"/>
              <a:ext cx="2209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B51D438-0EAF-5433-41B0-DEF766E7595D}"/>
              </a:ext>
            </a:extLst>
          </p:cNvPr>
          <p:cNvSpPr/>
          <p:nvPr/>
        </p:nvSpPr>
        <p:spPr>
          <a:xfrm>
            <a:off x="9750" y="3696297"/>
            <a:ext cx="375774" cy="3757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CDC006-64A1-DADD-3E93-E68608972158}"/>
              </a:ext>
            </a:extLst>
          </p:cNvPr>
          <p:cNvSpPr/>
          <p:nvPr/>
        </p:nvSpPr>
        <p:spPr>
          <a:xfrm>
            <a:off x="3162588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21F4C6-74FC-297C-2435-CF438D31EA70}"/>
              </a:ext>
            </a:extLst>
          </p:cNvPr>
          <p:cNvSpPr/>
          <p:nvPr/>
        </p:nvSpPr>
        <p:spPr>
          <a:xfrm>
            <a:off x="6315426" y="3698946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3422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A3A99-E38B-D631-83CB-D7AB4D491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DAA7AF-715A-FB21-0F62-5E1D0C4C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C45877-4D83-F785-202A-050B4AFE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8DCDE1B-E81D-6BEE-C25A-2925C760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22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31039-DA2A-53B6-BA59-C199D2F0F0BA}"/>
              </a:ext>
            </a:extLst>
          </p:cNvPr>
          <p:cNvSpPr txBox="1"/>
          <p:nvPr/>
        </p:nvSpPr>
        <p:spPr>
          <a:xfrm>
            <a:off x="267394" y="1158519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400" dirty="0">
                <a:latin typeface="+mj-lt"/>
              </a:rPr>
              <a:t>tracks the number</a:t>
            </a:r>
          </a:p>
          <a:p>
            <a:pPr algn="ctr"/>
            <a:r>
              <a:rPr lang="en-US" sz="2400" dirty="0">
                <a:latin typeface="+mj-lt"/>
              </a:rPr>
              <a:t>of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 each thread triggers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1D33C-5AD4-AB4B-A8D7-DB9A32100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1532042" y="2271988"/>
            <a:ext cx="1771315" cy="16491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3B715-E640-2407-9FEF-BDE989081614}"/>
              </a:ext>
            </a:extLst>
          </p:cNvPr>
          <p:cNvGrpSpPr/>
          <p:nvPr/>
        </p:nvGrpSpPr>
        <p:grpSpPr>
          <a:xfrm>
            <a:off x="4299820" y="2328148"/>
            <a:ext cx="3312137" cy="1520982"/>
            <a:chOff x="4617880" y="2596963"/>
            <a:chExt cx="4066929" cy="18675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832659D-759B-257D-6054-C4CFDBBCB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21295" r="5001" b="22250"/>
            <a:stretch/>
          </p:blipFill>
          <p:spPr>
            <a:xfrm rot="10800000">
              <a:off x="4617880" y="2596963"/>
              <a:ext cx="4066929" cy="1867593"/>
            </a:xfrm>
            <a:prstGeom prst="rect">
              <a:avLst/>
            </a:prstGeom>
          </p:spPr>
        </p:pic>
        <p:sp>
          <p:nvSpPr>
            <p:cNvPr id="23" name="iso highlight">
              <a:extLst>
                <a:ext uri="{FF2B5EF4-FFF2-40B4-BE49-F238E27FC236}">
                  <a16:creationId xmlns:a16="http://schemas.microsoft.com/office/drawing/2014/main" id="{33500988-71A8-C2F4-EE51-03A44E111F0E}"/>
                </a:ext>
              </a:extLst>
            </p:cNvPr>
            <p:cNvSpPr/>
            <p:nvPr/>
          </p:nvSpPr>
          <p:spPr>
            <a:xfrm>
              <a:off x="5783126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 highlight">
              <a:extLst>
                <a:ext uri="{FF2B5EF4-FFF2-40B4-BE49-F238E27FC236}">
                  <a16:creationId xmlns:a16="http://schemas.microsoft.com/office/drawing/2014/main" id="{C81C96DB-F9C9-486C-EC08-32558F9D616E}"/>
                </a:ext>
              </a:extLst>
            </p:cNvPr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 highlight">
              <a:extLst>
                <a:ext uri="{FF2B5EF4-FFF2-40B4-BE49-F238E27FC236}">
                  <a16:creationId xmlns:a16="http://schemas.microsoft.com/office/drawing/2014/main" id="{2212352F-9E3D-921D-21B9-8432B73EDE32}"/>
                </a:ext>
              </a:extLst>
            </p:cNvPr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 highlight">
              <a:extLst>
                <a:ext uri="{FF2B5EF4-FFF2-40B4-BE49-F238E27FC236}">
                  <a16:creationId xmlns:a16="http://schemas.microsoft.com/office/drawing/2014/main" id="{C51029E7-6FD9-D6F8-8BBC-0AE3A23F8907}"/>
                </a:ext>
              </a:extLst>
            </p:cNvPr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 highlight">
              <a:extLst>
                <a:ext uri="{FF2B5EF4-FFF2-40B4-BE49-F238E27FC236}">
                  <a16:creationId xmlns:a16="http://schemas.microsoft.com/office/drawing/2014/main" id="{B683DE90-2BFE-9984-A985-C62AB2474179}"/>
                </a:ext>
              </a:extLst>
            </p:cNvPr>
            <p:cNvSpPr/>
            <p:nvPr/>
          </p:nvSpPr>
          <p:spPr>
            <a:xfrm>
              <a:off x="5783471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 highlight">
              <a:extLst>
                <a:ext uri="{FF2B5EF4-FFF2-40B4-BE49-F238E27FC236}">
                  <a16:creationId xmlns:a16="http://schemas.microsoft.com/office/drawing/2014/main" id="{10EBE78B-64BE-AF5D-589C-6855C0E45ECA}"/>
                </a:ext>
              </a:extLst>
            </p:cNvPr>
            <p:cNvSpPr/>
            <p:nvPr/>
          </p:nvSpPr>
          <p:spPr>
            <a:xfrm>
              <a:off x="4949253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 highlight">
              <a:extLst>
                <a:ext uri="{FF2B5EF4-FFF2-40B4-BE49-F238E27FC236}">
                  <a16:creationId xmlns:a16="http://schemas.microsoft.com/office/drawing/2014/main" id="{F21EB3C5-01E1-FFE7-C4FE-3CC27992E0D4}"/>
                </a:ext>
              </a:extLst>
            </p:cNvPr>
            <p:cNvSpPr/>
            <p:nvPr/>
          </p:nvSpPr>
          <p:spPr>
            <a:xfrm>
              <a:off x="6942799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 highlight">
              <a:extLst>
                <a:ext uri="{FF2B5EF4-FFF2-40B4-BE49-F238E27FC236}">
                  <a16:creationId xmlns:a16="http://schemas.microsoft.com/office/drawing/2014/main" id="{6E947844-DEBD-1470-0516-6E043B536DB9}"/>
                </a:ext>
              </a:extLst>
            </p:cNvPr>
            <p:cNvSpPr/>
            <p:nvPr/>
          </p:nvSpPr>
          <p:spPr>
            <a:xfrm>
              <a:off x="7734351" y="3620917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C0351238-FEB2-F4AA-904A-3810CB505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86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0393306-CC8C-3F5F-3C2B-5E0835C6C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60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71C2D52-A0EF-D903-22F0-77E8B840A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014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D599E15C-8430-104C-011D-771278748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99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C508ED9-5B40-41B3-05D5-9D77F83D9ABA}"/>
              </a:ext>
            </a:extLst>
          </p:cNvPr>
          <p:cNvGrpSpPr/>
          <p:nvPr/>
        </p:nvGrpSpPr>
        <p:grpSpPr>
          <a:xfrm>
            <a:off x="423037" y="4915653"/>
            <a:ext cx="8131400" cy="438150"/>
            <a:chOff x="425624" y="2798323"/>
            <a:chExt cx="8131400" cy="4381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03F8FBE-C9F1-EE4E-AD2F-43BEA207FBF1}"/>
                </a:ext>
              </a:extLst>
            </p:cNvPr>
            <p:cNvSpPr/>
            <p:nvPr/>
          </p:nvSpPr>
          <p:spPr>
            <a:xfrm>
              <a:off x="425624" y="2798323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0506BBD-40B3-E3F8-BAD9-B9263F891FB1}"/>
                </a:ext>
              </a:extLst>
            </p:cNvPr>
            <p:cNvSpPr/>
            <p:nvPr/>
          </p:nvSpPr>
          <p:spPr>
            <a:xfrm>
              <a:off x="2379184" y="2798323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DBAA18-6EDB-A286-35A3-4FFDFCECE15E}"/>
                </a:ext>
              </a:extLst>
            </p:cNvPr>
            <p:cNvSpPr/>
            <p:nvPr/>
          </p:nvSpPr>
          <p:spPr>
            <a:xfrm>
              <a:off x="4332744" y="2798323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C29193-6E6A-32CF-E87F-E073060F46E6}"/>
                </a:ext>
              </a:extLst>
            </p:cNvPr>
            <p:cNvSpPr/>
            <p:nvPr/>
          </p:nvSpPr>
          <p:spPr>
            <a:xfrm>
              <a:off x="6286304" y="2798323"/>
              <a:ext cx="1771315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Thread 4</a:t>
              </a:r>
            </a:p>
          </p:txBody>
        </p:sp>
        <p:sp>
          <p:nvSpPr>
            <p:cNvPr id="19" name="Shape 42">
              <a:extLst>
                <a:ext uri="{FF2B5EF4-FFF2-40B4-BE49-F238E27FC236}">
                  <a16:creationId xmlns:a16="http://schemas.microsoft.com/office/drawing/2014/main" id="{D6B81AB0-0DBA-11BF-50EA-4E30FE47848E}"/>
                </a:ext>
              </a:extLst>
            </p:cNvPr>
            <p:cNvSpPr/>
            <p:nvPr/>
          </p:nvSpPr>
          <p:spPr>
            <a:xfrm>
              <a:off x="8200464" y="2969645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Shape 42">
              <a:extLst>
                <a:ext uri="{FF2B5EF4-FFF2-40B4-BE49-F238E27FC236}">
                  <a16:creationId xmlns:a16="http://schemas.microsoft.com/office/drawing/2014/main" id="{4FF94CF4-1E02-38AC-1CB9-6A2C5CA4A028}"/>
                </a:ext>
              </a:extLst>
            </p:cNvPr>
            <p:cNvSpPr/>
            <p:nvPr/>
          </p:nvSpPr>
          <p:spPr>
            <a:xfrm>
              <a:off x="8340584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hape 42">
              <a:extLst>
                <a:ext uri="{FF2B5EF4-FFF2-40B4-BE49-F238E27FC236}">
                  <a16:creationId xmlns:a16="http://schemas.microsoft.com/office/drawing/2014/main" id="{2349A3EB-C29A-8714-69D5-DD01B9B17D45}"/>
                </a:ext>
              </a:extLst>
            </p:cNvPr>
            <p:cNvSpPr/>
            <p:nvPr/>
          </p:nvSpPr>
          <p:spPr>
            <a:xfrm>
              <a:off x="8480704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E8D5B1-D1DC-9DB7-A3BB-2FE440A1878E}"/>
              </a:ext>
            </a:extLst>
          </p:cNvPr>
          <p:cNvGrpSpPr/>
          <p:nvPr/>
        </p:nvGrpSpPr>
        <p:grpSpPr>
          <a:xfrm>
            <a:off x="1372722" y="4088056"/>
            <a:ext cx="6158272" cy="764887"/>
            <a:chOff x="1372722" y="1970726"/>
            <a:chExt cx="6158272" cy="7648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30B79C-FE03-718A-5D67-F2169035A4C1}"/>
                </a:ext>
              </a:extLst>
            </p:cNvPr>
            <p:cNvSpPr txBox="1"/>
            <p:nvPr/>
          </p:nvSpPr>
          <p:spPr>
            <a:xfrm>
              <a:off x="2353358" y="1970726"/>
              <a:ext cx="51776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C00000"/>
                  </a:solidFill>
                  <a:latin typeface="+mj-lt"/>
                </a:rPr>
                <a:t>RowHammer</a:t>
              </a:r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-preventive score </a:t>
              </a:r>
              <a:r>
                <a:rPr lang="en-US" sz="2200" dirty="0">
                  <a:latin typeface="+mj-lt"/>
                </a:rPr>
                <a:t>counter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F50DD73-983E-1CE5-DFEB-4A4301A12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2722" y="2234720"/>
              <a:ext cx="1067901" cy="50089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2C8E4F85-0939-7FF3-544C-7A27C6015F36}"/>
              </a:ext>
            </a:extLst>
          </p:cNvPr>
          <p:cNvSpPr/>
          <p:nvPr/>
        </p:nvSpPr>
        <p:spPr>
          <a:xfrm>
            <a:off x="3262254" y="2823342"/>
            <a:ext cx="978804" cy="430887"/>
          </a:xfrm>
          <a:prstGeom prst="leftRightArrow">
            <a:avLst/>
          </a:prstGeom>
          <a:solidFill>
            <a:srgbClr val="404040"/>
          </a:solidFill>
          <a:ln w="19050">
            <a:solidFill>
              <a:srgbClr val="172C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E8BB4BFE-392C-2FD4-788A-E95E912B39A8}"/>
              </a:ext>
            </a:extLst>
          </p:cNvPr>
          <p:cNvSpPr/>
          <p:nvPr/>
        </p:nvSpPr>
        <p:spPr>
          <a:xfrm>
            <a:off x="3367957" y="2680990"/>
            <a:ext cx="766446" cy="715189"/>
          </a:xfrm>
          <a:prstGeom prst="mathMultiply">
            <a:avLst>
              <a:gd name="adj1" fmla="val 6215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0CE68-17F2-063A-D179-DA71774F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9015C4-D0B2-A143-17B9-E85B976048B6}"/>
              </a:ext>
            </a:extLst>
          </p:cNvPr>
          <p:cNvGrpSpPr/>
          <p:nvPr/>
        </p:nvGrpSpPr>
        <p:grpSpPr>
          <a:xfrm>
            <a:off x="988846" y="5417382"/>
            <a:ext cx="7904386" cy="369332"/>
            <a:chOff x="988846" y="5417382"/>
            <a:chExt cx="7904386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3990D21-ED04-2DFE-15BC-EE0D2DCC775B}"/>
                </a:ext>
              </a:extLst>
            </p:cNvPr>
            <p:cNvCxnSpPr>
              <a:cxnSpLocks/>
            </p:cNvCxnSpPr>
            <p:nvPr/>
          </p:nvCxnSpPr>
          <p:spPr>
            <a:xfrm>
              <a:off x="988846" y="5621449"/>
              <a:ext cx="7166309" cy="0"/>
            </a:xfrm>
            <a:prstGeom prst="straightConnector1">
              <a:avLst/>
            </a:prstGeom>
            <a:ln w="57150">
              <a:solidFill>
                <a:srgbClr val="172C5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DD0C625-3A54-4B01-60E5-65033B7ACE2B}"/>
                </a:ext>
              </a:extLst>
            </p:cNvPr>
            <p:cNvSpPr txBox="1"/>
            <p:nvPr/>
          </p:nvSpPr>
          <p:spPr>
            <a:xfrm>
              <a:off x="8161942" y="5417382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72C51"/>
                  </a:solidFill>
                  <a:latin typeface="+mj-lt"/>
                </a:rPr>
                <a:t>Time</a:t>
              </a: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820646FD-8137-BBE3-CE1A-E57E4A35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Score Attribution Method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A5FFFA1-1B51-5112-8BC9-2408847E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A035C72-2993-A165-4D50-D2E12F12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23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42419-41B3-36A3-6138-313FD7E9214A}"/>
              </a:ext>
            </a:extLst>
          </p:cNvPr>
          <p:cNvSpPr txBox="1"/>
          <p:nvPr/>
        </p:nvSpPr>
        <p:spPr>
          <a:xfrm>
            <a:off x="267394" y="1087399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 </a:t>
            </a:r>
            <a:r>
              <a:rPr lang="en-US" sz="2400" b="1" dirty="0" err="1">
                <a:solidFill>
                  <a:srgbClr val="222A35"/>
                </a:solidFill>
                <a:latin typeface="+mj-lt"/>
              </a:rPr>
              <a:t>RowHammer</a:t>
            </a:r>
            <a:r>
              <a:rPr lang="en-US" sz="2400" b="1" dirty="0">
                <a:solidFill>
                  <a:srgbClr val="222A35"/>
                </a:solidFill>
                <a:latin typeface="+mj-lt"/>
              </a:rPr>
              <a:t>-preventive action </a:t>
            </a:r>
            <a:r>
              <a:rPr lang="en-US" sz="2400" dirty="0">
                <a:latin typeface="+mj-lt"/>
              </a:rPr>
              <a:t>is generally caused by</a:t>
            </a:r>
          </a:p>
          <a:p>
            <a:pPr algn="ctr"/>
            <a:r>
              <a:rPr lang="en-US" sz="2400" dirty="0">
                <a:latin typeface="+mj-lt"/>
              </a:rPr>
              <a:t>a </a:t>
            </a:r>
            <a:r>
              <a:rPr lang="en-US" sz="2400" b="1" dirty="0">
                <a:solidFill>
                  <a:srgbClr val="172C51"/>
                </a:solidFill>
                <a:latin typeface="+mj-lt"/>
              </a:rPr>
              <a:t>stream of memory requests </a:t>
            </a:r>
            <a:r>
              <a:rPr lang="en-US" sz="2400" dirty="0">
                <a:latin typeface="+mj-lt"/>
              </a:rPr>
              <a:t>from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many hardware threads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F5509-8B3C-51BB-4232-0413082EB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1532042" y="2139908"/>
            <a:ext cx="1771315" cy="16491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16EF822-2F33-B136-0CFF-A93B80A50A5B}"/>
              </a:ext>
            </a:extLst>
          </p:cNvPr>
          <p:cNvGrpSpPr/>
          <p:nvPr/>
        </p:nvGrpSpPr>
        <p:grpSpPr>
          <a:xfrm>
            <a:off x="4299820" y="2185182"/>
            <a:ext cx="3312137" cy="1520982"/>
            <a:chOff x="4617880" y="2596963"/>
            <a:chExt cx="4066929" cy="18675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AB368B-A0A9-D5E5-E6C7-B02E4376C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21295" r="5001" b="22250"/>
            <a:stretch/>
          </p:blipFill>
          <p:spPr>
            <a:xfrm rot="10800000">
              <a:off x="4617880" y="2596963"/>
              <a:ext cx="4066929" cy="1867593"/>
            </a:xfrm>
            <a:prstGeom prst="rect">
              <a:avLst/>
            </a:prstGeom>
          </p:spPr>
        </p:pic>
        <p:sp>
          <p:nvSpPr>
            <p:cNvPr id="23" name="iso highlight">
              <a:extLst>
                <a:ext uri="{FF2B5EF4-FFF2-40B4-BE49-F238E27FC236}">
                  <a16:creationId xmlns:a16="http://schemas.microsoft.com/office/drawing/2014/main" id="{FF31538B-2BE6-D52D-4B37-296886752EA2}"/>
                </a:ext>
              </a:extLst>
            </p:cNvPr>
            <p:cNvSpPr/>
            <p:nvPr/>
          </p:nvSpPr>
          <p:spPr>
            <a:xfrm>
              <a:off x="5783126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 highlight">
              <a:extLst>
                <a:ext uri="{FF2B5EF4-FFF2-40B4-BE49-F238E27FC236}">
                  <a16:creationId xmlns:a16="http://schemas.microsoft.com/office/drawing/2014/main" id="{6396C8C2-5860-B1D5-1969-FA48F0749F7B}"/>
                </a:ext>
              </a:extLst>
            </p:cNvPr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 highlight">
              <a:extLst>
                <a:ext uri="{FF2B5EF4-FFF2-40B4-BE49-F238E27FC236}">
                  <a16:creationId xmlns:a16="http://schemas.microsoft.com/office/drawing/2014/main" id="{B7DE94D5-FA07-6E20-FA36-7D18C3180FC4}"/>
                </a:ext>
              </a:extLst>
            </p:cNvPr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 highlight">
              <a:extLst>
                <a:ext uri="{FF2B5EF4-FFF2-40B4-BE49-F238E27FC236}">
                  <a16:creationId xmlns:a16="http://schemas.microsoft.com/office/drawing/2014/main" id="{27B530EE-9553-C75E-220C-4D599D06A713}"/>
                </a:ext>
              </a:extLst>
            </p:cNvPr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 highlight">
              <a:extLst>
                <a:ext uri="{FF2B5EF4-FFF2-40B4-BE49-F238E27FC236}">
                  <a16:creationId xmlns:a16="http://schemas.microsoft.com/office/drawing/2014/main" id="{10DE7CA4-1FA2-A8CB-BD63-2EE0334D320E}"/>
                </a:ext>
              </a:extLst>
            </p:cNvPr>
            <p:cNvSpPr/>
            <p:nvPr/>
          </p:nvSpPr>
          <p:spPr>
            <a:xfrm>
              <a:off x="5783471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 highlight">
              <a:extLst>
                <a:ext uri="{FF2B5EF4-FFF2-40B4-BE49-F238E27FC236}">
                  <a16:creationId xmlns:a16="http://schemas.microsoft.com/office/drawing/2014/main" id="{1B288E4C-767C-B36A-A6FA-B1EC77DAB016}"/>
                </a:ext>
              </a:extLst>
            </p:cNvPr>
            <p:cNvSpPr/>
            <p:nvPr/>
          </p:nvSpPr>
          <p:spPr>
            <a:xfrm>
              <a:off x="4949253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 highlight">
              <a:extLst>
                <a:ext uri="{FF2B5EF4-FFF2-40B4-BE49-F238E27FC236}">
                  <a16:creationId xmlns:a16="http://schemas.microsoft.com/office/drawing/2014/main" id="{32E8F13D-D047-AB6F-F05A-B6295A9F45FD}"/>
                </a:ext>
              </a:extLst>
            </p:cNvPr>
            <p:cNvSpPr/>
            <p:nvPr/>
          </p:nvSpPr>
          <p:spPr>
            <a:xfrm>
              <a:off x="6942799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 highlight">
              <a:extLst>
                <a:ext uri="{FF2B5EF4-FFF2-40B4-BE49-F238E27FC236}">
                  <a16:creationId xmlns:a16="http://schemas.microsoft.com/office/drawing/2014/main" id="{5E5655CA-E843-9303-7D4E-E487C48C684B}"/>
                </a:ext>
              </a:extLst>
            </p:cNvPr>
            <p:cNvSpPr/>
            <p:nvPr/>
          </p:nvSpPr>
          <p:spPr>
            <a:xfrm>
              <a:off x="7734351" y="3620917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B4B3D11-63F9-887A-BB22-FD11AC38B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86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B5DC4CB1-7580-1A53-4784-E6ACD3993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60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6CE9698B-2CFE-D2A5-9108-D826FB9C4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014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B9D2018C-B983-BA89-9294-40F0326C9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99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3F94E3-0D2B-7403-7782-C3F64A72958F}"/>
              </a:ext>
            </a:extLst>
          </p:cNvPr>
          <p:cNvGrpSpPr/>
          <p:nvPr/>
        </p:nvGrpSpPr>
        <p:grpSpPr>
          <a:xfrm>
            <a:off x="423037" y="4544985"/>
            <a:ext cx="8061296" cy="438150"/>
            <a:chOff x="425624" y="2798323"/>
            <a:chExt cx="8061296" cy="4381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418A71A-64ED-DAF1-3DF5-8872E4E781FF}"/>
                </a:ext>
              </a:extLst>
            </p:cNvPr>
            <p:cNvSpPr/>
            <p:nvPr/>
          </p:nvSpPr>
          <p:spPr>
            <a:xfrm>
              <a:off x="425624" y="2798323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07B112F-5D9D-827B-179B-A1E16B63EB85}"/>
                </a:ext>
              </a:extLst>
            </p:cNvPr>
            <p:cNvSpPr/>
            <p:nvPr/>
          </p:nvSpPr>
          <p:spPr>
            <a:xfrm>
              <a:off x="2379184" y="2798323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3D5889-703D-6F71-A33B-215F2878B1B0}"/>
                </a:ext>
              </a:extLst>
            </p:cNvPr>
            <p:cNvSpPr/>
            <p:nvPr/>
          </p:nvSpPr>
          <p:spPr>
            <a:xfrm>
              <a:off x="4332744" y="2798323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1CC4C58-6443-3CA2-0F76-905937A48583}"/>
                </a:ext>
              </a:extLst>
            </p:cNvPr>
            <p:cNvSpPr/>
            <p:nvPr/>
          </p:nvSpPr>
          <p:spPr>
            <a:xfrm>
              <a:off x="6259308" y="2798323"/>
              <a:ext cx="1771315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Thread 4</a:t>
              </a:r>
            </a:p>
          </p:txBody>
        </p:sp>
        <p:sp>
          <p:nvSpPr>
            <p:cNvPr id="19" name="Shape 42">
              <a:extLst>
                <a:ext uri="{FF2B5EF4-FFF2-40B4-BE49-F238E27FC236}">
                  <a16:creationId xmlns:a16="http://schemas.microsoft.com/office/drawing/2014/main" id="{CE274D0D-21AF-F5BB-394C-543D734EC6F6}"/>
                </a:ext>
              </a:extLst>
            </p:cNvPr>
            <p:cNvSpPr/>
            <p:nvPr/>
          </p:nvSpPr>
          <p:spPr>
            <a:xfrm>
              <a:off x="8130360" y="2969645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Shape 42">
              <a:extLst>
                <a:ext uri="{FF2B5EF4-FFF2-40B4-BE49-F238E27FC236}">
                  <a16:creationId xmlns:a16="http://schemas.microsoft.com/office/drawing/2014/main" id="{F9778880-3B1D-A03E-60F4-E0F7027CB595}"/>
                </a:ext>
              </a:extLst>
            </p:cNvPr>
            <p:cNvSpPr/>
            <p:nvPr/>
          </p:nvSpPr>
          <p:spPr>
            <a:xfrm>
              <a:off x="8270480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hape 42">
              <a:extLst>
                <a:ext uri="{FF2B5EF4-FFF2-40B4-BE49-F238E27FC236}">
                  <a16:creationId xmlns:a16="http://schemas.microsoft.com/office/drawing/2014/main" id="{34D917A5-4EE8-8E17-E292-7C9CD3445F73}"/>
                </a:ext>
              </a:extLst>
            </p:cNvPr>
            <p:cNvSpPr/>
            <p:nvPr/>
          </p:nvSpPr>
          <p:spPr>
            <a:xfrm>
              <a:off x="8410600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22D95C72-742E-3680-9779-5169850BA123}"/>
              </a:ext>
            </a:extLst>
          </p:cNvPr>
          <p:cNvSpPr/>
          <p:nvPr/>
        </p:nvSpPr>
        <p:spPr>
          <a:xfrm>
            <a:off x="3262254" y="2691262"/>
            <a:ext cx="978804" cy="430887"/>
          </a:xfrm>
          <a:prstGeom prst="leftRightArrow">
            <a:avLst/>
          </a:prstGeom>
          <a:solidFill>
            <a:srgbClr val="404040"/>
          </a:solidFill>
          <a:ln w="19050">
            <a:solidFill>
              <a:srgbClr val="172C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B7EDA2F5-4FE7-C45C-1EAE-849D2A502EF0}"/>
              </a:ext>
            </a:extLst>
          </p:cNvPr>
          <p:cNvSpPr/>
          <p:nvPr/>
        </p:nvSpPr>
        <p:spPr>
          <a:xfrm>
            <a:off x="3367957" y="2548910"/>
            <a:ext cx="766446" cy="715189"/>
          </a:xfrm>
          <a:prstGeom prst="mathMultiply">
            <a:avLst>
              <a:gd name="adj1" fmla="val 6215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640377C-210B-5117-9308-F3628E0CD64E}"/>
              </a:ext>
            </a:extLst>
          </p:cNvPr>
          <p:cNvSpPr/>
          <p:nvPr/>
        </p:nvSpPr>
        <p:spPr>
          <a:xfrm>
            <a:off x="2691390" y="5397260"/>
            <a:ext cx="595546" cy="438150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88CDD92-8477-1017-772A-FAE8DACD0C50}"/>
              </a:ext>
            </a:extLst>
          </p:cNvPr>
          <p:cNvSpPr/>
          <p:nvPr/>
        </p:nvSpPr>
        <p:spPr>
          <a:xfrm>
            <a:off x="5611425" y="5397260"/>
            <a:ext cx="595545" cy="438150"/>
          </a:xfrm>
          <a:prstGeom prst="roundRect">
            <a:avLst/>
          </a:prstGeom>
          <a:solidFill>
            <a:srgbClr val="98DAA7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D8D7AE8-A2B4-8FEF-6B87-2C502F24C667}"/>
              </a:ext>
            </a:extLst>
          </p:cNvPr>
          <p:cNvSpPr/>
          <p:nvPr/>
        </p:nvSpPr>
        <p:spPr>
          <a:xfrm>
            <a:off x="1961381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BB8FE7-6E29-A706-5E66-85E2ED16918B}"/>
              </a:ext>
            </a:extLst>
          </p:cNvPr>
          <p:cNvSpPr/>
          <p:nvPr/>
        </p:nvSpPr>
        <p:spPr>
          <a:xfrm>
            <a:off x="3421399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F3594F-EFED-30CA-5380-F504FF1887DA}"/>
              </a:ext>
            </a:extLst>
          </p:cNvPr>
          <p:cNvSpPr/>
          <p:nvPr/>
        </p:nvSpPr>
        <p:spPr>
          <a:xfrm>
            <a:off x="4881417" y="5397260"/>
            <a:ext cx="595545" cy="438150"/>
          </a:xfrm>
          <a:prstGeom prst="roundRect">
            <a:avLst/>
          </a:prstGeom>
          <a:solidFill>
            <a:srgbClr val="ABC9EA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36D59BE-D373-1CF2-BECF-604825F6EB7B}"/>
              </a:ext>
            </a:extLst>
          </p:cNvPr>
          <p:cNvSpPr/>
          <p:nvPr/>
        </p:nvSpPr>
        <p:spPr>
          <a:xfrm>
            <a:off x="4151408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7F471EF-490F-F503-0E02-483C87730DA2}"/>
              </a:ext>
            </a:extLst>
          </p:cNvPr>
          <p:cNvSpPr/>
          <p:nvPr/>
        </p:nvSpPr>
        <p:spPr>
          <a:xfrm>
            <a:off x="6341433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F70FED-5DDC-2AAA-17B4-7494DCB26F9D}"/>
              </a:ext>
            </a:extLst>
          </p:cNvPr>
          <p:cNvGrpSpPr/>
          <p:nvPr/>
        </p:nvGrpSpPr>
        <p:grpSpPr>
          <a:xfrm>
            <a:off x="-115275" y="5397260"/>
            <a:ext cx="3292185" cy="952007"/>
            <a:chOff x="-115275" y="5397260"/>
            <a:chExt cx="3292185" cy="95200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C70FEE-FED3-A237-7A35-EDDFFED45A67}"/>
                </a:ext>
              </a:extLst>
            </p:cNvPr>
            <p:cNvSpPr/>
            <p:nvPr/>
          </p:nvSpPr>
          <p:spPr>
            <a:xfrm>
              <a:off x="1231373" y="5397260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T1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B4267B-CC31-9971-7DF4-C694A23C3D17}"/>
                </a:ext>
              </a:extLst>
            </p:cNvPr>
            <p:cNvGrpSpPr/>
            <p:nvPr/>
          </p:nvGrpSpPr>
          <p:grpSpPr>
            <a:xfrm>
              <a:off x="-115275" y="5840490"/>
              <a:ext cx="3292185" cy="508777"/>
              <a:chOff x="-115275" y="5952250"/>
              <a:chExt cx="3292185" cy="50877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A26277-7D58-6B62-7BF7-D2A96752D0E5}"/>
                  </a:ext>
                </a:extLst>
              </p:cNvPr>
              <p:cNvSpPr txBox="1"/>
              <p:nvPr/>
            </p:nvSpPr>
            <p:spPr>
              <a:xfrm>
                <a:off x="-115275" y="6091695"/>
                <a:ext cx="3292185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22A35"/>
                    </a:solidFill>
                    <a:latin typeface="+mj-lt"/>
                  </a:rPr>
                  <a:t>Thread 1’s Row Activations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0377A277-B376-E225-3E82-47C762717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145" y="5952250"/>
                <a:ext cx="1" cy="224189"/>
              </a:xfrm>
              <a:prstGeom prst="straightConnector1">
                <a:avLst/>
              </a:prstGeom>
              <a:ln w="28575">
                <a:solidFill>
                  <a:srgbClr val="222A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FCB21B-3B55-E5F6-F522-5A8074336EFE}"/>
              </a:ext>
            </a:extLst>
          </p:cNvPr>
          <p:cNvGrpSpPr/>
          <p:nvPr/>
        </p:nvGrpSpPr>
        <p:grpSpPr>
          <a:xfrm>
            <a:off x="5629713" y="5397260"/>
            <a:ext cx="3627273" cy="931687"/>
            <a:chOff x="5629713" y="5397260"/>
            <a:chExt cx="3627273" cy="931687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6E89F41-51BC-5440-D404-9DEB6DB0F5A1}"/>
                </a:ext>
              </a:extLst>
            </p:cNvPr>
            <p:cNvSpPr/>
            <p:nvPr/>
          </p:nvSpPr>
          <p:spPr>
            <a:xfrm>
              <a:off x="7071443" y="5397260"/>
              <a:ext cx="841183" cy="438150"/>
            </a:xfrm>
            <a:prstGeom prst="roundRect">
              <a:avLst/>
            </a:prstGeom>
            <a:solidFill>
              <a:srgbClr val="AE78D6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82EC71C-826E-A2B8-D93C-517366EF61BF}"/>
                </a:ext>
              </a:extLst>
            </p:cNvPr>
            <p:cNvGrpSpPr/>
            <p:nvPr/>
          </p:nvGrpSpPr>
          <p:grpSpPr>
            <a:xfrm>
              <a:off x="5629713" y="5835410"/>
              <a:ext cx="3627273" cy="493537"/>
              <a:chOff x="5629713" y="5967490"/>
              <a:chExt cx="3627273" cy="49353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44EB39-03F6-1C8A-BF75-BFFDD5A29981}"/>
                  </a:ext>
                </a:extLst>
              </p:cNvPr>
              <p:cNvSpPr txBox="1"/>
              <p:nvPr/>
            </p:nvSpPr>
            <p:spPr>
              <a:xfrm>
                <a:off x="5629713" y="6091695"/>
                <a:ext cx="3627273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srgbClr val="222A35"/>
                    </a:solidFill>
                    <a:latin typeface="+mj-lt"/>
                  </a:rPr>
                  <a:t>RowHammer</a:t>
                </a:r>
                <a:r>
                  <a:rPr lang="en-US" b="1" dirty="0">
                    <a:solidFill>
                      <a:srgbClr val="222A35"/>
                    </a:solidFill>
                    <a:latin typeface="+mj-lt"/>
                  </a:rPr>
                  <a:t>-Preventive Action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59219CF-3063-A3DF-0158-E4A16DB87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8413" y="5967490"/>
                <a:ext cx="0" cy="224189"/>
              </a:xfrm>
              <a:prstGeom prst="straightConnector1">
                <a:avLst/>
              </a:prstGeom>
              <a:ln w="28575">
                <a:solidFill>
                  <a:srgbClr val="222A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E536EB-EC8F-4580-8658-723840BEA810}"/>
              </a:ext>
            </a:extLst>
          </p:cNvPr>
          <p:cNvGrpSpPr/>
          <p:nvPr/>
        </p:nvGrpSpPr>
        <p:grpSpPr>
          <a:xfrm>
            <a:off x="1064044" y="4000719"/>
            <a:ext cx="6347803" cy="515628"/>
            <a:chOff x="1064044" y="3929599"/>
            <a:chExt cx="6347803" cy="51562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3F88EF-84DE-080B-D258-0E8706DB5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044" y="3950623"/>
              <a:ext cx="489300" cy="48374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BCC470-C155-9781-88BE-0BCC7859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902" t="3082" r="3262" b="1383"/>
            <a:stretch/>
          </p:blipFill>
          <p:spPr>
            <a:xfrm>
              <a:off x="3016135" y="3950623"/>
              <a:ext cx="487411" cy="4837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56D4A9A-9F04-BE58-52E4-BD41803BA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502" t="1683" r="5291" b="2514"/>
            <a:stretch/>
          </p:blipFill>
          <p:spPr>
            <a:xfrm>
              <a:off x="4958717" y="3947438"/>
              <a:ext cx="498953" cy="49519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0F9C4F7-E121-6632-31B9-E1E815B0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1922" y="3929599"/>
              <a:ext cx="579120" cy="515628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7E43874-BEF3-0C7B-6EFF-CE7CFECD4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5440" y="3977918"/>
              <a:ext cx="0" cy="407392"/>
            </a:xfrm>
            <a:prstGeom prst="straightConnector1">
              <a:avLst/>
            </a:prstGeom>
            <a:ln w="3810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D7492DC-5487-146E-F4BD-F2DB75529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7590" y="3977918"/>
              <a:ext cx="0" cy="407392"/>
            </a:xfrm>
            <a:prstGeom prst="straightConnector1">
              <a:avLst/>
            </a:prstGeom>
            <a:ln w="38100">
              <a:solidFill>
                <a:srgbClr val="843C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4435C2E-B2D0-80F6-25EE-F8693C9FD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8310" y="3977918"/>
              <a:ext cx="0" cy="407392"/>
            </a:xfrm>
            <a:prstGeom prst="straightConnector1">
              <a:avLst/>
            </a:prstGeom>
            <a:ln w="38100">
              <a:solidFill>
                <a:srgbClr val="3758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A4DA575-A189-6D98-2A48-A8B37FE89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1847" y="3977918"/>
              <a:ext cx="0" cy="407392"/>
            </a:xfrm>
            <a:prstGeom prst="straightConnector1">
              <a:avLst/>
            </a:prstGeom>
            <a:ln w="38100">
              <a:solidFill>
                <a:srgbClr val="6E20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D84EA34-A481-07C8-FD44-84C3ED6565A2}"/>
              </a:ext>
            </a:extLst>
          </p:cNvPr>
          <p:cNvSpPr txBox="1"/>
          <p:nvPr/>
        </p:nvSpPr>
        <p:spPr>
          <a:xfrm>
            <a:off x="82272" y="3694909"/>
            <a:ext cx="244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  <a:latin typeface="+mj-lt"/>
              </a:rPr>
              <a:t>RH-Preventive Score</a:t>
            </a:r>
            <a:endParaRPr lang="en-US" sz="1800" b="1" dirty="0">
              <a:solidFill>
                <a:srgbClr val="2038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80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4734A-1FCB-DC49-EE1B-8FFBC44DC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89BA0-C085-F615-6613-1E028747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EBAEB6C3-D0A5-F1BA-FF6F-8BE6BCA4B481}"/>
              </a:ext>
            </a:extLst>
          </p:cNvPr>
          <p:cNvSpPr/>
          <p:nvPr/>
        </p:nvSpPr>
        <p:spPr>
          <a:xfrm>
            <a:off x="-77821" y="1839991"/>
            <a:ext cx="9299642" cy="12556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7ACE51-5EF7-8C20-4756-06301900C1AB}"/>
              </a:ext>
            </a:extLst>
          </p:cNvPr>
          <p:cNvSpPr txBox="1"/>
          <p:nvPr/>
        </p:nvSpPr>
        <p:spPr>
          <a:xfrm>
            <a:off x="133004" y="2080972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E883BE-404A-F932-68FE-10E521CD3041}"/>
              </a:ext>
            </a:extLst>
          </p:cNvPr>
          <p:cNvSpPr txBox="1"/>
          <p:nvPr/>
        </p:nvSpPr>
        <p:spPr>
          <a:xfrm>
            <a:off x="903082" y="2173306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Probabilistic Row Activation (PARA)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7A4EF-F7F9-60AB-F3CA-948C960BBA67}"/>
              </a:ext>
            </a:extLst>
          </p:cNvPr>
          <p:cNvGrpSpPr/>
          <p:nvPr/>
        </p:nvGrpSpPr>
        <p:grpSpPr>
          <a:xfrm>
            <a:off x="-77821" y="3771901"/>
            <a:ext cx="9405055" cy="1255633"/>
            <a:chOff x="-77821" y="1839991"/>
            <a:chExt cx="9405055" cy="125563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12B360-23F5-530D-4F54-7980051F4BCA}"/>
                </a:ext>
              </a:extLst>
            </p:cNvPr>
            <p:cNvSpPr/>
            <p:nvPr/>
          </p:nvSpPr>
          <p:spPr>
            <a:xfrm>
              <a:off x="-77821" y="1839991"/>
              <a:ext cx="9299642" cy="1255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46F24A-2246-7CF3-228F-654B1A703049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36886F-5DF3-BBAA-E13E-058DFB29AB0C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Per Row Activation Counting (PRAC)</a:t>
              </a:r>
            </a:p>
          </p:txBody>
        </p:sp>
      </p:grpSp>
      <p:sp>
        <p:nvSpPr>
          <p:cNvPr id="3" name="Slayt Numarası Yer Tutucusu 4">
            <a:extLst>
              <a:ext uri="{FF2B5EF4-FFF2-40B4-BE49-F238E27FC236}">
                <a16:creationId xmlns:a16="http://schemas.microsoft.com/office/drawing/2014/main" id="{0DA59211-55B0-0520-3903-5D4619D1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24</a:t>
            </a:fld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43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B8E38-C02E-1C9E-A6D8-FA3AF189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4101ED-4703-EAB5-7090-ED0413FE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CEA44458-B05C-0C94-608B-ED8D55682A25}"/>
              </a:ext>
            </a:extLst>
          </p:cNvPr>
          <p:cNvSpPr/>
          <p:nvPr/>
        </p:nvSpPr>
        <p:spPr>
          <a:xfrm>
            <a:off x="-77821" y="1839991"/>
            <a:ext cx="9299642" cy="125563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EED02A-6D90-27B0-5C30-BFD3B75596ED}"/>
              </a:ext>
            </a:extLst>
          </p:cNvPr>
          <p:cNvSpPr txBox="1"/>
          <p:nvPr/>
        </p:nvSpPr>
        <p:spPr>
          <a:xfrm>
            <a:off x="133004" y="2080972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DD25EE-3B6C-F2BB-0727-808DBCD7FE62}"/>
              </a:ext>
            </a:extLst>
          </p:cNvPr>
          <p:cNvSpPr txBox="1"/>
          <p:nvPr/>
        </p:nvSpPr>
        <p:spPr>
          <a:xfrm>
            <a:off x="903082" y="2173306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Probabilistic Row Activation (PARA)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99E20-8D37-2321-466B-63F31F4BEC16}"/>
              </a:ext>
            </a:extLst>
          </p:cNvPr>
          <p:cNvGrpSpPr/>
          <p:nvPr/>
        </p:nvGrpSpPr>
        <p:grpSpPr>
          <a:xfrm>
            <a:off x="-77821" y="3771901"/>
            <a:ext cx="9405055" cy="1255633"/>
            <a:chOff x="-77821" y="1839991"/>
            <a:chExt cx="9405055" cy="1255633"/>
          </a:xfrm>
          <a:solidFill>
            <a:srgbClr val="BFBFB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08930F-B6F4-8669-6006-AA3B4F3436DD}"/>
                </a:ext>
              </a:extLst>
            </p:cNvPr>
            <p:cNvSpPr/>
            <p:nvPr/>
          </p:nvSpPr>
          <p:spPr>
            <a:xfrm>
              <a:off x="-77821" y="1839991"/>
              <a:ext cx="9299642" cy="12556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C78339-375C-E01B-5BD1-C30ED5F474D0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ECF302-DB23-729A-E02C-308FE4A5BCFD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Per Row Activation Counting (PRAC)</a:t>
              </a:r>
            </a:p>
          </p:txBody>
        </p:sp>
      </p:grpSp>
      <p:sp>
        <p:nvSpPr>
          <p:cNvPr id="3" name="Slayt Numarası Yer Tutucusu 4">
            <a:extLst>
              <a:ext uri="{FF2B5EF4-FFF2-40B4-BE49-F238E27FC236}">
                <a16:creationId xmlns:a16="http://schemas.microsoft.com/office/drawing/2014/main" id="{8CF76744-C56D-4963-8D26-AD492BF0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25</a:t>
            </a:fld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8433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85F9D-558C-D669-D04D-5CC72528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9399A3-7329-F818-4D9C-8497A9C9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PARA (I)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BB8F3AC-E997-BA55-CAA9-27750BA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26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8B26A-8A1D-C264-41C9-E6462C8AE7C2}"/>
              </a:ext>
            </a:extLst>
          </p:cNvPr>
          <p:cNvSpPr txBox="1"/>
          <p:nvPr/>
        </p:nvSpPr>
        <p:spPr>
          <a:xfrm>
            <a:off x="259081" y="1029153"/>
            <a:ext cx="8625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E206A"/>
                </a:solidFill>
                <a:latin typeface="+mj-lt"/>
              </a:rPr>
              <a:t>BreakHammer</a:t>
            </a:r>
            <a:r>
              <a:rPr lang="en-US" sz="2400" dirty="0">
                <a:latin typeface="+mj-lt"/>
              </a:rPr>
              <a:t> cooperates with existing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 solutions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Probabilistic Row Activation (PARA) [Kim+, ISCA 2024]: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Generates</a:t>
            </a:r>
            <a:r>
              <a:rPr lang="en-US" sz="2400" dirty="0">
                <a:latin typeface="+mj-lt"/>
              </a:rPr>
              <a:t> a random number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Compares the number </a:t>
            </a:r>
            <a:r>
              <a:rPr lang="en-US" sz="2400" b="1" dirty="0">
                <a:latin typeface="+mj-lt"/>
              </a:rPr>
              <a:t>with a threshold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If the random number exceeds the threshold                                             </a:t>
            </a:r>
            <a:r>
              <a:rPr lang="en-US" sz="2400" b="1" dirty="0">
                <a:latin typeface="+mj-lt"/>
              </a:rPr>
              <a:t>performs a preventive refresh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3C5D1B-E246-3170-1161-F09B4D498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2076959" y="4293624"/>
            <a:ext cx="1633649" cy="1520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DAE2F9-6823-91EE-068E-347BF34597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5136665" y="4313220"/>
            <a:ext cx="3312137" cy="15209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AD7F26-199D-F5E2-1C9D-3205DBC6D883}"/>
              </a:ext>
            </a:extLst>
          </p:cNvPr>
          <p:cNvGrpSpPr/>
          <p:nvPr/>
        </p:nvGrpSpPr>
        <p:grpSpPr>
          <a:xfrm>
            <a:off x="5406257" y="4659177"/>
            <a:ext cx="2741933" cy="722074"/>
            <a:chOff x="4903940" y="2446762"/>
            <a:chExt cx="2741933" cy="722074"/>
          </a:xfrm>
        </p:grpSpPr>
        <p:sp>
          <p:nvSpPr>
            <p:cNvPr id="36" name="iso highlight">
              <a:extLst>
                <a:ext uri="{FF2B5EF4-FFF2-40B4-BE49-F238E27FC236}">
                  <a16:creationId xmlns:a16="http://schemas.microsoft.com/office/drawing/2014/main" id="{368154F2-DC94-59FA-08AB-DB158BBFC878}"/>
                </a:ext>
              </a:extLst>
            </p:cNvPr>
            <p:cNvSpPr/>
            <p:nvPr/>
          </p:nvSpPr>
          <p:spPr>
            <a:xfrm>
              <a:off x="5583333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 highlight">
              <a:extLst>
                <a:ext uri="{FF2B5EF4-FFF2-40B4-BE49-F238E27FC236}">
                  <a16:creationId xmlns:a16="http://schemas.microsoft.com/office/drawing/2014/main" id="{B0CB74FC-15B0-DA7B-156E-286D99CD99E7}"/>
                </a:ext>
              </a:extLst>
            </p:cNvPr>
            <p:cNvSpPr/>
            <p:nvPr/>
          </p:nvSpPr>
          <p:spPr>
            <a:xfrm>
              <a:off x="4903940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 highlight">
              <a:extLst>
                <a:ext uri="{FF2B5EF4-FFF2-40B4-BE49-F238E27FC236}">
                  <a16:creationId xmlns:a16="http://schemas.microsoft.com/office/drawing/2014/main" id="{772E8E43-3309-3ECB-D3F9-AFC35441BC02}"/>
                </a:ext>
              </a:extLst>
            </p:cNvPr>
            <p:cNvSpPr/>
            <p:nvPr/>
          </p:nvSpPr>
          <p:spPr>
            <a:xfrm>
              <a:off x="6527498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 highlight">
              <a:extLst>
                <a:ext uri="{FF2B5EF4-FFF2-40B4-BE49-F238E27FC236}">
                  <a16:creationId xmlns:a16="http://schemas.microsoft.com/office/drawing/2014/main" id="{A0A330EA-FED7-1E32-D344-9B790B2ABF6E}"/>
                </a:ext>
              </a:extLst>
            </p:cNvPr>
            <p:cNvSpPr/>
            <p:nvPr/>
          </p:nvSpPr>
          <p:spPr>
            <a:xfrm>
              <a:off x="7172144" y="2448800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 highlight">
              <a:extLst>
                <a:ext uri="{FF2B5EF4-FFF2-40B4-BE49-F238E27FC236}">
                  <a16:creationId xmlns:a16="http://schemas.microsoft.com/office/drawing/2014/main" id="{E29CB01E-394E-1158-C6FA-0C14EE154F9B}"/>
                </a:ext>
              </a:extLst>
            </p:cNvPr>
            <p:cNvSpPr/>
            <p:nvPr/>
          </p:nvSpPr>
          <p:spPr>
            <a:xfrm>
              <a:off x="5583614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 highlight">
              <a:extLst>
                <a:ext uri="{FF2B5EF4-FFF2-40B4-BE49-F238E27FC236}">
                  <a16:creationId xmlns:a16="http://schemas.microsoft.com/office/drawing/2014/main" id="{F4A186C9-5E7B-6185-49D2-88730EC02503}"/>
                </a:ext>
              </a:extLst>
            </p:cNvPr>
            <p:cNvSpPr/>
            <p:nvPr/>
          </p:nvSpPr>
          <p:spPr>
            <a:xfrm>
              <a:off x="4904221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 highlight">
              <a:extLst>
                <a:ext uri="{FF2B5EF4-FFF2-40B4-BE49-F238E27FC236}">
                  <a16:creationId xmlns:a16="http://schemas.microsoft.com/office/drawing/2014/main" id="{8AC5EC5C-E4EE-6216-96C8-B0E816C84CEB}"/>
                </a:ext>
              </a:extLst>
            </p:cNvPr>
            <p:cNvSpPr/>
            <p:nvPr/>
          </p:nvSpPr>
          <p:spPr>
            <a:xfrm>
              <a:off x="6527779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 highlight">
              <a:extLst>
                <a:ext uri="{FF2B5EF4-FFF2-40B4-BE49-F238E27FC236}">
                  <a16:creationId xmlns:a16="http://schemas.microsoft.com/office/drawing/2014/main" id="{25DB2AF3-1B74-3FFC-EE69-4290EA62221B}"/>
                </a:ext>
              </a:extLst>
            </p:cNvPr>
            <p:cNvSpPr/>
            <p:nvPr/>
          </p:nvSpPr>
          <p:spPr>
            <a:xfrm>
              <a:off x="7172425" y="2934721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58C82573-AE94-530F-1FBF-EF17B4126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097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CA02A9BA-6CC2-5FDE-3D9E-704922394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328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4EDFE65D-76A1-E842-F479-EA3021E5A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891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6825B95-726A-31A4-AEFC-5A09C5374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699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46C1BD-ABFF-629D-9F12-449866B99386}"/>
              </a:ext>
            </a:extLst>
          </p:cNvPr>
          <p:cNvGrpSpPr/>
          <p:nvPr/>
        </p:nvGrpSpPr>
        <p:grpSpPr>
          <a:xfrm>
            <a:off x="350861" y="4537165"/>
            <a:ext cx="4730639" cy="993746"/>
            <a:chOff x="350861" y="4537165"/>
            <a:chExt cx="4730639" cy="993746"/>
          </a:xfrm>
        </p:grpSpPr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3421C29D-576E-0621-4FC5-4F8EB1642494}"/>
                </a:ext>
              </a:extLst>
            </p:cNvPr>
            <p:cNvSpPr/>
            <p:nvPr/>
          </p:nvSpPr>
          <p:spPr>
            <a:xfrm flipH="1">
              <a:off x="3755513" y="4537165"/>
              <a:ext cx="1325987" cy="461665"/>
            </a:xfrm>
            <a:prstGeom prst="leftArrow">
              <a:avLst>
                <a:gd name="adj1" fmla="val 62642"/>
                <a:gd name="adj2" fmla="val 55282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access</a:t>
              </a:r>
            </a:p>
          </p:txBody>
        </p:sp>
        <p:pic>
          <p:nvPicPr>
            <p:cNvPr id="14" name="Graphic 13" descr="Dice with solid fill">
              <a:extLst>
                <a:ext uri="{FF2B5EF4-FFF2-40B4-BE49-F238E27FC236}">
                  <a16:creationId xmlns:a16="http://schemas.microsoft.com/office/drawing/2014/main" id="{0AE6DD06-6181-22D5-3D10-79435E5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0861" y="4616511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F86EC3-8701-48B4-2369-A83A6967741F}"/>
              </a:ext>
            </a:extLst>
          </p:cNvPr>
          <p:cNvGrpSpPr/>
          <p:nvPr/>
        </p:nvGrpSpPr>
        <p:grpSpPr>
          <a:xfrm>
            <a:off x="1106495" y="4416913"/>
            <a:ext cx="3975005" cy="1191517"/>
            <a:chOff x="1106495" y="4416913"/>
            <a:chExt cx="3975005" cy="1191517"/>
          </a:xfrm>
        </p:grpSpPr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2207BA34-6818-8307-EB3A-013F0A6FF410}"/>
                </a:ext>
              </a:extLst>
            </p:cNvPr>
            <p:cNvSpPr/>
            <p:nvPr/>
          </p:nvSpPr>
          <p:spPr>
            <a:xfrm flipH="1">
              <a:off x="3755513" y="5146765"/>
              <a:ext cx="1325987" cy="461665"/>
            </a:xfrm>
            <a:prstGeom prst="leftArrow">
              <a:avLst>
                <a:gd name="adj1" fmla="val 62642"/>
                <a:gd name="adj2" fmla="val 55282"/>
              </a:avLst>
            </a:prstGeom>
            <a:solidFill>
              <a:srgbClr val="AE78D6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+mj-lt"/>
                </a:rPr>
                <a:t>refresh</a:t>
              </a:r>
              <a:r>
                <a:rPr lang="en-US" sz="2000" baseline="-25000" dirty="0" err="1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5720ED-A5BE-A334-5CA5-B69723A7CB7E}"/>
                </a:ext>
              </a:extLst>
            </p:cNvPr>
            <p:cNvSpPr txBox="1"/>
            <p:nvPr/>
          </p:nvSpPr>
          <p:spPr>
            <a:xfrm>
              <a:off x="1106495" y="4416913"/>
              <a:ext cx="106792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latin typeface="+mj-lt"/>
                </a:rPr>
                <a:t>&gt;?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8217-3E9F-0376-B141-1DE45C0D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EDA112-016D-8109-63AA-5CC82D48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PARA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CFF1E4-3B1D-A015-9BD7-87459B69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27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0B2E3-F77B-F548-36EF-ECDB566704FD}"/>
              </a:ext>
            </a:extLst>
          </p:cNvPr>
          <p:cNvSpPr txBox="1"/>
          <p:nvPr/>
        </p:nvSpPr>
        <p:spPr>
          <a:xfrm>
            <a:off x="259081" y="945450"/>
            <a:ext cx="8625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Probabilistic Row Activation + BreakHammer (PARA+BH):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Track row activation</a:t>
            </a:r>
            <a:r>
              <a:rPr lang="en-US" sz="2400" dirty="0">
                <a:latin typeface="+mj-lt"/>
              </a:rPr>
              <a:t> count of each thread 			      </a:t>
            </a:r>
            <a:r>
              <a:rPr lang="en-US" sz="2400" b="1" dirty="0">
                <a:latin typeface="+mj-lt"/>
              </a:rPr>
              <a:t>between preventive refreshes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Increment each thread’s score proportionally to its activations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FCB7C7-CDDC-AAE7-4E4B-4F802D3FD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888829" y="3947784"/>
            <a:ext cx="1888624" cy="1758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DDDDB-0AF3-96FB-92F4-387FAAC88A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426085" y="3970438"/>
            <a:ext cx="3829086" cy="175837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263C3870-4509-9976-7B1E-149074C33FB0}"/>
              </a:ext>
            </a:extLst>
          </p:cNvPr>
          <p:cNvSpPr/>
          <p:nvPr/>
        </p:nvSpPr>
        <p:spPr>
          <a:xfrm flipH="1">
            <a:off x="2830626" y="4252879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access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A45644-C645-FF8E-BF49-886E8918A016}"/>
              </a:ext>
            </a:extLst>
          </p:cNvPr>
          <p:cNvCxnSpPr>
            <a:cxnSpLocks/>
          </p:cNvCxnSpPr>
          <p:nvPr/>
        </p:nvCxnSpPr>
        <p:spPr>
          <a:xfrm>
            <a:off x="670560" y="6093336"/>
            <a:ext cx="7392891" cy="0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C8959AD-FBAC-8EFA-0564-3BFE80FC5D1F}"/>
              </a:ext>
            </a:extLst>
          </p:cNvPr>
          <p:cNvGrpSpPr/>
          <p:nvPr/>
        </p:nvGrpSpPr>
        <p:grpSpPr>
          <a:xfrm>
            <a:off x="865349" y="5869147"/>
            <a:ext cx="4975597" cy="438150"/>
            <a:chOff x="1139669" y="5660801"/>
            <a:chExt cx="4975597" cy="4381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ABC6D80-E8A8-C948-2B2C-A74505C6A108}"/>
                </a:ext>
              </a:extLst>
            </p:cNvPr>
            <p:cNvSpPr/>
            <p:nvPr/>
          </p:nvSpPr>
          <p:spPr>
            <a:xfrm>
              <a:off x="2599686" y="5660801"/>
              <a:ext cx="595546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330E9DF-FB51-0B6B-D21F-BDB9A755C8E3}"/>
                </a:ext>
              </a:extLst>
            </p:cNvPr>
            <p:cNvSpPr/>
            <p:nvPr/>
          </p:nvSpPr>
          <p:spPr>
            <a:xfrm>
              <a:off x="5519721" y="5660801"/>
              <a:ext cx="59554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C4E8FF-B04A-B95D-F362-48E8389B35BE}"/>
                </a:ext>
              </a:extLst>
            </p:cNvPr>
            <p:cNvSpPr/>
            <p:nvPr/>
          </p:nvSpPr>
          <p:spPr>
            <a:xfrm>
              <a:off x="1869677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551105-32D5-F6ED-EDAF-416E1B56EA32}"/>
                </a:ext>
              </a:extLst>
            </p:cNvPr>
            <p:cNvSpPr/>
            <p:nvPr/>
          </p:nvSpPr>
          <p:spPr>
            <a:xfrm>
              <a:off x="1139669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103448F-8CC6-4971-65DD-1B1305E3DED1}"/>
                </a:ext>
              </a:extLst>
            </p:cNvPr>
            <p:cNvSpPr/>
            <p:nvPr/>
          </p:nvSpPr>
          <p:spPr>
            <a:xfrm>
              <a:off x="3329695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5791426-C826-C726-C409-F8C68B81B28B}"/>
                </a:ext>
              </a:extLst>
            </p:cNvPr>
            <p:cNvSpPr/>
            <p:nvPr/>
          </p:nvSpPr>
          <p:spPr>
            <a:xfrm>
              <a:off x="4789713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9F824CC-6FC2-6038-90B8-46E0242C83B2}"/>
                </a:ext>
              </a:extLst>
            </p:cNvPr>
            <p:cNvSpPr/>
            <p:nvPr/>
          </p:nvSpPr>
          <p:spPr>
            <a:xfrm>
              <a:off x="4059704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9B10F48-B5E6-6042-06E5-FC0F3DF08C66}"/>
              </a:ext>
            </a:extLst>
          </p:cNvPr>
          <p:cNvSpPr/>
          <p:nvPr/>
        </p:nvSpPr>
        <p:spPr>
          <a:xfrm>
            <a:off x="5975409" y="5869147"/>
            <a:ext cx="1758269" cy="438150"/>
          </a:xfrm>
          <a:prstGeom prst="roundRect">
            <a:avLst/>
          </a:prstGeom>
          <a:solidFill>
            <a:srgbClr val="AE78D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+mj-lt"/>
              </a:rPr>
              <a:t>refresh</a:t>
            </a:r>
            <a:r>
              <a:rPr lang="en-US" sz="2200" b="1" baseline="-25000" dirty="0" err="1">
                <a:solidFill>
                  <a:schemeClr val="bg1"/>
                </a:solidFill>
                <a:latin typeface="+mj-lt"/>
              </a:rPr>
              <a:t>P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76D166-29D0-834C-5DC4-8B0145EF06AD}"/>
              </a:ext>
            </a:extLst>
          </p:cNvPr>
          <p:cNvSpPr txBox="1"/>
          <p:nvPr/>
        </p:nvSpPr>
        <p:spPr>
          <a:xfrm>
            <a:off x="8080172" y="584563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2C51"/>
                </a:solidFill>
                <a:latin typeface="+mj-lt"/>
              </a:rPr>
              <a:t>Time</a:t>
            </a:r>
            <a:endParaRPr lang="en-US" b="1" dirty="0">
              <a:solidFill>
                <a:srgbClr val="172C5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D05EFE-5539-2689-6D14-8C236DA7EE9B}"/>
              </a:ext>
            </a:extLst>
          </p:cNvPr>
          <p:cNvGrpSpPr/>
          <p:nvPr/>
        </p:nvGrpSpPr>
        <p:grpSpPr>
          <a:xfrm>
            <a:off x="1732783" y="3326669"/>
            <a:ext cx="5678435" cy="438150"/>
            <a:chOff x="1914394" y="2853874"/>
            <a:chExt cx="5678435" cy="43815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A9AECDC-9A1E-00D4-D062-253089A70005}"/>
                </a:ext>
              </a:extLst>
            </p:cNvPr>
            <p:cNvSpPr/>
            <p:nvPr/>
          </p:nvSpPr>
          <p:spPr>
            <a:xfrm>
              <a:off x="1914394" y="2853874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690A429-1EE9-BFEE-03F3-463619A983C0}"/>
                </a:ext>
              </a:extLst>
            </p:cNvPr>
            <p:cNvSpPr/>
            <p:nvPr/>
          </p:nvSpPr>
          <p:spPr>
            <a:xfrm>
              <a:off x="3867954" y="2853874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8E2089E-184A-7C3B-7DF1-9BB92487C12E}"/>
                </a:ext>
              </a:extLst>
            </p:cNvPr>
            <p:cNvSpPr/>
            <p:nvPr/>
          </p:nvSpPr>
          <p:spPr>
            <a:xfrm>
              <a:off x="5821514" y="2853874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8F1E0C9-D4A2-09B9-CB4A-0F0C30EF4A52}"/>
              </a:ext>
            </a:extLst>
          </p:cNvPr>
          <p:cNvGrpSpPr/>
          <p:nvPr/>
        </p:nvGrpSpPr>
        <p:grpSpPr>
          <a:xfrm>
            <a:off x="2373790" y="2760008"/>
            <a:ext cx="4462459" cy="495960"/>
            <a:chOff x="2373790" y="2412763"/>
            <a:chExt cx="4462459" cy="49596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D1B88FE-CB01-AEAB-24A8-513C2D5B7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857" t="3828" r="8219" b="1847"/>
            <a:stretch/>
          </p:blipFill>
          <p:spPr>
            <a:xfrm>
              <a:off x="6249730" y="2412763"/>
              <a:ext cx="487410" cy="4959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1026D3C-A567-B360-8E75-A0175CF7A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3790" y="2413001"/>
              <a:ext cx="489300" cy="48374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0992B2B-71AB-C031-3625-24B8A651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902" t="3082" r="3262" b="1383"/>
            <a:stretch/>
          </p:blipFill>
          <p:spPr>
            <a:xfrm>
              <a:off x="4326622" y="2413001"/>
              <a:ext cx="487411" cy="483740"/>
            </a:xfrm>
            <a:prstGeom prst="rect">
              <a:avLst/>
            </a:prstGeom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FEB5708-8559-EB9A-19DE-E6CE5FF21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3379" y="2442618"/>
              <a:ext cx="0" cy="407392"/>
            </a:xfrm>
            <a:prstGeom prst="straightConnector1">
              <a:avLst/>
            </a:prstGeom>
            <a:ln w="3810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C26B9DD-9B99-A461-807F-F5105ADD9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5529" y="2442618"/>
              <a:ext cx="0" cy="407392"/>
            </a:xfrm>
            <a:prstGeom prst="straightConnector1">
              <a:avLst/>
            </a:prstGeom>
            <a:ln w="38100">
              <a:solidFill>
                <a:srgbClr val="843C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2E1F817-D7BC-BB87-62FF-7C167B2E11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6249" y="2442618"/>
              <a:ext cx="0" cy="407392"/>
            </a:xfrm>
            <a:prstGeom prst="straightConnector1">
              <a:avLst/>
            </a:prstGeom>
            <a:ln w="38100">
              <a:solidFill>
                <a:srgbClr val="3758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rrow: Left 3">
            <a:extLst>
              <a:ext uri="{FF2B5EF4-FFF2-40B4-BE49-F238E27FC236}">
                <a16:creationId xmlns:a16="http://schemas.microsoft.com/office/drawing/2014/main" id="{CC0E82DB-93FC-F37B-A0C4-F84CA0695E13}"/>
              </a:ext>
            </a:extLst>
          </p:cNvPr>
          <p:cNvSpPr/>
          <p:nvPr/>
        </p:nvSpPr>
        <p:spPr>
          <a:xfrm flipH="1">
            <a:off x="2832554" y="4926138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AE78D6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j-lt"/>
              </a:rPr>
              <a:t>refresh</a:t>
            </a:r>
            <a:r>
              <a:rPr lang="en-US" sz="2000" baseline="-25000" dirty="0" err="1">
                <a:solidFill>
                  <a:schemeClr val="bg1"/>
                </a:solidFill>
                <a:latin typeface="+mj-lt"/>
              </a:rPr>
              <a:t>P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0F7E9-0CB3-0C90-3220-F4FE11462658}"/>
              </a:ext>
            </a:extLst>
          </p:cNvPr>
          <p:cNvSpPr txBox="1"/>
          <p:nvPr/>
        </p:nvSpPr>
        <p:spPr>
          <a:xfrm>
            <a:off x="1378636" y="2433272"/>
            <a:ext cx="244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  <a:latin typeface="+mj-lt"/>
              </a:rPr>
              <a:t>RH-Preventive Score</a:t>
            </a:r>
            <a:endParaRPr lang="en-US" sz="1800" b="1" dirty="0">
              <a:solidFill>
                <a:srgbClr val="2038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82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1BC1-BD79-B563-0400-7270B5E45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76D97-641D-2DD0-469E-023C3B96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2D3CB6B5-C76F-F927-A2DA-4155172A8A22}"/>
              </a:ext>
            </a:extLst>
          </p:cNvPr>
          <p:cNvSpPr/>
          <p:nvPr/>
        </p:nvSpPr>
        <p:spPr>
          <a:xfrm>
            <a:off x="-77821" y="1839991"/>
            <a:ext cx="9299642" cy="12556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F58FB-13A5-1F5D-E03F-9E247797C575}"/>
              </a:ext>
            </a:extLst>
          </p:cNvPr>
          <p:cNvSpPr txBox="1"/>
          <p:nvPr/>
        </p:nvSpPr>
        <p:spPr>
          <a:xfrm>
            <a:off x="133004" y="2080972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88CDE8-2690-44B6-C9AB-CE5DE56B1FF4}"/>
              </a:ext>
            </a:extLst>
          </p:cNvPr>
          <p:cNvSpPr txBox="1"/>
          <p:nvPr/>
        </p:nvSpPr>
        <p:spPr>
          <a:xfrm>
            <a:off x="903082" y="2173306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Probabilistic Row Activation (PARA)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C24769-63E8-2A41-6CCE-51D2C89E7076}"/>
              </a:ext>
            </a:extLst>
          </p:cNvPr>
          <p:cNvGrpSpPr/>
          <p:nvPr/>
        </p:nvGrpSpPr>
        <p:grpSpPr>
          <a:xfrm>
            <a:off x="-77821" y="3771901"/>
            <a:ext cx="9405055" cy="1255633"/>
            <a:chOff x="-77821" y="1839991"/>
            <a:chExt cx="9405055" cy="1255633"/>
          </a:xfrm>
          <a:solidFill>
            <a:srgbClr val="2F5597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F328C6-F90B-1823-D462-C91E99F67C78}"/>
                </a:ext>
              </a:extLst>
            </p:cNvPr>
            <p:cNvSpPr/>
            <p:nvPr/>
          </p:nvSpPr>
          <p:spPr>
            <a:xfrm>
              <a:off x="-77821" y="1839991"/>
              <a:ext cx="9299642" cy="12556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7E14A2-564C-5CAE-2756-7EE24AD03D37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BF4F30-BE74-3BD4-38C2-0155313593D2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Per Row Activation Counting (PRAC)</a:t>
              </a:r>
            </a:p>
          </p:txBody>
        </p:sp>
      </p:grpSp>
      <p:sp>
        <p:nvSpPr>
          <p:cNvPr id="3" name="Slayt Numarası Yer Tutucusu 4">
            <a:extLst>
              <a:ext uri="{FF2B5EF4-FFF2-40B4-BE49-F238E27FC236}">
                <a16:creationId xmlns:a16="http://schemas.microsoft.com/office/drawing/2014/main" id="{C0761D53-5CC7-242D-B982-ADB707A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28</a:t>
            </a:fld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116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72AF8-3FF0-F085-4B86-F766DB10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FC879C-C9D6-ADAA-D551-28EC60F8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PRAC (I)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260849-3749-F36A-E60D-B6663D51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29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54DBE-7AED-0ADF-2BE6-1AA27009D413}"/>
              </a:ext>
            </a:extLst>
          </p:cNvPr>
          <p:cNvSpPr txBox="1"/>
          <p:nvPr/>
        </p:nvSpPr>
        <p:spPr>
          <a:xfrm>
            <a:off x="259081" y="1029153"/>
            <a:ext cx="8625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E206A"/>
                </a:solidFill>
                <a:latin typeface="+mj-lt"/>
              </a:rPr>
              <a:t>BreakHammer</a:t>
            </a:r>
            <a:r>
              <a:rPr lang="en-US" sz="2400" dirty="0">
                <a:latin typeface="+mj-lt"/>
              </a:rPr>
              <a:t> cooperates with existing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 solutions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Per Row Activation Counting (PRAC) [JEDEC, 2024]: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497E"/>
                </a:solidFill>
                <a:latin typeface="+mj-lt"/>
              </a:rPr>
              <a:t>DRAM</a:t>
            </a:r>
            <a:r>
              <a:rPr lang="en-US" sz="2400" dirty="0">
                <a:latin typeface="+mj-lt"/>
              </a:rPr>
              <a:t> maintains an </a:t>
            </a:r>
            <a:r>
              <a:rPr lang="en-US" sz="2400" b="1" dirty="0">
                <a:solidFill>
                  <a:srgbClr val="385723"/>
                </a:solidFill>
                <a:latin typeface="+mj-lt"/>
              </a:rPr>
              <a:t>activation counter for each DRAM row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F497E"/>
                </a:solidFill>
                <a:latin typeface="+mj-lt"/>
              </a:rPr>
              <a:t>DRAM</a:t>
            </a:r>
            <a:r>
              <a:rPr lang="en-US" sz="2400" dirty="0">
                <a:latin typeface="+mj-lt"/>
              </a:rPr>
              <a:t> requests time by triggering a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back-off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6F51"/>
                </a:solidFill>
                <a:latin typeface="+mj-lt"/>
              </a:rPr>
              <a:t>Memory controller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provides time </a:t>
            </a:r>
            <a:r>
              <a:rPr lang="en-US" sz="2400" dirty="0">
                <a:latin typeface="+mj-lt"/>
              </a:rPr>
              <a:t>for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in-DRAM preventive refreshes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27FE78-7315-7152-89A0-3CCCAB372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230906" y="4139192"/>
            <a:ext cx="1633649" cy="1520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E4836F-3DC6-EEFB-BAF4-D5AD0A5C83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3290612" y="4158788"/>
            <a:ext cx="3312137" cy="15209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DFD455-4D38-626F-9E10-7DAB24212F70}"/>
              </a:ext>
            </a:extLst>
          </p:cNvPr>
          <p:cNvGrpSpPr/>
          <p:nvPr/>
        </p:nvGrpSpPr>
        <p:grpSpPr>
          <a:xfrm>
            <a:off x="6538422" y="4139791"/>
            <a:ext cx="2865176" cy="2487115"/>
            <a:chOff x="5050323" y="3894973"/>
            <a:chExt cx="2496261" cy="219120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24EF121-4DE8-71AE-F6C3-D37A22B2D574}"/>
                </a:ext>
              </a:extLst>
            </p:cNvPr>
            <p:cNvSpPr/>
            <p:nvPr/>
          </p:nvSpPr>
          <p:spPr>
            <a:xfrm>
              <a:off x="5654494" y="3894973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Counter 0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84D3308-5A95-1822-0252-2BCE81692A06}"/>
                </a:ext>
              </a:extLst>
            </p:cNvPr>
            <p:cNvSpPr/>
            <p:nvPr/>
          </p:nvSpPr>
          <p:spPr>
            <a:xfrm>
              <a:off x="5654494" y="4240930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Counter 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D82E686-4759-B0C3-03AB-89FA3F8C95E5}"/>
                </a:ext>
              </a:extLst>
            </p:cNvPr>
            <p:cNvSpPr/>
            <p:nvPr/>
          </p:nvSpPr>
          <p:spPr>
            <a:xfrm>
              <a:off x="5654494" y="4586887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...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B566638-1EFF-4A0A-BCD0-BBD7F450E5B5}"/>
                </a:ext>
              </a:extLst>
            </p:cNvPr>
            <p:cNvSpPr/>
            <p:nvPr/>
          </p:nvSpPr>
          <p:spPr>
            <a:xfrm>
              <a:off x="5654494" y="4932844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Counter 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BA3122-421B-DD31-B930-90521191FCFF}"/>
                </a:ext>
              </a:extLst>
            </p:cNvPr>
            <p:cNvSpPr txBox="1"/>
            <p:nvPr/>
          </p:nvSpPr>
          <p:spPr>
            <a:xfrm>
              <a:off x="5050323" y="5378294"/>
              <a:ext cx="24962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85723"/>
                  </a:solidFill>
                  <a:latin typeface="+mj-lt"/>
                </a:rPr>
                <a:t>Per Row</a:t>
              </a:r>
            </a:p>
            <a:p>
              <a:pPr algn="ctr"/>
              <a:r>
                <a:rPr lang="en-US" sz="2000" b="1" dirty="0">
                  <a:solidFill>
                    <a:srgbClr val="385723"/>
                  </a:solidFill>
                  <a:latin typeface="+mj-lt"/>
                </a:rPr>
                <a:t>Activation Counters</a:t>
              </a:r>
            </a:p>
          </p:txBody>
        </p:sp>
      </p:grpSp>
      <p:sp>
        <p:nvSpPr>
          <p:cNvPr id="77" name="Arrow: Left 76">
            <a:extLst>
              <a:ext uri="{FF2B5EF4-FFF2-40B4-BE49-F238E27FC236}">
                <a16:creationId xmlns:a16="http://schemas.microsoft.com/office/drawing/2014/main" id="{34212664-D7E4-759E-A740-39B9D6209032}"/>
              </a:ext>
            </a:extLst>
          </p:cNvPr>
          <p:cNvSpPr/>
          <p:nvPr/>
        </p:nvSpPr>
        <p:spPr>
          <a:xfrm>
            <a:off x="1854404" y="4306133"/>
            <a:ext cx="1325987" cy="461665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C00000"/>
          </a:solidFill>
          <a:ln w="38100">
            <a:solidFill>
              <a:srgbClr val="9D15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back-off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E5322A6-43F6-8CB4-3AFD-C0B0156587CD}"/>
              </a:ext>
            </a:extLst>
          </p:cNvPr>
          <p:cNvSpPr/>
          <p:nvPr/>
        </p:nvSpPr>
        <p:spPr>
          <a:xfrm flipH="1">
            <a:off x="1909460" y="4992333"/>
            <a:ext cx="1325987" cy="461665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AE78D6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RFM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AB704D-EFD7-724E-5051-099430149EAA}"/>
              </a:ext>
            </a:extLst>
          </p:cNvPr>
          <p:cNvGrpSpPr/>
          <p:nvPr/>
        </p:nvGrpSpPr>
        <p:grpSpPr>
          <a:xfrm>
            <a:off x="5834505" y="4127777"/>
            <a:ext cx="1397377" cy="1582719"/>
            <a:chOff x="5915497" y="3054009"/>
            <a:chExt cx="1397377" cy="15827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87E5B1-74C5-AB0B-1FDD-1B990840C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44" y="3054009"/>
              <a:ext cx="923930" cy="374991"/>
            </a:xfrm>
            <a:prstGeom prst="line">
              <a:avLst/>
            </a:prstGeom>
            <a:ln w="38100">
              <a:solidFill>
                <a:srgbClr val="38572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914B4C-BD96-D58F-3614-711BAA22EA8E}"/>
                </a:ext>
              </a:extLst>
            </p:cNvPr>
            <p:cNvCxnSpPr>
              <a:cxnSpLocks/>
            </p:cNvCxnSpPr>
            <p:nvPr/>
          </p:nvCxnSpPr>
          <p:spPr>
            <a:xfrm>
              <a:off x="6388944" y="4172701"/>
              <a:ext cx="923930" cy="464027"/>
            </a:xfrm>
            <a:prstGeom prst="line">
              <a:avLst/>
            </a:prstGeom>
            <a:ln w="38100">
              <a:solidFill>
                <a:srgbClr val="38572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3E3EE1-C501-7411-F076-0895F5DCE6CB}"/>
                </a:ext>
              </a:extLst>
            </p:cNvPr>
            <p:cNvSpPr/>
            <p:nvPr/>
          </p:nvSpPr>
          <p:spPr>
            <a:xfrm>
              <a:off x="5915497" y="3437073"/>
              <a:ext cx="473448" cy="715347"/>
            </a:xfrm>
            <a:prstGeom prst="rect">
              <a:avLst/>
            </a:prstGeom>
            <a:noFill/>
            <a:ln w="5715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B22BE-3467-99DF-C611-C09E10056827}"/>
              </a:ext>
            </a:extLst>
          </p:cNvPr>
          <p:cNvGrpSpPr/>
          <p:nvPr/>
        </p:nvGrpSpPr>
        <p:grpSpPr>
          <a:xfrm>
            <a:off x="3560204" y="4504745"/>
            <a:ext cx="2741933" cy="722074"/>
            <a:chOff x="4903940" y="2446762"/>
            <a:chExt cx="2741933" cy="722074"/>
          </a:xfrm>
        </p:grpSpPr>
        <p:sp>
          <p:nvSpPr>
            <p:cNvPr id="36" name="iso highlight">
              <a:extLst>
                <a:ext uri="{FF2B5EF4-FFF2-40B4-BE49-F238E27FC236}">
                  <a16:creationId xmlns:a16="http://schemas.microsoft.com/office/drawing/2014/main" id="{EBDFDA15-1D76-ADD9-8898-D56CD7C74071}"/>
                </a:ext>
              </a:extLst>
            </p:cNvPr>
            <p:cNvSpPr/>
            <p:nvPr/>
          </p:nvSpPr>
          <p:spPr>
            <a:xfrm>
              <a:off x="5583333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 highlight">
              <a:extLst>
                <a:ext uri="{FF2B5EF4-FFF2-40B4-BE49-F238E27FC236}">
                  <a16:creationId xmlns:a16="http://schemas.microsoft.com/office/drawing/2014/main" id="{8AD2F77D-3C70-84B5-53AD-2B474216522E}"/>
                </a:ext>
              </a:extLst>
            </p:cNvPr>
            <p:cNvSpPr/>
            <p:nvPr/>
          </p:nvSpPr>
          <p:spPr>
            <a:xfrm>
              <a:off x="4903940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 highlight">
              <a:extLst>
                <a:ext uri="{FF2B5EF4-FFF2-40B4-BE49-F238E27FC236}">
                  <a16:creationId xmlns:a16="http://schemas.microsoft.com/office/drawing/2014/main" id="{E450AC0D-8A7C-02D8-2551-5EA1D3EEC839}"/>
                </a:ext>
              </a:extLst>
            </p:cNvPr>
            <p:cNvSpPr/>
            <p:nvPr/>
          </p:nvSpPr>
          <p:spPr>
            <a:xfrm>
              <a:off x="6527498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 highlight">
              <a:extLst>
                <a:ext uri="{FF2B5EF4-FFF2-40B4-BE49-F238E27FC236}">
                  <a16:creationId xmlns:a16="http://schemas.microsoft.com/office/drawing/2014/main" id="{40BFEB2C-D44D-AD95-6A34-3457386C2580}"/>
                </a:ext>
              </a:extLst>
            </p:cNvPr>
            <p:cNvSpPr/>
            <p:nvPr/>
          </p:nvSpPr>
          <p:spPr>
            <a:xfrm>
              <a:off x="7172144" y="2448800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 highlight">
              <a:extLst>
                <a:ext uri="{FF2B5EF4-FFF2-40B4-BE49-F238E27FC236}">
                  <a16:creationId xmlns:a16="http://schemas.microsoft.com/office/drawing/2014/main" id="{62A4FC33-18FE-09C6-5190-CDE8C438D2F9}"/>
                </a:ext>
              </a:extLst>
            </p:cNvPr>
            <p:cNvSpPr/>
            <p:nvPr/>
          </p:nvSpPr>
          <p:spPr>
            <a:xfrm>
              <a:off x="5583614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 highlight">
              <a:extLst>
                <a:ext uri="{FF2B5EF4-FFF2-40B4-BE49-F238E27FC236}">
                  <a16:creationId xmlns:a16="http://schemas.microsoft.com/office/drawing/2014/main" id="{D573BA0E-9878-F683-B9C2-907C200841C8}"/>
                </a:ext>
              </a:extLst>
            </p:cNvPr>
            <p:cNvSpPr/>
            <p:nvPr/>
          </p:nvSpPr>
          <p:spPr>
            <a:xfrm>
              <a:off x="4904221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 highlight">
              <a:extLst>
                <a:ext uri="{FF2B5EF4-FFF2-40B4-BE49-F238E27FC236}">
                  <a16:creationId xmlns:a16="http://schemas.microsoft.com/office/drawing/2014/main" id="{1548328B-98E7-BA9A-C96D-4D1F422C95C5}"/>
                </a:ext>
              </a:extLst>
            </p:cNvPr>
            <p:cNvSpPr/>
            <p:nvPr/>
          </p:nvSpPr>
          <p:spPr>
            <a:xfrm>
              <a:off x="6527779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 highlight">
              <a:extLst>
                <a:ext uri="{FF2B5EF4-FFF2-40B4-BE49-F238E27FC236}">
                  <a16:creationId xmlns:a16="http://schemas.microsoft.com/office/drawing/2014/main" id="{C2E964E6-153F-2612-2F26-D47057905BB6}"/>
                </a:ext>
              </a:extLst>
            </p:cNvPr>
            <p:cNvSpPr/>
            <p:nvPr/>
          </p:nvSpPr>
          <p:spPr>
            <a:xfrm>
              <a:off x="7172425" y="2934721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469287D9-D545-71EA-9F1E-C7D9F738A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097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EBF5048-5BD2-26E4-0987-CDBFCD6C2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328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BDE7C35D-8BA2-4BBE-3822-C8EEA64D3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891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26990DCD-48E3-0520-F3F7-50030E648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699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5C03D4-E6B9-7A9E-924E-4F4E698C222A}"/>
              </a:ext>
            </a:extLst>
          </p:cNvPr>
          <p:cNvGrpSpPr/>
          <p:nvPr/>
        </p:nvGrpSpPr>
        <p:grpSpPr>
          <a:xfrm>
            <a:off x="7045852" y="3441771"/>
            <a:ext cx="1850315" cy="2274345"/>
            <a:chOff x="7045852" y="3332043"/>
            <a:chExt cx="1850315" cy="22743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C32BD4-9F63-2484-DB08-30588164C97D}"/>
                </a:ext>
              </a:extLst>
            </p:cNvPr>
            <p:cNvSpPr txBox="1"/>
            <p:nvPr/>
          </p:nvSpPr>
          <p:spPr>
            <a:xfrm>
              <a:off x="7045852" y="3332043"/>
              <a:ext cx="18503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High Activation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Count Detected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E6D0FC-4122-F6A9-C8E9-25C570F0A530}"/>
                </a:ext>
              </a:extLst>
            </p:cNvPr>
            <p:cNvSpPr/>
            <p:nvPr/>
          </p:nvSpPr>
          <p:spPr>
            <a:xfrm>
              <a:off x="7231882" y="4018049"/>
              <a:ext cx="1478257" cy="1588339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8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AE154-CC15-0A28-FC33-3492F840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93635-4EE7-7203-9949-AADAFD57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F54D550-B8EA-8B70-8580-1DAEF2F1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0C0FE58-72CF-8EC0-C1D8-1D0D5638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</a:t>
            </a:fld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4DA5216-D996-E0C9-AF44-B8576C7C46C0}"/>
              </a:ext>
            </a:extLst>
          </p:cNvPr>
          <p:cNvSpPr/>
          <p:nvPr/>
        </p:nvSpPr>
        <p:spPr>
          <a:xfrm>
            <a:off x="224261" y="1032559"/>
            <a:ext cx="8672264" cy="8101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8C3795-B170-0E0A-3DB2-692C004BF4DE}"/>
              </a:ext>
            </a:extLst>
          </p:cNvPr>
          <p:cNvSpPr/>
          <p:nvPr/>
        </p:nvSpPr>
        <p:spPr>
          <a:xfrm>
            <a:off x="224261" y="5238536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2F4DE34-1646-F5A6-2C2F-435B9BE29A4E}"/>
              </a:ext>
            </a:extLst>
          </p:cNvPr>
          <p:cNvSpPr/>
          <p:nvPr/>
        </p:nvSpPr>
        <p:spPr>
          <a:xfrm>
            <a:off x="224261" y="3135547"/>
            <a:ext cx="8672264" cy="81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5AD8A99D-B32F-19AB-39CD-6346CA2F1E88}"/>
              </a:ext>
            </a:extLst>
          </p:cNvPr>
          <p:cNvSpPr/>
          <p:nvPr/>
        </p:nvSpPr>
        <p:spPr>
          <a:xfrm>
            <a:off x="224261" y="418704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ADEC807D-EBCF-119B-2F08-82771C14B532}"/>
              </a:ext>
            </a:extLst>
          </p:cNvPr>
          <p:cNvSpPr/>
          <p:nvPr/>
        </p:nvSpPr>
        <p:spPr>
          <a:xfrm>
            <a:off x="235868" y="2084053"/>
            <a:ext cx="8672264" cy="81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307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AE18-853F-EBAA-5BA5-CF94C2F7B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C333B2-2F79-F3B9-0B30-B1554727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PRAC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6329B0-BD67-AC79-FF99-A498F6EA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30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D55DA-AF4E-B78E-6611-31A0781A22AA}"/>
              </a:ext>
            </a:extLst>
          </p:cNvPr>
          <p:cNvSpPr txBox="1"/>
          <p:nvPr/>
        </p:nvSpPr>
        <p:spPr>
          <a:xfrm>
            <a:off x="147320" y="1107493"/>
            <a:ext cx="889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Per Row Activation Counting + BreakHammer (PRAC+BH):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Track row activation</a:t>
            </a:r>
            <a:r>
              <a:rPr lang="en-US" sz="2400" dirty="0">
                <a:latin typeface="+mj-lt"/>
              </a:rPr>
              <a:t> count of each thread </a:t>
            </a:r>
            <a:r>
              <a:rPr lang="en-US" sz="2400" b="1" dirty="0">
                <a:latin typeface="+mj-lt"/>
              </a:rPr>
              <a:t>between back-offs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Increment each thread’s score proportionally to its activations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31A787-5795-7A05-D704-3AAFDC0AA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888829" y="3955736"/>
            <a:ext cx="1888624" cy="1758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122F1-B9C7-CF41-D4B9-99A299196F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426085" y="3978390"/>
            <a:ext cx="3829086" cy="1758373"/>
          </a:xfrm>
          <a:prstGeom prst="rect">
            <a:avLst/>
          </a:prstGeom>
        </p:spPr>
      </p:pic>
      <p:sp>
        <p:nvSpPr>
          <p:cNvPr id="77" name="Arrow: Left 76">
            <a:extLst>
              <a:ext uri="{FF2B5EF4-FFF2-40B4-BE49-F238E27FC236}">
                <a16:creationId xmlns:a16="http://schemas.microsoft.com/office/drawing/2014/main" id="{F1565C3A-B5B0-4A7B-3412-D080F2033775}"/>
              </a:ext>
            </a:extLst>
          </p:cNvPr>
          <p:cNvSpPr/>
          <p:nvPr/>
        </p:nvSpPr>
        <p:spPr>
          <a:xfrm>
            <a:off x="2737306" y="4878616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C00000"/>
          </a:solidFill>
          <a:ln w="38100">
            <a:solidFill>
              <a:srgbClr val="9D15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back-off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0043A5C-DFA8-7C22-3F7B-98A9AB3C25F4}"/>
              </a:ext>
            </a:extLst>
          </p:cNvPr>
          <p:cNvSpPr/>
          <p:nvPr/>
        </p:nvSpPr>
        <p:spPr>
          <a:xfrm flipH="1">
            <a:off x="2830626" y="4260831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access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969BD-648A-D354-D778-20EFEF663C21}"/>
              </a:ext>
            </a:extLst>
          </p:cNvPr>
          <p:cNvCxnSpPr>
            <a:cxnSpLocks/>
          </p:cNvCxnSpPr>
          <p:nvPr/>
        </p:nvCxnSpPr>
        <p:spPr>
          <a:xfrm>
            <a:off x="670560" y="6113591"/>
            <a:ext cx="7392891" cy="0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A36BBA-0A9E-D7FD-52FF-78FFFC80DFBF}"/>
              </a:ext>
            </a:extLst>
          </p:cNvPr>
          <p:cNvGrpSpPr/>
          <p:nvPr/>
        </p:nvGrpSpPr>
        <p:grpSpPr>
          <a:xfrm>
            <a:off x="865349" y="5889402"/>
            <a:ext cx="4975597" cy="438150"/>
            <a:chOff x="1139669" y="5660801"/>
            <a:chExt cx="4975597" cy="4381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B19D038-F353-CA01-FD5D-EAE7CB82C76E}"/>
                </a:ext>
              </a:extLst>
            </p:cNvPr>
            <p:cNvSpPr/>
            <p:nvPr/>
          </p:nvSpPr>
          <p:spPr>
            <a:xfrm>
              <a:off x="2599686" y="5660801"/>
              <a:ext cx="595546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0F89585-EEDB-B452-011F-4449C8240C94}"/>
                </a:ext>
              </a:extLst>
            </p:cNvPr>
            <p:cNvSpPr/>
            <p:nvPr/>
          </p:nvSpPr>
          <p:spPr>
            <a:xfrm>
              <a:off x="5519721" y="5660801"/>
              <a:ext cx="59554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908D105-8B66-8235-A72B-6864596C67EF}"/>
                </a:ext>
              </a:extLst>
            </p:cNvPr>
            <p:cNvSpPr/>
            <p:nvPr/>
          </p:nvSpPr>
          <p:spPr>
            <a:xfrm>
              <a:off x="1869677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B38F64D-76F3-EF00-ABFA-5060D4981FEC}"/>
                </a:ext>
              </a:extLst>
            </p:cNvPr>
            <p:cNvSpPr/>
            <p:nvPr/>
          </p:nvSpPr>
          <p:spPr>
            <a:xfrm>
              <a:off x="1139669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A60F2B9-2791-263E-4492-613DE160678F}"/>
                </a:ext>
              </a:extLst>
            </p:cNvPr>
            <p:cNvSpPr/>
            <p:nvPr/>
          </p:nvSpPr>
          <p:spPr>
            <a:xfrm>
              <a:off x="3329695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FA5EC31-298E-2068-2FA6-07EEAC9F1365}"/>
                </a:ext>
              </a:extLst>
            </p:cNvPr>
            <p:cNvSpPr/>
            <p:nvPr/>
          </p:nvSpPr>
          <p:spPr>
            <a:xfrm>
              <a:off x="4789713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6EC1F1-AB80-6FF3-1367-E26B3555E4A5}"/>
                </a:ext>
              </a:extLst>
            </p:cNvPr>
            <p:cNvSpPr/>
            <p:nvPr/>
          </p:nvSpPr>
          <p:spPr>
            <a:xfrm>
              <a:off x="4059704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6FC427-65E6-D08D-33CA-ACD039D86F55}"/>
              </a:ext>
            </a:extLst>
          </p:cNvPr>
          <p:cNvSpPr/>
          <p:nvPr/>
        </p:nvSpPr>
        <p:spPr>
          <a:xfrm>
            <a:off x="5975409" y="5889402"/>
            <a:ext cx="1758269" cy="438150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9D15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back-off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FD56ED-DE1C-9BBA-F016-A296B744E379}"/>
              </a:ext>
            </a:extLst>
          </p:cNvPr>
          <p:cNvSpPr txBox="1"/>
          <p:nvPr/>
        </p:nvSpPr>
        <p:spPr>
          <a:xfrm>
            <a:off x="8080172" y="5865887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2C51"/>
                </a:solidFill>
                <a:latin typeface="+mj-lt"/>
              </a:rPr>
              <a:t>Time</a:t>
            </a:r>
            <a:endParaRPr lang="en-US" b="1" dirty="0">
              <a:solidFill>
                <a:srgbClr val="172C5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3455F5-AF01-8801-424D-CC90A7497833}"/>
              </a:ext>
            </a:extLst>
          </p:cNvPr>
          <p:cNvGrpSpPr/>
          <p:nvPr/>
        </p:nvGrpSpPr>
        <p:grpSpPr>
          <a:xfrm>
            <a:off x="1732783" y="3350153"/>
            <a:ext cx="5678435" cy="438150"/>
            <a:chOff x="1914394" y="2853874"/>
            <a:chExt cx="5678435" cy="43815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87287D6-6912-F029-2B8D-0F42DA3AA99F}"/>
                </a:ext>
              </a:extLst>
            </p:cNvPr>
            <p:cNvSpPr/>
            <p:nvPr/>
          </p:nvSpPr>
          <p:spPr>
            <a:xfrm>
              <a:off x="1914394" y="2853874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DBDBBD0-5659-6E7F-562D-0557BEB4F5F6}"/>
                </a:ext>
              </a:extLst>
            </p:cNvPr>
            <p:cNvSpPr/>
            <p:nvPr/>
          </p:nvSpPr>
          <p:spPr>
            <a:xfrm>
              <a:off x="3867954" y="2853874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987BAF5-3BC3-7F37-694C-BD3065E61D1E}"/>
                </a:ext>
              </a:extLst>
            </p:cNvPr>
            <p:cNvSpPr/>
            <p:nvPr/>
          </p:nvSpPr>
          <p:spPr>
            <a:xfrm>
              <a:off x="5821514" y="2853874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1517DDD-830B-61D8-9B29-826E9554153A}"/>
              </a:ext>
            </a:extLst>
          </p:cNvPr>
          <p:cNvGrpSpPr/>
          <p:nvPr/>
        </p:nvGrpSpPr>
        <p:grpSpPr>
          <a:xfrm>
            <a:off x="2373790" y="2783492"/>
            <a:ext cx="4462459" cy="495960"/>
            <a:chOff x="2373790" y="2412763"/>
            <a:chExt cx="4462459" cy="49596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826686C-4656-97FB-DE93-52D3CD6AD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857" t="3828" r="8219" b="1847"/>
            <a:stretch/>
          </p:blipFill>
          <p:spPr>
            <a:xfrm>
              <a:off x="6249730" y="2412763"/>
              <a:ext cx="487410" cy="4959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45F62FB-464E-190E-D1BE-814797EE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3790" y="2413001"/>
              <a:ext cx="489300" cy="48374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9B3DD20-575D-52E7-3509-0CD08961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902" t="3082" r="3262" b="1383"/>
            <a:stretch/>
          </p:blipFill>
          <p:spPr>
            <a:xfrm>
              <a:off x="4326622" y="2413001"/>
              <a:ext cx="487411" cy="483740"/>
            </a:xfrm>
            <a:prstGeom prst="rect">
              <a:avLst/>
            </a:prstGeom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790109F-DE86-7475-E614-F1C6FEB01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3379" y="2442618"/>
              <a:ext cx="0" cy="407392"/>
            </a:xfrm>
            <a:prstGeom prst="straightConnector1">
              <a:avLst/>
            </a:prstGeom>
            <a:ln w="3810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A624965-49B4-540D-8A8E-1AA00B677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5529" y="2442618"/>
              <a:ext cx="0" cy="407392"/>
            </a:xfrm>
            <a:prstGeom prst="straightConnector1">
              <a:avLst/>
            </a:prstGeom>
            <a:ln w="38100">
              <a:solidFill>
                <a:srgbClr val="843C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41D31E8-4C30-95C1-2BC1-970A1D0D1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6249" y="2442618"/>
              <a:ext cx="0" cy="407392"/>
            </a:xfrm>
            <a:prstGeom prst="straightConnector1">
              <a:avLst/>
            </a:prstGeom>
            <a:ln w="38100">
              <a:solidFill>
                <a:srgbClr val="3758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B5CF6A-337B-6C70-BE42-4BCA3875848C}"/>
              </a:ext>
            </a:extLst>
          </p:cNvPr>
          <p:cNvSpPr txBox="1"/>
          <p:nvPr/>
        </p:nvSpPr>
        <p:spPr>
          <a:xfrm>
            <a:off x="1389522" y="2410809"/>
            <a:ext cx="244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  <a:latin typeface="+mj-lt"/>
              </a:rPr>
              <a:t>RH-Preventive Score</a:t>
            </a:r>
            <a:endParaRPr lang="en-US" sz="1800" b="1" dirty="0">
              <a:solidFill>
                <a:srgbClr val="2038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31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967-D0F7-2223-0B12-4D407682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FAD4EB-15D6-6D6D-F5DE-25342593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with Other Mechanisms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9476449-0BC6-5E58-E04D-6E7F6AA2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31</a:t>
            </a:fld>
            <a:endParaRPr lang="tr-TR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520DD-88B8-1249-C2BC-E4B89BE60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2" y="2916190"/>
            <a:ext cx="8505375" cy="2981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92040-1065-740E-17F9-B8867E1436FE}"/>
              </a:ext>
            </a:extLst>
          </p:cNvPr>
          <p:cNvSpPr txBox="1"/>
          <p:nvPr/>
        </p:nvSpPr>
        <p:spPr>
          <a:xfrm>
            <a:off x="1628925" y="6425612"/>
            <a:ext cx="590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B67E9-9B7D-8E20-541A-B61C1A5E2437}"/>
              </a:ext>
            </a:extLst>
          </p:cNvPr>
          <p:cNvSpPr txBox="1"/>
          <p:nvPr/>
        </p:nvSpPr>
        <p:spPr>
          <a:xfrm>
            <a:off x="2453062" y="5992687"/>
            <a:ext cx="425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https://arxiv.org/abs/2404.13477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1C5F5-EE8E-EBCF-060A-4C43FD4F565B}"/>
              </a:ext>
            </a:extLst>
          </p:cNvPr>
          <p:cNvSpPr txBox="1"/>
          <p:nvPr/>
        </p:nvSpPr>
        <p:spPr>
          <a:xfrm>
            <a:off x="259081" y="1029153"/>
            <a:ext cx="862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We integrate </a:t>
            </a:r>
            <a:r>
              <a:rPr lang="en-US" sz="2400" b="1" dirty="0">
                <a:solidFill>
                  <a:srgbClr val="6E206A"/>
                </a:solidFill>
                <a:latin typeface="+mj-lt"/>
              </a:rPr>
              <a:t>BreakHammer</a:t>
            </a:r>
            <a:r>
              <a:rPr lang="en-US" sz="2400" dirty="0">
                <a:latin typeface="+mj-lt"/>
              </a:rPr>
              <a:t> with </a:t>
            </a:r>
            <a:r>
              <a:rPr lang="en-US" sz="2400" b="1" dirty="0">
                <a:solidFill>
                  <a:srgbClr val="486AA7"/>
                </a:solidFill>
                <a:latin typeface="+mj-lt"/>
              </a:rPr>
              <a:t>eight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 solutions: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EC1F28-9AE2-6A1E-BC0E-DCE89C6C54C2}"/>
              </a:ext>
            </a:extLst>
          </p:cNvPr>
          <p:cNvGrpSpPr/>
          <p:nvPr/>
        </p:nvGrpSpPr>
        <p:grpSpPr>
          <a:xfrm>
            <a:off x="267391" y="1523633"/>
            <a:ext cx="8625837" cy="1333046"/>
            <a:chOff x="259081" y="2284906"/>
            <a:chExt cx="8625837" cy="13330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B9081-D010-B6CB-9582-23E6944C2257}"/>
                </a:ext>
              </a:extLst>
            </p:cNvPr>
            <p:cNvSpPr txBox="1"/>
            <p:nvPr/>
          </p:nvSpPr>
          <p:spPr>
            <a:xfrm>
              <a:off x="259081" y="2284906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PARA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[Kim+, ISCA 2014]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Graphene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[Park+, MICRO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Hydra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[Qureshi+, ISCA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prstClr val="black"/>
                  </a:solidFill>
                  <a:latin typeface="+mj-lt"/>
                </a:rPr>
                <a:t>TWiCe</a:t>
              </a:r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[Lee+, ISCA 2019]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77A703-4BC8-51E7-B805-A0A4695CEAE3}"/>
                </a:ext>
              </a:extLst>
            </p:cNvPr>
            <p:cNvSpPr txBox="1"/>
            <p:nvPr/>
          </p:nvSpPr>
          <p:spPr>
            <a:xfrm>
              <a:off x="4571999" y="2294513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AQUA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[Saxena+, MICRO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REGA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[Marazzi+, S&amp;P 2023]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RFM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PRAC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05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74C69-D925-899C-261D-22BA272A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B55AF9-FC57-70A6-30BB-75297E7F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6A326F8-381F-DD38-5EA3-99B222AB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32</a:t>
            </a:fld>
            <a:endParaRPr lang="tr-TR" dirty="0">
              <a:latin typeface="+mj-lt"/>
            </a:endParaRP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B3543500-0EEF-4B42-E8BE-91CCF7C1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D89B29-C802-7B23-84F3-21F065D0EF95}"/>
              </a:ext>
            </a:extLst>
          </p:cNvPr>
          <p:cNvGrpSpPr/>
          <p:nvPr/>
        </p:nvGrpSpPr>
        <p:grpSpPr>
          <a:xfrm>
            <a:off x="360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4B6148-1874-0819-1B42-07D2AB79F880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9A3C00-0D1D-3168-111B-6F0653B9813E}"/>
                </a:ext>
              </a:extLst>
            </p:cNvPr>
            <p:cNvSpPr txBox="1"/>
            <p:nvPr/>
          </p:nvSpPr>
          <p:spPr>
            <a:xfrm>
              <a:off x="3113876" y="831708"/>
              <a:ext cx="291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81FBE1E-321E-62B0-F6CC-4A52B0389B9A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1E763B-0EC6-D04F-B599-C617B0AFA0A7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F76DDB1-374A-C960-3D23-B5948CF6437E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10DF93C7-71E4-4518-DED1-2F42F57646B9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E6ED99E-C9D7-5007-9E8D-64A050F34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0EA767AF-8893-69D2-3885-9EACCB1CB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D931E503-81C4-DF07-BBD9-B836460957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CE8DF2DA-6A75-C97E-949A-E4EE86981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6E378FB3-CCD2-7183-4897-70E7849C5ADE}"/>
              </a:ext>
            </a:extLst>
          </p:cNvPr>
          <p:cNvGrpSpPr/>
          <p:nvPr/>
        </p:nvGrpSpPr>
        <p:grpSpPr>
          <a:xfrm>
            <a:off x="-142251" y="1821164"/>
            <a:ext cx="9289355" cy="1228881"/>
            <a:chOff x="-142251" y="1821164"/>
            <a:chExt cx="9289355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388522-A163-524F-C3F9-1ED90BA040B4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E6659DC-4C65-FE84-7CC7-C590D2A0B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DC4D37-99DE-6D04-325C-88651A4818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52601F0A-F954-D4B8-9247-D0D05BE690F4}"/>
                </a:ext>
              </a:extLst>
            </p:cNvPr>
            <p:cNvGrpSpPr/>
            <p:nvPr/>
          </p:nvGrpSpPr>
          <p:grpSpPr>
            <a:xfrm>
              <a:off x="914400" y="2642177"/>
              <a:ext cx="8232704" cy="369332"/>
              <a:chOff x="922148" y="5417382"/>
              <a:chExt cx="8232704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7C3FF376-8792-369B-E41C-616791551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59595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DB9D6CE1-4174-8D16-4B3E-7AEB7B10F572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72C51"/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6ACF9027-7501-6FB3-2E88-11A197086018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5ECB3816-F36F-69BB-DEAB-A54FA1644123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20C611D7-72F0-FC9C-C9B6-82B4A6F9524A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D43EE5D1-4746-ECD3-77ED-AA6BFADB0473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B00F7C4E-77D7-ADE7-7AFA-CCE1F2C3E9D0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7B4164DA-95A0-0C1C-4A47-75D14E8944BB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8C0AF3BA-242E-5896-6DEC-23C4418A52C6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B0F240DC-F08F-B45B-553D-96BC35F019D4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A38D6568-4A5A-B298-EAE9-C6050BB04DAB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1AA6D56C-DE2F-997E-5BED-04B3B761A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412BB440-FCF7-B341-96C3-D36667271918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B2B202C8-2957-A50B-CA17-4D8F995CEC07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98ED0FF9-9FDF-F1A2-1312-02CB3DF3AF89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681342F-4889-DDDE-381F-030991FD352E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EE23D3B0-C933-B35E-F453-1A1A1B8E52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B0CD4E1A-F7AC-2450-6D5D-9852F05B26DA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D774E7CA-1AC3-C287-EFB1-DF0507A65741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7587105C-F8D1-AC47-D02E-1062DA9BED84}"/>
              </a:ext>
            </a:extLst>
          </p:cNvPr>
          <p:cNvGrpSpPr/>
          <p:nvPr/>
        </p:nvGrpSpPr>
        <p:grpSpPr>
          <a:xfrm>
            <a:off x="46874" y="3052235"/>
            <a:ext cx="8114668" cy="3425314"/>
            <a:chOff x="46874" y="3052235"/>
            <a:chExt cx="8114668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7C2B2462-BC1D-2CDD-D9DA-3CA3504BED6F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ECE120BD-E53F-18DD-44F7-2A824492FB45}"/>
                </a:ext>
              </a:extLst>
            </p:cNvPr>
            <p:cNvGrpSpPr/>
            <p:nvPr/>
          </p:nvGrpSpPr>
          <p:grpSpPr>
            <a:xfrm>
              <a:off x="46874" y="3274812"/>
              <a:ext cx="2785314" cy="3202737"/>
              <a:chOff x="46874" y="3274812"/>
              <a:chExt cx="2785314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9D3116D1-6A98-EB0A-090D-298DC3BDA290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13141656-4A36-3B77-DE8E-C38942160CAF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1BAD0FB-C672-D3FE-E07F-227EC6EA9169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C35B8C0-7DE9-9DDD-1AF1-638FB25D6558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B01603F-BCBC-3061-A70A-D967ACFF0EE3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F3E0D78-94BE-FC24-1AD2-DEBBB604C159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A17FD8C-7A6C-DF32-53BA-FD984F429FC0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A942798-48E9-D1A2-A544-DD660548E3AD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EA70C42-FE95-3172-2B93-21A5E37050BA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33D5CA8-364E-72F9-2202-2CF89B7CD105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</a:t>
                  </a:r>
                  <a:r>
                    <a:rPr lang="en-US" sz="2000" b="0" i="0" dirty="0">
                      <a:solidFill>
                        <a:srgbClr val="2F5597"/>
                      </a:solidFill>
                      <a:effectLst/>
                      <a:latin typeface="+mj-lt"/>
                    </a:rPr>
                    <a:t>↑↑</a:t>
                  </a:r>
                  <a:endParaRPr lang="en-US" sz="2000" dirty="0">
                    <a:solidFill>
                      <a:srgbClr val="2F5597"/>
                    </a:solidFill>
                    <a:latin typeface="+mj-lt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3CF24DB-F83B-F09F-1312-C511DD3C44B6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8771ED5-84C2-97DA-20E0-4A42D952C72A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E28455D-2F50-31E5-BA5D-23515BEFAEA3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55B87EEB-36BC-B8A9-8400-B8EC556A0EF7}"/>
                  </a:ext>
                </a:extLst>
              </p:cNvPr>
              <p:cNvSpPr txBox="1"/>
              <p:nvPr/>
            </p:nvSpPr>
            <p:spPr>
              <a:xfrm>
                <a:off x="46874" y="5831218"/>
                <a:ext cx="2785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50D90866-0CDD-644E-EFE6-E91EFDA6424F}"/>
              </a:ext>
            </a:extLst>
          </p:cNvPr>
          <p:cNvGrpSpPr/>
          <p:nvPr/>
        </p:nvGrpSpPr>
        <p:grpSpPr>
          <a:xfrm>
            <a:off x="2793894" y="3820815"/>
            <a:ext cx="3369750" cy="2379735"/>
            <a:chOff x="2793894" y="3820815"/>
            <a:chExt cx="3369750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E5E47881-AD3F-70C6-6B0C-C5A891364687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BD5A7CCC-B9C4-35DE-8FA2-E125CCCD4E19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rgbClr val="FFCCCC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A553CA46-DC14-003E-DEA2-CF837E6B0694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AEE328-7FE1-605C-ECAB-AFAD473ABCA0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E828CDA-9D10-F7BC-DBE7-FD32B10C0B2C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1A9CFD8-BCAF-571A-1F63-22D490F6E959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5392880-9136-BEF2-6130-4607909C2B9C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BB627C23-A781-5DAB-B3D3-E0FF53015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9925C84F-BAE9-035E-F9D3-57216E23F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10AFBE3-734B-3FD6-99F6-5789B00BB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68C645C3-A185-C0EE-A955-F3357B477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53E63B80-342D-2DE4-41A6-849CC1762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D1DF93-C8B9-8D91-ED96-EDFDE6546AEC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2DD9B826-FA4C-E3F0-B00E-7EA6AD155F06}"/>
                </a:ext>
              </a:extLst>
            </p:cNvPr>
            <p:cNvSpPr txBox="1"/>
            <p:nvPr/>
          </p:nvSpPr>
          <p:spPr>
            <a:xfrm>
              <a:off x="3018424" y="5831218"/>
              <a:ext cx="3145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ECD93BB0-B227-39A0-872A-36843D9D3501}"/>
              </a:ext>
            </a:extLst>
          </p:cNvPr>
          <p:cNvGrpSpPr/>
          <p:nvPr/>
        </p:nvGrpSpPr>
        <p:grpSpPr>
          <a:xfrm>
            <a:off x="5942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81F320EB-07EB-FADC-B1FC-EE673B9CEA4A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86FB6CD-D8FC-B972-79F3-8E87EF2F639F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364D3EE3-9A8B-0CCD-E21A-61DC752D3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6A1F87-A0C5-C03B-B3A8-7A3A24885A64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C0A9DB90-8AA7-BC45-884A-726423A2AD8E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3B2DCA8-0C51-CBC2-3855-448315908408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C0B58B08-12DD-5AA7-B98A-483AD63AF9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121F568C-76E4-3A50-6661-A2DADBEFF40D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532E1DAB-7277-E9F7-05B4-3DABAA331264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EF7C55E1-EC2C-347F-E13A-F92574B4D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C18D3FCE-C211-13F2-A5B8-FEDC142E3B0A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778A051B-4E03-4394-57CF-F0EEDE791549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7A36B6B8-2202-1F01-0CB6-5274D07846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B36E327D-DDB8-799D-F1C6-27AEA29B78E1}"/>
                </a:ext>
              </a:extLst>
            </p:cNvPr>
            <p:cNvSpPr txBox="1"/>
            <p:nvPr/>
          </p:nvSpPr>
          <p:spPr>
            <a:xfrm>
              <a:off x="6655436" y="5831218"/>
              <a:ext cx="2209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D2242B9-CC2C-71D3-8B0C-FDB3C8B98AA4}"/>
              </a:ext>
            </a:extLst>
          </p:cNvPr>
          <p:cNvSpPr/>
          <p:nvPr/>
        </p:nvSpPr>
        <p:spPr>
          <a:xfrm>
            <a:off x="9750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042F0C-E6D5-D0D1-9334-583C44E3AF93}"/>
              </a:ext>
            </a:extLst>
          </p:cNvPr>
          <p:cNvSpPr/>
          <p:nvPr/>
        </p:nvSpPr>
        <p:spPr>
          <a:xfrm>
            <a:off x="3162588" y="3696297"/>
            <a:ext cx="375774" cy="3757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539590-1C2C-E986-901E-816B30970F33}"/>
              </a:ext>
            </a:extLst>
          </p:cNvPr>
          <p:cNvSpPr/>
          <p:nvPr/>
        </p:nvSpPr>
        <p:spPr>
          <a:xfrm>
            <a:off x="6315426" y="3698946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3881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6F79-E89C-F6AD-FF3E-64812AB9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846AD6-3B70-024D-594A-35CC01F5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Identifying Suspect Threads: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 Example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F46044-D3C1-9C02-062A-D7B3570E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33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D1E9E-2090-38F1-C509-CFDC815CFCC0}"/>
              </a:ext>
            </a:extLst>
          </p:cNvPr>
          <p:cNvSpPr txBox="1"/>
          <p:nvPr/>
        </p:nvSpPr>
        <p:spPr>
          <a:xfrm>
            <a:off x="39889" y="1140448"/>
            <a:ext cx="908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detects</a:t>
            </a:r>
            <a:r>
              <a:rPr lang="en-US" sz="2400" dirty="0">
                <a:latin typeface="+mj-lt"/>
              </a:rPr>
              <a:t> threads that trigger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too many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7D7DDB-2F56-E171-5555-3184D3C91DE2}"/>
              </a:ext>
            </a:extLst>
          </p:cNvPr>
          <p:cNvCxnSpPr>
            <a:cxnSpLocks/>
          </p:cNvCxnSpPr>
          <p:nvPr/>
        </p:nvCxnSpPr>
        <p:spPr>
          <a:xfrm flipV="1">
            <a:off x="4075689" y="5696957"/>
            <a:ext cx="467195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D96C0C1-B366-F438-357A-5DF06CF58490}"/>
              </a:ext>
            </a:extLst>
          </p:cNvPr>
          <p:cNvSpPr/>
          <p:nvPr/>
        </p:nvSpPr>
        <p:spPr>
          <a:xfrm>
            <a:off x="8450009" y="5561579"/>
            <a:ext cx="272006" cy="60444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FC738E-8EE1-82A8-FABC-C14F2D642ADD}"/>
              </a:ext>
            </a:extLst>
          </p:cNvPr>
          <p:cNvSpPr/>
          <p:nvPr/>
        </p:nvSpPr>
        <p:spPr>
          <a:xfrm>
            <a:off x="4085849" y="5556471"/>
            <a:ext cx="272006" cy="65554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547222-A707-A701-CDB3-33B33AE8C59B}"/>
              </a:ext>
            </a:extLst>
          </p:cNvPr>
          <p:cNvSpPr/>
          <p:nvPr/>
        </p:nvSpPr>
        <p:spPr>
          <a:xfrm>
            <a:off x="4709301" y="5225362"/>
            <a:ext cx="272006" cy="396662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5240C6-B400-FFC4-96E6-0AA96F63E724}"/>
              </a:ext>
            </a:extLst>
          </p:cNvPr>
          <p:cNvSpPr/>
          <p:nvPr/>
        </p:nvSpPr>
        <p:spPr>
          <a:xfrm>
            <a:off x="5956205" y="5505208"/>
            <a:ext cx="272006" cy="116816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5E04D7-13FD-4195-4EDC-F79DDA1092C6}"/>
              </a:ext>
            </a:extLst>
          </p:cNvPr>
          <p:cNvSpPr/>
          <p:nvPr/>
        </p:nvSpPr>
        <p:spPr>
          <a:xfrm>
            <a:off x="6267931" y="5225364"/>
            <a:ext cx="272006" cy="396662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5769B7-B099-458C-AC2F-E6A1114ED34A}"/>
              </a:ext>
            </a:extLst>
          </p:cNvPr>
          <p:cNvSpPr/>
          <p:nvPr/>
        </p:nvSpPr>
        <p:spPr>
          <a:xfrm>
            <a:off x="5021027" y="4791028"/>
            <a:ext cx="272006" cy="830997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567554-88C1-F27B-8281-1361F37F4785}"/>
              </a:ext>
            </a:extLst>
          </p:cNvPr>
          <p:cNvSpPr/>
          <p:nvPr/>
        </p:nvSpPr>
        <p:spPr>
          <a:xfrm>
            <a:off x="7514835" y="4701361"/>
            <a:ext cx="272006" cy="92066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162E1F-AE70-F5FB-519E-B02827A977D6}"/>
              </a:ext>
            </a:extLst>
          </p:cNvPr>
          <p:cNvSpPr/>
          <p:nvPr/>
        </p:nvSpPr>
        <p:spPr>
          <a:xfrm>
            <a:off x="8138287" y="4072711"/>
            <a:ext cx="272006" cy="154931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893D3-F2B0-034F-B968-A37E4CCCEEFA}"/>
              </a:ext>
            </a:extLst>
          </p:cNvPr>
          <p:cNvSpPr/>
          <p:nvPr/>
        </p:nvSpPr>
        <p:spPr>
          <a:xfrm>
            <a:off x="6891383" y="2765737"/>
            <a:ext cx="272006" cy="2856287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B1F0D9-A681-96E2-176F-EAF1655D44B0}"/>
              </a:ext>
            </a:extLst>
          </p:cNvPr>
          <p:cNvSpPr/>
          <p:nvPr/>
        </p:nvSpPr>
        <p:spPr>
          <a:xfrm>
            <a:off x="4397575" y="5556468"/>
            <a:ext cx="272006" cy="65556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88E152-B06B-88D1-BE1B-9B015D3F2316}"/>
              </a:ext>
            </a:extLst>
          </p:cNvPr>
          <p:cNvSpPr/>
          <p:nvPr/>
        </p:nvSpPr>
        <p:spPr>
          <a:xfrm>
            <a:off x="5644479" y="5290919"/>
            <a:ext cx="272006" cy="331106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6C8C62-FE77-DEE2-0FEE-0B7B464CA931}"/>
              </a:ext>
            </a:extLst>
          </p:cNvPr>
          <p:cNvSpPr/>
          <p:nvPr/>
        </p:nvSpPr>
        <p:spPr>
          <a:xfrm>
            <a:off x="5332753" y="5164918"/>
            <a:ext cx="272006" cy="457108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1BF7AB-CF4E-95C0-1ECE-6986FAAFCE72}"/>
              </a:ext>
            </a:extLst>
          </p:cNvPr>
          <p:cNvSpPr/>
          <p:nvPr/>
        </p:nvSpPr>
        <p:spPr>
          <a:xfrm>
            <a:off x="6579657" y="4731841"/>
            <a:ext cx="272006" cy="89018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6FFABBF-D131-61A1-2706-79C53330E4FC}"/>
              </a:ext>
            </a:extLst>
          </p:cNvPr>
          <p:cNvSpPr/>
          <p:nvPr/>
        </p:nvSpPr>
        <p:spPr>
          <a:xfrm>
            <a:off x="7203109" y="4114628"/>
            <a:ext cx="272006" cy="1507398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64D5E-3F1A-F863-4FD5-38876917031D}"/>
              </a:ext>
            </a:extLst>
          </p:cNvPr>
          <p:cNvSpPr/>
          <p:nvPr/>
        </p:nvSpPr>
        <p:spPr>
          <a:xfrm>
            <a:off x="7826561" y="4038232"/>
            <a:ext cx="272006" cy="158379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8570F6AE-C141-E57B-B404-CF800E002451}"/>
              </a:ext>
            </a:extLst>
          </p:cNvPr>
          <p:cNvSpPr/>
          <p:nvPr/>
        </p:nvSpPr>
        <p:spPr>
          <a:xfrm>
            <a:off x="3079608" y="4031062"/>
            <a:ext cx="547369" cy="285789"/>
          </a:xfrm>
          <a:prstGeom prst="rightArrow">
            <a:avLst>
              <a:gd name="adj1" fmla="val 3828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pic>
        <p:nvPicPr>
          <p:cNvPr id="72" name="Picture 2" descr="Hacker - Free security icons">
            <a:extLst>
              <a:ext uri="{FF2B5EF4-FFF2-40B4-BE49-F238E27FC236}">
                <a16:creationId xmlns:a16="http://schemas.microsoft.com/office/drawing/2014/main" id="{6EE263F0-2E83-09F6-708A-2281B40A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99" y="2319889"/>
            <a:ext cx="391571" cy="3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707890-E0D3-E9EC-35E4-454016A6C0E1}"/>
              </a:ext>
            </a:extLst>
          </p:cNvPr>
          <p:cNvGrpSpPr/>
          <p:nvPr/>
        </p:nvGrpSpPr>
        <p:grpSpPr>
          <a:xfrm>
            <a:off x="3698177" y="4172537"/>
            <a:ext cx="5110542" cy="720651"/>
            <a:chOff x="3698177" y="3841245"/>
            <a:chExt cx="5110542" cy="72065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8752747-36F3-4225-6CB5-FD9FAE63EE54}"/>
                </a:ext>
              </a:extLst>
            </p:cNvPr>
            <p:cNvGrpSpPr/>
            <p:nvPr/>
          </p:nvGrpSpPr>
          <p:grpSpPr>
            <a:xfrm>
              <a:off x="3698177" y="3932793"/>
              <a:ext cx="5110542" cy="629103"/>
              <a:chOff x="3698177" y="3932793"/>
              <a:chExt cx="5110542" cy="62910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02B000C-B162-DF24-71F3-7976E6C9D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8177" y="4561896"/>
                <a:ext cx="5110542" cy="0"/>
              </a:xfrm>
              <a:prstGeom prst="line">
                <a:avLst/>
              </a:prstGeom>
              <a:ln w="38100">
                <a:solidFill>
                  <a:srgbClr val="38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4EA77A4E-3A34-FDAC-4310-EAD5AA6E36DD}"/>
                  </a:ext>
                </a:extLst>
              </p:cNvPr>
              <p:cNvSpPr/>
              <p:nvPr/>
            </p:nvSpPr>
            <p:spPr>
              <a:xfrm>
                <a:off x="3709868" y="3932793"/>
                <a:ext cx="439823" cy="438150"/>
              </a:xfrm>
              <a:prstGeom prst="roundRect">
                <a:avLst/>
              </a:prstGeom>
              <a:solidFill>
                <a:srgbClr val="01C0F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0055A3"/>
                    </a:solidFill>
                  </a:rPr>
                  <a:t>&gt;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543551-ED7B-0358-F4D7-6B3DEB6A19C4}"/>
                </a:ext>
              </a:extLst>
            </p:cNvPr>
            <p:cNvSpPr txBox="1"/>
            <p:nvPr/>
          </p:nvSpPr>
          <p:spPr>
            <a:xfrm>
              <a:off x="4276540" y="3841245"/>
              <a:ext cx="18469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Minimum Score</a:t>
              </a:r>
            </a:p>
            <a:p>
              <a:r>
                <a:rPr lang="en-US" b="1" dirty="0">
                  <a:latin typeface="+mj-lt"/>
                </a:rPr>
                <a:t>to Consider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236CFD-6778-6431-6771-7D3EAA409F48}"/>
              </a:ext>
            </a:extLst>
          </p:cNvPr>
          <p:cNvGrpSpPr/>
          <p:nvPr/>
        </p:nvGrpSpPr>
        <p:grpSpPr>
          <a:xfrm>
            <a:off x="3698177" y="2575504"/>
            <a:ext cx="5116638" cy="686252"/>
            <a:chOff x="3698177" y="2068952"/>
            <a:chExt cx="5116638" cy="68625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BA014B9-8665-1459-ED98-DF9217DA4A1B}"/>
                </a:ext>
              </a:extLst>
            </p:cNvPr>
            <p:cNvGrpSpPr/>
            <p:nvPr/>
          </p:nvGrpSpPr>
          <p:grpSpPr>
            <a:xfrm>
              <a:off x="3698177" y="2068952"/>
              <a:ext cx="5116638" cy="684464"/>
              <a:chOff x="3698177" y="2068952"/>
              <a:chExt cx="5116638" cy="684464"/>
            </a:xfrm>
          </p:grpSpPr>
          <p:pic>
            <p:nvPicPr>
              <p:cNvPr id="70" name="Picture 69" descr="A blue circle with black dots and yellow dots&#10;&#10;Description automatically generated">
                <a:extLst>
                  <a:ext uri="{FF2B5EF4-FFF2-40B4-BE49-F238E27FC236}">
                    <a16:creationId xmlns:a16="http://schemas.microsoft.com/office/drawing/2014/main" id="{56789FFA-2843-C344-EF9C-524762CC0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8177" y="2068952"/>
                <a:ext cx="617233" cy="617233"/>
              </a:xfrm>
              <a:prstGeom prst="rect">
                <a:avLst/>
              </a:prstGeom>
            </p:spPr>
          </p:pic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23F93E8-5AC4-7962-5F20-798C3FD2F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273" y="2753416"/>
                <a:ext cx="5110542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ACFD8E-3955-FD65-8CD3-216716DC5233}"/>
                </a:ext>
              </a:extLst>
            </p:cNvPr>
            <p:cNvSpPr txBox="1"/>
            <p:nvPr/>
          </p:nvSpPr>
          <p:spPr>
            <a:xfrm>
              <a:off x="4276540" y="2108873"/>
              <a:ext cx="26257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Maximum Deviation</a:t>
              </a:r>
            </a:p>
            <a:p>
              <a:r>
                <a:rPr lang="en-US" b="1" dirty="0">
                  <a:latin typeface="+mj-lt"/>
                </a:rPr>
                <a:t>from the Average Score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439A46-00DD-0C0B-54BB-B5CCAF7E2633}"/>
              </a:ext>
            </a:extLst>
          </p:cNvPr>
          <p:cNvGrpSpPr/>
          <p:nvPr/>
        </p:nvGrpSpPr>
        <p:grpSpPr>
          <a:xfrm>
            <a:off x="3744397" y="2765736"/>
            <a:ext cx="5378270" cy="3349919"/>
            <a:chOff x="3744397" y="2259184"/>
            <a:chExt cx="5378270" cy="33499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606C8D-5379-71E8-1813-877C30E23DBA}"/>
                </a:ext>
              </a:extLst>
            </p:cNvPr>
            <p:cNvSpPr txBox="1"/>
            <p:nvPr/>
          </p:nvSpPr>
          <p:spPr>
            <a:xfrm>
              <a:off x="3744397" y="5239771"/>
              <a:ext cx="4981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Threads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685273-37E7-E370-BB73-54B2C3301AB8}"/>
                </a:ext>
              </a:extLst>
            </p:cNvPr>
            <p:cNvSpPr txBox="1"/>
            <p:nvPr/>
          </p:nvSpPr>
          <p:spPr>
            <a:xfrm rot="16200000">
              <a:off x="7472390" y="3540129"/>
              <a:ext cx="2931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Score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F8E156-9213-A3DE-2121-2413461FD67B}"/>
              </a:ext>
            </a:extLst>
          </p:cNvPr>
          <p:cNvGrpSpPr/>
          <p:nvPr/>
        </p:nvGrpSpPr>
        <p:grpSpPr>
          <a:xfrm>
            <a:off x="253315" y="3245447"/>
            <a:ext cx="2715492" cy="2254557"/>
            <a:chOff x="253315" y="2864155"/>
            <a:chExt cx="2715492" cy="225455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867B5A5-9B44-26A6-FD53-B1B2F14CD323}"/>
                </a:ext>
              </a:extLst>
            </p:cNvPr>
            <p:cNvGrpSpPr/>
            <p:nvPr/>
          </p:nvGrpSpPr>
          <p:grpSpPr>
            <a:xfrm>
              <a:off x="257320" y="2864155"/>
              <a:ext cx="2711487" cy="310514"/>
              <a:chOff x="257320" y="2864155"/>
              <a:chExt cx="2711487" cy="310514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69388A4-8DC0-1619-81C2-540504D5F3C6}"/>
                  </a:ext>
                </a:extLst>
              </p:cNvPr>
              <p:cNvSpPr/>
              <p:nvPr/>
            </p:nvSpPr>
            <p:spPr>
              <a:xfrm>
                <a:off x="257320" y="2864155"/>
                <a:ext cx="1329924" cy="310514"/>
              </a:xfrm>
              <a:prstGeom prst="rect">
                <a:avLst/>
              </a:prstGeom>
              <a:solidFill>
                <a:srgbClr val="D9D9D9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Thread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89997F-526F-78C1-A191-AF2B62AC101D}"/>
                  </a:ext>
                </a:extLst>
              </p:cNvPr>
              <p:cNvSpPr/>
              <p:nvPr/>
            </p:nvSpPr>
            <p:spPr>
              <a:xfrm>
                <a:off x="1638883" y="2864155"/>
                <a:ext cx="1329924" cy="310514"/>
              </a:xfrm>
              <a:prstGeom prst="rect">
                <a:avLst/>
              </a:prstGeom>
              <a:solidFill>
                <a:srgbClr val="D9D9D9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Score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4E1ECED-5BE3-117F-1089-5A43F25B7664}"/>
                </a:ext>
              </a:extLst>
            </p:cNvPr>
            <p:cNvGrpSpPr/>
            <p:nvPr/>
          </p:nvGrpSpPr>
          <p:grpSpPr>
            <a:xfrm>
              <a:off x="253315" y="3253895"/>
              <a:ext cx="2715492" cy="1479736"/>
              <a:chOff x="253315" y="3253895"/>
              <a:chExt cx="2715492" cy="1479736"/>
            </a:xfrm>
            <a:solidFill>
              <a:srgbClr val="EFB792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86A556B-6E78-B280-EEAF-A1A6E32942C7}"/>
                  </a:ext>
                </a:extLst>
              </p:cNvPr>
              <p:cNvSpPr/>
              <p:nvPr/>
            </p:nvSpPr>
            <p:spPr>
              <a:xfrm>
                <a:off x="257320" y="3253895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0D4C9C3-2222-F02D-0EC0-8F601C2774C0}"/>
                  </a:ext>
                </a:extLst>
              </p:cNvPr>
              <p:cNvSpPr/>
              <p:nvPr/>
            </p:nvSpPr>
            <p:spPr>
              <a:xfrm>
                <a:off x="1638883" y="3253895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10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DBCD324-BCAF-6782-6DF3-8B525AE8BEA6}"/>
                  </a:ext>
                </a:extLst>
              </p:cNvPr>
              <p:cNvSpPr/>
              <p:nvPr/>
            </p:nvSpPr>
            <p:spPr>
              <a:xfrm>
                <a:off x="257320" y="3643636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9C71D3D-6BE9-9770-FAB5-5A04ABAF0BF3}"/>
                  </a:ext>
                </a:extLst>
              </p:cNvPr>
              <p:cNvSpPr/>
              <p:nvPr/>
            </p:nvSpPr>
            <p:spPr>
              <a:xfrm>
                <a:off x="1638883" y="3643636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14B3E7-2513-2F04-58DC-EEE6900C785E}"/>
                  </a:ext>
                </a:extLst>
              </p:cNvPr>
              <p:cNvSpPr/>
              <p:nvPr/>
            </p:nvSpPr>
            <p:spPr>
              <a:xfrm>
                <a:off x="257320" y="403337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F235FE4-FEA6-B0C9-5659-615EAFBC7C49}"/>
                  </a:ext>
                </a:extLst>
              </p:cNvPr>
              <p:cNvSpPr/>
              <p:nvPr/>
            </p:nvSpPr>
            <p:spPr>
              <a:xfrm>
                <a:off x="1638883" y="403337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5B6D5EC-0C02-3492-1046-FA0C12E3FED2}"/>
                  </a:ext>
                </a:extLst>
              </p:cNvPr>
              <p:cNvSpPr/>
              <p:nvPr/>
            </p:nvSpPr>
            <p:spPr>
              <a:xfrm>
                <a:off x="253315" y="442311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T4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D5549F1-7D8C-8116-0C3C-1563CF863AF2}"/>
                  </a:ext>
                </a:extLst>
              </p:cNvPr>
              <p:cNvSpPr/>
              <p:nvPr/>
            </p:nvSpPr>
            <p:spPr>
              <a:xfrm>
                <a:off x="1634878" y="442311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50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99EB943-E4E6-4AFE-6805-D8E1D48A1FE8}"/>
                </a:ext>
              </a:extLst>
            </p:cNvPr>
            <p:cNvGrpSpPr/>
            <p:nvPr/>
          </p:nvGrpSpPr>
          <p:grpSpPr>
            <a:xfrm>
              <a:off x="710780" y="4758015"/>
              <a:ext cx="1724418" cy="360697"/>
              <a:chOff x="710780" y="4636095"/>
              <a:chExt cx="1724418" cy="360697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5F304CB-87C7-A3C7-0BC0-AAC46FE3DBE2}"/>
                  </a:ext>
                </a:extLst>
              </p:cNvPr>
              <p:cNvSpPr txBox="1"/>
              <p:nvPr/>
            </p:nvSpPr>
            <p:spPr>
              <a:xfrm rot="16200000">
                <a:off x="721360" y="4638040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10BE8FB-3372-F015-32F0-1DB7C725F8E3}"/>
                  </a:ext>
                </a:extLst>
              </p:cNvPr>
              <p:cNvSpPr txBox="1"/>
              <p:nvPr/>
            </p:nvSpPr>
            <p:spPr>
              <a:xfrm rot="16200000">
                <a:off x="2076446" y="4625515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429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4B29F-FE43-A5F5-8D57-3A87E0C8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D56E34B-B3C0-EF8C-B7D8-B88A7BE5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FEF7D9-26AF-0D4E-5D05-AD090212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34</a:t>
            </a:fld>
            <a:endParaRPr lang="tr-TR" dirty="0">
              <a:latin typeface="+mj-lt"/>
            </a:endParaRP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D554D631-3DA1-E9B5-F995-A1D53CD1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5F4EB-34EB-5A06-95F7-DB48BEE04F77}"/>
              </a:ext>
            </a:extLst>
          </p:cNvPr>
          <p:cNvGrpSpPr/>
          <p:nvPr/>
        </p:nvGrpSpPr>
        <p:grpSpPr>
          <a:xfrm>
            <a:off x="360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28EB919-A2FB-0AB1-FB77-E3DA23DEF5AF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2E4D16-94E6-D2C4-2008-6E75B2B77BBA}"/>
                </a:ext>
              </a:extLst>
            </p:cNvPr>
            <p:cNvSpPr txBox="1"/>
            <p:nvPr/>
          </p:nvSpPr>
          <p:spPr>
            <a:xfrm>
              <a:off x="3113876" y="831708"/>
              <a:ext cx="291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A3A0BF-1688-BE5E-B493-1994CBBB1AF7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47192F-20EC-DA7E-0A95-75D84B67A48F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762644-FF14-5383-B50A-F538D77CD8B2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E9F420AF-81B4-6A44-FED4-2F07E21D5A1E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0EFF38D-FC1F-D6F1-1A1A-6073BD8DE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03CBF608-BF36-B29A-A1C7-707530120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240BB99C-32DB-6C57-0B7A-57AED3618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A0F8595B-A2D7-FCCB-A3B7-AC0D5FB15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A73632AA-4AD7-B973-ACE9-4F3D9CC5F3C6}"/>
              </a:ext>
            </a:extLst>
          </p:cNvPr>
          <p:cNvGrpSpPr/>
          <p:nvPr/>
        </p:nvGrpSpPr>
        <p:grpSpPr>
          <a:xfrm>
            <a:off x="-142251" y="1821164"/>
            <a:ext cx="9289355" cy="1228881"/>
            <a:chOff x="-142251" y="1821164"/>
            <a:chExt cx="9289355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3135E72-A1B4-F44E-98E2-D78BB8A1F8CC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AC4552-971F-719C-89D8-ED226873A6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65D9DD-CD41-515B-6545-A1F2E51BA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1B61411E-35B7-3F61-88C1-36D505C3B174}"/>
                </a:ext>
              </a:extLst>
            </p:cNvPr>
            <p:cNvGrpSpPr/>
            <p:nvPr/>
          </p:nvGrpSpPr>
          <p:grpSpPr>
            <a:xfrm>
              <a:off x="914400" y="2642177"/>
              <a:ext cx="8232704" cy="369332"/>
              <a:chOff x="922148" y="5417382"/>
              <a:chExt cx="8232704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5C527057-AE8D-70F3-5410-6BE939CB03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59595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1437D20F-4499-CA56-F23D-44429A51E50F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72C51"/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7946EBD7-12EC-D8BB-5C2A-9F435A5D70D2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4E104B05-8542-DBB6-BFF6-FFE31A5CDC9F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1252A35D-C0BA-C1FC-2FAC-AB62FA996E92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EF2C0B6E-028D-A996-DACE-290598C07476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FAF54A6E-DE99-FF9E-1D98-2F479D12186D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62008BC8-A323-FF8C-1629-DDB324B3F212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CEBE1637-BFD9-6CFC-FBC2-F6E12D407ECE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44A6ED5E-D993-DE9D-6AA7-02B0D4F51F04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E3E5F33C-D942-07F6-B915-12CAF0D47EFF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D3059099-AD56-E393-93F4-5619D5C96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D65E8945-F8FA-B317-2674-F269F5AEE6B5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C3A3501E-95CF-6C9D-0FA5-2811DA87D249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7C9B8C72-FB61-AC33-EB99-DFACA8BD0269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FB62F97D-E9F1-E733-FDEE-0549EBD3DB9F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6E375FEF-2A0C-2EB0-D884-15589E505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3FA55636-AEF6-F448-8EF8-AF18E43C625D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1FA48FD0-A808-8465-E37B-1BE6B89C23D8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F8041AE0-170D-2B7A-7AD4-60936BB1D594}"/>
              </a:ext>
            </a:extLst>
          </p:cNvPr>
          <p:cNvGrpSpPr/>
          <p:nvPr/>
        </p:nvGrpSpPr>
        <p:grpSpPr>
          <a:xfrm>
            <a:off x="46874" y="3052235"/>
            <a:ext cx="8114668" cy="3425314"/>
            <a:chOff x="46874" y="3052235"/>
            <a:chExt cx="8114668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5235E596-ECFD-34CE-45ED-5E3696A2EDB9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62CA3208-F891-9E6B-9C1B-5CFBA7DFFDDE}"/>
                </a:ext>
              </a:extLst>
            </p:cNvPr>
            <p:cNvGrpSpPr/>
            <p:nvPr/>
          </p:nvGrpSpPr>
          <p:grpSpPr>
            <a:xfrm>
              <a:off x="46874" y="3274812"/>
              <a:ext cx="2785314" cy="3202737"/>
              <a:chOff x="46874" y="3274812"/>
              <a:chExt cx="2785314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CADB1F4E-2708-C4FC-63F9-1B3047F61D90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A751DEA2-0965-5AF4-6487-77EE7DB1995E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A7987DB-69C3-A35F-1307-A865F7F9EA36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BB45C6F-BC32-07FA-4650-51D16D4CB17E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83FDB4-3CB1-B4C7-D70B-248D604BD345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ABC0025-7555-5769-D1CD-11D9F9C75A90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4435B83-0978-89D7-2209-1ECC6A1A52CF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16551D7-29D0-F232-4D96-CC3702F8AA57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607E8BA-E5BC-AA79-C78F-1E55231740F4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5B746B-BD22-3781-C6AC-3A963BF64B7D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</a:t>
                  </a:r>
                  <a:r>
                    <a:rPr lang="en-US" sz="2000" b="0" i="0" dirty="0">
                      <a:solidFill>
                        <a:srgbClr val="2F5597"/>
                      </a:solidFill>
                      <a:effectLst/>
                      <a:latin typeface="+mj-lt"/>
                    </a:rPr>
                    <a:t>↑↑</a:t>
                  </a:r>
                  <a:endParaRPr lang="en-US" sz="2000" dirty="0">
                    <a:solidFill>
                      <a:srgbClr val="2F5597"/>
                    </a:solidFill>
                    <a:latin typeface="+mj-lt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B292961-BCBF-24B7-B371-5AEB82B81F6D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1745304-817E-1318-FCAA-CE344890F83D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5941755-ACFE-405B-6CF8-D875D30BF849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F5DB1639-4E5E-6F97-00F0-0E52B8CC6499}"/>
                  </a:ext>
                </a:extLst>
              </p:cNvPr>
              <p:cNvSpPr txBox="1"/>
              <p:nvPr/>
            </p:nvSpPr>
            <p:spPr>
              <a:xfrm>
                <a:off x="46874" y="5831218"/>
                <a:ext cx="2785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CC01A06F-96DA-8D95-A76C-6581AFBE2B3A}"/>
              </a:ext>
            </a:extLst>
          </p:cNvPr>
          <p:cNvGrpSpPr/>
          <p:nvPr/>
        </p:nvGrpSpPr>
        <p:grpSpPr>
          <a:xfrm>
            <a:off x="2793894" y="3820815"/>
            <a:ext cx="3369750" cy="2379735"/>
            <a:chOff x="2793894" y="3820815"/>
            <a:chExt cx="3369750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6A1B6870-773D-1F3E-87C4-9CD438D43B41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8467C414-7C95-9F0A-D5DA-05E3EDAE0BFD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58EEB1B5-32C4-BAE6-C697-5D8212498E59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426A5E-DFE2-9BBD-CC82-4D66A3BCA901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7B75A9D-CE21-8E4C-D90A-FE1523323DF8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1DDA094-480E-A3B4-9448-AB647EE6A791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6A96D7B-0576-2FCC-C8B2-C4BA89B75F20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9504BE41-06F0-4438-0B79-069A173A4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ECDBBFED-2D3E-38DF-6D9E-8A1ED719A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A983CC2E-974D-3B17-4444-8AE9C6084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1883610E-0081-9DAC-0C80-ABEFC64E8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BFAF5841-D844-401E-B7BC-6F49A7DCED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9B4A31-4236-D85F-EBD9-FE6416C6982A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9D889D37-3F70-3906-37D1-E49DAAE1BDD5}"/>
                </a:ext>
              </a:extLst>
            </p:cNvPr>
            <p:cNvSpPr txBox="1"/>
            <p:nvPr/>
          </p:nvSpPr>
          <p:spPr>
            <a:xfrm>
              <a:off x="3018424" y="5831218"/>
              <a:ext cx="3145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7C7A5C62-5455-2932-968A-D24B259F0DB6}"/>
              </a:ext>
            </a:extLst>
          </p:cNvPr>
          <p:cNvGrpSpPr/>
          <p:nvPr/>
        </p:nvGrpSpPr>
        <p:grpSpPr>
          <a:xfrm>
            <a:off x="5942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CF01C450-F637-1810-E37A-1780E19DE182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rgbClr val="FFCCCC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E8D95EE-1C48-257C-A784-8CAAF1B78767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BD6A26F0-0E20-BFD6-648B-C9FDE737A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C44D5F-7A03-D834-44BF-18828F629263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3431E926-08AC-33DC-210A-C6821127C28C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FCB6459-5EF6-CB84-15E3-601D3EC33667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EED50BA0-CDB2-F735-CC47-3C96A319E8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062F224A-C226-2B9D-8449-38288C67B270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D14FA81C-B966-058A-5A91-37BC5422C32E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456C53E6-CF50-5756-3693-24600DDD5D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3C1A0136-5D9B-D3AE-465E-3B3A7D8DF86F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204EA16F-FF8B-D0EA-FD4A-D1DFA266F9A4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9054696E-965F-8C09-870C-A0F4C96209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2550E5D6-E981-A527-2465-FC0172233AE1}"/>
                </a:ext>
              </a:extLst>
            </p:cNvPr>
            <p:cNvSpPr txBox="1"/>
            <p:nvPr/>
          </p:nvSpPr>
          <p:spPr>
            <a:xfrm>
              <a:off x="6655436" y="5831218"/>
              <a:ext cx="2209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94F0238-BCAD-2851-6762-CCE5E76A1911}"/>
              </a:ext>
            </a:extLst>
          </p:cNvPr>
          <p:cNvSpPr/>
          <p:nvPr/>
        </p:nvSpPr>
        <p:spPr>
          <a:xfrm>
            <a:off x="9750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E6141D-6BFE-9C1E-31C7-37855E377C1F}"/>
              </a:ext>
            </a:extLst>
          </p:cNvPr>
          <p:cNvSpPr/>
          <p:nvPr/>
        </p:nvSpPr>
        <p:spPr>
          <a:xfrm>
            <a:off x="3162588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A2B02-A2A3-FAA7-385C-A08D732E23DC}"/>
              </a:ext>
            </a:extLst>
          </p:cNvPr>
          <p:cNvSpPr/>
          <p:nvPr/>
        </p:nvSpPr>
        <p:spPr>
          <a:xfrm>
            <a:off x="6315426" y="3698946"/>
            <a:ext cx="375774" cy="3757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1570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7DB59-DD88-61C1-CEF9-0B0C0B97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18802C-F4BA-C81F-81A6-9B7B5F8A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65024"/>
            <a:ext cx="8894618" cy="931025"/>
          </a:xfrm>
        </p:spPr>
        <p:txBody>
          <a:bodyPr/>
          <a:lstStyle/>
          <a:p>
            <a:r>
              <a:rPr lang="en-US" sz="2600" dirty="0">
                <a:solidFill>
                  <a:srgbClr val="2F5597"/>
                </a:solidFill>
              </a:rPr>
              <a:t>Throttling Memory Bandwidth Usage of Suspect Threads</a:t>
            </a:r>
            <a:endParaRPr lang="tr-TR" sz="2600" dirty="0">
              <a:solidFill>
                <a:srgbClr val="2F5597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27B4053-5FB0-37A5-A132-B814FCFE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2768" y="6517178"/>
            <a:ext cx="6823087" cy="204298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j-lt"/>
              </a:rPr>
              <a:t>[*] also known as miss status holding registers (MSHRs)</a:t>
            </a:r>
            <a:endParaRPr lang="tr-T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7FF29FA-F10F-1196-6BC0-E7CEED56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35</a:t>
            </a:fld>
            <a:endParaRPr lang="tr-TR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1BB17-2AA8-C3D8-34C2-22C5573ADF77}"/>
              </a:ext>
            </a:extLst>
          </p:cNvPr>
          <p:cNvSpPr txBox="1"/>
          <p:nvPr/>
        </p:nvSpPr>
        <p:spPr>
          <a:xfrm>
            <a:off x="267394" y="1158519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reduces</a:t>
            </a:r>
            <a:r>
              <a:rPr lang="en-US" sz="2400" dirty="0">
                <a:latin typeface="+mj-lt"/>
              </a:rPr>
              <a:t>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memory bandwidth usage</a:t>
            </a:r>
          </a:p>
          <a:p>
            <a:pPr algn="ctr"/>
            <a:r>
              <a:rPr lang="en-US" sz="2400" dirty="0">
                <a:latin typeface="+mj-lt"/>
              </a:rPr>
              <a:t>of each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suspect thread</a:t>
            </a:r>
            <a:endParaRPr lang="en-US" sz="2400" dirty="0">
              <a:latin typeface="+mj-lt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57321C4-2525-9D15-258D-7AE482B3676E}"/>
              </a:ext>
            </a:extLst>
          </p:cNvPr>
          <p:cNvSpPr/>
          <p:nvPr/>
        </p:nvSpPr>
        <p:spPr>
          <a:xfrm flipH="1">
            <a:off x="4907431" y="3815472"/>
            <a:ext cx="1543364" cy="555342"/>
          </a:xfrm>
          <a:prstGeom prst="rightArrow">
            <a:avLst>
              <a:gd name="adj1" fmla="val 50000"/>
              <a:gd name="adj2" fmla="val 58758"/>
            </a:avLst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6E206A"/>
                </a:solidFill>
                <a:latin typeface="+mj-lt"/>
              </a:rPr>
              <a:t>Throttle</a:t>
            </a:r>
          </a:p>
        </p:txBody>
      </p:sp>
      <p:pic>
        <p:nvPicPr>
          <p:cNvPr id="11" name="Picture 8" descr="Wait - Free gestures icons">
            <a:extLst>
              <a:ext uri="{FF2B5EF4-FFF2-40B4-BE49-F238E27FC236}">
                <a16:creationId xmlns:a16="http://schemas.microsoft.com/office/drawing/2014/main" id="{4C2AECDE-9114-C956-8C33-7C229AE1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95" y="4965728"/>
            <a:ext cx="667935" cy="667935"/>
          </a:xfrm>
          <a:prstGeom prst="rect">
            <a:avLst/>
          </a:prstGeom>
          <a:noFill/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FC0EFB9-0A11-E8E0-811C-DB2D014B0A8A}"/>
              </a:ext>
            </a:extLst>
          </p:cNvPr>
          <p:cNvSpPr/>
          <p:nvPr/>
        </p:nvSpPr>
        <p:spPr>
          <a:xfrm>
            <a:off x="1956698" y="2817368"/>
            <a:ext cx="667935" cy="426534"/>
          </a:xfrm>
          <a:prstGeom prst="rightArrow">
            <a:avLst/>
          </a:prstGeom>
          <a:solidFill>
            <a:srgbClr val="ABC9EA"/>
          </a:solidFill>
          <a:ln w="28575">
            <a:solidFill>
              <a:srgbClr val="22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771DDF-B73A-7191-8E28-4BE9A59127D5}"/>
              </a:ext>
            </a:extLst>
          </p:cNvPr>
          <p:cNvSpPr/>
          <p:nvPr/>
        </p:nvSpPr>
        <p:spPr>
          <a:xfrm>
            <a:off x="1956698" y="3594907"/>
            <a:ext cx="667935" cy="426534"/>
          </a:xfrm>
          <a:prstGeom prst="rightArrow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7DC4C05-902B-DEEA-3B1E-7F3F23883AA7}"/>
              </a:ext>
            </a:extLst>
          </p:cNvPr>
          <p:cNvSpPr/>
          <p:nvPr/>
        </p:nvSpPr>
        <p:spPr>
          <a:xfrm>
            <a:off x="1956699" y="4340165"/>
            <a:ext cx="667935" cy="426534"/>
          </a:xfrm>
          <a:prstGeom prst="rightArrow">
            <a:avLst/>
          </a:prstGeom>
          <a:solidFill>
            <a:srgbClr val="98DAA7"/>
          </a:solidFill>
          <a:ln w="28575">
            <a:solidFill>
              <a:srgbClr val="3655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A0043FB-2E10-2589-6110-2D3E6C480B47}"/>
              </a:ext>
            </a:extLst>
          </p:cNvPr>
          <p:cNvSpPr/>
          <p:nvPr/>
        </p:nvSpPr>
        <p:spPr>
          <a:xfrm>
            <a:off x="6621061" y="3735105"/>
            <a:ext cx="2308860" cy="716075"/>
          </a:xfrm>
          <a:prstGeom prst="roundRect">
            <a:avLst>
              <a:gd name="adj" fmla="val 5412"/>
            </a:avLst>
          </a:prstGeom>
          <a:solidFill>
            <a:srgbClr val="FAB36D"/>
          </a:solidFill>
          <a:ln w="28575">
            <a:solidFill>
              <a:srgbClr val="9166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A3621"/>
                </a:solidFill>
                <a:latin typeface="+mj-lt"/>
              </a:rPr>
              <a:t>BreakHammer</a:t>
            </a:r>
            <a:endParaRPr lang="en-US" sz="2200" dirty="0">
              <a:latin typeface="+mj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193FE2-0772-7592-D0D1-337603649A78}"/>
              </a:ext>
            </a:extLst>
          </p:cNvPr>
          <p:cNvSpPr/>
          <p:nvPr/>
        </p:nvSpPr>
        <p:spPr>
          <a:xfrm>
            <a:off x="2835229" y="2722449"/>
            <a:ext cx="1932457" cy="2905126"/>
          </a:xfrm>
          <a:prstGeom prst="roundRect">
            <a:avLst>
              <a:gd name="adj" fmla="val 7238"/>
            </a:avLst>
          </a:prstGeom>
          <a:solidFill>
            <a:srgbClr val="FDB9C8"/>
          </a:solidFill>
          <a:ln w="28575">
            <a:solidFill>
              <a:srgbClr val="976E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49363A"/>
              </a:solidFill>
              <a:latin typeface="+mj-l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4B927C4-D03A-77F0-28BB-BA59D2439BD3}"/>
              </a:ext>
            </a:extLst>
          </p:cNvPr>
          <p:cNvSpPr/>
          <p:nvPr/>
        </p:nvSpPr>
        <p:spPr>
          <a:xfrm>
            <a:off x="1956698" y="5085423"/>
            <a:ext cx="667935" cy="426534"/>
          </a:xfrm>
          <a:prstGeom prst="rightArrow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1F180-AE37-0BB0-7C44-7F03A82780E8}"/>
              </a:ext>
            </a:extLst>
          </p:cNvPr>
          <p:cNvSpPr txBox="1"/>
          <p:nvPr/>
        </p:nvSpPr>
        <p:spPr>
          <a:xfrm>
            <a:off x="2459136" y="5627575"/>
            <a:ext cx="268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363A"/>
                </a:solidFill>
                <a:latin typeface="+mj-lt"/>
              </a:rPr>
              <a:t>Last-Level Cache</a:t>
            </a:r>
          </a:p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1628F5-A878-428D-39DD-4747DA95A1FF}"/>
              </a:ext>
            </a:extLst>
          </p:cNvPr>
          <p:cNvGrpSpPr/>
          <p:nvPr/>
        </p:nvGrpSpPr>
        <p:grpSpPr>
          <a:xfrm>
            <a:off x="2513028" y="2154052"/>
            <a:ext cx="2684641" cy="3357905"/>
            <a:chOff x="2513028" y="2154052"/>
            <a:chExt cx="2684641" cy="335790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DE3D336-552E-E366-165D-DD4CF47507F4}"/>
                </a:ext>
              </a:extLst>
            </p:cNvPr>
            <p:cNvSpPr/>
            <p:nvPr/>
          </p:nvSpPr>
          <p:spPr>
            <a:xfrm>
              <a:off x="2940985" y="2817368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707F6E3-F9FC-2475-F46C-673600214290}"/>
                </a:ext>
              </a:extLst>
            </p:cNvPr>
            <p:cNvSpPr/>
            <p:nvPr/>
          </p:nvSpPr>
          <p:spPr>
            <a:xfrm>
              <a:off x="3867672" y="2817368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6E9462A-320C-F30B-47FA-E858D4E0B00D}"/>
                </a:ext>
              </a:extLst>
            </p:cNvPr>
            <p:cNvSpPr/>
            <p:nvPr/>
          </p:nvSpPr>
          <p:spPr>
            <a:xfrm>
              <a:off x="2940985" y="3594907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57ED03-3A9D-2D8A-C30B-A4929F36F465}"/>
                </a:ext>
              </a:extLst>
            </p:cNvPr>
            <p:cNvSpPr/>
            <p:nvPr/>
          </p:nvSpPr>
          <p:spPr>
            <a:xfrm>
              <a:off x="3867672" y="3594907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D5FCA2C-1A4D-FA2A-30E0-91E181811E1A}"/>
                </a:ext>
              </a:extLst>
            </p:cNvPr>
            <p:cNvSpPr/>
            <p:nvPr/>
          </p:nvSpPr>
          <p:spPr>
            <a:xfrm>
              <a:off x="2940985" y="4340165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A680E59-BD1E-1594-2D57-D21CC0EE839D}"/>
                </a:ext>
              </a:extLst>
            </p:cNvPr>
            <p:cNvSpPr/>
            <p:nvPr/>
          </p:nvSpPr>
          <p:spPr>
            <a:xfrm>
              <a:off x="3867672" y="4340165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4C08F12-EE1B-771F-4CEF-2FD815E96517}"/>
                </a:ext>
              </a:extLst>
            </p:cNvPr>
            <p:cNvSpPr/>
            <p:nvPr/>
          </p:nvSpPr>
          <p:spPr>
            <a:xfrm>
              <a:off x="2940985" y="5085423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83A50E4-DF95-BB7B-0749-3FF6E4E72601}"/>
                </a:ext>
              </a:extLst>
            </p:cNvPr>
            <p:cNvSpPr/>
            <p:nvPr/>
          </p:nvSpPr>
          <p:spPr>
            <a:xfrm>
              <a:off x="3867672" y="5085423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2CE6B5-6826-F371-48C3-D87C5BF33FCB}"/>
                </a:ext>
              </a:extLst>
            </p:cNvPr>
            <p:cNvSpPr txBox="1"/>
            <p:nvPr/>
          </p:nvSpPr>
          <p:spPr>
            <a:xfrm>
              <a:off x="2513028" y="2154052"/>
              <a:ext cx="2684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</a:rPr>
                <a:t>Cache-Miss Buffers*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944E22-C762-7867-EDB1-15FE8B7EAE8F}"/>
                </a:ext>
              </a:extLst>
            </p:cNvPr>
            <p:cNvSpPr txBox="1"/>
            <p:nvPr/>
          </p:nvSpPr>
          <p:spPr>
            <a:xfrm>
              <a:off x="2731548" y="2447753"/>
              <a:ext cx="1069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Allocated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4D7199-5720-4FF8-0280-2B850DDB48A6}"/>
                </a:ext>
              </a:extLst>
            </p:cNvPr>
            <p:cNvSpPr txBox="1"/>
            <p:nvPr/>
          </p:nvSpPr>
          <p:spPr>
            <a:xfrm>
              <a:off x="3764447" y="2447753"/>
              <a:ext cx="1127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Maximum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FEEA7C-90DB-2FA7-E409-6E6CCB64084F}"/>
              </a:ext>
            </a:extLst>
          </p:cNvPr>
          <p:cNvGrpSpPr/>
          <p:nvPr/>
        </p:nvGrpSpPr>
        <p:grpSpPr>
          <a:xfrm>
            <a:off x="2940985" y="2817368"/>
            <a:ext cx="1729027" cy="2694589"/>
            <a:chOff x="2940985" y="2817368"/>
            <a:chExt cx="1729027" cy="269458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C143DC4-4068-F4E8-E171-9177C2766FDF}"/>
                </a:ext>
              </a:extLst>
            </p:cNvPr>
            <p:cNvSpPr/>
            <p:nvPr/>
          </p:nvSpPr>
          <p:spPr>
            <a:xfrm>
              <a:off x="2940985" y="2817368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ECE8DF6-A3FA-7899-FFE3-4C41A6B1B009}"/>
                </a:ext>
              </a:extLst>
            </p:cNvPr>
            <p:cNvSpPr/>
            <p:nvPr/>
          </p:nvSpPr>
          <p:spPr>
            <a:xfrm>
              <a:off x="3867672" y="2817368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0E77CF5-72BC-8DBE-2FB9-F159A7D856AE}"/>
                </a:ext>
              </a:extLst>
            </p:cNvPr>
            <p:cNvSpPr/>
            <p:nvPr/>
          </p:nvSpPr>
          <p:spPr>
            <a:xfrm>
              <a:off x="2940985" y="3594907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EED3CBC-B424-01A5-3BE3-A4C320A97AED}"/>
                </a:ext>
              </a:extLst>
            </p:cNvPr>
            <p:cNvSpPr/>
            <p:nvPr/>
          </p:nvSpPr>
          <p:spPr>
            <a:xfrm>
              <a:off x="3867672" y="3594907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DCC811D-1C29-D432-4C66-B22FA078483E}"/>
                </a:ext>
              </a:extLst>
            </p:cNvPr>
            <p:cNvSpPr/>
            <p:nvPr/>
          </p:nvSpPr>
          <p:spPr>
            <a:xfrm>
              <a:off x="2940985" y="4340165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C29E932-61CC-181F-C76D-F0C48F82AF64}"/>
                </a:ext>
              </a:extLst>
            </p:cNvPr>
            <p:cNvSpPr/>
            <p:nvPr/>
          </p:nvSpPr>
          <p:spPr>
            <a:xfrm>
              <a:off x="3867672" y="4340165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7770AB4-FD9C-773D-EBE9-3429EEF98481}"/>
                </a:ext>
              </a:extLst>
            </p:cNvPr>
            <p:cNvSpPr/>
            <p:nvPr/>
          </p:nvSpPr>
          <p:spPr>
            <a:xfrm>
              <a:off x="2940985" y="5085423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4174889-7883-8F82-EC26-9092459B65BA}"/>
                </a:ext>
              </a:extLst>
            </p:cNvPr>
            <p:cNvSpPr/>
            <p:nvPr/>
          </p:nvSpPr>
          <p:spPr>
            <a:xfrm>
              <a:off x="3867672" y="5085423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2950F2-23A1-52AB-50BE-01A11B733FBA}"/>
              </a:ext>
            </a:extLst>
          </p:cNvPr>
          <p:cNvGrpSpPr/>
          <p:nvPr/>
        </p:nvGrpSpPr>
        <p:grpSpPr>
          <a:xfrm>
            <a:off x="2940985" y="2817368"/>
            <a:ext cx="1729027" cy="2694589"/>
            <a:chOff x="2940985" y="2817368"/>
            <a:chExt cx="1729027" cy="26945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FBC2FD7-265F-C078-7647-D070B8D3CE01}"/>
                </a:ext>
              </a:extLst>
            </p:cNvPr>
            <p:cNvSpPr/>
            <p:nvPr/>
          </p:nvSpPr>
          <p:spPr>
            <a:xfrm>
              <a:off x="2940985" y="2817368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B322BFA-CB87-FBC5-4D9C-6CCE045704CC}"/>
                </a:ext>
              </a:extLst>
            </p:cNvPr>
            <p:cNvSpPr/>
            <p:nvPr/>
          </p:nvSpPr>
          <p:spPr>
            <a:xfrm>
              <a:off x="3865049" y="2817368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5A961BA-8F44-F665-478A-A2CDEEFE3FA5}"/>
                </a:ext>
              </a:extLst>
            </p:cNvPr>
            <p:cNvSpPr/>
            <p:nvPr/>
          </p:nvSpPr>
          <p:spPr>
            <a:xfrm>
              <a:off x="2940985" y="3594907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5C8C1A-B257-32A5-5840-992A39272997}"/>
                </a:ext>
              </a:extLst>
            </p:cNvPr>
            <p:cNvSpPr/>
            <p:nvPr/>
          </p:nvSpPr>
          <p:spPr>
            <a:xfrm>
              <a:off x="3867672" y="3594907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F505555-D9BF-AE94-E373-A3A6074CB84B}"/>
                </a:ext>
              </a:extLst>
            </p:cNvPr>
            <p:cNvSpPr/>
            <p:nvPr/>
          </p:nvSpPr>
          <p:spPr>
            <a:xfrm>
              <a:off x="2940985" y="4340165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7E3195A-292F-91ED-BCC6-B003CD0E11DE}"/>
                </a:ext>
              </a:extLst>
            </p:cNvPr>
            <p:cNvSpPr/>
            <p:nvPr/>
          </p:nvSpPr>
          <p:spPr>
            <a:xfrm>
              <a:off x="3867672" y="4340165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3294B24-9E10-AE62-3A51-B154D26CEB88}"/>
                </a:ext>
              </a:extLst>
            </p:cNvPr>
            <p:cNvSpPr/>
            <p:nvPr/>
          </p:nvSpPr>
          <p:spPr>
            <a:xfrm>
              <a:off x="2940985" y="5085423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820C6DE-8111-16A2-0798-2871E4C445B4}"/>
                </a:ext>
              </a:extLst>
            </p:cNvPr>
            <p:cNvSpPr/>
            <p:nvPr/>
          </p:nvSpPr>
          <p:spPr>
            <a:xfrm>
              <a:off x="3867672" y="5085423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0" dirty="0">
                  <a:solidFill>
                    <a:schemeClr val="tx1"/>
                  </a:solidFill>
                  <a:effectLst/>
                  <a:latin typeface="+mj-lt"/>
                </a:rPr>
                <a:t>∞</a:t>
              </a:r>
              <a:endParaRPr lang="en-US" sz="2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6384BCB-DDFB-9C62-FA2F-F58F3F821C5F}"/>
              </a:ext>
            </a:extLst>
          </p:cNvPr>
          <p:cNvSpPr/>
          <p:nvPr/>
        </p:nvSpPr>
        <p:spPr>
          <a:xfrm>
            <a:off x="3867672" y="5086645"/>
            <a:ext cx="802340" cy="4265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CDC173A-74A9-CE28-EA80-40222399FE64}"/>
              </a:ext>
            </a:extLst>
          </p:cNvPr>
          <p:cNvSpPr/>
          <p:nvPr/>
        </p:nvSpPr>
        <p:spPr>
          <a:xfrm>
            <a:off x="2940985" y="5085423"/>
            <a:ext cx="802340" cy="426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A3B26D3-5E4C-92B6-ADFE-29A2DA3BC77E}"/>
              </a:ext>
            </a:extLst>
          </p:cNvPr>
          <p:cNvSpPr/>
          <p:nvPr/>
        </p:nvSpPr>
        <p:spPr>
          <a:xfrm>
            <a:off x="3867672" y="5085423"/>
            <a:ext cx="802340" cy="4265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pic>
        <p:nvPicPr>
          <p:cNvPr id="57" name="Picture 2" descr="Hacker - Free security icons">
            <a:extLst>
              <a:ext uri="{FF2B5EF4-FFF2-40B4-BE49-F238E27FC236}">
                <a16:creationId xmlns:a16="http://schemas.microsoft.com/office/drawing/2014/main" id="{61047201-FA4D-107A-4652-099F2E24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09" y="4965728"/>
            <a:ext cx="656176" cy="6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D4CBF803-35AA-122A-E9AA-9757CB9E1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1158160" y="2706255"/>
            <a:ext cx="640675" cy="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0956C9B6-4A78-757F-B86A-35A343B49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1158160" y="3491092"/>
            <a:ext cx="640675" cy="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90D07904-E627-C193-B117-0177C9C88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1158160" y="4229052"/>
            <a:ext cx="640675" cy="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5B301-31D8-0243-9F36-968DD5498B87}"/>
              </a:ext>
            </a:extLst>
          </p:cNvPr>
          <p:cNvSpPr txBox="1"/>
          <p:nvPr/>
        </p:nvSpPr>
        <p:spPr>
          <a:xfrm>
            <a:off x="284041" y="2812648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8A378-6FE6-32DD-4F82-501808D67ECF}"/>
              </a:ext>
            </a:extLst>
          </p:cNvPr>
          <p:cNvSpPr txBox="1"/>
          <p:nvPr/>
        </p:nvSpPr>
        <p:spPr>
          <a:xfrm>
            <a:off x="284041" y="361419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0DE8E-59C6-456A-0839-D46E73E312C1}"/>
              </a:ext>
            </a:extLst>
          </p:cNvPr>
          <p:cNvSpPr txBox="1"/>
          <p:nvPr/>
        </p:nvSpPr>
        <p:spPr>
          <a:xfrm>
            <a:off x="284041" y="434592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User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854799-0C32-F4DD-41ED-9E46498DE4AF}"/>
              </a:ext>
            </a:extLst>
          </p:cNvPr>
          <p:cNvSpPr txBox="1"/>
          <p:nvPr/>
        </p:nvSpPr>
        <p:spPr>
          <a:xfrm>
            <a:off x="103703" y="507040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Suspect</a:t>
            </a:r>
          </a:p>
        </p:txBody>
      </p:sp>
    </p:spTree>
    <p:extLst>
      <p:ext uri="{BB962C8B-B14F-4D97-AF65-F5344CB8AC3E}">
        <p14:creationId xmlns:p14="http://schemas.microsoft.com/office/powerpoint/2010/main" val="7087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54" grpId="0" animBg="1"/>
      <p:bldP spid="55" grpId="0" animBg="1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DA4E-5608-F4F8-1656-5B16B3E0A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6F9F6F-8875-66FC-88CD-512F7371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65024"/>
            <a:ext cx="8894618" cy="931025"/>
          </a:xfrm>
        </p:spPr>
        <p:txBody>
          <a:bodyPr/>
          <a:lstStyle/>
          <a:p>
            <a:r>
              <a:rPr lang="en-US" sz="2600" dirty="0">
                <a:solidFill>
                  <a:srgbClr val="2F5597"/>
                </a:solidFill>
              </a:rPr>
              <a:t>Restoring Memory Bandwidth of Suspect Threads</a:t>
            </a:r>
            <a:endParaRPr lang="tr-TR" sz="2600" dirty="0">
              <a:solidFill>
                <a:srgbClr val="2F5597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17A9B9-CB16-198D-6F5C-E94491AF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36</a:t>
            </a:fld>
            <a:endParaRPr lang="tr-TR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2AA4C-7FA3-FA88-291A-FF887AA57755}"/>
              </a:ext>
            </a:extLst>
          </p:cNvPr>
          <p:cNvSpPr txBox="1"/>
          <p:nvPr/>
        </p:nvSpPr>
        <p:spPr>
          <a:xfrm>
            <a:off x="0" y="10082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 </a:t>
            </a:r>
            <a:br>
              <a:rPr lang="en-US" sz="2400" b="1" dirty="0">
                <a:solidFill>
                  <a:srgbClr val="7030A0"/>
                </a:solidFill>
                <a:latin typeface="+mj-lt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restores</a:t>
            </a:r>
            <a:r>
              <a:rPr lang="en-US" sz="2400" dirty="0">
                <a:latin typeface="+mj-lt"/>
              </a:rPr>
              <a:t>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memory bandwidth usage </a:t>
            </a:r>
            <a:r>
              <a:rPr lang="en-US" sz="2400" dirty="0">
                <a:latin typeface="+mj-lt"/>
              </a:rPr>
              <a:t>of a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suspect thread </a:t>
            </a:r>
            <a:br>
              <a:rPr lang="en-US" sz="2400" b="1" dirty="0">
                <a:solidFill>
                  <a:srgbClr val="C00000"/>
                </a:solidFill>
                <a:latin typeface="+mj-lt"/>
              </a:rPr>
            </a:br>
            <a:r>
              <a:rPr lang="en-US" sz="2400" dirty="0">
                <a:latin typeface="+mj-lt"/>
              </a:rPr>
              <a:t>if the thread stays benign for the full duration of a throttling window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044389-292F-A831-6836-A8909B582869}"/>
              </a:ext>
            </a:extLst>
          </p:cNvPr>
          <p:cNvCxnSpPr>
            <a:cxnSpLocks/>
          </p:cNvCxnSpPr>
          <p:nvPr/>
        </p:nvCxnSpPr>
        <p:spPr>
          <a:xfrm>
            <a:off x="322217" y="5775655"/>
            <a:ext cx="8562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3AEFE27-2768-B218-76A1-D27015D0FD6C}"/>
              </a:ext>
            </a:extLst>
          </p:cNvPr>
          <p:cNvSpPr txBox="1"/>
          <p:nvPr/>
        </p:nvSpPr>
        <p:spPr>
          <a:xfrm>
            <a:off x="3112583" y="5913903"/>
            <a:ext cx="291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Execution Timeline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E3E53C-6A1C-7832-2FCB-B6871EB51BF4}"/>
              </a:ext>
            </a:extLst>
          </p:cNvPr>
          <p:cNvGrpSpPr/>
          <p:nvPr/>
        </p:nvGrpSpPr>
        <p:grpSpPr>
          <a:xfrm>
            <a:off x="6078655" y="4239437"/>
            <a:ext cx="2499138" cy="1739781"/>
            <a:chOff x="6078655" y="4239437"/>
            <a:chExt cx="2499138" cy="173978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ACC717-1803-E6B6-D10B-01F5A9557046}"/>
                </a:ext>
              </a:extLst>
            </p:cNvPr>
            <p:cNvCxnSpPr>
              <a:cxnSpLocks/>
            </p:cNvCxnSpPr>
            <p:nvPr/>
          </p:nvCxnSpPr>
          <p:spPr>
            <a:xfrm>
              <a:off x="8577793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C6DA97-C12D-386B-EC07-9CB6E9BD3D26}"/>
                </a:ext>
              </a:extLst>
            </p:cNvPr>
            <p:cNvSpPr txBox="1"/>
            <p:nvPr/>
          </p:nvSpPr>
          <p:spPr>
            <a:xfrm>
              <a:off x="6078655" y="5363706"/>
              <a:ext cx="2279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C42966-4E4A-7CA3-29DF-1AC2C41EA7EB}"/>
                </a:ext>
              </a:extLst>
            </p:cNvPr>
            <p:cNvGrpSpPr/>
            <p:nvPr/>
          </p:nvGrpSpPr>
          <p:grpSpPr>
            <a:xfrm>
              <a:off x="6595388" y="4239437"/>
              <a:ext cx="1246067" cy="1112430"/>
              <a:chOff x="6375111" y="4231677"/>
              <a:chExt cx="1246067" cy="1112430"/>
            </a:xfrm>
          </p:grpSpPr>
          <p:pic>
            <p:nvPicPr>
              <p:cNvPr id="65" name="Picture 6" descr="Smiley Face Digital Download SVG PNG JPG Dxf Ai Pdf - Etsy">
                <a:extLst>
                  <a:ext uri="{FF2B5EF4-FFF2-40B4-BE49-F238E27FC236}">
                    <a16:creationId xmlns:a16="http://schemas.microsoft.com/office/drawing/2014/main" id="{DA823F0B-86C7-508F-7157-5571D396D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7" t="22507" r="15686" b="21955"/>
              <a:stretch/>
            </p:blipFill>
            <p:spPr bwMode="auto">
              <a:xfrm>
                <a:off x="6692020" y="4695347"/>
                <a:ext cx="640675" cy="64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EEA52D-A6C4-4977-0478-3D3CACFE9091}"/>
                  </a:ext>
                </a:extLst>
              </p:cNvPr>
              <p:cNvSpPr txBox="1"/>
              <p:nvPr/>
            </p:nvSpPr>
            <p:spPr>
              <a:xfrm>
                <a:off x="6375111" y="4231677"/>
                <a:ext cx="124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Benign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A54CA0-597A-EE62-0AB8-6BCF3895CED4}"/>
              </a:ext>
            </a:extLst>
          </p:cNvPr>
          <p:cNvGrpSpPr/>
          <p:nvPr/>
        </p:nvGrpSpPr>
        <p:grpSpPr>
          <a:xfrm>
            <a:off x="245492" y="3143932"/>
            <a:ext cx="2965844" cy="2835286"/>
            <a:chOff x="245492" y="3143932"/>
            <a:chExt cx="2965844" cy="283528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EDDFF1-FD63-CB42-F7A8-43A4D40DD1C0}"/>
                </a:ext>
              </a:extLst>
            </p:cNvPr>
            <p:cNvCxnSpPr>
              <a:cxnSpLocks/>
            </p:cNvCxnSpPr>
            <p:nvPr/>
          </p:nvCxnSpPr>
          <p:spPr>
            <a:xfrm>
              <a:off x="528108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4C3840-076D-216E-8264-512B49B7EBD2}"/>
                </a:ext>
              </a:extLst>
            </p:cNvPr>
            <p:cNvCxnSpPr>
              <a:cxnSpLocks/>
            </p:cNvCxnSpPr>
            <p:nvPr/>
          </p:nvCxnSpPr>
          <p:spPr>
            <a:xfrm>
              <a:off x="3211336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C25A54-533C-77C5-87B2-03F2A0D55F4D}"/>
                </a:ext>
              </a:extLst>
            </p:cNvPr>
            <p:cNvSpPr txBox="1"/>
            <p:nvPr/>
          </p:nvSpPr>
          <p:spPr>
            <a:xfrm>
              <a:off x="747712" y="5355946"/>
              <a:ext cx="2279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3D1B92-A2E0-62D9-8406-EC108D81C02D}"/>
                </a:ext>
              </a:extLst>
            </p:cNvPr>
            <p:cNvGrpSpPr/>
            <p:nvPr/>
          </p:nvGrpSpPr>
          <p:grpSpPr>
            <a:xfrm>
              <a:off x="1712353" y="4222089"/>
              <a:ext cx="1476095" cy="1122018"/>
              <a:chOff x="2037473" y="4222089"/>
              <a:chExt cx="1476095" cy="1122018"/>
            </a:xfrm>
          </p:grpSpPr>
          <p:pic>
            <p:nvPicPr>
              <p:cNvPr id="62" name="Picture 8" descr="Wait - Free gestures icons">
                <a:extLst>
                  <a:ext uri="{FF2B5EF4-FFF2-40B4-BE49-F238E27FC236}">
                    <a16:creationId xmlns:a16="http://schemas.microsoft.com/office/drawing/2014/main" id="{F8481F15-2C55-5FBA-49BB-03F21E23F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141" y="4676172"/>
                <a:ext cx="667935" cy="667935"/>
              </a:xfrm>
              <a:prstGeom prst="rect">
                <a:avLst/>
              </a:prstGeom>
              <a:noFill/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C7B136-EC5D-5EEB-B9D9-72A567A0789A}"/>
                  </a:ext>
                </a:extLst>
              </p:cNvPr>
              <p:cNvSpPr txBox="1"/>
              <p:nvPr/>
            </p:nvSpPr>
            <p:spPr>
              <a:xfrm>
                <a:off x="2037473" y="4222089"/>
                <a:ext cx="1476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Throttled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4F3118-1E4C-ADCD-BAB1-E98019A5CCD2}"/>
                </a:ext>
              </a:extLst>
            </p:cNvPr>
            <p:cNvCxnSpPr>
              <a:cxnSpLocks/>
              <a:stCxn id="18" idx="2"/>
              <a:endCxn id="66" idx="0"/>
            </p:cNvCxnSpPr>
            <p:nvPr/>
          </p:nvCxnSpPr>
          <p:spPr>
            <a:xfrm>
              <a:off x="1300792" y="3913373"/>
              <a:ext cx="507" cy="30871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7CC4B8B-0F55-31AD-31D3-9C12C707DE0F}"/>
                </a:ext>
              </a:extLst>
            </p:cNvPr>
            <p:cNvGrpSpPr/>
            <p:nvPr/>
          </p:nvGrpSpPr>
          <p:grpSpPr>
            <a:xfrm>
              <a:off x="245492" y="3143932"/>
              <a:ext cx="2110600" cy="2194295"/>
              <a:chOff x="451232" y="3143932"/>
              <a:chExt cx="2110600" cy="2194295"/>
            </a:xfrm>
          </p:grpSpPr>
          <p:pic>
            <p:nvPicPr>
              <p:cNvPr id="61" name="Picture 2" descr="Hacker - Free security icons">
                <a:extLst>
                  <a:ext uri="{FF2B5EF4-FFF2-40B4-BE49-F238E27FC236}">
                    <a16:creationId xmlns:a16="http://schemas.microsoft.com/office/drawing/2014/main" id="{FA985D02-5F02-B477-0DD7-99A7FBE88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955" y="4682051"/>
                <a:ext cx="656176" cy="65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95EBFA-5FF2-C107-CCCA-8371D45E148E}"/>
                  </a:ext>
                </a:extLst>
              </p:cNvPr>
              <p:cNvSpPr txBox="1"/>
              <p:nvPr/>
            </p:nvSpPr>
            <p:spPr>
              <a:xfrm>
                <a:off x="884005" y="4222089"/>
                <a:ext cx="124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Suspect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8C6AC7-E4D4-6F71-2BC9-21FFEB5EFDEA}"/>
                  </a:ext>
                </a:extLst>
              </p:cNvPr>
              <p:cNvSpPr txBox="1"/>
              <p:nvPr/>
            </p:nvSpPr>
            <p:spPr>
              <a:xfrm>
                <a:off x="451232" y="3143932"/>
                <a:ext cx="2110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C00000"/>
                    </a:solidFill>
                    <a:latin typeface="+mj-lt"/>
                  </a:rPr>
                  <a:t>Identified</a:t>
                </a:r>
              </a:p>
              <a:p>
                <a:pPr algn="ctr"/>
                <a:r>
                  <a:rPr lang="en-US" sz="2200" b="1" dirty="0">
                    <a:solidFill>
                      <a:srgbClr val="C00000"/>
                    </a:solidFill>
                    <a:latin typeface="+mj-lt"/>
                  </a:rPr>
                  <a:t>This Window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8D7266-2636-0D93-890F-8B032242A610}"/>
              </a:ext>
            </a:extLst>
          </p:cNvPr>
          <p:cNvGrpSpPr/>
          <p:nvPr/>
        </p:nvGrpSpPr>
        <p:grpSpPr>
          <a:xfrm>
            <a:off x="3022800" y="2363382"/>
            <a:ext cx="5768504" cy="3615836"/>
            <a:chOff x="3022800" y="2363382"/>
            <a:chExt cx="5768504" cy="361583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01D8A59-52A3-D15D-33DD-06DBF84D0098}"/>
                </a:ext>
              </a:extLst>
            </p:cNvPr>
            <p:cNvSpPr txBox="1"/>
            <p:nvPr/>
          </p:nvSpPr>
          <p:spPr>
            <a:xfrm>
              <a:off x="3022800" y="2363382"/>
              <a:ext cx="5768504" cy="796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Memory Bandwidth</a:t>
              </a:r>
            </a:p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Usage Restored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F3C442D-2328-C470-F138-255C04AAA81F}"/>
                </a:ext>
              </a:extLst>
            </p:cNvPr>
            <p:cNvCxnSpPr>
              <a:cxnSpLocks/>
              <a:stCxn id="75" idx="2"/>
            </p:cNvCxnSpPr>
            <p:nvPr/>
          </p:nvCxnSpPr>
          <p:spPr>
            <a:xfrm flipH="1">
              <a:off x="5894564" y="3160098"/>
              <a:ext cx="12488" cy="240366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BDBD2C-90B6-AFC7-471C-484DF700E06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564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92283E-41B0-11DC-1CA2-B215D931AF81}"/>
              </a:ext>
            </a:extLst>
          </p:cNvPr>
          <p:cNvGrpSpPr/>
          <p:nvPr/>
        </p:nvGrpSpPr>
        <p:grpSpPr>
          <a:xfrm>
            <a:off x="2867370" y="3167871"/>
            <a:ext cx="2996108" cy="2595945"/>
            <a:chOff x="2867370" y="3167871"/>
            <a:chExt cx="2996108" cy="25959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D98030-5420-D604-1CA1-234303D97BEA}"/>
                </a:ext>
              </a:extLst>
            </p:cNvPr>
            <p:cNvGrpSpPr/>
            <p:nvPr/>
          </p:nvGrpSpPr>
          <p:grpSpPr>
            <a:xfrm>
              <a:off x="4387383" y="3914313"/>
              <a:ext cx="1476095" cy="1429794"/>
              <a:chOff x="4384843" y="3914313"/>
              <a:chExt cx="1476095" cy="1429794"/>
            </a:xfrm>
          </p:grpSpPr>
          <p:pic>
            <p:nvPicPr>
              <p:cNvPr id="64" name="Picture 8" descr="Wait - Free gestures icons">
                <a:extLst>
                  <a:ext uri="{FF2B5EF4-FFF2-40B4-BE49-F238E27FC236}">
                    <a16:creationId xmlns:a16="http://schemas.microsoft.com/office/drawing/2014/main" id="{FD2DD14A-CD44-9D12-D916-7581047D7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1043" y="4676172"/>
                <a:ext cx="667935" cy="667935"/>
              </a:xfrm>
              <a:prstGeom prst="rect">
                <a:avLst/>
              </a:prstGeom>
              <a:noFill/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69C8601-B4F4-71C0-9393-DDD40F03F42E}"/>
                  </a:ext>
                </a:extLst>
              </p:cNvPr>
              <p:cNvSpPr txBox="1"/>
              <p:nvPr/>
            </p:nvSpPr>
            <p:spPr>
              <a:xfrm>
                <a:off x="4384843" y="3914313"/>
                <a:ext cx="1476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Still</a:t>
                </a:r>
              </a:p>
              <a:p>
                <a:pPr algn="ctr"/>
                <a:r>
                  <a:rPr lang="en-US" sz="2000" b="1" dirty="0">
                    <a:latin typeface="+mj-lt"/>
                  </a:rPr>
                  <a:t>Throttled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3811E2D-89B0-D60C-9BC0-E580208DC0F6}"/>
                </a:ext>
              </a:extLst>
            </p:cNvPr>
            <p:cNvGrpSpPr/>
            <p:nvPr/>
          </p:nvGrpSpPr>
          <p:grpSpPr>
            <a:xfrm>
              <a:off x="2867370" y="3167871"/>
              <a:ext cx="2843104" cy="2595945"/>
              <a:chOff x="2867370" y="3167871"/>
              <a:chExt cx="2843104" cy="2595945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D7D4D0-A857-5063-6758-FFEA0D7CD311}"/>
                  </a:ext>
                </a:extLst>
              </p:cNvPr>
              <p:cNvSpPr txBox="1"/>
              <p:nvPr/>
            </p:nvSpPr>
            <p:spPr>
              <a:xfrm>
                <a:off x="3430939" y="5363706"/>
                <a:ext cx="22795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Throttling Window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2E59647-F233-A516-1178-8A014F965520}"/>
                  </a:ext>
                </a:extLst>
              </p:cNvPr>
              <p:cNvGrpSpPr/>
              <p:nvPr/>
            </p:nvGrpSpPr>
            <p:grpSpPr>
              <a:xfrm>
                <a:off x="2867370" y="3167871"/>
                <a:ext cx="2299511" cy="2166648"/>
                <a:chOff x="2989290" y="3167871"/>
                <a:chExt cx="2299511" cy="216664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1A6A3DD7-8A05-6FD1-F077-DD4F86313A6D}"/>
                    </a:ext>
                  </a:extLst>
                </p:cNvPr>
                <p:cNvGrpSpPr/>
                <p:nvPr/>
              </p:nvGrpSpPr>
              <p:grpSpPr>
                <a:xfrm>
                  <a:off x="3514431" y="4222089"/>
                  <a:ext cx="1246067" cy="1112430"/>
                  <a:chOff x="3316311" y="4222089"/>
                  <a:chExt cx="1246067" cy="1112430"/>
                </a:xfrm>
              </p:grpSpPr>
              <p:pic>
                <p:nvPicPr>
                  <p:cNvPr id="63" name="Picture 6" descr="Smiley Face Digital Download SVG PNG JPG Dxf Ai Pdf - Etsy">
                    <a:extLst>
                      <a:ext uri="{FF2B5EF4-FFF2-40B4-BE49-F238E27FC236}">
                        <a16:creationId xmlns:a16="http://schemas.microsoft.com/office/drawing/2014/main" id="{EE6BF2F9-871F-4A6B-C328-E7C8F5DC2C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757" t="22507" r="15686" b="21955"/>
                  <a:stretch/>
                </p:blipFill>
                <p:spPr bwMode="auto">
                  <a:xfrm>
                    <a:off x="3636304" y="4685759"/>
                    <a:ext cx="640675" cy="6487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572B38F4-7F5A-CAF2-B3EE-CB7D851B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3316311" y="4222089"/>
                    <a:ext cx="124606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latin typeface="+mj-lt"/>
                      </a:rPr>
                      <a:t>Benign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912D5F4-6F3C-CB90-B111-490A0233658C}"/>
                    </a:ext>
                  </a:extLst>
                </p:cNvPr>
                <p:cNvGrpSpPr/>
                <p:nvPr/>
              </p:nvGrpSpPr>
              <p:grpSpPr>
                <a:xfrm>
                  <a:off x="2989290" y="3167871"/>
                  <a:ext cx="2299511" cy="1023257"/>
                  <a:chOff x="3019770" y="3167871"/>
                  <a:chExt cx="2299511" cy="1023257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A3239C0-CA47-DDAC-F4F4-3E6B7C0701A6}"/>
                      </a:ext>
                    </a:extLst>
                  </p:cNvPr>
                  <p:cNvSpPr txBox="1"/>
                  <p:nvPr/>
                </p:nvSpPr>
                <p:spPr>
                  <a:xfrm>
                    <a:off x="3019770" y="3167871"/>
                    <a:ext cx="229951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Not</a:t>
                    </a:r>
                  </a:p>
                  <a:p>
                    <a:pPr algn="ctr"/>
                    <a:r>
                      <a: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Identified</a:t>
                    </a:r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E413DCC0-4149-F935-A772-C03CE10097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75057" y="3870960"/>
                    <a:ext cx="0" cy="320168"/>
                  </a:xfrm>
                  <a:prstGeom prst="straightConnector1">
                    <a:avLst/>
                  </a:prstGeom>
                  <a:ln w="57150">
                    <a:solidFill>
                      <a:srgbClr val="657D5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7329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A06E-E2AD-94C4-519D-C45B7FBB2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905775-F4DD-5A83-4E96-5F57DD60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AE4A2F-C6C2-DA15-943C-90584E1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95454B2-1BC6-7BEF-CC73-B7958123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37</a:t>
            </a:fld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7D0B291-4975-C211-156F-644C261F3200}"/>
              </a:ext>
            </a:extLst>
          </p:cNvPr>
          <p:cNvSpPr/>
          <p:nvPr/>
        </p:nvSpPr>
        <p:spPr>
          <a:xfrm>
            <a:off x="224261" y="10325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B1E672E-FA7C-7777-DAEF-77F3D0CA5904}"/>
              </a:ext>
            </a:extLst>
          </p:cNvPr>
          <p:cNvSpPr/>
          <p:nvPr/>
        </p:nvSpPr>
        <p:spPr>
          <a:xfrm>
            <a:off x="224261" y="5238536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DDAADF5-EDFC-DEE5-4511-11BE332D29C0}"/>
              </a:ext>
            </a:extLst>
          </p:cNvPr>
          <p:cNvSpPr/>
          <p:nvPr/>
        </p:nvSpPr>
        <p:spPr>
          <a:xfrm>
            <a:off x="224261" y="3135547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EDEC184-BA6E-4EBD-CE5A-C7E0B8383986}"/>
              </a:ext>
            </a:extLst>
          </p:cNvPr>
          <p:cNvSpPr/>
          <p:nvPr/>
        </p:nvSpPr>
        <p:spPr>
          <a:xfrm>
            <a:off x="224261" y="4187041"/>
            <a:ext cx="8672264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78B1D7A5-88BB-2193-D04A-E480FE587BCA}"/>
              </a:ext>
            </a:extLst>
          </p:cNvPr>
          <p:cNvSpPr/>
          <p:nvPr/>
        </p:nvSpPr>
        <p:spPr>
          <a:xfrm>
            <a:off x="235868" y="2084053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113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5292D5-F8C1-AD30-C072-08A7640D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Methodology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F2AF44-2599-F2B6-96FB-27FFBD96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12117"/>
            <a:ext cx="9143999" cy="452570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E1257C"/>
                </a:solidFill>
              </a:rPr>
              <a:t>Performance and energy consumption evaluation: </a:t>
            </a:r>
            <a:br>
              <a:rPr lang="en-US" sz="2400" b="1" dirty="0">
                <a:solidFill>
                  <a:srgbClr val="E1257C"/>
                </a:solidFill>
              </a:rPr>
            </a:br>
            <a:r>
              <a:rPr lang="en-US" sz="2400" dirty="0"/>
              <a:t>cycle-level simulations using </a:t>
            </a:r>
            <a:r>
              <a:rPr lang="en-US" sz="2400" dirty="0" err="1">
                <a:solidFill>
                  <a:srgbClr val="316CE3"/>
                </a:solidFill>
              </a:rPr>
              <a:t>Ramulator</a:t>
            </a:r>
            <a:r>
              <a:rPr lang="en-US" sz="2400" dirty="0">
                <a:solidFill>
                  <a:srgbClr val="316CE3"/>
                </a:solidFill>
              </a:rPr>
              <a:t> 2.0</a:t>
            </a:r>
            <a:r>
              <a:rPr lang="en-US" sz="2400" dirty="0"/>
              <a:t> </a:t>
            </a:r>
            <a:r>
              <a:rPr lang="en-US" sz="1900" dirty="0"/>
              <a:t>[Luo+, CAL 2023]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 dirty="0" err="1">
                <a:solidFill>
                  <a:srgbClr val="316CE3"/>
                </a:solidFill>
              </a:rPr>
              <a:t>DRAMPower</a:t>
            </a:r>
            <a:r>
              <a:rPr lang="en-US" sz="2400" dirty="0"/>
              <a:t> </a:t>
            </a:r>
            <a:r>
              <a:rPr lang="en-US" sz="1900" dirty="0"/>
              <a:t>[Chandrasekar+, DATE 2013]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en-US" sz="2400" dirty="0"/>
            </a:br>
            <a:endParaRPr lang="en-US" sz="500" dirty="0"/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6D40DC"/>
                </a:solidFill>
              </a:rPr>
              <a:t>System Configuration: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b="1" dirty="0"/>
              <a:t>Processor</a:t>
            </a:r>
            <a:r>
              <a:rPr lang="en-US" sz="2000" dirty="0"/>
              <a:t> 		4 cores, 4.2GHz clock frequency,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dirty="0"/>
              <a:t>			4-wide issue, 128-entry instruction window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b="1" dirty="0"/>
              <a:t>DRAM</a:t>
            </a:r>
            <a:r>
              <a:rPr lang="en-US" sz="2000" dirty="0"/>
              <a:t> 		DDR5, 1 channel, 2 rank/channel, 8 bank groups,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dirty="0"/>
              <a:t>			4 banks/bank group, 64K rows/bank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b="1" dirty="0"/>
              <a:t>Memory Ctrl.</a:t>
            </a:r>
            <a:r>
              <a:rPr lang="en-US" sz="2000" dirty="0"/>
              <a:t>	64-entry read and write requests queues,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dirty="0"/>
              <a:t>			Scheduling policy: FR-FCFS with a column cap of 4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2000" b="1" dirty="0"/>
              <a:t>Last-Level Cache</a:t>
            </a:r>
            <a:r>
              <a:rPr lang="en-US" sz="2000" dirty="0"/>
              <a:t> 	8 MiB (4-core)</a:t>
            </a:r>
            <a:endParaRPr lang="en-US" sz="7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6F337D-0B82-934B-BB1B-F0C6683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35BAA8-F1E3-965B-9DAA-B551ED12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38</a:t>
            </a:fld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12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74B12-0CCB-32F1-DAA8-37BA4BD9D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068250-10D0-0478-93E4-25F1A43E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Methodology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81E520-B61A-138C-E0FF-93BCC5AC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2297"/>
            <a:ext cx="9143999" cy="88260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tr-TR" sz="2400" b="1" dirty="0">
                <a:solidFill>
                  <a:srgbClr val="E28700"/>
                </a:solidFill>
              </a:rPr>
              <a:t>Comparison Points</a:t>
            </a:r>
            <a:r>
              <a:rPr lang="en-US" sz="2400" b="1" dirty="0">
                <a:solidFill>
                  <a:srgbClr val="E28700"/>
                </a:solidFill>
              </a:rPr>
              <a:t>: </a:t>
            </a:r>
            <a:r>
              <a:rPr lang="en-US" sz="2400" dirty="0"/>
              <a:t>Integrated with 8 state-of-the-art </a:t>
            </a:r>
            <a:r>
              <a:rPr lang="en-US" sz="2400" dirty="0" err="1"/>
              <a:t>RowHammer</a:t>
            </a:r>
            <a:r>
              <a:rPr lang="en-US" sz="2400" dirty="0"/>
              <a:t> mitigation mechanisms:</a:t>
            </a:r>
          </a:p>
          <a:p>
            <a:pPr lvl="1">
              <a:buClr>
                <a:schemeClr val="tx1"/>
              </a:buClr>
            </a:pPr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E00D04B-4817-EDE4-BD70-275758A7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06EE53-AC9C-581A-49A5-E5B2EFE0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39</a:t>
            </a:fld>
            <a:endParaRPr lang="tr-TR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27A42-8370-8394-43D4-50F7618B1F8B}"/>
              </a:ext>
            </a:extLst>
          </p:cNvPr>
          <p:cNvSpPr txBox="1"/>
          <p:nvPr/>
        </p:nvSpPr>
        <p:spPr>
          <a:xfrm>
            <a:off x="0" y="4255356"/>
            <a:ext cx="80920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16CE3"/>
                </a:solidFill>
                <a:latin typeface="+mj-lt"/>
              </a:rPr>
              <a:t>Workloads: </a:t>
            </a:r>
            <a:r>
              <a:rPr lang="en-US" sz="2400" dirty="0">
                <a:latin typeface="+mj-lt"/>
              </a:rPr>
              <a:t>4-core workload mixes from SPEC CPU2006,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SPEC CPU2017, TPC, </a:t>
            </a:r>
            <a:r>
              <a:rPr lang="en-US" sz="2400" dirty="0" err="1">
                <a:latin typeface="+mj-lt"/>
              </a:rPr>
              <a:t>MediaBench</a:t>
            </a:r>
            <a:r>
              <a:rPr lang="en-US" sz="2400" dirty="0">
                <a:latin typeface="+mj-lt"/>
              </a:rPr>
              <a:t>, YCSB</a:t>
            </a:r>
          </a:p>
          <a:p>
            <a:pPr marL="684212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90 mixes with one attacker</a:t>
            </a:r>
          </a:p>
          <a:p>
            <a:pPr marL="684212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90 mixes all benign</a:t>
            </a:r>
          </a:p>
          <a:p>
            <a:endParaRPr lang="en-US" sz="2400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9A0369-AFA3-7D2B-989F-8A4788700FD7}"/>
              </a:ext>
            </a:extLst>
          </p:cNvPr>
          <p:cNvGrpSpPr/>
          <p:nvPr/>
        </p:nvGrpSpPr>
        <p:grpSpPr>
          <a:xfrm>
            <a:off x="259081" y="2187370"/>
            <a:ext cx="8625837" cy="1333046"/>
            <a:chOff x="259081" y="2284906"/>
            <a:chExt cx="8625837" cy="13330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EF05A8-816B-1855-AABE-50D0CA946836}"/>
                </a:ext>
              </a:extLst>
            </p:cNvPr>
            <p:cNvSpPr txBox="1"/>
            <p:nvPr/>
          </p:nvSpPr>
          <p:spPr>
            <a:xfrm>
              <a:off x="259081" y="2284906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PARA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[Kim+, ISCA 2014]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Graphene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[Park+, MICRO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Hydra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[Qureshi+, ISCA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prstClr val="black"/>
                  </a:solidFill>
                  <a:latin typeface="+mj-lt"/>
                </a:rPr>
                <a:t>TWiCe</a:t>
              </a:r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[Lee+, ISCA 2019]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9F712F-C895-BE18-888A-724E01BF2991}"/>
                </a:ext>
              </a:extLst>
            </p:cNvPr>
            <p:cNvSpPr txBox="1"/>
            <p:nvPr/>
          </p:nvSpPr>
          <p:spPr>
            <a:xfrm>
              <a:off x="4571999" y="2294513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AQUA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[Saxena+, MICRO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REGA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[Marazzi+, S&amp;P 2023]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RFM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PRAC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1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617880" y="2596963"/>
            <a:ext cx="4066929" cy="1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2490704"/>
            <a:ext cx="2209800" cy="2057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54534" y="3840198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6721" y="4453161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Module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820270" y="3154398"/>
            <a:ext cx="1524000" cy="68580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48908" y="2490704"/>
            <a:ext cx="3366438" cy="1417679"/>
            <a:chOff x="4948908" y="2490704"/>
            <a:chExt cx="3366438" cy="1417679"/>
          </a:xfrm>
        </p:grpSpPr>
        <p:grpSp>
          <p:nvGrpSpPr>
            <p:cNvPr id="5" name="Group 4"/>
            <p:cNvGrpSpPr/>
            <p:nvPr/>
          </p:nvGrpSpPr>
          <p:grpSpPr>
            <a:xfrm>
              <a:off x="5495775" y="2490704"/>
              <a:ext cx="2580078" cy="1415177"/>
              <a:chOff x="5495775" y="2490704"/>
              <a:chExt cx="2580078" cy="1415177"/>
            </a:xfrm>
          </p:grpSpPr>
          <p:sp>
            <p:nvSpPr>
              <p:cNvPr id="13" name="iso highlight"/>
              <p:cNvSpPr/>
              <p:nvPr/>
            </p:nvSpPr>
            <p:spPr>
              <a:xfrm>
                <a:off x="5783126" y="3021759"/>
                <a:ext cx="581340" cy="88412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95775" y="2490704"/>
                <a:ext cx="2580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>
                        <a:lumMod val="95000"/>
                      </a:schemeClr>
                    </a:solidFill>
                    <a:latin typeface="+mj-lt"/>
                  </a:rPr>
                  <a:t>DRAM Chips</a:t>
                </a:r>
              </a:p>
            </p:txBody>
          </p:sp>
        </p:grpSp>
        <p:sp>
          <p:nvSpPr>
            <p:cNvPr id="17" name="iso highlight"/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iso highlight"/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iso highlight"/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0DCC2-B2A6-B28F-46C6-532C8C059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C6B43-5307-5503-C619-DB9A5164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Results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5E4B5A-9C45-3DD2-D00E-5C3616AE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EDC8FCA-0553-E99D-1D92-DC0CC60A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40</a:t>
            </a:fld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21FC5132-EA7E-CCF9-B464-3574374EAAE7}"/>
              </a:ext>
            </a:extLst>
          </p:cNvPr>
          <p:cNvSpPr/>
          <p:nvPr/>
        </p:nvSpPr>
        <p:spPr>
          <a:xfrm>
            <a:off x="-77821" y="1839991"/>
            <a:ext cx="9299642" cy="12556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1CD75-13D7-ED24-4ACD-021BE6863EDC}"/>
              </a:ext>
            </a:extLst>
          </p:cNvPr>
          <p:cNvSpPr txBox="1"/>
          <p:nvPr/>
        </p:nvSpPr>
        <p:spPr>
          <a:xfrm>
            <a:off x="133004" y="2080972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FA288-9DD2-82CA-408B-08E10DB808B1}"/>
              </a:ext>
            </a:extLst>
          </p:cNvPr>
          <p:cNvSpPr txBox="1"/>
          <p:nvPr/>
        </p:nvSpPr>
        <p:spPr>
          <a:xfrm>
            <a:off x="903082" y="2173306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Under Attack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CED43B-D0DC-AF3F-B6E8-13D75FFA289D}"/>
              </a:ext>
            </a:extLst>
          </p:cNvPr>
          <p:cNvGrpSpPr/>
          <p:nvPr/>
        </p:nvGrpSpPr>
        <p:grpSpPr>
          <a:xfrm>
            <a:off x="-77821" y="3771901"/>
            <a:ext cx="9405055" cy="1255633"/>
            <a:chOff x="-77821" y="1839991"/>
            <a:chExt cx="9405055" cy="1255633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1F95A336-8D2F-7889-33B2-32B7E05B014D}"/>
                </a:ext>
              </a:extLst>
            </p:cNvPr>
            <p:cNvSpPr/>
            <p:nvPr/>
          </p:nvSpPr>
          <p:spPr>
            <a:xfrm>
              <a:off x="-77821" y="1839991"/>
              <a:ext cx="9299642" cy="1255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890E00-28C4-5790-97E7-FFC77B0729B3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04D5C3-ADED-F408-98FC-812183908E43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No Attack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64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80A48-3EFF-DF6C-4D2C-F1D201E61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38CF7E-6575-9346-2131-0C567C14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Results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002C3F-C934-F9F9-8201-15D9B092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4ED24A0-DBF5-1471-9552-2E39F839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41</a:t>
            </a:fld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EA95D572-8B73-D704-A182-35B7A17B2CCD}"/>
              </a:ext>
            </a:extLst>
          </p:cNvPr>
          <p:cNvSpPr/>
          <p:nvPr/>
        </p:nvSpPr>
        <p:spPr>
          <a:xfrm>
            <a:off x="-77821" y="1839991"/>
            <a:ext cx="9299642" cy="125563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D4F79-62F2-E8A3-B3A7-CFF4729B33F2}"/>
              </a:ext>
            </a:extLst>
          </p:cNvPr>
          <p:cNvSpPr txBox="1"/>
          <p:nvPr/>
        </p:nvSpPr>
        <p:spPr>
          <a:xfrm>
            <a:off x="133004" y="2080972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28F0B-4EC4-4621-5283-0C974939A4D0}"/>
              </a:ext>
            </a:extLst>
          </p:cNvPr>
          <p:cNvSpPr txBox="1"/>
          <p:nvPr/>
        </p:nvSpPr>
        <p:spPr>
          <a:xfrm>
            <a:off x="903082" y="2173306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Under Attack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DA5FAF-CFD8-1E0A-62FC-AE8E5D1789EA}"/>
              </a:ext>
            </a:extLst>
          </p:cNvPr>
          <p:cNvGrpSpPr/>
          <p:nvPr/>
        </p:nvGrpSpPr>
        <p:grpSpPr>
          <a:xfrm>
            <a:off x="-77821" y="3771901"/>
            <a:ext cx="9405055" cy="1255633"/>
            <a:chOff x="-77821" y="1839991"/>
            <a:chExt cx="9405055" cy="1255633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2A22B1BC-E18F-47EB-143D-471D26AC9AC4}"/>
                </a:ext>
              </a:extLst>
            </p:cNvPr>
            <p:cNvSpPr/>
            <p:nvPr/>
          </p:nvSpPr>
          <p:spPr>
            <a:xfrm>
              <a:off x="-77821" y="1839991"/>
              <a:ext cx="9299642" cy="1255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96DBC-C9BB-0FE9-F9EA-781C2FA9AEDF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41FC4C-676C-C198-8727-9552F5D9D8F4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No Attack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482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70AD9-94EE-5FB9-2D0B-1E0E0BB9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39859F-D651-584B-5CBB-3459FE86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223" t="49119" r="12645" b="9209"/>
          <a:stretch/>
        </p:blipFill>
        <p:spPr>
          <a:xfrm>
            <a:off x="2484120" y="1835894"/>
            <a:ext cx="4145279" cy="3042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DFEEE-205A-3461-ECD3-E7F7A6289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035" t="90113" r="30333" b="1979"/>
          <a:stretch/>
        </p:blipFill>
        <p:spPr>
          <a:xfrm>
            <a:off x="3118826" y="5154163"/>
            <a:ext cx="3624874" cy="36064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3FC909C-193D-135D-0A88-84F7E829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Action Count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E47B3E-733F-7821-7EA0-32B3F4EC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8D4DA3-6E87-5D42-9718-43DA3AAB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42</a:t>
            </a:fld>
            <a:endParaRPr lang="tr-TR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C0217-F9AA-D462-6573-76D8E483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3854"/>
          <a:stretch/>
        </p:blipFill>
        <p:spPr>
          <a:xfrm>
            <a:off x="1222040" y="1019175"/>
            <a:ext cx="767472" cy="51270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00C53BE-040A-4660-0AAB-A401F4AE739A}"/>
              </a:ext>
            </a:extLst>
          </p:cNvPr>
          <p:cNvGrpSpPr/>
          <p:nvPr/>
        </p:nvGrpSpPr>
        <p:grpSpPr>
          <a:xfrm>
            <a:off x="3390668" y="5536012"/>
            <a:ext cx="3061954" cy="660600"/>
            <a:chOff x="689547" y="4129447"/>
            <a:chExt cx="3061954" cy="66060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F2FDECB3-ED8F-F57D-0E0E-568C21A44B92}"/>
                </a:ext>
              </a:extLst>
            </p:cNvPr>
            <p:cNvSpPr/>
            <p:nvPr/>
          </p:nvSpPr>
          <p:spPr>
            <a:xfrm>
              <a:off x="1209412" y="4129447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FF89AB-0CBD-1709-9105-1B2B7C5CFF6B}"/>
                </a:ext>
              </a:extLst>
            </p:cNvPr>
            <p:cNvSpPr txBox="1"/>
            <p:nvPr/>
          </p:nvSpPr>
          <p:spPr>
            <a:xfrm>
              <a:off x="689547" y="4359160"/>
              <a:ext cx="30619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ADAEDB-FCD4-C6DD-E326-0B5A1E8FBE78}"/>
              </a:ext>
            </a:extLst>
          </p:cNvPr>
          <p:cNvGrpSpPr/>
          <p:nvPr/>
        </p:nvGrpSpPr>
        <p:grpSpPr>
          <a:xfrm>
            <a:off x="1989512" y="1289935"/>
            <a:ext cx="2247900" cy="2774668"/>
            <a:chOff x="561629" y="177329"/>
            <a:chExt cx="2247900" cy="277466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CAE5D45-9385-0381-77EF-046F943BF452}"/>
                </a:ext>
              </a:extLst>
            </p:cNvPr>
            <p:cNvSpPr/>
            <p:nvPr/>
          </p:nvSpPr>
          <p:spPr>
            <a:xfrm rot="16200000">
              <a:off x="-359589" y="1701199"/>
              <a:ext cx="22913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A20754-2669-116E-FCDA-06DDF2B0AE6D}"/>
                </a:ext>
              </a:extLst>
            </p:cNvPr>
            <p:cNvSpPr txBox="1"/>
            <p:nvPr/>
          </p:nvSpPr>
          <p:spPr>
            <a:xfrm>
              <a:off x="561629" y="177329"/>
              <a:ext cx="2247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Higher is worse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4B3890-EEE2-7457-00ED-4D61DDF9C129}"/>
              </a:ext>
            </a:extLst>
          </p:cNvPr>
          <p:cNvGrpSpPr/>
          <p:nvPr/>
        </p:nvGrpSpPr>
        <p:grpSpPr>
          <a:xfrm>
            <a:off x="5898025" y="1359871"/>
            <a:ext cx="2512932" cy="964229"/>
            <a:chOff x="5898025" y="1359871"/>
            <a:chExt cx="2512932" cy="96422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CAAB4E-11BD-149A-6C52-CDD117A2E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000" y="1772290"/>
              <a:ext cx="677488" cy="551810"/>
            </a:xfrm>
            <a:prstGeom prst="straightConnector1">
              <a:avLst/>
            </a:prstGeom>
            <a:ln w="57150">
              <a:solidFill>
                <a:srgbClr val="4695E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734942-36ED-EF04-7229-917B5CA9CBB5}"/>
                </a:ext>
              </a:extLst>
            </p:cNvPr>
            <p:cNvSpPr txBox="1"/>
            <p:nvPr/>
          </p:nvSpPr>
          <p:spPr>
            <a:xfrm>
              <a:off x="5898025" y="1359871"/>
              <a:ext cx="25129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4494E9"/>
                  </a:solidFill>
                  <a:latin typeface="+mj-lt"/>
                </a:rPr>
                <a:t>No BreakHammer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1F26C8-0270-1231-6D43-BB8480024659}"/>
              </a:ext>
            </a:extLst>
          </p:cNvPr>
          <p:cNvGrpSpPr/>
          <p:nvPr/>
        </p:nvGrpSpPr>
        <p:grpSpPr>
          <a:xfrm>
            <a:off x="6463303" y="2343638"/>
            <a:ext cx="2406722" cy="1329158"/>
            <a:chOff x="6463303" y="2343638"/>
            <a:chExt cx="2406722" cy="132915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064E9F2-35B8-7565-4A61-701E2CBCC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3303" y="3120986"/>
              <a:ext cx="677488" cy="551810"/>
            </a:xfrm>
            <a:prstGeom prst="straightConnector1">
              <a:avLst/>
            </a:prstGeom>
            <a:ln w="57150">
              <a:solidFill>
                <a:srgbClr val="FF86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3B5BA-FFE4-DEF8-F686-32802EE1F286}"/>
                </a:ext>
              </a:extLst>
            </p:cNvPr>
            <p:cNvSpPr txBox="1"/>
            <p:nvPr/>
          </p:nvSpPr>
          <p:spPr>
            <a:xfrm>
              <a:off x="6772271" y="2343638"/>
              <a:ext cx="20977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7A22"/>
                  </a:solidFill>
                  <a:latin typeface="+mj-lt"/>
                </a:rPr>
                <a:t>With</a:t>
              </a:r>
            </a:p>
            <a:p>
              <a:pPr algn="ctr"/>
              <a:r>
                <a:rPr lang="en-US" sz="2200" b="1" dirty="0">
                  <a:solidFill>
                    <a:srgbClr val="FF7A22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B3D9DA-EED1-F77B-C1D5-26FA510FE4DA}"/>
              </a:ext>
            </a:extLst>
          </p:cNvPr>
          <p:cNvGrpSpPr/>
          <p:nvPr/>
        </p:nvGrpSpPr>
        <p:grpSpPr>
          <a:xfrm>
            <a:off x="3299460" y="3223215"/>
            <a:ext cx="4097033" cy="963703"/>
            <a:chOff x="3299460" y="3223215"/>
            <a:chExt cx="4097033" cy="9637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A2BE99-AD76-3288-20CB-786B8BA1ACE9}"/>
                </a:ext>
              </a:extLst>
            </p:cNvPr>
            <p:cNvSpPr/>
            <p:nvPr/>
          </p:nvSpPr>
          <p:spPr>
            <a:xfrm>
              <a:off x="5770939" y="3223215"/>
              <a:ext cx="315242" cy="29832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83AF61-3349-BDD7-5A07-2BE4170249A1}"/>
                </a:ext>
              </a:extLst>
            </p:cNvPr>
            <p:cNvCxnSpPr>
              <a:stCxn id="29" idx="2"/>
            </p:cNvCxnSpPr>
            <p:nvPr/>
          </p:nvCxnSpPr>
          <p:spPr>
            <a:xfrm flipH="1" flipV="1">
              <a:off x="3299460" y="3360420"/>
              <a:ext cx="2471479" cy="1195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520CA7-2E08-8491-0D4F-EC1E36B807AC}"/>
                </a:ext>
              </a:extLst>
            </p:cNvPr>
            <p:cNvCxnSpPr>
              <a:cxnSpLocks/>
              <a:stCxn id="29" idx="4"/>
            </p:cNvCxnSpPr>
            <p:nvPr/>
          </p:nvCxnSpPr>
          <p:spPr>
            <a:xfrm>
              <a:off x="5928560" y="3521538"/>
              <a:ext cx="0" cy="5430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6E34D48-5CBB-6549-0B42-E19DBF558B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7609" y="3481996"/>
              <a:ext cx="522321" cy="42374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CEAA07-B5CF-FF1A-1474-DFA23499D6A5}"/>
                </a:ext>
              </a:extLst>
            </p:cNvPr>
            <p:cNvSpPr txBox="1"/>
            <p:nvPr/>
          </p:nvSpPr>
          <p:spPr>
            <a:xfrm>
              <a:off x="6501696" y="3725253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+mj-lt"/>
                </a:rPr>
                <a:t>~34x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8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770AB-4D07-DA6D-4FAE-CAB65A69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5F08-57D6-C06E-824F-A2803E88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223" t="49119" r="12645" b="9209"/>
          <a:stretch/>
        </p:blipFill>
        <p:spPr>
          <a:xfrm>
            <a:off x="2484120" y="1835894"/>
            <a:ext cx="4145279" cy="3042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ED6E5D-87A3-6E87-BB73-D3A25B4C5A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035" t="90113" r="30333" b="1979"/>
          <a:stretch/>
        </p:blipFill>
        <p:spPr>
          <a:xfrm>
            <a:off x="3118826" y="5154163"/>
            <a:ext cx="3624874" cy="36064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E634830-C311-0CA3-F992-B11CF5E1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Action Count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EE19C6-0F3D-3976-7337-7291A9DE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D84B67-F6EA-559D-73E1-9751F804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43</a:t>
            </a:fld>
            <a:endParaRPr lang="tr-TR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0C8AD-F480-B113-BD32-1FE9FC29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3854"/>
          <a:stretch/>
        </p:blipFill>
        <p:spPr>
          <a:xfrm>
            <a:off x="1222040" y="1019175"/>
            <a:ext cx="767472" cy="51270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55DA206-4F26-BB5A-783C-8B76D0BFDE19}"/>
              </a:ext>
            </a:extLst>
          </p:cNvPr>
          <p:cNvGrpSpPr/>
          <p:nvPr/>
        </p:nvGrpSpPr>
        <p:grpSpPr>
          <a:xfrm>
            <a:off x="3390668" y="5536012"/>
            <a:ext cx="3061954" cy="660600"/>
            <a:chOff x="689547" y="4129447"/>
            <a:chExt cx="3061954" cy="66060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991786F-A2E6-3957-4DA1-B7A89344E4FE}"/>
                </a:ext>
              </a:extLst>
            </p:cNvPr>
            <p:cNvSpPr/>
            <p:nvPr/>
          </p:nvSpPr>
          <p:spPr>
            <a:xfrm>
              <a:off x="1209412" y="4129447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41436-7267-3864-4363-E91E66E1C327}"/>
                </a:ext>
              </a:extLst>
            </p:cNvPr>
            <p:cNvSpPr txBox="1"/>
            <p:nvPr/>
          </p:nvSpPr>
          <p:spPr>
            <a:xfrm>
              <a:off x="689547" y="4359160"/>
              <a:ext cx="30619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B1222C-0489-626B-67DB-B46313644C6D}"/>
              </a:ext>
            </a:extLst>
          </p:cNvPr>
          <p:cNvGrpSpPr/>
          <p:nvPr/>
        </p:nvGrpSpPr>
        <p:grpSpPr>
          <a:xfrm>
            <a:off x="1989512" y="1289935"/>
            <a:ext cx="2247900" cy="2774668"/>
            <a:chOff x="561629" y="177329"/>
            <a:chExt cx="2247900" cy="277466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C35F68C-4260-A1B2-3570-886F2AF33FAD}"/>
                </a:ext>
              </a:extLst>
            </p:cNvPr>
            <p:cNvSpPr/>
            <p:nvPr/>
          </p:nvSpPr>
          <p:spPr>
            <a:xfrm rot="16200000">
              <a:off x="-359589" y="1701199"/>
              <a:ext cx="22913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725386-213F-A5EF-32C0-C97D421AC4C6}"/>
                </a:ext>
              </a:extLst>
            </p:cNvPr>
            <p:cNvSpPr txBox="1"/>
            <p:nvPr/>
          </p:nvSpPr>
          <p:spPr>
            <a:xfrm>
              <a:off x="561629" y="177329"/>
              <a:ext cx="2247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Higher is worse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5693E4-6666-06D2-5342-76E8C6447034}"/>
              </a:ext>
            </a:extLst>
          </p:cNvPr>
          <p:cNvGrpSpPr/>
          <p:nvPr/>
        </p:nvGrpSpPr>
        <p:grpSpPr>
          <a:xfrm>
            <a:off x="5898025" y="1359871"/>
            <a:ext cx="2512932" cy="964229"/>
            <a:chOff x="5898025" y="1359871"/>
            <a:chExt cx="2512932" cy="96422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9F8933A-0275-5147-957C-97E73D7509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000" y="1772290"/>
              <a:ext cx="677488" cy="551810"/>
            </a:xfrm>
            <a:prstGeom prst="straightConnector1">
              <a:avLst/>
            </a:prstGeom>
            <a:ln w="57150">
              <a:solidFill>
                <a:srgbClr val="4494E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A118C4-1BF8-E28D-9FCE-C9DA19DD68D9}"/>
                </a:ext>
              </a:extLst>
            </p:cNvPr>
            <p:cNvSpPr txBox="1"/>
            <p:nvPr/>
          </p:nvSpPr>
          <p:spPr>
            <a:xfrm>
              <a:off x="5898025" y="1359871"/>
              <a:ext cx="25129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4494E9"/>
                  </a:solidFill>
                  <a:latin typeface="+mj-lt"/>
                </a:rPr>
                <a:t>No BreakHammer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E985AA-67E3-C5DF-075B-FE19C289F686}"/>
              </a:ext>
            </a:extLst>
          </p:cNvPr>
          <p:cNvGrpSpPr/>
          <p:nvPr/>
        </p:nvGrpSpPr>
        <p:grpSpPr>
          <a:xfrm>
            <a:off x="6463303" y="2343638"/>
            <a:ext cx="2406722" cy="1329158"/>
            <a:chOff x="6463303" y="2343638"/>
            <a:chExt cx="2406722" cy="132915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3D0FD4-E06D-9477-726E-71D325C5B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3303" y="3120986"/>
              <a:ext cx="677488" cy="551810"/>
            </a:xfrm>
            <a:prstGeom prst="straightConnector1">
              <a:avLst/>
            </a:prstGeom>
            <a:ln w="57150">
              <a:solidFill>
                <a:srgbClr val="FF86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C31786-5EEF-9AF9-8230-A480D6A3E01E}"/>
                </a:ext>
              </a:extLst>
            </p:cNvPr>
            <p:cNvSpPr txBox="1"/>
            <p:nvPr/>
          </p:nvSpPr>
          <p:spPr>
            <a:xfrm>
              <a:off x="6772271" y="2343638"/>
              <a:ext cx="20977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With</a:t>
              </a:r>
            </a:p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7842F-0CBA-DC33-792A-D07057FC1A2A}"/>
              </a:ext>
            </a:extLst>
          </p:cNvPr>
          <p:cNvGrpSpPr/>
          <p:nvPr/>
        </p:nvGrpSpPr>
        <p:grpSpPr>
          <a:xfrm>
            <a:off x="5770939" y="3223215"/>
            <a:ext cx="3306034" cy="854583"/>
            <a:chOff x="5770939" y="3223215"/>
            <a:chExt cx="3306034" cy="85458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C417E0-AA11-0615-9C88-B65328ACE73D}"/>
                </a:ext>
              </a:extLst>
            </p:cNvPr>
            <p:cNvSpPr/>
            <p:nvPr/>
          </p:nvSpPr>
          <p:spPr>
            <a:xfrm>
              <a:off x="5770939" y="3223215"/>
              <a:ext cx="315242" cy="29832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76CB69-979F-8798-D132-7D6546C6CB76}"/>
                </a:ext>
              </a:extLst>
            </p:cNvPr>
            <p:cNvSpPr/>
            <p:nvPr/>
          </p:nvSpPr>
          <p:spPr>
            <a:xfrm>
              <a:off x="5770939" y="3779475"/>
              <a:ext cx="315242" cy="29832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751719-2F02-603F-AA2F-9D98BD90262E}"/>
                </a:ext>
              </a:extLst>
            </p:cNvPr>
            <p:cNvCxnSpPr>
              <a:stCxn id="29" idx="4"/>
              <a:endCxn id="7" idx="0"/>
            </p:cNvCxnSpPr>
            <p:nvPr/>
          </p:nvCxnSpPr>
          <p:spPr>
            <a:xfrm>
              <a:off x="5928560" y="3521538"/>
              <a:ext cx="0" cy="2579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284E17-3464-7DFD-5B4C-F8A21DBE7E4B}"/>
                </a:ext>
              </a:extLst>
            </p:cNvPr>
            <p:cNvSpPr txBox="1"/>
            <p:nvPr/>
          </p:nvSpPr>
          <p:spPr>
            <a:xfrm>
              <a:off x="6565323" y="3343211"/>
              <a:ext cx="25116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~80% reduction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with BreakHammer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858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8136-2A30-D6C4-7417-69E1CE29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BFD9DC-E410-76B7-634D-C1FD64FC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Action Count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DC0BD02-4F23-3B7C-4B24-476F03A6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41B076-2093-C44A-F76C-F49B0D65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44</a:t>
            </a:fld>
            <a:endParaRPr lang="tr-TR" dirty="0">
              <a:latin typeface="+mj-lt"/>
            </a:endParaRPr>
          </a:p>
        </p:txBody>
      </p:sp>
      <p:sp>
        <p:nvSpPr>
          <p:cNvPr id="6" name="Dikdörtgen 14">
            <a:extLst>
              <a:ext uri="{FF2B5EF4-FFF2-40B4-BE49-F238E27FC236}">
                <a16:creationId xmlns:a16="http://schemas.microsoft.com/office/drawing/2014/main" id="{0F59544E-46F8-BC76-B42C-C1F5F3E05D30}"/>
              </a:ext>
            </a:extLst>
          </p:cNvPr>
          <p:cNvSpPr/>
          <p:nvPr/>
        </p:nvSpPr>
        <p:spPr>
          <a:xfrm>
            <a:off x="-99264" y="5218367"/>
            <a:ext cx="9359153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reduces (72% on average)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the number of preventive actions performed across all mechanisms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89871-DD5D-6D67-F3ED-E77DCE9E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706"/>
            <a:ext cx="9144000" cy="37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3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1B126-B608-F4E3-B2E0-B664B679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690103-1434-0DB1-1F31-C45ACBBA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46" t="90673" r="29038" b="2238"/>
          <a:stretch/>
        </p:blipFill>
        <p:spPr>
          <a:xfrm>
            <a:off x="2818305" y="4513116"/>
            <a:ext cx="4160185" cy="36981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8C408F9-A113-D0A4-E3FD-410320C1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Memory Latency Impact at 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=64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06BA36-CA4F-C618-A34F-3BD0BDAB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09C59E5-D252-0D99-5278-FD7DA274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45</a:t>
            </a:fld>
            <a:endParaRPr lang="tr-T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DD63A-9F12-C900-1CCD-BF818E9E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" t="16860" r="94063" b="28187"/>
          <a:stretch/>
        </p:blipFill>
        <p:spPr>
          <a:xfrm>
            <a:off x="1552575" y="1232148"/>
            <a:ext cx="876300" cy="3447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FCA208-FC91-1E64-1A54-EC41CC84B3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981" t="47027" r="188" b="7175"/>
          <a:stretch/>
        </p:blipFill>
        <p:spPr>
          <a:xfrm>
            <a:off x="2603032" y="1469248"/>
            <a:ext cx="3937935" cy="310436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7923BEC-9059-8083-79EC-858D12F513AD}"/>
              </a:ext>
            </a:extLst>
          </p:cNvPr>
          <p:cNvSpPr/>
          <p:nvPr/>
        </p:nvSpPr>
        <p:spPr>
          <a:xfrm>
            <a:off x="3849235" y="4935676"/>
            <a:ext cx="2022224" cy="2102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3EF88E-F666-E5A9-FE39-E61D34D8FA45}"/>
              </a:ext>
            </a:extLst>
          </p:cNvPr>
          <p:cNvGrpSpPr/>
          <p:nvPr/>
        </p:nvGrpSpPr>
        <p:grpSpPr>
          <a:xfrm>
            <a:off x="2428875" y="1097904"/>
            <a:ext cx="2247900" cy="2830947"/>
            <a:chOff x="666405" y="121050"/>
            <a:chExt cx="2247900" cy="283094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4B73300-834C-AC56-D501-2544D3DA033F}"/>
                </a:ext>
              </a:extLst>
            </p:cNvPr>
            <p:cNvSpPr/>
            <p:nvPr/>
          </p:nvSpPr>
          <p:spPr>
            <a:xfrm rot="16200000">
              <a:off x="-359589" y="1701199"/>
              <a:ext cx="22913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C690F9-D21F-2C15-A06B-EBF0B0B63572}"/>
                </a:ext>
              </a:extLst>
            </p:cNvPr>
            <p:cNvSpPr txBox="1"/>
            <p:nvPr/>
          </p:nvSpPr>
          <p:spPr>
            <a:xfrm>
              <a:off x="666405" y="121050"/>
              <a:ext cx="2247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Higher is worse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B750D4-22F1-0C40-A537-50A904F94125}"/>
              </a:ext>
            </a:extLst>
          </p:cNvPr>
          <p:cNvGrpSpPr/>
          <p:nvPr/>
        </p:nvGrpSpPr>
        <p:grpSpPr>
          <a:xfrm>
            <a:off x="5021102" y="932946"/>
            <a:ext cx="2512932" cy="708542"/>
            <a:chOff x="4952419" y="1246141"/>
            <a:chExt cx="2512932" cy="70854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31E643-83C6-7AF9-F700-F0E36377C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3836" y="1677028"/>
              <a:ext cx="340892" cy="277655"/>
            </a:xfrm>
            <a:prstGeom prst="straightConnector1">
              <a:avLst/>
            </a:prstGeom>
            <a:ln w="57150">
              <a:solidFill>
                <a:srgbClr val="4494E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EC5D2-F16B-2AF8-CC57-52AB9C50FE41}"/>
                </a:ext>
              </a:extLst>
            </p:cNvPr>
            <p:cNvSpPr txBox="1"/>
            <p:nvPr/>
          </p:nvSpPr>
          <p:spPr>
            <a:xfrm>
              <a:off x="4952419" y="1246141"/>
              <a:ext cx="25129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4494E9"/>
                  </a:solidFill>
                  <a:latin typeface="+mj-lt"/>
                </a:rPr>
                <a:t>No BreakHammer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55CD6D-7DB4-CF3A-1C1D-09279778D171}"/>
              </a:ext>
            </a:extLst>
          </p:cNvPr>
          <p:cNvGrpSpPr/>
          <p:nvPr/>
        </p:nvGrpSpPr>
        <p:grpSpPr>
          <a:xfrm>
            <a:off x="5782519" y="2305254"/>
            <a:ext cx="2880107" cy="769441"/>
            <a:chOff x="4551108" y="541373"/>
            <a:chExt cx="2880107" cy="76944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6F9F6F-C728-A156-DF22-2B7FAF8B08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1108" y="926094"/>
              <a:ext cx="693237" cy="0"/>
            </a:xfrm>
            <a:prstGeom prst="straightConnector1">
              <a:avLst/>
            </a:prstGeom>
            <a:ln w="57150">
              <a:solidFill>
                <a:srgbClr val="FF86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CD77D-EC32-D7D0-43CE-FC8F647A1FA7}"/>
                </a:ext>
              </a:extLst>
            </p:cNvPr>
            <p:cNvSpPr txBox="1"/>
            <p:nvPr/>
          </p:nvSpPr>
          <p:spPr>
            <a:xfrm>
              <a:off x="5333461" y="541373"/>
              <a:ext cx="20977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With</a:t>
              </a:r>
            </a:p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A8D2DF-517B-7073-0681-9ACC0AEAFB9C}"/>
              </a:ext>
            </a:extLst>
          </p:cNvPr>
          <p:cNvGrpSpPr/>
          <p:nvPr/>
        </p:nvGrpSpPr>
        <p:grpSpPr>
          <a:xfrm>
            <a:off x="5782519" y="1853481"/>
            <a:ext cx="2376743" cy="430887"/>
            <a:chOff x="4551108" y="686801"/>
            <a:chExt cx="2376743" cy="43088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3BFAFE-8999-5FF0-2802-EDF250B0A4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1108" y="926094"/>
              <a:ext cx="69323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4240DE-5AEF-E842-5009-BB1F4DCD7C5F}"/>
                </a:ext>
              </a:extLst>
            </p:cNvPr>
            <p:cNvSpPr txBox="1"/>
            <p:nvPr/>
          </p:nvSpPr>
          <p:spPr>
            <a:xfrm>
              <a:off x="5258912" y="686801"/>
              <a:ext cx="1668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+mj-lt"/>
                </a:rPr>
                <a:t>No Defense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CCE300-E502-D722-0E51-32B6480E4FD7}"/>
              </a:ext>
            </a:extLst>
          </p:cNvPr>
          <p:cNvGrpSpPr/>
          <p:nvPr/>
        </p:nvGrpSpPr>
        <p:grpSpPr>
          <a:xfrm>
            <a:off x="3497234" y="2973316"/>
            <a:ext cx="5534756" cy="922409"/>
            <a:chOff x="3497234" y="2973316"/>
            <a:chExt cx="5534756" cy="9224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6E3EA3B-F7D3-EDC9-8719-8766AA867F01}"/>
                </a:ext>
              </a:extLst>
            </p:cNvPr>
            <p:cNvSpPr/>
            <p:nvPr/>
          </p:nvSpPr>
          <p:spPr>
            <a:xfrm>
              <a:off x="4793262" y="2973316"/>
              <a:ext cx="210272" cy="2102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A21D16-6AA2-B0AE-D90B-8BEE51F856BD}"/>
                </a:ext>
              </a:extLst>
            </p:cNvPr>
            <p:cNvCxnSpPr>
              <a:cxnSpLocks/>
            </p:cNvCxnSpPr>
            <p:nvPr/>
          </p:nvCxnSpPr>
          <p:spPr>
            <a:xfrm>
              <a:off x="4898398" y="3183588"/>
              <a:ext cx="0" cy="7121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8B1084-3DCA-7B32-F6FB-0EB067F443E7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3497234" y="3078452"/>
              <a:ext cx="12960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A19F6E7-ACF0-D230-99F5-6CA773C12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2711" y="3131971"/>
              <a:ext cx="1189366" cy="3480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13E463-D8B0-3969-0324-C52DADDEA652}"/>
                </a:ext>
              </a:extLst>
            </p:cNvPr>
            <p:cNvSpPr txBox="1"/>
            <p:nvPr/>
          </p:nvSpPr>
          <p:spPr>
            <a:xfrm>
              <a:off x="6195508" y="3095294"/>
              <a:ext cx="28364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50% of requests are</a:t>
              </a:r>
            </a:p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served within 200ns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3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B7E19-6975-52C0-119B-0606751C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14">
            <a:extLst>
              <a:ext uri="{FF2B5EF4-FFF2-40B4-BE49-F238E27FC236}">
                <a16:creationId xmlns:a16="http://schemas.microsoft.com/office/drawing/2014/main" id="{095D79EC-B161-9E00-9B32-EEFE235F7499}"/>
              </a:ext>
            </a:extLst>
          </p:cNvPr>
          <p:cNvSpPr/>
          <p:nvPr/>
        </p:nvSpPr>
        <p:spPr>
          <a:xfrm>
            <a:off x="-99264" y="5218367"/>
            <a:ext cx="9359153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reduces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memory latency across all mechanisms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CD4523-6D99-04F4-EFB1-FEB787D3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Memory Latency Impact at 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=64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E4C0FD-687E-052B-CC9B-587041D5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8DDE0F-7FF8-A04D-E8A6-DD2186AE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46</a:t>
            </a:fld>
            <a:endParaRPr lang="tr-T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A6379-82E7-CDA7-6F1C-0808B086F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221"/>
            <a:ext cx="9144000" cy="37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2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B0F57-DE1A-E4CF-76AE-FF25779B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5B830A-53C2-BBE8-0F27-A1FFBE86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7" y="1440564"/>
            <a:ext cx="7558006" cy="2828285"/>
          </a:xfrm>
          <a:prstGeom prst="rect">
            <a:avLst/>
          </a:prstGeom>
        </p:spPr>
      </p:pic>
      <p:sp>
        <p:nvSpPr>
          <p:cNvPr id="7" name="Dikdörtgen 14">
            <a:extLst>
              <a:ext uri="{FF2B5EF4-FFF2-40B4-BE49-F238E27FC236}">
                <a16:creationId xmlns:a16="http://schemas.microsoft.com/office/drawing/2014/main" id="{077D26CB-4F90-F80F-481C-1D2C8C9ED8D6}"/>
              </a:ext>
            </a:extLst>
          </p:cNvPr>
          <p:cNvSpPr/>
          <p:nvPr/>
        </p:nvSpPr>
        <p:spPr>
          <a:xfrm>
            <a:off x="-99264" y="4957107"/>
            <a:ext cx="9359153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increases (81% on average)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+mj-lt"/>
              </a:rPr>
              <a:t>the performance of PRAC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8B5839-D14C-516C-A6CC-E6C965DC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C533319-A7E6-6A34-F8A6-32509F49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2D10A8F-F5D8-F013-9273-EDED2CFF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47</a:t>
            </a:fld>
            <a:endParaRPr lang="tr-TR" dirty="0"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0D8D5F-6005-F2D7-0F1D-00EDD04CD58E}"/>
              </a:ext>
            </a:extLst>
          </p:cNvPr>
          <p:cNvGrpSpPr/>
          <p:nvPr/>
        </p:nvGrpSpPr>
        <p:grpSpPr>
          <a:xfrm>
            <a:off x="3836670" y="4206483"/>
            <a:ext cx="2500330" cy="620331"/>
            <a:chOff x="956248" y="3769904"/>
            <a:chExt cx="2500330" cy="620331"/>
          </a:xfrm>
        </p:grpSpPr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9E3CD927-781B-2608-8471-9A8963BEBBDB}"/>
                </a:ext>
              </a:extLst>
            </p:cNvPr>
            <p:cNvSpPr/>
            <p:nvPr/>
          </p:nvSpPr>
          <p:spPr>
            <a:xfrm>
              <a:off x="1195301" y="3769904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D00CA4-67B6-F770-945D-BDCE17BBBAD2}"/>
                </a:ext>
              </a:extLst>
            </p:cNvPr>
            <p:cNvSpPr txBox="1"/>
            <p:nvPr/>
          </p:nvSpPr>
          <p:spPr>
            <a:xfrm>
              <a:off x="956248" y="4020903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AA6A5D-F9BD-53D7-A124-4E822783BD20}"/>
              </a:ext>
            </a:extLst>
          </p:cNvPr>
          <p:cNvGrpSpPr/>
          <p:nvPr/>
        </p:nvGrpSpPr>
        <p:grpSpPr>
          <a:xfrm>
            <a:off x="254470" y="1906008"/>
            <a:ext cx="565042" cy="1882031"/>
            <a:chOff x="254470" y="1906008"/>
            <a:chExt cx="565042" cy="1882031"/>
          </a:xfrm>
        </p:grpSpPr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A8A606EE-5A0E-42DC-131B-464EF338CCD1}"/>
                </a:ext>
              </a:extLst>
            </p:cNvPr>
            <p:cNvSpPr/>
            <p:nvPr/>
          </p:nvSpPr>
          <p:spPr>
            <a:xfrm rot="16200000">
              <a:off x="-57336" y="2753463"/>
              <a:ext cx="1543424" cy="210272"/>
            </a:xfrm>
            <a:prstGeom prst="rightArrow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548235"/>
                </a:solidFill>
                <a:latin typeface="+mj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F6BBDE-B4A7-F0E7-B85D-B7AE98E30967}"/>
                </a:ext>
              </a:extLst>
            </p:cNvPr>
            <p:cNvSpPr txBox="1"/>
            <p:nvPr/>
          </p:nvSpPr>
          <p:spPr>
            <a:xfrm rot="16200000">
              <a:off x="-501880" y="2662358"/>
              <a:ext cx="1882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548235"/>
                  </a:solidFill>
                  <a:latin typeface="+mj-lt"/>
                </a:rPr>
                <a:t>Higher is better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BAA1722-80A2-586D-1AF4-4B7FEE9F86C7}"/>
              </a:ext>
            </a:extLst>
          </p:cNvPr>
          <p:cNvSpPr/>
          <p:nvPr/>
        </p:nvSpPr>
        <p:spPr>
          <a:xfrm>
            <a:off x="3830574" y="1554480"/>
            <a:ext cx="2600706" cy="320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416271-303E-0198-F344-A830088279FC}"/>
              </a:ext>
            </a:extLst>
          </p:cNvPr>
          <p:cNvGrpSpPr/>
          <p:nvPr/>
        </p:nvGrpSpPr>
        <p:grpSpPr>
          <a:xfrm>
            <a:off x="1957403" y="2091055"/>
            <a:ext cx="6045329" cy="782320"/>
            <a:chOff x="1957403" y="2091055"/>
            <a:chExt cx="6045329" cy="78232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DD8F52-DCE0-644B-EC0D-317659AA3639}"/>
                </a:ext>
              </a:extLst>
            </p:cNvPr>
            <p:cNvGrpSpPr/>
            <p:nvPr/>
          </p:nvGrpSpPr>
          <p:grpSpPr>
            <a:xfrm>
              <a:off x="2053590" y="2091055"/>
              <a:ext cx="5721350" cy="782320"/>
              <a:chOff x="2053590" y="2091055"/>
              <a:chExt cx="5721350" cy="78232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6BAB7E8-CD1D-828D-B024-F03979B12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3590" y="246507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EB1FDE-0384-0819-A75E-ACBE6B8E90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45130" y="232410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91D7AB-A69E-35F1-887C-334016009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6670" y="221742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6CBD4B5-07FF-806B-F497-E5CE24497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23765" y="2144395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80628DE-2C2A-9992-E3E2-63FBD4042D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17210" y="210439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BB90B20-1588-87C7-7A77-916A56D57E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10020" y="2091055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1D5B3FD-180D-F2D6-1A88-535BA6FF05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0130" y="214376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271E18D-B471-C19C-0784-7DEC28B8DE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6790" y="2463165"/>
                <a:ext cx="0" cy="33528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C3FEFBD-822E-7289-7D33-91FB0B0C8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5790" y="2324100"/>
                <a:ext cx="0" cy="47625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136111E-3C8F-9594-EC49-0B83F9238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1140" y="2217420"/>
                <a:ext cx="0" cy="58039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682BDB7-EDC6-6B4D-318E-E788108E2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7005" y="2143760"/>
                <a:ext cx="0" cy="65405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B6AE698-8F17-ED19-3177-DB53FD440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1680" y="2108200"/>
                <a:ext cx="0" cy="69469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4CC6CFF-CDB7-AEA5-CE1D-BA07DFAD85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4330" y="2100580"/>
                <a:ext cx="0" cy="71945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78862CF0-5D1A-3FD3-752A-C71439F941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8410" y="2143760"/>
                <a:ext cx="0" cy="72961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0493BF-9B33-69FE-C4F6-D559AE34A09F}"/>
                </a:ext>
              </a:extLst>
            </p:cNvPr>
            <p:cNvSpPr/>
            <p:nvPr/>
          </p:nvSpPr>
          <p:spPr>
            <a:xfrm>
              <a:off x="3894002" y="2463494"/>
              <a:ext cx="294457" cy="171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B6C491-C96F-8A35-AAB3-DD199D59436A}"/>
                </a:ext>
              </a:extLst>
            </p:cNvPr>
            <p:cNvSpPr txBox="1"/>
            <p:nvPr/>
          </p:nvSpPr>
          <p:spPr>
            <a:xfrm>
              <a:off x="3740483" y="2392610"/>
              <a:ext cx="595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48235"/>
                  </a:solidFill>
                  <a:latin typeface="+mj-lt"/>
                </a:rPr>
                <a:t>76%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A1EBB9-0567-0D0B-FE9B-60E8DDF978E2}"/>
                </a:ext>
              </a:extLst>
            </p:cNvPr>
            <p:cNvGrpSpPr/>
            <p:nvPr/>
          </p:nvGrpSpPr>
          <p:grpSpPr>
            <a:xfrm>
              <a:off x="2843228" y="2434520"/>
              <a:ext cx="595987" cy="307777"/>
              <a:chOff x="2843228" y="2434520"/>
              <a:chExt cx="595987" cy="30777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408FF5-CA41-8845-254F-190B2D8BFCD7}"/>
                  </a:ext>
                </a:extLst>
              </p:cNvPr>
              <p:cNvSpPr/>
              <p:nvPr/>
            </p:nvSpPr>
            <p:spPr>
              <a:xfrm>
                <a:off x="2996747" y="2505404"/>
                <a:ext cx="294457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CE4469-ACFA-D90F-58EA-9AD4C47521B2}"/>
                  </a:ext>
                </a:extLst>
              </p:cNvPr>
              <p:cNvSpPr txBox="1"/>
              <p:nvPr/>
            </p:nvSpPr>
            <p:spPr>
              <a:xfrm>
                <a:off x="2843228" y="2434520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61%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29D422-DBA1-8CC2-1AFA-0B32C17A7A5C}"/>
                </a:ext>
              </a:extLst>
            </p:cNvPr>
            <p:cNvGrpSpPr/>
            <p:nvPr/>
          </p:nvGrpSpPr>
          <p:grpSpPr>
            <a:xfrm>
              <a:off x="1957403" y="2524055"/>
              <a:ext cx="595987" cy="307777"/>
              <a:chOff x="2843228" y="2436425"/>
              <a:chExt cx="595987" cy="30777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87C1C-DD09-A6F6-9C1C-7B70BE2E44E2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F24667-A523-BF92-3B11-A6BDEAAE0CF8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43%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0F34B9-8D31-72FB-7332-2411BA18DCD7}"/>
                </a:ext>
              </a:extLst>
            </p:cNvPr>
            <p:cNvGrpSpPr/>
            <p:nvPr/>
          </p:nvGrpSpPr>
          <p:grpSpPr>
            <a:xfrm>
              <a:off x="4620593" y="2364035"/>
              <a:ext cx="595987" cy="307777"/>
              <a:chOff x="2843228" y="2436425"/>
              <a:chExt cx="595987" cy="30777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B91494-26DD-A5DF-AB02-CA69239E9788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DF3F6F-F06F-B994-2771-B0E7F7576671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87%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E735DD-1710-3294-E98D-8E38F2EFDC0B}"/>
                </a:ext>
              </a:extLst>
            </p:cNvPr>
            <p:cNvGrpSpPr/>
            <p:nvPr/>
          </p:nvGrpSpPr>
          <p:grpSpPr>
            <a:xfrm>
              <a:off x="5513403" y="2333555"/>
              <a:ext cx="595987" cy="307777"/>
              <a:chOff x="2843228" y="2436425"/>
              <a:chExt cx="595987" cy="30777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26EDE5-F4D3-D0B9-80B4-6BB9DF878A96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54B5A-885C-B54F-DFED-6B0B649C3BE3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93%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C9E814B-1399-7365-0C1B-D09A760BF356}"/>
                </a:ext>
              </a:extLst>
            </p:cNvPr>
            <p:cNvGrpSpPr/>
            <p:nvPr/>
          </p:nvGrpSpPr>
          <p:grpSpPr>
            <a:xfrm>
              <a:off x="6389684" y="2297825"/>
              <a:ext cx="595987" cy="307777"/>
              <a:chOff x="2843228" y="2436425"/>
              <a:chExt cx="595987" cy="30777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0F2DB2E-8DDD-8EB1-4CD1-4D2B22539609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32E768-3117-0FD0-32C9-AD11DD514854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98%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5064D7-4734-2C7B-DBAA-490B89CD1AE5}"/>
                </a:ext>
              </a:extLst>
            </p:cNvPr>
            <p:cNvGrpSpPr/>
            <p:nvPr/>
          </p:nvGrpSpPr>
          <p:grpSpPr>
            <a:xfrm>
              <a:off x="7232963" y="2299730"/>
              <a:ext cx="769769" cy="307777"/>
              <a:chOff x="2805409" y="2436425"/>
              <a:chExt cx="684208" cy="30777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791BB5C-B60B-0D97-1EC4-56182A98BDF7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555A09-05CE-2BD5-F52A-BC151E7C2509}"/>
                  </a:ext>
                </a:extLst>
              </p:cNvPr>
              <p:cNvSpPr txBox="1"/>
              <p:nvPr/>
            </p:nvSpPr>
            <p:spPr>
              <a:xfrm>
                <a:off x="2805409" y="2436425"/>
                <a:ext cx="684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105%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90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F4AFE-AF46-A268-F2EA-A37B17FF5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CA820D-F4F4-838D-CA20-6BA3150B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172A4C9-474A-29EF-D480-3DD58F69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98D91E8-2372-4B57-AD71-C8E4846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48</a:t>
            </a:fld>
            <a:endParaRPr lang="tr-TR" dirty="0">
              <a:latin typeface="+mj-lt"/>
            </a:endParaRPr>
          </a:p>
        </p:txBody>
      </p:sp>
      <p:sp>
        <p:nvSpPr>
          <p:cNvPr id="11" name="Dikdörtgen 14">
            <a:extLst>
              <a:ext uri="{FF2B5EF4-FFF2-40B4-BE49-F238E27FC236}">
                <a16:creationId xmlns:a16="http://schemas.microsoft.com/office/drawing/2014/main" id="{6BBA21A0-E8BD-8CD6-6E18-F710D8D564B3}"/>
              </a:ext>
            </a:extLst>
          </p:cNvPr>
          <p:cNvSpPr/>
          <p:nvPr/>
        </p:nvSpPr>
        <p:spPr>
          <a:xfrm>
            <a:off x="-99264" y="5218367"/>
            <a:ext cx="9359153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increases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system performance</a:t>
            </a:r>
          </a:p>
          <a:p>
            <a:pPr algn="ctr"/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(90% on average)</a:t>
            </a: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BF1053C8-3A1D-551A-2349-27EE879C159E}"/>
              </a:ext>
            </a:extLst>
          </p:cNvPr>
          <p:cNvSpPr/>
          <p:nvPr/>
        </p:nvSpPr>
        <p:spPr>
          <a:xfrm>
            <a:off x="-99264" y="4083574"/>
            <a:ext cx="9359153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As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threshold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decreases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mitigation mechanisms incur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increasing performance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overhead</a:t>
            </a:r>
            <a:endParaRPr lang="en-US" sz="2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26D43-F3FD-1948-5620-E3C95356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8543"/>
            <a:ext cx="9144000" cy="22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3EA9D-6DB5-D66C-23F8-78485C5C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F05998-3676-FB0C-FC79-F8AA28D5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50" y="1447539"/>
            <a:ext cx="7194533" cy="282628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C896475-968A-0664-D469-C74CE516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Energy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66877A-9F4B-D87A-87DF-9D389A60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C91E1-9761-C736-A0C6-0E97EB96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49</a:t>
            </a:fld>
            <a:endParaRPr lang="tr-TR" dirty="0">
              <a:latin typeface="+mj-lt"/>
            </a:endParaRPr>
          </a:p>
        </p:txBody>
      </p:sp>
      <p:sp>
        <p:nvSpPr>
          <p:cNvPr id="58" name="Dikdörtgen 14">
            <a:extLst>
              <a:ext uri="{FF2B5EF4-FFF2-40B4-BE49-F238E27FC236}">
                <a16:creationId xmlns:a16="http://schemas.microsoft.com/office/drawing/2014/main" id="{CD876D93-BCB3-3EF7-B2D6-DEE277CE02D1}"/>
              </a:ext>
            </a:extLst>
          </p:cNvPr>
          <p:cNvSpPr/>
          <p:nvPr/>
        </p:nvSpPr>
        <p:spPr>
          <a:xfrm>
            <a:off x="-99264" y="4872208"/>
            <a:ext cx="9359153" cy="1087816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reduces (by 55% on average)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+mj-lt"/>
              </a:rPr>
              <a:t>the energy consumption of PRAC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78FA5B-213C-F7AE-A3EB-23F0634F1CCF}"/>
              </a:ext>
            </a:extLst>
          </p:cNvPr>
          <p:cNvGrpSpPr/>
          <p:nvPr/>
        </p:nvGrpSpPr>
        <p:grpSpPr>
          <a:xfrm>
            <a:off x="3671852" y="4222810"/>
            <a:ext cx="2500330" cy="620331"/>
            <a:chOff x="956248" y="3769904"/>
            <a:chExt cx="2500330" cy="620331"/>
          </a:xfrm>
        </p:grpSpPr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AACF1C75-4A10-C013-4627-45497CD1FC94}"/>
                </a:ext>
              </a:extLst>
            </p:cNvPr>
            <p:cNvSpPr/>
            <p:nvPr/>
          </p:nvSpPr>
          <p:spPr>
            <a:xfrm>
              <a:off x="1195301" y="3769904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43CD08C-2B06-0B12-3975-F6CED0A79DA4}"/>
                </a:ext>
              </a:extLst>
            </p:cNvPr>
            <p:cNvSpPr txBox="1"/>
            <p:nvPr/>
          </p:nvSpPr>
          <p:spPr>
            <a:xfrm>
              <a:off x="956248" y="4020903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112220-8A5D-6D62-E5E7-A14D8E92B132}"/>
              </a:ext>
            </a:extLst>
          </p:cNvPr>
          <p:cNvGrpSpPr/>
          <p:nvPr/>
        </p:nvGrpSpPr>
        <p:grpSpPr>
          <a:xfrm>
            <a:off x="243681" y="1937472"/>
            <a:ext cx="575831" cy="1842254"/>
            <a:chOff x="243681" y="1937472"/>
            <a:chExt cx="575831" cy="1842254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73F0C456-0B30-5F15-9641-E19C16A0D51B}"/>
                </a:ext>
              </a:extLst>
            </p:cNvPr>
            <p:cNvSpPr/>
            <p:nvPr/>
          </p:nvSpPr>
          <p:spPr>
            <a:xfrm rot="5400000">
              <a:off x="-57336" y="2753463"/>
              <a:ext cx="1543424" cy="210272"/>
            </a:xfrm>
            <a:prstGeom prst="rightArrow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548235"/>
                </a:solidFill>
                <a:latin typeface="+mj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371327-8CCA-70C4-6994-300F9E07A4AE}"/>
                </a:ext>
              </a:extLst>
            </p:cNvPr>
            <p:cNvSpPr txBox="1"/>
            <p:nvPr/>
          </p:nvSpPr>
          <p:spPr>
            <a:xfrm rot="16200000">
              <a:off x="-492780" y="2673933"/>
              <a:ext cx="18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548235"/>
                  </a:solidFill>
                  <a:latin typeface="+mj-lt"/>
                </a:rPr>
                <a:t>Lower is better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EC327FA-877F-7000-D3CB-C265CD80B2A4}"/>
              </a:ext>
            </a:extLst>
          </p:cNvPr>
          <p:cNvSpPr/>
          <p:nvPr/>
        </p:nvSpPr>
        <p:spPr>
          <a:xfrm>
            <a:off x="3611880" y="1558290"/>
            <a:ext cx="2628900" cy="320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B5BE35-D987-10EC-A9E3-748CAED8286E}"/>
              </a:ext>
            </a:extLst>
          </p:cNvPr>
          <p:cNvGrpSpPr/>
          <p:nvPr/>
        </p:nvGrpSpPr>
        <p:grpSpPr>
          <a:xfrm>
            <a:off x="2160603" y="2141220"/>
            <a:ext cx="5950307" cy="894080"/>
            <a:chOff x="2160603" y="2141220"/>
            <a:chExt cx="5950307" cy="894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B3F001-A225-AC63-1877-8A3A41A3C22A}"/>
                </a:ext>
              </a:extLst>
            </p:cNvPr>
            <p:cNvGrpSpPr/>
            <p:nvPr/>
          </p:nvGrpSpPr>
          <p:grpSpPr>
            <a:xfrm>
              <a:off x="2254885" y="2141220"/>
              <a:ext cx="5801360" cy="894080"/>
              <a:chOff x="2254885" y="2141220"/>
              <a:chExt cx="5801360" cy="894080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66F4824-F0C7-5EC9-0876-FD6102AE8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4910" y="2245995"/>
                <a:ext cx="0" cy="59372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5AA9507-8B68-5BDE-18E0-04072AC330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54885" y="2248535"/>
                <a:ext cx="42418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6D756B5-4A1F-73D4-7219-7336C33AAE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3410" y="2248535"/>
                <a:ext cx="42418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B6FD268-A041-115A-DA1C-4BA192831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43680" y="2237105"/>
                <a:ext cx="42418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038A1D3-1760-A835-5E8B-6DF42584F1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3872" y="2236470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EE97732-D41D-D5B7-3BDC-9EFC45B904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34937" y="2221230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B41B1CD-5F7B-F50F-990E-E645F3C39C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36002" y="2200275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EAEA90-9939-54B1-D509-82A790944E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067" y="2141220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510685C-08F1-D5CD-F452-D92285901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340" y="2245995"/>
                <a:ext cx="0" cy="69532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1ACF6F5-4530-CD5F-F0AF-17B84B416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22" y="2245995"/>
                <a:ext cx="0" cy="762381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E05C162-6808-E431-F266-7A5760F75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8381" y="2236470"/>
                <a:ext cx="0" cy="79883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57F105A-3E6F-26C5-EF3B-891C0C46B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4167" y="2225230"/>
                <a:ext cx="0" cy="81007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C512D40D-A3DC-5155-1E80-1773E15BF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7098" y="2200275"/>
                <a:ext cx="0" cy="83502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1381AC6-0A85-B200-79C8-09B1653E1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096" y="2141220"/>
                <a:ext cx="0" cy="89408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1AD17E-21DD-C5FC-5C95-75AB681F81B0}"/>
                </a:ext>
              </a:extLst>
            </p:cNvPr>
            <p:cNvGrpSpPr/>
            <p:nvPr/>
          </p:nvGrpSpPr>
          <p:grpSpPr>
            <a:xfrm>
              <a:off x="2160603" y="2285295"/>
              <a:ext cx="595987" cy="307777"/>
              <a:chOff x="2843228" y="2436425"/>
              <a:chExt cx="595987" cy="30777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E5A55BE-1E48-B309-D090-28C26EF117D5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6125F2-6559-71CF-E309-D5419C694B83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43%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45EE59-B54E-B9D3-6369-240DBDCDA44E}"/>
                </a:ext>
              </a:extLst>
            </p:cNvPr>
            <p:cNvGrpSpPr/>
            <p:nvPr/>
          </p:nvGrpSpPr>
          <p:grpSpPr>
            <a:xfrm>
              <a:off x="3064843" y="2290375"/>
              <a:ext cx="595987" cy="307777"/>
              <a:chOff x="2843228" y="2436425"/>
              <a:chExt cx="595987" cy="30777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E986F3-6133-ACE3-C335-68172870A456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72B367-9B9C-23CC-4B58-45F389626968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51%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B326F85-BB14-4580-868E-0D2BCC9018D6}"/>
                </a:ext>
              </a:extLst>
            </p:cNvPr>
            <p:cNvGrpSpPr/>
            <p:nvPr/>
          </p:nvGrpSpPr>
          <p:grpSpPr>
            <a:xfrm>
              <a:off x="3948763" y="2285295"/>
              <a:ext cx="595987" cy="307777"/>
              <a:chOff x="2843228" y="2436425"/>
              <a:chExt cx="595987" cy="30777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AFD99B-D5A8-E0E2-0B21-B4EEE5BD4A46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8269B9-0630-295E-075C-CE0AF52C8DA9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55%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CD3AC9-D0D7-6659-FE03-4D9E73315DA3}"/>
                </a:ext>
              </a:extLst>
            </p:cNvPr>
            <p:cNvGrpSpPr/>
            <p:nvPr/>
          </p:nvGrpSpPr>
          <p:grpSpPr>
            <a:xfrm>
              <a:off x="4845383" y="2282755"/>
              <a:ext cx="595987" cy="307777"/>
              <a:chOff x="2843228" y="2436425"/>
              <a:chExt cx="595987" cy="30777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9084FC-1C7A-0E4A-6A7A-7530EBD7A0AA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7DD05D-4C03-DD79-EDAF-347E10BFBFCE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57%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DA7954-45A7-6CBF-732C-B265FCC8CB54}"/>
                </a:ext>
              </a:extLst>
            </p:cNvPr>
            <p:cNvGrpSpPr/>
            <p:nvPr/>
          </p:nvGrpSpPr>
          <p:grpSpPr>
            <a:xfrm>
              <a:off x="5729303" y="2280215"/>
              <a:ext cx="595987" cy="307777"/>
              <a:chOff x="2843228" y="2436425"/>
              <a:chExt cx="595987" cy="30777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1DAC20-B8EC-6AFE-D7F4-A3FD82EDCF3C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F68CAC-608D-D3D2-1BA6-0FEF8B95BFE7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58%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CB2A4BB-DD73-FA9E-E19B-34F5FC4282EF}"/>
                </a:ext>
              </a:extLst>
            </p:cNvPr>
            <p:cNvGrpSpPr/>
            <p:nvPr/>
          </p:nvGrpSpPr>
          <p:grpSpPr>
            <a:xfrm>
              <a:off x="6631003" y="2277675"/>
              <a:ext cx="595987" cy="307777"/>
              <a:chOff x="2843228" y="2436425"/>
              <a:chExt cx="595987" cy="30777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873F20-B881-B456-2C15-621C9A9748BD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F3FE15-FA6E-BD3B-A288-4DD336796F77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59%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95032A-4826-CD1C-6374-E3F9117E0AE8}"/>
                </a:ext>
              </a:extLst>
            </p:cNvPr>
            <p:cNvGrpSpPr/>
            <p:nvPr/>
          </p:nvGrpSpPr>
          <p:grpSpPr>
            <a:xfrm>
              <a:off x="7514923" y="2277675"/>
              <a:ext cx="595987" cy="307777"/>
              <a:chOff x="2843228" y="2436425"/>
              <a:chExt cx="595987" cy="30777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E319617-A2AD-D259-5B7C-315E01C0F58B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77E97C-EE25-11B9-5FE7-E1FC52085332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60%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75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304799" y="1203588"/>
            <a:ext cx="2070875" cy="950976"/>
          </a:xfrm>
          <a:prstGeom prst="rect">
            <a:avLst/>
          </a:prstGeom>
        </p:spPr>
      </p:pic>
      <p:grpSp>
        <p:nvGrpSpPr>
          <p:cNvPr id="10" name="chip boundary"/>
          <p:cNvGrpSpPr/>
          <p:nvPr/>
        </p:nvGrpSpPr>
        <p:grpSpPr>
          <a:xfrm>
            <a:off x="204934" y="1751571"/>
            <a:ext cx="2338801" cy="4028645"/>
            <a:chOff x="249594" y="1908858"/>
            <a:chExt cx="2338801" cy="4028645"/>
          </a:xfrm>
        </p:grpSpPr>
        <p:sp>
          <p:nvSpPr>
            <p:cNvPr id="207" name="Rounded Rectangle 206"/>
            <p:cNvSpPr/>
            <p:nvPr/>
          </p:nvSpPr>
          <p:spPr>
            <a:xfrm>
              <a:off x="249594" y="3032340"/>
              <a:ext cx="2338801" cy="2905163"/>
            </a:xfrm>
            <a:prstGeom prst="roundRect">
              <a:avLst>
                <a:gd name="adj" fmla="val 3605"/>
              </a:avLst>
            </a:prstGeom>
            <a:solidFill>
              <a:srgbClr val="EBE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0" name="Straight Arrow Connector 219"/>
            <p:cNvCxnSpPr>
              <a:cxnSpLocks/>
              <a:stCxn id="25" idx="2"/>
            </p:cNvCxnSpPr>
            <p:nvPr/>
          </p:nvCxnSpPr>
          <p:spPr>
            <a:xfrm>
              <a:off x="1029253" y="1908858"/>
              <a:ext cx="486240" cy="1087831"/>
            </a:xfrm>
            <a:prstGeom prst="straightConnector1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Organization</a:t>
            </a:r>
          </a:p>
        </p:txBody>
      </p:sp>
      <p:sp>
        <p:nvSpPr>
          <p:cNvPr id="25" name="chip_highlight"/>
          <p:cNvSpPr/>
          <p:nvPr/>
        </p:nvSpPr>
        <p:spPr>
          <a:xfrm>
            <a:off x="833166" y="1356815"/>
            <a:ext cx="392174" cy="5520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9" name="bitlines"/>
          <p:cNvGrpSpPr/>
          <p:nvPr/>
        </p:nvGrpSpPr>
        <p:grpSpPr>
          <a:xfrm>
            <a:off x="4870417" y="2396039"/>
            <a:ext cx="2226118" cy="2601233"/>
            <a:chOff x="1227093" y="1405824"/>
            <a:chExt cx="2226118" cy="2601233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227093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 flipH="1">
              <a:off x="1969132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 flipH="1">
              <a:off x="2711171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 flipH="1">
              <a:off x="3453210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2305028" y="1405824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Bitline</a:t>
              </a:r>
            </a:p>
          </p:txBody>
        </p:sp>
      </p:grpSp>
      <p:grpSp>
        <p:nvGrpSpPr>
          <p:cNvPr id="135" name="rowbuffer"/>
          <p:cNvGrpSpPr/>
          <p:nvPr/>
        </p:nvGrpSpPr>
        <p:grpSpPr>
          <a:xfrm>
            <a:off x="4687538" y="4801092"/>
            <a:ext cx="2752952" cy="1587600"/>
            <a:chOff x="1044214" y="3810877"/>
            <a:chExt cx="2752952" cy="1587600"/>
          </a:xfrm>
        </p:grpSpPr>
        <p:sp>
          <p:nvSpPr>
            <p:cNvPr id="136" name="Rounded Rectangle 135"/>
            <p:cNvSpPr/>
            <p:nvPr/>
          </p:nvSpPr>
          <p:spPr>
            <a:xfrm>
              <a:off x="1044214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786253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2528292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270331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9974" y="4567480"/>
              <a:ext cx="23871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Sense Amplifiers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+mj-lt"/>
                </a:rPr>
                <a:t>(Row Buffer)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43" name="wordlines"/>
          <p:cNvGrpSpPr/>
          <p:nvPr/>
        </p:nvGrpSpPr>
        <p:grpSpPr>
          <a:xfrm>
            <a:off x="4503235" y="3170513"/>
            <a:ext cx="4149615" cy="1332810"/>
            <a:chOff x="859911" y="2180298"/>
            <a:chExt cx="4149615" cy="133281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859911" y="2180298"/>
              <a:ext cx="3018943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861334" y="262456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861335" y="306883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861335" y="3513108"/>
              <a:ext cx="3016102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9" name="TextBox 148"/>
            <p:cNvSpPr txBox="1"/>
            <p:nvPr/>
          </p:nvSpPr>
          <p:spPr>
            <a:xfrm>
              <a:off x="3834204" y="2370994"/>
              <a:ext cx="1175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Wordline</a:t>
              </a:r>
            </a:p>
          </p:txBody>
        </p:sp>
      </p:grpSp>
      <p:grpSp>
        <p:nvGrpSpPr>
          <p:cNvPr id="150" name="subarray cells"/>
          <p:cNvGrpSpPr/>
          <p:nvPr/>
        </p:nvGrpSpPr>
        <p:grpSpPr>
          <a:xfrm>
            <a:off x="4687538" y="2980005"/>
            <a:ext cx="2591877" cy="1698570"/>
            <a:chOff x="1044214" y="1989790"/>
            <a:chExt cx="2591877" cy="1698570"/>
          </a:xfrm>
        </p:grpSpPr>
        <p:sp>
          <p:nvSpPr>
            <p:cNvPr id="151" name="Oval 150"/>
            <p:cNvSpPr/>
            <p:nvPr/>
          </p:nvSpPr>
          <p:spPr>
            <a:xfrm>
              <a:off x="1044214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1044214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044214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044214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786253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786253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786253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786253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2528292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528292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528292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528292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270331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270331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270331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270331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68" name="dram cell"/>
          <p:cNvGrpSpPr/>
          <p:nvPr/>
        </p:nvGrpSpPr>
        <p:grpSpPr>
          <a:xfrm>
            <a:off x="6847486" y="1136899"/>
            <a:ext cx="1868856" cy="2033614"/>
            <a:chOff x="243760" y="793549"/>
            <a:chExt cx="1868856" cy="2033614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302176" y="1130973"/>
              <a:ext cx="1004603" cy="1004603"/>
            </a:xfrm>
            <a:prstGeom prst="ellipse">
              <a:avLst/>
            </a:prstGeom>
            <a:solidFill>
              <a:schemeClr val="bg1">
                <a:lumMod val="95000"/>
                <a:alpha val="89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38174" y="793549"/>
              <a:ext cx="1774442" cy="2033614"/>
              <a:chOff x="338174" y="793549"/>
              <a:chExt cx="1774442" cy="2033614"/>
            </a:xfrm>
          </p:grpSpPr>
          <p:sp>
            <p:nvSpPr>
              <p:cNvPr id="190" name="Subarray-text"/>
              <p:cNvSpPr txBox="1"/>
              <p:nvPr/>
            </p:nvSpPr>
            <p:spPr>
              <a:xfrm>
                <a:off x="338174" y="793549"/>
                <a:ext cx="177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kern="0" dirty="0">
                    <a:solidFill>
                      <a:prstClr val="black"/>
                    </a:solidFill>
                    <a:latin typeface="+mj-lt"/>
                  </a:rPr>
                  <a:t>DRAM Cell</a:t>
                </a:r>
              </a:p>
            </p:txBody>
          </p:sp>
          <p:cxnSp>
            <p:nvCxnSpPr>
              <p:cNvPr id="191" name="Straight Arrow Connector 190"/>
              <p:cNvCxnSpPr/>
              <p:nvPr/>
            </p:nvCxnSpPr>
            <p:spPr>
              <a:xfrm flipH="1">
                <a:off x="487650" y="1984036"/>
                <a:ext cx="372261" cy="843127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43760" y="1019779"/>
              <a:ext cx="1030837" cy="1047755"/>
              <a:chOff x="6794502" y="899797"/>
              <a:chExt cx="1663698" cy="1691003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 flipH="1">
                <a:off x="6794502" y="1287153"/>
                <a:ext cx="1663698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/>
            </p:nvGrpSpPr>
            <p:grpSpPr>
              <a:xfrm>
                <a:off x="6988345" y="1301115"/>
                <a:ext cx="1241256" cy="1289685"/>
                <a:chOff x="3145581" y="1582420"/>
                <a:chExt cx="1482167" cy="1615192"/>
              </a:xfrm>
            </p:grpSpPr>
            <p:cxnSp>
              <p:nvCxnSpPr>
                <p:cNvPr id="175" name="Straight Arrow Connector 174"/>
                <p:cNvCxnSpPr/>
                <p:nvPr/>
              </p:nvCxnSpPr>
              <p:spPr>
                <a:xfrm>
                  <a:off x="4399148" y="2917386"/>
                  <a:ext cx="0" cy="28022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med"/>
                  <a:tailEnd type="triangl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/>
                <p:nvPr/>
              </p:nvCxnSpPr>
              <p:spPr>
                <a:xfrm flipH="1">
                  <a:off x="4170550" y="2802737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 flipV="1">
                  <a:off x="4399148" y="2802738"/>
                  <a:ext cx="0" cy="114648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/>
                <p:nvPr/>
              </p:nvCxnSpPr>
              <p:spPr>
                <a:xfrm flipV="1">
                  <a:off x="3689709" y="1737098"/>
                  <a:ext cx="0" cy="137012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3469196" y="1880461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H="1" flipV="1">
                  <a:off x="3908674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469196" y="1978413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3908674" y="2207013"/>
                  <a:ext cx="170121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>
                  <a:off x="3299074" y="2207013"/>
                  <a:ext cx="170122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/>
                <p:nvPr/>
              </p:nvCxnSpPr>
              <p:spPr>
                <a:xfrm flipH="1" flipV="1">
                  <a:off x="3469195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>
                  <a:off x="3689709" y="1582420"/>
                  <a:ext cx="1" cy="176039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 flipV="1">
                  <a:off x="3145581" y="2207013"/>
                  <a:ext cx="153494" cy="1293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flipV="1">
                  <a:off x="4399148" y="2319211"/>
                  <a:ext cx="0" cy="133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/>
                <p:nvPr/>
              </p:nvCxnSpPr>
              <p:spPr>
                <a:xfrm flipH="1">
                  <a:off x="4170550" y="2452811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Elbow Connector 188"/>
                <p:cNvCxnSpPr/>
                <p:nvPr/>
              </p:nvCxnSpPr>
              <p:spPr>
                <a:xfrm rot="10800000">
                  <a:off x="3995269" y="2207015"/>
                  <a:ext cx="403880" cy="228599"/>
                </a:xfrm>
                <a:prstGeom prst="bentConnector3">
                  <a:avLst>
                    <a:gd name="adj1" fmla="val -825"/>
                  </a:avLst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6988659" y="899797"/>
                <a:ext cx="0" cy="1691003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DRAM array"/>
          <p:cNvGrpSpPr/>
          <p:nvPr/>
        </p:nvGrpSpPr>
        <p:grpSpPr>
          <a:xfrm>
            <a:off x="467914" y="2995335"/>
            <a:ext cx="1764870" cy="2551252"/>
            <a:chOff x="2013360" y="3032805"/>
            <a:chExt cx="1764870" cy="2551252"/>
          </a:xfrm>
        </p:grpSpPr>
        <p:grpSp>
          <p:nvGrpSpPr>
            <p:cNvPr id="3" name="Group 2"/>
            <p:cNvGrpSpPr/>
            <p:nvPr/>
          </p:nvGrpSpPr>
          <p:grpSpPr>
            <a:xfrm>
              <a:off x="2013360" y="3968188"/>
              <a:ext cx="1764870" cy="1615869"/>
              <a:chOff x="1994891" y="3913443"/>
              <a:chExt cx="1764870" cy="1615869"/>
            </a:xfrm>
          </p:grpSpPr>
          <p:sp>
            <p:nvSpPr>
              <p:cNvPr id="194" name="bank3"/>
              <p:cNvSpPr/>
              <p:nvPr/>
            </p:nvSpPr>
            <p:spPr>
              <a:xfrm>
                <a:off x="2333410" y="3913443"/>
                <a:ext cx="1426351" cy="1256685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95" name="bank2"/>
              <p:cNvSpPr/>
              <p:nvPr/>
            </p:nvSpPr>
            <p:spPr>
              <a:xfrm>
                <a:off x="2162063" y="4055071"/>
                <a:ext cx="1412965" cy="1269931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196" name="bank"/>
              <p:cNvGrpSpPr/>
              <p:nvPr/>
            </p:nvGrpSpPr>
            <p:grpSpPr>
              <a:xfrm>
                <a:off x="1994891" y="4233664"/>
                <a:ext cx="1414818" cy="1295648"/>
                <a:chOff x="5076854" y="1142999"/>
                <a:chExt cx="3424330" cy="4898283"/>
              </a:xfrm>
            </p:grpSpPr>
            <p:sp>
              <p:nvSpPr>
                <p:cNvPr id="197" name="Rounded Rectangle 196"/>
                <p:cNvSpPr/>
                <p:nvPr/>
              </p:nvSpPr>
              <p:spPr>
                <a:xfrm>
                  <a:off x="5076854" y="1142999"/>
                  <a:ext cx="3379524" cy="4898283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5713334" y="2593447"/>
                  <a:ext cx="2787850" cy="1745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latin typeface="+mj-lt"/>
                    </a:rPr>
                    <a:t>Bank</a:t>
                  </a:r>
                  <a:endParaRPr lang="en-US" sz="2400" i="1" dirty="0">
                    <a:latin typeface="+mj-lt"/>
                  </a:endParaRPr>
                </a:p>
              </p:txBody>
            </p:sp>
          </p:grpSp>
        </p:grpSp>
        <p:sp>
          <p:nvSpPr>
            <p:cNvPr id="201" name="TextBox 200"/>
            <p:cNvSpPr txBox="1"/>
            <p:nvPr/>
          </p:nvSpPr>
          <p:spPr>
            <a:xfrm>
              <a:off x="2337825" y="3032805"/>
              <a:ext cx="10278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DRAM</a:t>
              </a:r>
              <a:br>
                <a:rPr lang="en-US" sz="2400" b="1" i="1" dirty="0">
                  <a:latin typeface="+mj-lt"/>
                </a:rPr>
              </a:br>
              <a:r>
                <a:rPr lang="en-US" sz="2400" b="1" i="1" dirty="0">
                  <a:latin typeface="+mj-lt"/>
                </a:rPr>
                <a:t>Array</a:t>
              </a:r>
            </a:p>
          </p:txBody>
        </p:sp>
      </p:grpSp>
      <p:grpSp>
        <p:nvGrpSpPr>
          <p:cNvPr id="9" name="wires_IO"/>
          <p:cNvGrpSpPr/>
          <p:nvPr/>
        </p:nvGrpSpPr>
        <p:grpSpPr>
          <a:xfrm>
            <a:off x="434886" y="5728349"/>
            <a:ext cx="1853392" cy="772356"/>
            <a:chOff x="169081" y="5461737"/>
            <a:chExt cx="1853392" cy="772356"/>
          </a:xfrm>
        </p:grpSpPr>
        <p:cxnSp>
          <p:nvCxnSpPr>
            <p:cNvPr id="210" name="Straight Connector 209"/>
            <p:cNvCxnSpPr>
              <a:cxnSpLocks/>
            </p:cNvCxnSpPr>
            <p:nvPr/>
          </p:nvCxnSpPr>
          <p:spPr>
            <a:xfrm>
              <a:off x="1029253" y="5461737"/>
              <a:ext cx="0" cy="513425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169081" y="5864761"/>
              <a:ext cx="185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Off-Chip Channel</a:t>
              </a:r>
            </a:p>
          </p:txBody>
        </p:sp>
      </p:grpSp>
      <p:grpSp>
        <p:nvGrpSpPr>
          <p:cNvPr id="229" name="dash"/>
          <p:cNvGrpSpPr/>
          <p:nvPr/>
        </p:nvGrpSpPr>
        <p:grpSpPr>
          <a:xfrm rot="16439242">
            <a:off x="2144178" y="2822710"/>
            <a:ext cx="2707934" cy="2651573"/>
            <a:chOff x="4413274" y="602339"/>
            <a:chExt cx="2455890" cy="2585007"/>
          </a:xfrm>
        </p:grpSpPr>
        <p:cxnSp>
          <p:nvCxnSpPr>
            <p:cNvPr id="230" name="Straight Connector 229"/>
            <p:cNvCxnSpPr>
              <a:cxnSpLocks/>
            </p:cNvCxnSpPr>
            <p:nvPr/>
          </p:nvCxnSpPr>
          <p:spPr>
            <a:xfrm rot="5160758" flipV="1">
              <a:off x="5060521" y="1371091"/>
              <a:ext cx="2577395" cy="103989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>
              <a:cxnSpLocks/>
            </p:cNvCxnSpPr>
            <p:nvPr/>
          </p:nvCxnSpPr>
          <p:spPr>
            <a:xfrm rot="5160758">
              <a:off x="3347291" y="1789646"/>
              <a:ext cx="2463683" cy="3317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56819E-C1A0-9422-8EA9-8B2AB86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5292D5-F8C1-AD30-C072-08A7640D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Energy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6F337D-0B82-934B-BB1B-F0C6683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35BAA8-F1E3-965B-9DAA-B551ED12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50</a:t>
            </a:fld>
            <a:endParaRPr lang="tr-TR" dirty="0">
              <a:latin typeface="+mj-lt"/>
            </a:endParaRP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201684CE-E7C0-24D3-C77A-BB180147D467}"/>
              </a:ext>
            </a:extLst>
          </p:cNvPr>
          <p:cNvSpPr/>
          <p:nvPr/>
        </p:nvSpPr>
        <p:spPr>
          <a:xfrm>
            <a:off x="-99264" y="5218367"/>
            <a:ext cx="9359153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decreases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energy consumption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(by 55% on average)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Dikdörtgen 14">
            <a:extLst>
              <a:ext uri="{FF2B5EF4-FFF2-40B4-BE49-F238E27FC236}">
                <a16:creationId xmlns:a16="http://schemas.microsoft.com/office/drawing/2014/main" id="{EBED0724-0342-0253-244C-43603E058BCE}"/>
              </a:ext>
            </a:extLst>
          </p:cNvPr>
          <p:cNvSpPr/>
          <p:nvPr/>
        </p:nvSpPr>
        <p:spPr>
          <a:xfrm>
            <a:off x="-99264" y="4083574"/>
            <a:ext cx="9359153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As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threshold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decreases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mitigation mechanisms consume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significantly increasing DRAM energy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86146-0FB7-3428-3AAC-AC596E320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08"/>
            <a:ext cx="9144000" cy="21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CC303-1EB8-F13C-5E6B-EB5797E0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9A6564A-2DD2-FAD5-A198-A823D56B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CA93DB-BA6D-D731-BA41-892B6B5F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51</a:t>
            </a:fld>
            <a:endParaRPr lang="tr-TR" dirty="0">
              <a:latin typeface="+mj-lt"/>
            </a:endParaRPr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id="{E42F2324-C40F-DDB3-534C-3209B267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Under Attack Summary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5754F71-12EA-4FB4-F2EF-1287385C5A82}"/>
              </a:ext>
            </a:extLst>
          </p:cNvPr>
          <p:cNvSpPr txBox="1"/>
          <p:nvPr/>
        </p:nvSpPr>
        <p:spPr>
          <a:xfrm>
            <a:off x="-125260" y="1345518"/>
            <a:ext cx="9394520" cy="1760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600" dirty="0">
                <a:latin typeface="+mj-lt"/>
              </a:rPr>
              <a:t>significantly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reduces</a:t>
            </a:r>
            <a:endParaRPr lang="en-US" sz="2600" dirty="0">
              <a:latin typeface="+mj-lt"/>
            </a:endParaRPr>
          </a:p>
          <a:p>
            <a:pPr algn="ctr"/>
            <a:r>
              <a:rPr lang="en-US" sz="2600" dirty="0"/>
              <a:t>the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negative performance and energy overheads</a:t>
            </a:r>
            <a:endParaRPr lang="en-US" sz="2600" dirty="0">
              <a:latin typeface="+mj-lt"/>
            </a:endParaRPr>
          </a:p>
          <a:p>
            <a:pPr algn="ctr"/>
            <a:r>
              <a:rPr lang="en-US" sz="2600" dirty="0">
                <a:latin typeface="+mj-lt"/>
              </a:rPr>
              <a:t>of existing </a:t>
            </a:r>
            <a:r>
              <a:rPr lang="en-US" sz="2600" dirty="0" err="1">
                <a:latin typeface="+mj-lt"/>
              </a:rPr>
              <a:t>RowHammer</a:t>
            </a:r>
            <a:r>
              <a:rPr lang="en-US" sz="2600" dirty="0">
                <a:latin typeface="+mj-lt"/>
              </a:rPr>
              <a:t> mitigation mechanisms</a:t>
            </a:r>
          </a:p>
          <a:p>
            <a:pPr algn="ctr"/>
            <a:r>
              <a:rPr lang="en-US" sz="2600" dirty="0">
                <a:latin typeface="+mj-lt"/>
              </a:rPr>
              <a:t>when a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memory performance attack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is present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068D2E-9EDE-66A3-6576-F2DD5A5B99C6}"/>
              </a:ext>
            </a:extLst>
          </p:cNvPr>
          <p:cNvGrpSpPr/>
          <p:nvPr/>
        </p:nvGrpSpPr>
        <p:grpSpPr>
          <a:xfrm>
            <a:off x="380514" y="3595476"/>
            <a:ext cx="8260118" cy="646331"/>
            <a:chOff x="380514" y="4022196"/>
            <a:chExt cx="8260118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5429EA-59CE-0508-D7D7-D577814FEDEA}"/>
                </a:ext>
              </a:extLst>
            </p:cNvPr>
            <p:cNvSpPr txBox="1"/>
            <p:nvPr/>
          </p:nvSpPr>
          <p:spPr>
            <a:xfrm>
              <a:off x="1064712" y="4119460"/>
              <a:ext cx="7575920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600" b="1" dirty="0">
                  <a:solidFill>
                    <a:srgbClr val="7030A0"/>
                  </a:solidFill>
                  <a:latin typeface="+mj-lt"/>
                </a:rPr>
                <a:t>BreakHammer</a:t>
              </a:r>
              <a:r>
                <a:rPr lang="en-US" sz="26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accurately detects</a:t>
              </a:r>
              <a:r>
                <a:rPr lang="en-US" sz="2600" dirty="0">
                  <a:latin typeface="+mj-lt"/>
                </a:rPr>
                <a:t> suspect threads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270CAB-1DF4-53EA-B443-89792CFF0DF5}"/>
                </a:ext>
              </a:extLst>
            </p:cNvPr>
            <p:cNvSpPr txBox="1"/>
            <p:nvPr/>
          </p:nvSpPr>
          <p:spPr>
            <a:xfrm>
              <a:off x="380514" y="4022196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1)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A43C75-15FD-AB38-A7A9-EE97834F07CF}"/>
              </a:ext>
            </a:extLst>
          </p:cNvPr>
          <p:cNvGrpSpPr/>
          <p:nvPr/>
        </p:nvGrpSpPr>
        <p:grpSpPr>
          <a:xfrm>
            <a:off x="380514" y="4461762"/>
            <a:ext cx="8382972" cy="892552"/>
            <a:chOff x="380514" y="4837682"/>
            <a:chExt cx="8382972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9DF640-7BAD-2BFA-097D-7EE9C24F7958}"/>
                </a:ext>
              </a:extLst>
            </p:cNvPr>
            <p:cNvSpPr txBox="1"/>
            <p:nvPr/>
          </p:nvSpPr>
          <p:spPr>
            <a:xfrm>
              <a:off x="1064712" y="4837682"/>
              <a:ext cx="7698774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b="1" dirty="0">
                  <a:solidFill>
                    <a:srgbClr val="7030A0"/>
                  </a:solidFill>
                  <a:latin typeface="+mj-lt"/>
                </a:rPr>
                <a:t>BreakHammer</a:t>
              </a:r>
              <a:r>
                <a:rPr lang="en-US" sz="26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effectively reduces</a:t>
              </a:r>
            </a:p>
            <a:p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the </a:t>
              </a:r>
              <a:r>
                <a:rPr lang="en-US" sz="2600" dirty="0">
                  <a:latin typeface="+mj-lt"/>
                </a:rPr>
                <a:t>memory interference caused by suspect threads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DF1185-C08F-CF02-2D13-EB5F912C76F1}"/>
                </a:ext>
              </a:extLst>
            </p:cNvPr>
            <p:cNvSpPr txBox="1"/>
            <p:nvPr/>
          </p:nvSpPr>
          <p:spPr>
            <a:xfrm>
              <a:off x="380514" y="4900843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4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73C8-97EC-E416-B360-E83F32E2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3D26CA-984B-96FA-B198-03CD608F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Results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727936E-5C8C-D51F-A4B7-6E33B993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F4544F-FF34-C3BF-DA50-4362063F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52</a:t>
            </a:fld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6FB723E3-367E-FFBA-C5B0-0D6A8781BC8B}"/>
              </a:ext>
            </a:extLst>
          </p:cNvPr>
          <p:cNvSpPr/>
          <p:nvPr/>
        </p:nvSpPr>
        <p:spPr>
          <a:xfrm>
            <a:off x="-77821" y="1839991"/>
            <a:ext cx="9299642" cy="12556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28DB4-3D9F-381B-2530-39F41DD2DB61}"/>
              </a:ext>
            </a:extLst>
          </p:cNvPr>
          <p:cNvSpPr txBox="1"/>
          <p:nvPr/>
        </p:nvSpPr>
        <p:spPr>
          <a:xfrm>
            <a:off x="133004" y="2080972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8B08DE-8AA3-983B-225A-762ADAF54DA2}"/>
              </a:ext>
            </a:extLst>
          </p:cNvPr>
          <p:cNvSpPr txBox="1"/>
          <p:nvPr/>
        </p:nvSpPr>
        <p:spPr>
          <a:xfrm>
            <a:off x="903082" y="2142528"/>
            <a:ext cx="84241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Under Attack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BA9677-F610-879A-1D5B-E493579DE065}"/>
              </a:ext>
            </a:extLst>
          </p:cNvPr>
          <p:cNvGrpSpPr/>
          <p:nvPr/>
        </p:nvGrpSpPr>
        <p:grpSpPr>
          <a:xfrm>
            <a:off x="-77821" y="3771901"/>
            <a:ext cx="9405055" cy="1255633"/>
            <a:chOff x="-77821" y="1839991"/>
            <a:chExt cx="9405055" cy="1255633"/>
          </a:xfrm>
          <a:solidFill>
            <a:srgbClr val="2F5597"/>
          </a:solidFill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BA0EEFF-8515-99F7-288F-71DBEA2CF988}"/>
                </a:ext>
              </a:extLst>
            </p:cNvPr>
            <p:cNvSpPr/>
            <p:nvPr/>
          </p:nvSpPr>
          <p:spPr>
            <a:xfrm>
              <a:off x="-77821" y="1839991"/>
              <a:ext cx="9299642" cy="12556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C317F4-96C2-80C5-4278-0FCA9EEBD461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22E798-4664-F1C8-9850-C6C91F4D6B41}"/>
                </a:ext>
              </a:extLst>
            </p:cNvPr>
            <p:cNvSpPr txBox="1"/>
            <p:nvPr/>
          </p:nvSpPr>
          <p:spPr>
            <a:xfrm>
              <a:off x="903082" y="2142528"/>
              <a:ext cx="842415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No Attack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290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C448-63E1-D5FB-F83F-EAC0BF2B7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69E30F-8DE1-9D67-DA9E-D79E7E08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3454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Attack Summary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7406BE-8FC5-0254-F062-E93CED78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53</a:t>
            </a:fld>
            <a:endParaRPr lang="tr-TR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AF55F-F1A6-8C39-77EC-2391A96F5689}"/>
              </a:ext>
            </a:extLst>
          </p:cNvPr>
          <p:cNvSpPr txBox="1"/>
          <p:nvPr/>
        </p:nvSpPr>
        <p:spPr>
          <a:xfrm>
            <a:off x="124691" y="1124972"/>
            <a:ext cx="8894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/>
              </a:buClr>
            </a:pPr>
            <a:r>
              <a:rPr lang="en-US" sz="3200" dirty="0">
                <a:latin typeface="+mj-lt"/>
              </a:rPr>
              <a:t>Across 90 four-core benign workload mixes:</a:t>
            </a:r>
          </a:p>
          <a:p>
            <a:pPr lvl="1">
              <a:buClr>
                <a:schemeClr val="tx1"/>
              </a:buClr>
            </a:pPr>
            <a:endParaRPr lang="en-US" sz="3200" dirty="0">
              <a:latin typeface="+mj-lt"/>
            </a:endParaRPr>
          </a:p>
          <a:p>
            <a:pPr lvl="1">
              <a:buClr>
                <a:schemeClr val="tx1"/>
              </a:buClr>
            </a:pPr>
            <a:r>
              <a:rPr lang="en-US" sz="3200" dirty="0">
                <a:latin typeface="+mj-lt"/>
              </a:rPr>
              <a:t>BreakHammer slightly (&lt;1%) improves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memory access latency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system performance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DRAM energy efficiency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4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73D13-ECFE-D690-531A-C306771B8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A3C890-5145-D778-047E-4F5A1450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3454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in the Paper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55B732-259A-B27D-0186-AD601882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54</a:t>
            </a:fld>
            <a:endParaRPr lang="tr-TR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256B3-5AFD-0066-5AF8-210D86594F3E}"/>
              </a:ext>
            </a:extLst>
          </p:cNvPr>
          <p:cNvSpPr txBox="1"/>
          <p:nvPr/>
        </p:nvSpPr>
        <p:spPr>
          <a:xfrm>
            <a:off x="133004" y="886448"/>
            <a:ext cx="8894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More </a:t>
            </a:r>
            <a:r>
              <a:rPr lang="en-US" sz="2400" b="1" dirty="0">
                <a:solidFill>
                  <a:srgbClr val="6E206A"/>
                </a:solidFill>
                <a:latin typeface="+mj-lt"/>
              </a:rPr>
              <a:t>implementation details</a:t>
            </a:r>
            <a:endParaRPr lang="en-US" sz="2400" dirty="0">
              <a:latin typeface="+mj-lt"/>
            </a:endParaRP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Resetting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BreakHammer counters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Tracking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software threads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Throttling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DMA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systems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without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caches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Configuration parameters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Security analysis</a:t>
            </a:r>
            <a:endParaRPr lang="en-US" sz="2400" dirty="0">
              <a:latin typeface="+mj-lt"/>
            </a:endParaRP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Upper bound on 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overhead an attacker can cause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Security against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multi-threaded attackers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Performance evaluation</a:t>
            </a:r>
            <a:endParaRPr lang="en-US" sz="2400" dirty="0">
              <a:latin typeface="+mj-lt"/>
            </a:endParaRP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Unfairness results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Sensitivity to memory intensity of workloads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Comparison to </a:t>
            </a:r>
            <a:r>
              <a:rPr lang="en-US" sz="2400" dirty="0" err="1">
                <a:latin typeface="+mj-lt"/>
              </a:rPr>
              <a:t>BlockHammer</a:t>
            </a:r>
            <a:endParaRPr lang="en-US" sz="2400" dirty="0">
              <a:latin typeface="+mj-lt"/>
            </a:endParaRP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sz="2400" dirty="0">
                <a:latin typeface="+mj-lt"/>
              </a:rPr>
              <a:t>Sensitivity analysis of BreakHammer parameters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902E4-42D1-8563-FC65-E0A664702788}"/>
              </a:ext>
            </a:extLst>
          </p:cNvPr>
          <p:cNvSpPr txBox="1"/>
          <p:nvPr/>
        </p:nvSpPr>
        <p:spPr>
          <a:xfrm>
            <a:off x="2453064" y="6465572"/>
            <a:ext cx="425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https://arxiv.org/abs/2404.13477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0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32376-8598-D245-8A24-50304A10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D393F8-4018-C396-2208-5D75A82C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Paper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80D3F2F-D953-F35B-1C46-FF3ECDDA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55</a:t>
            </a:fld>
            <a:endParaRPr lang="tr-TR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D07A5-9903-414C-202C-0FD47FACC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5610"/>
            <a:ext cx="9144000" cy="3204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F9B88-7185-5465-5BA0-F1442D2C813C}"/>
              </a:ext>
            </a:extLst>
          </p:cNvPr>
          <p:cNvSpPr txBox="1"/>
          <p:nvPr/>
        </p:nvSpPr>
        <p:spPr>
          <a:xfrm>
            <a:off x="2444750" y="5925363"/>
            <a:ext cx="425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https://arxiv.org/abs/2404.13477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4" name="Picture 3" descr="A qr code with a clock and a red and grey circle">
            <a:extLst>
              <a:ext uri="{FF2B5EF4-FFF2-40B4-BE49-F238E27FC236}">
                <a16:creationId xmlns:a16="http://schemas.microsoft.com/office/drawing/2014/main" id="{19C11CC0-A20B-2D44-911A-CC47477F2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78" y="4265264"/>
            <a:ext cx="1550669" cy="15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30EE0-6DC0-B469-B565-C06F8D13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346B9-6476-DE84-086D-6E55A2CA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EE60F6-0A9C-A428-8C3A-A143D31C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026711B-E5AE-E9B5-B9F4-9B9058BB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56</a:t>
            </a:fld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D60EB34-0F4D-B47F-C4DB-FE779920996A}"/>
              </a:ext>
            </a:extLst>
          </p:cNvPr>
          <p:cNvSpPr/>
          <p:nvPr/>
        </p:nvSpPr>
        <p:spPr>
          <a:xfrm>
            <a:off x="224261" y="10325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FFE974-5A58-97A5-C619-62F9F56D54B1}"/>
              </a:ext>
            </a:extLst>
          </p:cNvPr>
          <p:cNvSpPr/>
          <p:nvPr/>
        </p:nvSpPr>
        <p:spPr>
          <a:xfrm>
            <a:off x="224261" y="5238536"/>
            <a:ext cx="8672264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D2FB4C2-A9AD-30B9-DC6C-37AF6DA3E570}"/>
              </a:ext>
            </a:extLst>
          </p:cNvPr>
          <p:cNvSpPr/>
          <p:nvPr/>
        </p:nvSpPr>
        <p:spPr>
          <a:xfrm>
            <a:off x="224261" y="3135547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87CA78A1-671B-2FFB-CE89-4C961BD2026F}"/>
              </a:ext>
            </a:extLst>
          </p:cNvPr>
          <p:cNvSpPr/>
          <p:nvPr/>
        </p:nvSpPr>
        <p:spPr>
          <a:xfrm>
            <a:off x="224261" y="418704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90C880C0-0377-9D0C-B5E4-F8DBFE10608F}"/>
              </a:ext>
            </a:extLst>
          </p:cNvPr>
          <p:cNvSpPr/>
          <p:nvPr/>
        </p:nvSpPr>
        <p:spPr>
          <a:xfrm>
            <a:off x="235868" y="2084053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236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E759-E127-9AC7-2067-6490DC02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7FF88-FD38-CC99-7955-173483F9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36A7DD-AC20-1D41-615D-2EA5A8E6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>
                <a:latin typeface="+mj-lt"/>
              </a:rPr>
              <a:pPr>
                <a:defRPr/>
              </a:pPr>
              <a:t>57</a:t>
            </a:fld>
            <a:endParaRPr lang="en-US" altLang="en-US" dirty="0">
              <a:latin typeface="+mj-lt"/>
            </a:endParaRPr>
          </a:p>
        </p:txBody>
      </p:sp>
      <p:sp>
        <p:nvSpPr>
          <p:cNvPr id="6" name="Dikdörtgen 8">
            <a:extLst>
              <a:ext uri="{FF2B5EF4-FFF2-40B4-BE49-F238E27FC236}">
                <a16:creationId xmlns:a16="http://schemas.microsoft.com/office/drawing/2014/main" id="{3E5BD07A-7729-A52E-BF92-8E3E853CED0F}"/>
              </a:ext>
            </a:extLst>
          </p:cNvPr>
          <p:cNvSpPr/>
          <p:nvPr/>
        </p:nvSpPr>
        <p:spPr bwMode="auto">
          <a:xfrm>
            <a:off x="114841" y="4165795"/>
            <a:ext cx="8914318" cy="2198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latin typeface="Cambria" panose="02040503050406030204" pitchFamily="18" charset="0"/>
                <a:ea typeface="Cambria"/>
                <a:cs typeface="Tahoma"/>
              </a:rPr>
              <a:t>Key Results:</a:t>
            </a:r>
            <a:endParaRPr lang="en-US" sz="2200" b="1" dirty="0">
              <a:solidFill>
                <a:srgbClr val="7030A0"/>
              </a:solidFill>
              <a:latin typeface="Cambria" panose="02040503050406030204" pitchFamily="18" charset="0"/>
              <a:ea typeface="Cambria"/>
              <a:cs typeface="Tahoma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  <a:ea typeface="Cambria"/>
                <a:cs typeface="Tahoma"/>
              </a:rPr>
              <a:t>Under attack</a:t>
            </a: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Significantly </a:t>
            </a:r>
            <a:r>
              <a:rPr lang="en-US" sz="2200" b="1" dirty="0">
                <a:solidFill>
                  <a:srgbClr val="385723"/>
                </a:solidFill>
                <a:latin typeface="Cambria" panose="02040503050406030204" pitchFamily="18" charset="0"/>
                <a:ea typeface="Cambria"/>
                <a:cs typeface="Tahoma"/>
              </a:rPr>
              <a:t>improves</a:t>
            </a: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 system performance (by 90% on average)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Significantly </a:t>
            </a:r>
            <a:r>
              <a:rPr lang="en-US" sz="2200" b="1" dirty="0">
                <a:solidFill>
                  <a:srgbClr val="385723"/>
                </a:solidFill>
                <a:latin typeface="Cambria" panose="02040503050406030204" pitchFamily="18" charset="0"/>
                <a:ea typeface="Cambria"/>
                <a:cs typeface="Tahoma"/>
              </a:rPr>
              <a:t>reduces</a:t>
            </a: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 energy consumption (by 55% on average)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  <a:ea typeface="Cambria"/>
                <a:cs typeface="Tahoma"/>
              </a:rPr>
              <a:t>No attack</a:t>
            </a: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Slightly (&lt;1%)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/>
                <a:cs typeface="Tahoma"/>
              </a:rPr>
              <a:t>improves</a:t>
            </a:r>
            <a:r>
              <a:rPr lang="en-US" sz="2200" dirty="0">
                <a:latin typeface="Cambria" panose="02040503050406030204" pitchFamily="18" charset="0"/>
                <a:ea typeface="Cambria"/>
                <a:cs typeface="Tahoma"/>
              </a:rPr>
              <a:t> performance and energy consumption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386BF09-9D46-E556-29E6-1750E699BA56}"/>
              </a:ext>
            </a:extLst>
          </p:cNvPr>
          <p:cNvSpPr/>
          <p:nvPr/>
        </p:nvSpPr>
        <p:spPr bwMode="auto">
          <a:xfrm>
            <a:off x="124691" y="2217383"/>
            <a:ext cx="8894618" cy="1757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latin typeface="+mj-lt"/>
                <a:ea typeface="Cambria"/>
                <a:cs typeface="Tahoma"/>
              </a:rPr>
              <a:t>Key Mechanism: </a:t>
            </a:r>
            <a:r>
              <a:rPr lang="en-GB" sz="2200" b="1" dirty="0">
                <a:solidFill>
                  <a:srgbClr val="002060"/>
                </a:solidFill>
                <a:latin typeface="+mj-lt"/>
              </a:rPr>
              <a:t>BreakHammer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2060"/>
                </a:solidFill>
                <a:latin typeface="+mj-lt"/>
              </a:rPr>
              <a:t>Observes </a:t>
            </a:r>
            <a:r>
              <a:rPr lang="en-GB" sz="2200" dirty="0">
                <a:latin typeface="+mj-lt"/>
              </a:rPr>
              <a:t>triggered </a:t>
            </a:r>
            <a:r>
              <a:rPr lang="en-GB" sz="2200" dirty="0" err="1">
                <a:latin typeface="+mj-lt"/>
              </a:rPr>
              <a:t>RowHammer</a:t>
            </a:r>
            <a:r>
              <a:rPr lang="en-GB" sz="2200" dirty="0">
                <a:latin typeface="+mj-lt"/>
              </a:rPr>
              <a:t>-preventive actions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Identifies threads that </a:t>
            </a:r>
            <a:br>
              <a:rPr lang="en-GB" sz="2200" dirty="0">
                <a:latin typeface="+mj-lt"/>
              </a:rPr>
            </a:br>
            <a:r>
              <a:rPr lang="en-GB" sz="2200" dirty="0">
                <a:latin typeface="+mj-lt"/>
              </a:rPr>
              <a:t>trigger </a:t>
            </a:r>
            <a:r>
              <a:rPr lang="en-GB" sz="2200" b="1" dirty="0">
                <a:solidFill>
                  <a:srgbClr val="002060"/>
                </a:solidFill>
                <a:latin typeface="+mj-lt"/>
              </a:rPr>
              <a:t>many preventive actions (i.e., suspect threads)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2060"/>
                </a:solidFill>
                <a:latin typeface="+mj-lt"/>
              </a:rPr>
              <a:t>Reduces the memory bandwidth usage</a:t>
            </a:r>
            <a:r>
              <a:rPr lang="en-GB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dirty="0">
                <a:latin typeface="+mj-lt"/>
              </a:rPr>
              <a:t>of the suspect threads</a:t>
            </a:r>
            <a:endParaRPr lang="en-US" sz="2200" dirty="0">
              <a:latin typeface="+mj-lt"/>
              <a:ea typeface="Cambri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495A3-C21C-1E8B-57D5-A4B2225F9663}"/>
              </a:ext>
            </a:extLst>
          </p:cNvPr>
          <p:cNvSpPr txBox="1"/>
          <p:nvPr/>
        </p:nvSpPr>
        <p:spPr>
          <a:xfrm>
            <a:off x="1620614" y="6469465"/>
            <a:ext cx="590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sp>
        <p:nvSpPr>
          <p:cNvPr id="3" name="Dikdörtgen 8">
            <a:extLst>
              <a:ext uri="{FF2B5EF4-FFF2-40B4-BE49-F238E27FC236}">
                <a16:creationId xmlns:a16="http://schemas.microsoft.com/office/drawing/2014/main" id="{41D03C38-6BBD-5CCE-8841-4C73BFDD30DE}"/>
              </a:ext>
            </a:extLst>
          </p:cNvPr>
          <p:cNvSpPr/>
          <p:nvPr/>
        </p:nvSpPr>
        <p:spPr bwMode="auto">
          <a:xfrm>
            <a:off x="124691" y="959951"/>
            <a:ext cx="8894618" cy="10662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latin typeface="+mj-lt"/>
                <a:ea typeface="Cambria" panose="02040503050406030204" pitchFamily="18" charset="0"/>
                <a:cs typeface="Tahoma"/>
              </a:rPr>
              <a:t>Key Exploit: </a:t>
            </a:r>
            <a:r>
              <a:rPr lang="en-US" sz="2200" dirty="0">
                <a:latin typeface="+mj-lt"/>
                <a:ea typeface="Cambria" panose="02040503050406030204" pitchFamily="18" charset="0"/>
                <a:cs typeface="Tahoma"/>
              </a:rPr>
              <a:t>Mount a </a:t>
            </a:r>
            <a:r>
              <a:rPr lang="en-US" sz="2200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  <a:cs typeface="Tahoma"/>
              </a:rPr>
              <a:t>memory performance attack</a:t>
            </a:r>
            <a:r>
              <a:rPr lang="en-US" sz="2200" b="1" dirty="0">
                <a:latin typeface="+mj-lt"/>
                <a:ea typeface="Cambria" panose="02040503050406030204" pitchFamily="18" charset="0"/>
                <a:cs typeface="Tahoma"/>
              </a:rPr>
              <a:t> </a:t>
            </a:r>
            <a:r>
              <a:rPr lang="en-US" sz="2200" dirty="0">
                <a:latin typeface="+mj-lt"/>
                <a:ea typeface="Cambria" panose="02040503050406030204" pitchFamily="18" charset="0"/>
                <a:cs typeface="Tahoma"/>
              </a:rPr>
              <a:t>by </a:t>
            </a:r>
            <a:br>
              <a:rPr lang="en-US" sz="2200" dirty="0">
                <a:latin typeface="+mj-lt"/>
                <a:ea typeface="Cambria" panose="02040503050406030204" pitchFamily="18" charset="0"/>
                <a:cs typeface="Tahoma"/>
              </a:rPr>
            </a:br>
            <a:r>
              <a:rPr lang="en-US" sz="2200" dirty="0">
                <a:latin typeface="+mj-lt"/>
                <a:ea typeface="Cambria" panose="02040503050406030204" pitchFamily="18" charset="0"/>
                <a:cs typeface="Tahoma"/>
              </a:rPr>
              <a:t>triggering </a:t>
            </a:r>
            <a:r>
              <a:rPr lang="en-US" sz="2200" dirty="0" err="1">
                <a:latin typeface="+mj-lt"/>
                <a:ea typeface="Cambria" panose="02040503050406030204" pitchFamily="18" charset="0"/>
                <a:cs typeface="Tahoma"/>
              </a:rPr>
              <a:t>RowHammer</a:t>
            </a:r>
            <a:r>
              <a:rPr lang="en-US" sz="2200" dirty="0">
                <a:latin typeface="+mj-lt"/>
                <a:ea typeface="Cambria" panose="02040503050406030204" pitchFamily="18" charset="0"/>
                <a:cs typeface="Tahoma"/>
              </a:rPr>
              <a:t>-preventive actions to </a:t>
            </a:r>
            <a:br>
              <a:rPr lang="en-US" sz="2200" dirty="0">
                <a:latin typeface="+mj-lt"/>
                <a:ea typeface="Cambria" panose="02040503050406030204" pitchFamily="18" charset="0"/>
                <a:cs typeface="Tahoma"/>
              </a:rPr>
            </a:br>
            <a:r>
              <a:rPr lang="en-US" sz="2200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  <a:cs typeface="Tahoma"/>
              </a:rPr>
              <a:t>block memory accesses</a:t>
            </a:r>
            <a:r>
              <a:rPr lang="en-US" sz="2200" b="1" dirty="0">
                <a:latin typeface="+mj-lt"/>
                <a:ea typeface="Cambria" panose="02040503050406030204" pitchFamily="18" charset="0"/>
                <a:cs typeface="Tahoma"/>
              </a:rPr>
              <a:t> </a:t>
            </a:r>
            <a:r>
              <a:rPr lang="en-US" sz="2200" dirty="0">
                <a:latin typeface="+mj-lt"/>
                <a:ea typeface="Cambria" panose="02040503050406030204" pitchFamily="18" charset="0"/>
                <a:cs typeface="Tahoma"/>
              </a:rPr>
              <a:t>for long periods of time</a:t>
            </a:r>
            <a:endParaRPr lang="tr-TR" sz="2200" dirty="0">
              <a:solidFill>
                <a:schemeClr val="accent2">
                  <a:lumMod val="75000"/>
                </a:schemeClr>
              </a:solidFill>
              <a:latin typeface="+mj-lt"/>
              <a:ea typeface="Cambria" panose="020405030504060302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44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CD12-8474-BACF-E7B6-9ACD24F53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3116EA-5CFB-BDF3-959C-AD994B5A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Source and Artifact Evaluated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D12245-42DE-5FD3-70FA-B6B023E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>
                <a:latin typeface="+mj-lt"/>
              </a:rPr>
              <a:pPr>
                <a:defRPr/>
              </a:pPr>
              <a:t>58</a:t>
            </a:fld>
            <a:endParaRPr lang="en-US" alt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709CF-9C0C-A244-0AD7-BE772251C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06"/>
          <a:stretch/>
        </p:blipFill>
        <p:spPr>
          <a:xfrm>
            <a:off x="0" y="1996978"/>
            <a:ext cx="9134167" cy="40251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E0CE00-430D-A3A8-77AC-30B734200C6D}"/>
              </a:ext>
            </a:extLst>
          </p:cNvPr>
          <p:cNvGrpSpPr/>
          <p:nvPr/>
        </p:nvGrpSpPr>
        <p:grpSpPr>
          <a:xfrm>
            <a:off x="2875288" y="1025875"/>
            <a:ext cx="3393425" cy="817269"/>
            <a:chOff x="2368548" y="929177"/>
            <a:chExt cx="4406904" cy="1061354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A85498BC-0822-583F-8B4D-9E73FF251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5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B46B917-80B9-1D75-0728-62ACC5FCF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8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BAEB309-F2B8-3ACE-80C5-655839B2A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1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1D1D96E-0129-C7BD-D578-E36D2C678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4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B39FF7-102A-67AD-3FF8-9564BFABDFB3}"/>
              </a:ext>
            </a:extLst>
          </p:cNvPr>
          <p:cNvSpPr txBox="1"/>
          <p:nvPr/>
        </p:nvSpPr>
        <p:spPr>
          <a:xfrm>
            <a:off x="1620615" y="6470096"/>
            <a:ext cx="590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12" name="Picture 11" descr="A qr code with a cat">
            <a:extLst>
              <a:ext uri="{FF2B5EF4-FFF2-40B4-BE49-F238E27FC236}">
                <a16:creationId xmlns:a16="http://schemas.microsoft.com/office/drawing/2014/main" id="{2F8407D7-2B5E-8520-37D2-46E3993C26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2" y="905958"/>
            <a:ext cx="1057102" cy="10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78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E1D1E-9EC7-2E7C-0157-03BF21EAB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ADC5D29A-F18D-2AA4-9788-2C970BA0BC2F}"/>
              </a:ext>
            </a:extLst>
          </p:cNvPr>
          <p:cNvSpPr/>
          <p:nvPr/>
        </p:nvSpPr>
        <p:spPr>
          <a:xfrm>
            <a:off x="-1" y="-1"/>
            <a:ext cx="9144000" cy="312516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3E5C211-C55C-C99A-AD6F-7809A98DF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23028"/>
            <a:ext cx="9143999" cy="167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b="1" dirty="0">
                <a:latin typeface="+mj-lt"/>
                <a:ea typeface="Tahoma"/>
                <a:cs typeface="Arial"/>
              </a:rPr>
              <a:t>Oğuzhan Canpolat</a:t>
            </a:r>
            <a:r>
              <a:rPr lang="en-US" b="1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A. Giray Yağlıkçı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Ataberk</a:t>
            </a:r>
            <a:r>
              <a:rPr lang="tr-TR" b="1" dirty="0">
                <a:latin typeface="+mj-lt"/>
                <a:ea typeface="Tahoma"/>
                <a:cs typeface="Arial"/>
              </a:rPr>
              <a:t> </a:t>
            </a:r>
            <a:r>
              <a:rPr lang="tr-TR" dirty="0">
                <a:latin typeface="+mj-lt"/>
                <a:ea typeface="Tahoma"/>
                <a:cs typeface="Arial"/>
              </a:rPr>
              <a:t>Olgun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İsmail E. Yüksel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Yahya C. Tuğrul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Konstantinos Kanellopoulos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Oğuz Ergin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46AAB3C3-9E83-2F99-188C-59EB3AF1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03" y="6188029"/>
            <a:ext cx="2558017" cy="49211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247C6A8-CA8C-5432-0A5B-5B7B937D9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3108781" y="6182348"/>
            <a:ext cx="2926439" cy="503476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8F318F73-5957-5342-80E6-DEAB96E29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"/>
            <a:ext cx="9144000" cy="2720060"/>
          </a:xfrm>
          <a:ln>
            <a:noFill/>
          </a:ln>
        </p:spPr>
        <p:txBody>
          <a:bodyPr anchor="ctr">
            <a:noAutofit/>
          </a:bodyPr>
          <a:lstStyle/>
          <a:p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BreakHammer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RowHammer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Mitigations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by Carefully Throttling Suspect Threads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A76A78-AC23-BC4D-5F8A-07143D16EE7A}"/>
              </a:ext>
            </a:extLst>
          </p:cNvPr>
          <p:cNvGrpSpPr/>
          <p:nvPr/>
        </p:nvGrpSpPr>
        <p:grpSpPr>
          <a:xfrm>
            <a:off x="6150863" y="71075"/>
            <a:ext cx="2891489" cy="696382"/>
            <a:chOff x="4641649" y="84578"/>
            <a:chExt cx="4406904" cy="1061354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02071892-D9D9-9B6B-647B-8C510F3A9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6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35A0FB6E-B291-A003-75B2-3A47AECAF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8C52E06-7724-DE1F-21EF-0334869DA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2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22E9797D-728C-17C8-4A1D-D629FAFA5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4FDD9E-3CB5-9847-E588-D0AFD0DB69C1}"/>
              </a:ext>
            </a:extLst>
          </p:cNvPr>
          <p:cNvSpPr txBox="1"/>
          <p:nvPr/>
        </p:nvSpPr>
        <p:spPr>
          <a:xfrm>
            <a:off x="1620613" y="5496857"/>
            <a:ext cx="590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417D1C-ED5B-DD89-981D-BDA06827F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6431281" y="6145990"/>
            <a:ext cx="2659840" cy="5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qr code with a cat">
            <a:extLst>
              <a:ext uri="{FF2B5EF4-FFF2-40B4-BE49-F238E27FC236}">
                <a16:creationId xmlns:a16="http://schemas.microsoft.com/office/drawing/2014/main" id="{F7871FA8-9B53-E4CE-E653-42257AC1C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86" y="3214617"/>
            <a:ext cx="1221774" cy="1221774"/>
          </a:xfrm>
          <a:prstGeom prst="rect">
            <a:avLst/>
          </a:prstGeom>
        </p:spPr>
      </p:pic>
      <p:pic>
        <p:nvPicPr>
          <p:cNvPr id="8" name="Picture 7" descr="A qr code with a clock and a red and grey circle">
            <a:extLst>
              <a:ext uri="{FF2B5EF4-FFF2-40B4-BE49-F238E27FC236}">
                <a16:creationId xmlns:a16="http://schemas.microsoft.com/office/drawing/2014/main" id="{23823894-59AC-9CB6-2069-0D0AC1647D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" y="3214617"/>
            <a:ext cx="1240150" cy="12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11D85A-505F-1293-1550-8D6CA2BD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34"/>
            <a:ext cx="8894618" cy="931025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Prime Example of Read Disturbance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3A6D24-1EDD-ABFF-1E71-5A1801B9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CFC5E3D-744B-8A10-B617-108B555E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</a:t>
            </a:fld>
            <a:endParaRPr lang="tr-TR" dirty="0">
              <a:latin typeface="+mj-lt"/>
            </a:endParaRP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DAF2AF74-2A14-411D-17FD-76611A40D3A7}"/>
              </a:ext>
            </a:extLst>
          </p:cNvPr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89C6442-B924-3933-1B21-940FEF49144C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05B9F21F-8E26-1C4F-29A9-68623BDEEF02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3DBDD0FE-B200-BF91-903F-A23C0426EA59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3AC81A3F-3C15-AE73-03A6-4DF7B7E48E4D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71F84BF0-FB1E-9A42-3913-5B6FC74E9A39}"/>
              </a:ext>
            </a:extLst>
          </p:cNvPr>
          <p:cNvCxnSpPr>
            <a:cxnSpLocks/>
          </p:cNvCxnSpPr>
          <p:nvPr/>
        </p:nvCxnSpPr>
        <p:spPr>
          <a:xfrm>
            <a:off x="1024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D562D48D-5655-5C44-5E4A-60E71612B189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2161C423-0C6E-D157-6705-C7D9B76E1A03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C2056EF7-F070-D82E-9524-48EE1FC5E3C6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2E087254-B22B-5FBB-E57F-840C77CDA6A2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3263022C-A989-BB73-1C3A-E86788D0D1D0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C83016E8-4A0A-42B6-B4E7-9048E39D609D}"/>
              </a:ext>
            </a:extLst>
          </p:cNvPr>
          <p:cNvSpPr/>
          <p:nvPr/>
        </p:nvSpPr>
        <p:spPr>
          <a:xfrm>
            <a:off x="1436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96444AAC-2116-C619-5322-89AEA010139D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3997D892-9D83-189B-2DDE-000F5E06B87D}"/>
              </a:ext>
            </a:extLst>
          </p:cNvPr>
          <p:cNvGrpSpPr/>
          <p:nvPr/>
        </p:nvGrpSpPr>
        <p:grpSpPr>
          <a:xfrm>
            <a:off x="1428644" y="2311226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542D8C9D-8E85-F9A9-54F9-66AFC88DBE2B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5FA922A4-2EEF-8E83-A754-9B78C80324A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A43676F3-AD0C-2146-7BF1-B6FD8FE7A6D5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102EC957-4CDA-176B-01D0-E887DEAD5CD7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5DE6CD2D-A359-06DB-00A7-507136BB8581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F6D375FE-34F1-D7AB-DA7F-2A59750AC32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B30B827F-1FE6-B4CC-38AB-68FFC5D9304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5560586-E7CF-3D54-1930-B989D73AAC93}"/>
              </a:ext>
            </a:extLst>
          </p:cNvPr>
          <p:cNvGrpSpPr/>
          <p:nvPr/>
        </p:nvGrpSpPr>
        <p:grpSpPr>
          <a:xfrm>
            <a:off x="1425311" y="1638892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A2C13724-619D-9A0E-7925-E34A82ADF05E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33E5ADE1-64A6-F24B-9646-0A83D5C34B34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B2B290C6-F8A5-140F-522F-45A4713D2C0A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393744DC-B575-3FFA-FAA1-5293DD509216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911B5BB-7E35-A673-6033-325B38DA54F4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A7CEA983-C685-F274-07BC-40F32456B090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4</a:t>
              </a: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2DAFCD94-9B50-41FB-8F3C-383D33F2D4C1}"/>
              </a:ext>
            </a:extLst>
          </p:cNvPr>
          <p:cNvGrpSpPr/>
          <p:nvPr/>
        </p:nvGrpSpPr>
        <p:grpSpPr>
          <a:xfrm>
            <a:off x="5458418" y="1698202"/>
            <a:ext cx="2285690" cy="3181114"/>
            <a:chOff x="5458418" y="1324203"/>
            <a:chExt cx="2285690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B259FBC4-FA1E-DB17-6295-72BE0322E51A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03185C00-18BF-4F3A-3EE2-777F95737453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FF066787-8853-D261-A1C0-AAF2436396A6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284CA514-3C1A-88E6-C922-408013463891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253CBF00-7D50-D927-A168-9AC3B5BB6820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39ED1418-A1C5-F18F-F4C9-F66C2297C129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1A8BFF11-96C4-62B2-9585-79B6A448FA2D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1655121F-2E1F-E7CF-86A4-BC757EE8324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</p:grpSp>
      <p:grpSp>
        <p:nvGrpSpPr>
          <p:cNvPr id="78" name="Group 6">
            <a:extLst>
              <a:ext uri="{FF2B5EF4-FFF2-40B4-BE49-F238E27FC236}">
                <a16:creationId xmlns:a16="http://schemas.microsoft.com/office/drawing/2014/main" id="{ABE3EC22-46FB-EC05-8C42-A8EF2B0CE634}"/>
              </a:ext>
            </a:extLst>
          </p:cNvPr>
          <p:cNvGrpSpPr/>
          <p:nvPr/>
        </p:nvGrpSpPr>
        <p:grpSpPr>
          <a:xfrm>
            <a:off x="1441587" y="2987585"/>
            <a:ext cx="6266955" cy="649632"/>
            <a:chOff x="-3913331" y="4700899"/>
            <a:chExt cx="6266955" cy="649632"/>
          </a:xfrm>
        </p:grpSpPr>
        <p:sp>
          <p:nvSpPr>
            <p:cNvPr id="79" name="Rectangle 50">
              <a:extLst>
                <a:ext uri="{FF2B5EF4-FFF2-40B4-BE49-F238E27FC236}">
                  <a16:creationId xmlns:a16="http://schemas.microsoft.com/office/drawing/2014/main" id="{FAAD1700-F945-7108-3FFF-068562066663}"/>
                </a:ext>
              </a:extLst>
            </p:cNvPr>
            <p:cNvSpPr/>
            <p:nvPr/>
          </p:nvSpPr>
          <p:spPr>
            <a:xfrm>
              <a:off x="-3913331" y="4700899"/>
              <a:ext cx="6266955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0CECECAA-936A-7498-65E0-6469B3DA9786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sp>
        <p:nvSpPr>
          <p:cNvPr id="81" name="Rectangle 7">
            <a:extLst>
              <a:ext uri="{FF2B5EF4-FFF2-40B4-BE49-F238E27FC236}">
                <a16:creationId xmlns:a16="http://schemas.microsoft.com/office/drawing/2014/main" id="{E6C425FC-B3DC-29CE-1075-C8322C4B7BA5}"/>
              </a:ext>
            </a:extLst>
          </p:cNvPr>
          <p:cNvSpPr/>
          <p:nvPr/>
        </p:nvSpPr>
        <p:spPr>
          <a:xfrm>
            <a:off x="579893" y="1082617"/>
            <a:ext cx="798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 Subarray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Multiply 70">
            <a:extLst>
              <a:ext uri="{FF2B5EF4-FFF2-40B4-BE49-F238E27FC236}">
                <a16:creationId xmlns:a16="http://schemas.microsoft.com/office/drawing/2014/main" id="{72A9B46C-A891-AB00-FD8F-D988B3F5D2BF}"/>
              </a:ext>
            </a:extLst>
          </p:cNvPr>
          <p:cNvSpPr/>
          <p:nvPr/>
        </p:nvSpPr>
        <p:spPr>
          <a:xfrm>
            <a:off x="5472747" y="2292998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3" name="Multiply 71">
            <a:extLst>
              <a:ext uri="{FF2B5EF4-FFF2-40B4-BE49-F238E27FC236}">
                <a16:creationId xmlns:a16="http://schemas.microsoft.com/office/drawing/2014/main" id="{ECEB3B0C-134E-FB84-0845-7CE10817ADE1}"/>
              </a:ext>
            </a:extLst>
          </p:cNvPr>
          <p:cNvSpPr/>
          <p:nvPr/>
        </p:nvSpPr>
        <p:spPr>
          <a:xfrm>
            <a:off x="2915079" y="3621735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19052C9A-396D-2FA5-89C6-321E64014B5E}"/>
              </a:ext>
            </a:extLst>
          </p:cNvPr>
          <p:cNvGrpSpPr/>
          <p:nvPr/>
        </p:nvGrpSpPr>
        <p:grpSpPr>
          <a:xfrm>
            <a:off x="1496469" y="1625015"/>
            <a:ext cx="4243124" cy="3386177"/>
            <a:chOff x="1746836" y="1682309"/>
            <a:chExt cx="4243124" cy="3386177"/>
          </a:xfrm>
        </p:grpSpPr>
        <p:sp>
          <p:nvSpPr>
            <p:cNvPr id="85" name="Multiply 13">
              <a:extLst>
                <a:ext uri="{FF2B5EF4-FFF2-40B4-BE49-F238E27FC236}">
                  <a16:creationId xmlns:a16="http://schemas.microsoft.com/office/drawing/2014/main" id="{B29546BC-580B-B5FD-76A4-CF31F1B5FD2D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Multiply 69">
              <a:extLst>
                <a:ext uri="{FF2B5EF4-FFF2-40B4-BE49-F238E27FC236}">
                  <a16:creationId xmlns:a16="http://schemas.microsoft.com/office/drawing/2014/main" id="{F620C218-4DEA-8762-8500-1FC83966FCCD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Multiply 72">
              <a:extLst>
                <a:ext uri="{FF2B5EF4-FFF2-40B4-BE49-F238E27FC236}">
                  <a16:creationId xmlns:a16="http://schemas.microsoft.com/office/drawing/2014/main" id="{DC6DB202-66CE-9380-77B4-14A4282A340E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Multiply 73">
              <a:extLst>
                <a:ext uri="{FF2B5EF4-FFF2-40B4-BE49-F238E27FC236}">
                  <a16:creationId xmlns:a16="http://schemas.microsoft.com/office/drawing/2014/main" id="{0C1BD16A-55EC-4152-14CD-6D061892F181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26BBB74-307D-F584-DAEC-DB422D63AB78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Repeatedly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53823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opening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53823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(activating)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closing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precharging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DRAM row causes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read disturbance bitflips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nearby cells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F25E2-95AB-EA15-B420-0A403E25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883FCFF6-5CA7-664A-626B-54597EBBAEA7}"/>
              </a:ext>
            </a:extLst>
          </p:cNvPr>
          <p:cNvSpPr/>
          <p:nvPr/>
        </p:nvSpPr>
        <p:spPr>
          <a:xfrm>
            <a:off x="-1" y="-1"/>
            <a:ext cx="9144000" cy="312516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A347E2-3276-63D2-8EB1-91D005D16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23028"/>
            <a:ext cx="9143999" cy="167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b="1" dirty="0">
                <a:latin typeface="+mj-lt"/>
                <a:ea typeface="Tahoma"/>
                <a:cs typeface="Arial"/>
              </a:rPr>
              <a:t>Oğuzhan Canpolat</a:t>
            </a:r>
            <a:r>
              <a:rPr lang="en-US" b="1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A. Giray Yağlıkçı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Ataberk</a:t>
            </a:r>
            <a:r>
              <a:rPr lang="tr-TR" b="1" dirty="0">
                <a:latin typeface="+mj-lt"/>
                <a:ea typeface="Tahoma"/>
                <a:cs typeface="Arial"/>
              </a:rPr>
              <a:t> </a:t>
            </a:r>
            <a:r>
              <a:rPr lang="tr-TR" dirty="0">
                <a:latin typeface="+mj-lt"/>
                <a:ea typeface="Tahoma"/>
                <a:cs typeface="Arial"/>
              </a:rPr>
              <a:t>Olgun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İsmail E. Yüksel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Yahya C. Tuğrul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Konstantinos Kanellopoulos</a:t>
            </a:r>
            <a:endParaRPr lang="en-US" dirty="0">
              <a:latin typeface="+mj-lt"/>
              <a:ea typeface="Tahoma"/>
              <a:cs typeface="Arial"/>
            </a:endParaRPr>
          </a:p>
          <a:p>
            <a:r>
              <a:rPr lang="tr-TR" dirty="0">
                <a:latin typeface="+mj-lt"/>
                <a:ea typeface="Tahoma"/>
                <a:cs typeface="Arial"/>
              </a:rPr>
              <a:t>Oğuz Ergin</a:t>
            </a:r>
            <a:r>
              <a:rPr lang="en-US" dirty="0">
                <a:latin typeface="+mj-lt"/>
                <a:ea typeface="Tahoma"/>
                <a:cs typeface="Arial"/>
              </a:rPr>
              <a:t>    </a:t>
            </a:r>
            <a:r>
              <a:rPr lang="tr-TR" dirty="0">
                <a:latin typeface="+mj-lt"/>
                <a:ea typeface="Tahoma"/>
                <a:cs typeface="Arial"/>
              </a:rPr>
              <a:t>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1D8AC101-C8D9-E6FC-A4AC-1B79468CA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03" y="6188029"/>
            <a:ext cx="2558017" cy="49211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E99489C4-08C7-0278-9CC4-784BC5FC87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3108781" y="6182348"/>
            <a:ext cx="2926439" cy="503476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89FF07C0-B890-C47C-FCE2-15BA606BA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"/>
            <a:ext cx="9144000" cy="2720060"/>
          </a:xfrm>
          <a:ln>
            <a:noFill/>
          </a:ln>
        </p:spPr>
        <p:txBody>
          <a:bodyPr anchor="ctr">
            <a:noAutofit/>
          </a:bodyPr>
          <a:lstStyle/>
          <a:p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BreakHammer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RowHammer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Mitigations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by Carefully Throttling Suspect Threads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B9D468-52E6-F41A-E908-FFD26CD3F5FD}"/>
              </a:ext>
            </a:extLst>
          </p:cNvPr>
          <p:cNvGrpSpPr/>
          <p:nvPr/>
        </p:nvGrpSpPr>
        <p:grpSpPr>
          <a:xfrm>
            <a:off x="6150863" y="71075"/>
            <a:ext cx="2891489" cy="696382"/>
            <a:chOff x="4641649" y="84578"/>
            <a:chExt cx="4406904" cy="1061354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8F61A970-2152-7CA3-1872-81D8D1085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6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294F8AE-7730-D347-2585-E905DAFDD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B561CD8-4577-55F2-D72C-E5D454590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2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464E59CA-A05A-EC28-A7BC-7A1057D53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5FDA88-83FF-3200-67BD-B67A1C7287DC}"/>
              </a:ext>
            </a:extLst>
          </p:cNvPr>
          <p:cNvSpPr txBox="1"/>
          <p:nvPr/>
        </p:nvSpPr>
        <p:spPr>
          <a:xfrm>
            <a:off x="1620613" y="5496857"/>
            <a:ext cx="590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CD3A13-D28F-A755-CA39-55F0B8812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6431281" y="6145990"/>
            <a:ext cx="2659840" cy="5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48DCF23C-7361-63D1-1456-53099C1F170F}"/>
              </a:ext>
            </a:extLst>
          </p:cNvPr>
          <p:cNvSpPr/>
          <p:nvPr/>
        </p:nvSpPr>
        <p:spPr>
          <a:xfrm>
            <a:off x="-3" y="3043602"/>
            <a:ext cx="9144001" cy="3868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  <a:endParaRPr lang="tr-TR" sz="28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17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AFBB-880F-FAD6-4EE6-D45EBB107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B4892F-1EC7-D334-20BC-24162297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BreakHammer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RowPress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565D404-D5AD-670C-DE37-A5E89B0D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C5FA92-1445-B7D5-21E8-CAC21C14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61</a:t>
            </a:fld>
            <a:endParaRPr lang="tr-TR" dirty="0">
              <a:latin typeface="+mj-lt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CD8F8AF-2CEE-6CD2-F6FF-FE625D145CD3}"/>
              </a:ext>
            </a:extLst>
          </p:cNvPr>
          <p:cNvGrpSpPr/>
          <p:nvPr/>
        </p:nvGrpSpPr>
        <p:grpSpPr>
          <a:xfrm>
            <a:off x="380514" y="4493774"/>
            <a:ext cx="8312675" cy="894340"/>
            <a:chOff x="380514" y="4022196"/>
            <a:chExt cx="8312675" cy="89434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7CB2877-DC7B-3C05-C55E-5FFEBF301FBC}"/>
                </a:ext>
              </a:extLst>
            </p:cNvPr>
            <p:cNvSpPr txBox="1"/>
            <p:nvPr/>
          </p:nvSpPr>
          <p:spPr>
            <a:xfrm>
              <a:off x="1052186" y="4023984"/>
              <a:ext cx="7641003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+mj-lt"/>
                </a:rPr>
                <a:t>changing the score attribution to consider</a:t>
              </a:r>
            </a:p>
            <a:p>
              <a:r>
                <a:rPr lang="en-US" sz="2600" dirty="0">
                  <a:latin typeface="+mj-lt"/>
                </a:rPr>
                <a:t>row active time (e.g., Impress [Qureshi+, MICRO’24])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FFB43BC-31B9-94A2-C4CE-F0E6A7656417}"/>
                </a:ext>
              </a:extLst>
            </p:cNvPr>
            <p:cNvSpPr txBox="1"/>
            <p:nvPr/>
          </p:nvSpPr>
          <p:spPr>
            <a:xfrm>
              <a:off x="380514" y="4022196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1)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3CAD7F4-2896-3FCE-B288-AECA3936CD35}"/>
              </a:ext>
            </a:extLst>
          </p:cNvPr>
          <p:cNvGrpSpPr/>
          <p:nvPr/>
        </p:nvGrpSpPr>
        <p:grpSpPr>
          <a:xfrm>
            <a:off x="380514" y="5293282"/>
            <a:ext cx="8382972" cy="1200329"/>
            <a:chOff x="380514" y="4900843"/>
            <a:chExt cx="8382972" cy="1200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D9E39DC-80F7-1788-9AB6-29ECE5039ACF}"/>
                </a:ext>
              </a:extLst>
            </p:cNvPr>
            <p:cNvSpPr txBox="1"/>
            <p:nvPr/>
          </p:nvSpPr>
          <p:spPr>
            <a:xfrm>
              <a:off x="1064712" y="4900843"/>
              <a:ext cx="7698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+mj-lt"/>
                </a:rPr>
                <a:t>conveying the type of action taken by the read disturbance solution and tracking them differently</a:t>
              </a:r>
            </a:p>
            <a:p>
              <a:r>
                <a:rPr lang="en-US" sz="2000" dirty="0">
                  <a:latin typeface="+mj-lt"/>
                </a:rPr>
                <a:t>(i.e., </a:t>
              </a:r>
              <a:r>
                <a:rPr lang="en-US" sz="2000" dirty="0" err="1">
                  <a:latin typeface="+mj-lt"/>
                </a:rPr>
                <a:t>RowHammer</a:t>
              </a:r>
              <a:r>
                <a:rPr lang="en-US" sz="2000" dirty="0">
                  <a:latin typeface="+mj-lt"/>
                </a:rPr>
                <a:t> or </a:t>
              </a:r>
              <a:r>
                <a:rPr lang="en-US" sz="2000" dirty="0" err="1">
                  <a:latin typeface="+mj-lt"/>
                </a:rPr>
                <a:t>Rowpress</a:t>
              </a:r>
              <a:r>
                <a:rPr lang="en-US" sz="2000" dirty="0">
                  <a:latin typeface="+mj-lt"/>
                </a:rPr>
                <a:t>-preventive action)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0EE77A4-B86C-BB44-DF10-5D7BD691B260}"/>
                </a:ext>
              </a:extLst>
            </p:cNvPr>
            <p:cNvSpPr txBox="1"/>
            <p:nvPr/>
          </p:nvSpPr>
          <p:spPr>
            <a:xfrm>
              <a:off x="380514" y="4900843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2)</a:t>
              </a:r>
            </a:p>
          </p:txBody>
        </p:sp>
      </p:grpSp>
      <p:sp>
        <p:nvSpPr>
          <p:cNvPr id="93" name="TextBox 2">
            <a:extLst>
              <a:ext uri="{FF2B5EF4-FFF2-40B4-BE49-F238E27FC236}">
                <a16:creationId xmlns:a16="http://schemas.microsoft.com/office/drawing/2014/main" id="{0F8B4D56-1A1C-C311-C113-591C33078A60}"/>
              </a:ext>
            </a:extLst>
          </p:cNvPr>
          <p:cNvSpPr txBox="1"/>
          <p:nvPr/>
        </p:nvSpPr>
        <p:spPr>
          <a:xfrm>
            <a:off x="-125260" y="3184507"/>
            <a:ext cx="9394520" cy="6988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600" dirty="0">
                <a:latin typeface="+mj-lt"/>
              </a:rPr>
              <a:t>cooperates with a read disturbance solution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51FEF7E-CA85-7E15-06C4-0E27FC43CF96}"/>
              </a:ext>
            </a:extLst>
          </p:cNvPr>
          <p:cNvSpPr txBox="1"/>
          <p:nvPr/>
        </p:nvSpPr>
        <p:spPr>
          <a:xfrm>
            <a:off x="348337" y="4015454"/>
            <a:ext cx="8463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600" dirty="0">
                <a:latin typeface="+mj-lt"/>
              </a:rPr>
              <a:t>can become </a:t>
            </a:r>
            <a:r>
              <a:rPr lang="en-US" sz="2600" dirty="0" err="1">
                <a:latin typeface="+mj-lt"/>
              </a:rPr>
              <a:t>RowPress</a:t>
            </a:r>
            <a:r>
              <a:rPr lang="en-US" sz="2600" dirty="0">
                <a:latin typeface="+mj-lt"/>
              </a:rPr>
              <a:t> aware by:</a:t>
            </a:r>
            <a:endParaRPr lang="en-US" sz="26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EFAC5C-DFAC-1FA5-4638-343660D40CC0}"/>
              </a:ext>
            </a:extLst>
          </p:cNvPr>
          <p:cNvGrpSpPr/>
          <p:nvPr/>
        </p:nvGrpSpPr>
        <p:grpSpPr>
          <a:xfrm>
            <a:off x="163474" y="889148"/>
            <a:ext cx="7859426" cy="861148"/>
            <a:chOff x="247143" y="2502176"/>
            <a:chExt cx="7859426" cy="8611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1225A3-248C-4E35-1A3A-9D4D70B57689}"/>
                </a:ext>
              </a:extLst>
            </p:cNvPr>
            <p:cNvSpPr txBox="1"/>
            <p:nvPr/>
          </p:nvSpPr>
          <p:spPr>
            <a:xfrm>
              <a:off x="247143" y="2532327"/>
              <a:ext cx="228569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RowHammer</a:t>
              </a:r>
              <a:endParaRPr lang="en-US" altLang="ja-JP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altLang="ja-JP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Aggressor</a:t>
              </a:r>
              <a:r>
                <a:rPr lang="ja-JP" alt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Roboto Black" panose="02000000000000000000" pitchFamily="2" charset="0"/>
                </a:rPr>
                <a:t> </a:t>
              </a:r>
              <a:r>
                <a:rPr lang="en-US" altLang="ja-JP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</a:t>
              </a:r>
              <a:endParaRPr lang="en-CH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FEB40B-9C5D-9C7A-468E-2547CD550C0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2671453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362E75-202C-6072-61AA-3F5474C7E6DD}"/>
                </a:ext>
              </a:extLst>
            </p:cNvPr>
            <p:cNvSpPr txBox="1"/>
            <p:nvPr/>
          </p:nvSpPr>
          <p:spPr>
            <a:xfrm>
              <a:off x="2495449" y="2502176"/>
              <a:ext cx="6815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>
                  <a:latin typeface="Cambria" panose="02040503050406030204" pitchFamily="18" charset="0"/>
                  <a:ea typeface="Cambria" panose="02040503050406030204" pitchFamily="18" charset="0"/>
                </a:rPr>
                <a:t>Open</a:t>
              </a:r>
              <a:endParaRPr lang="en-CH" sz="1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2F9976-57E8-F2DD-BF27-7E7731B3106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3208112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8A81A-7699-D244-CAC7-FCC8242AB6E3}"/>
                </a:ext>
              </a:extLst>
            </p:cNvPr>
            <p:cNvSpPr txBox="1"/>
            <p:nvPr/>
          </p:nvSpPr>
          <p:spPr>
            <a:xfrm>
              <a:off x="2489747" y="3005657"/>
              <a:ext cx="6848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600" b="1">
                  <a:latin typeface="Cambria" panose="02040503050406030204" pitchFamily="18" charset="0"/>
                  <a:ea typeface="Cambria" panose="02040503050406030204" pitchFamily="18" charset="0"/>
                </a:rPr>
                <a:t>Close</a:t>
              </a:r>
              <a:endParaRPr lang="en-CH" sz="1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33C069-8601-2574-768A-1823F4FDDC01}"/>
                </a:ext>
              </a:extLst>
            </p:cNvPr>
            <p:cNvGrpSpPr/>
            <p:nvPr/>
          </p:nvGrpSpPr>
          <p:grpSpPr>
            <a:xfrm>
              <a:off x="3235104" y="2671966"/>
              <a:ext cx="2213910" cy="536146"/>
              <a:chOff x="3626130" y="2598668"/>
              <a:chExt cx="2213910" cy="53614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F9B2B62-867B-F88D-D97B-6789071A045B}"/>
                  </a:ext>
                </a:extLst>
              </p:cNvPr>
              <p:cNvGrpSpPr/>
              <p:nvPr/>
            </p:nvGrpSpPr>
            <p:grpSpPr>
              <a:xfrm>
                <a:off x="3626130" y="2598668"/>
                <a:ext cx="1886471" cy="536146"/>
                <a:chOff x="3304598" y="5462438"/>
                <a:chExt cx="2903548" cy="536146"/>
              </a:xfrm>
            </p:grpSpPr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C51E0F62-F08A-2500-EF9B-0B7D18882B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5707" y="5462439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Elbow 25">
                  <a:extLst>
                    <a:ext uri="{FF2B5EF4-FFF2-40B4-BE49-F238E27FC236}">
                      <a16:creationId xmlns:a16="http://schemas.microsoft.com/office/drawing/2014/main" id="{468987B2-1DF3-1871-C1C7-44E9A43044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26816" y="5462441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Elbow 26">
                  <a:extLst>
                    <a:ext uri="{FF2B5EF4-FFF2-40B4-BE49-F238E27FC236}">
                      <a16:creationId xmlns:a16="http://schemas.microsoft.com/office/drawing/2014/main" id="{8428E894-AB4C-0257-1544-F693F1493A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7925" y="5462440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Elbow 27">
                  <a:extLst>
                    <a:ext uri="{FF2B5EF4-FFF2-40B4-BE49-F238E27FC236}">
                      <a16:creationId xmlns:a16="http://schemas.microsoft.com/office/drawing/2014/main" id="{FCC54CB4-F28E-FCE9-AD2B-F6AC28517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4598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Elbow 28">
                  <a:extLst>
                    <a:ext uri="{FF2B5EF4-FFF2-40B4-BE49-F238E27FC236}">
                      <a16:creationId xmlns:a16="http://schemas.microsoft.com/office/drawing/2014/main" id="{5B3EFA2D-2F68-6DB8-F8D2-85C061F9E3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5205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D3C2C417-A15D-5C8A-70F1-377175131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9377" y="2598668"/>
                <a:ext cx="560663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7B51D-09AE-2D2A-32D0-4C731BF5CBE3}"/>
                </a:ext>
              </a:extLst>
            </p:cNvPr>
            <p:cNvGrpSpPr/>
            <p:nvPr/>
          </p:nvGrpSpPr>
          <p:grpSpPr>
            <a:xfrm>
              <a:off x="5224468" y="2674899"/>
              <a:ext cx="2213910" cy="536146"/>
              <a:chOff x="3626130" y="2598668"/>
              <a:chExt cx="2213910" cy="53614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CA8DCA-C98E-21BF-2C74-08AB73805341}"/>
                  </a:ext>
                </a:extLst>
              </p:cNvPr>
              <p:cNvGrpSpPr/>
              <p:nvPr/>
            </p:nvGrpSpPr>
            <p:grpSpPr>
              <a:xfrm>
                <a:off x="3626130" y="2598668"/>
                <a:ext cx="1886471" cy="536146"/>
                <a:chOff x="3304598" y="5462438"/>
                <a:chExt cx="2903548" cy="536146"/>
              </a:xfrm>
            </p:grpSpPr>
            <p:cxnSp>
              <p:nvCxnSpPr>
                <p:cNvPr id="18" name="Connector: Elbow 17">
                  <a:extLst>
                    <a:ext uri="{FF2B5EF4-FFF2-40B4-BE49-F238E27FC236}">
                      <a16:creationId xmlns:a16="http://schemas.microsoft.com/office/drawing/2014/main" id="{4C800D8D-4E04-A740-A01A-4CAF5B7C72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5707" y="5462439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or: Elbow 18">
                  <a:extLst>
                    <a:ext uri="{FF2B5EF4-FFF2-40B4-BE49-F238E27FC236}">
                      <a16:creationId xmlns:a16="http://schemas.microsoft.com/office/drawing/2014/main" id="{B20C3BA0-43A3-623E-8D04-68DE7DF533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26816" y="5462441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or: Elbow 19">
                  <a:extLst>
                    <a:ext uri="{FF2B5EF4-FFF2-40B4-BE49-F238E27FC236}">
                      <a16:creationId xmlns:a16="http://schemas.microsoft.com/office/drawing/2014/main" id="{780CDB62-88EF-2454-4E62-907A4DFC9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7925" y="5462440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: Elbow 20">
                  <a:extLst>
                    <a:ext uri="{FF2B5EF4-FFF2-40B4-BE49-F238E27FC236}">
                      <a16:creationId xmlns:a16="http://schemas.microsoft.com/office/drawing/2014/main" id="{44139A56-EC45-E7A7-BA6B-491F21240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4598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: Elbow 21">
                  <a:extLst>
                    <a:ext uri="{FF2B5EF4-FFF2-40B4-BE49-F238E27FC236}">
                      <a16:creationId xmlns:a16="http://schemas.microsoft.com/office/drawing/2014/main" id="{E8C0BF36-7F97-CD03-A484-58170E352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5205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7C0822F9-4194-85A2-D5A7-62139E627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9377" y="2598668"/>
                <a:ext cx="560663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937B-B857-E492-69D5-11D97A0F9BCB}"/>
                </a:ext>
              </a:extLst>
            </p:cNvPr>
            <p:cNvGrpSpPr/>
            <p:nvPr/>
          </p:nvGrpSpPr>
          <p:grpSpPr>
            <a:xfrm>
              <a:off x="7213832" y="2678341"/>
              <a:ext cx="892737" cy="536144"/>
              <a:chOff x="3304598" y="5462438"/>
              <a:chExt cx="1374050" cy="536144"/>
            </a:xfrm>
          </p:grpSpPr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F678E241-B0CD-F018-04E3-1C3CC4325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5707" y="5462439"/>
                <a:ext cx="862941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03C6B6BC-4520-C166-EB9E-55D997E534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4598" y="5462438"/>
                <a:ext cx="862941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A2EDDE-9F74-90D1-8C7A-5A2B82F8991B}"/>
              </a:ext>
            </a:extLst>
          </p:cNvPr>
          <p:cNvGrpSpPr/>
          <p:nvPr/>
        </p:nvGrpSpPr>
        <p:grpSpPr>
          <a:xfrm>
            <a:off x="143322" y="1967330"/>
            <a:ext cx="7879578" cy="853359"/>
            <a:chOff x="226991" y="3517675"/>
            <a:chExt cx="7879578" cy="8533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8FB92B-2573-5188-C4A3-78A7CB822561}"/>
                </a:ext>
              </a:extLst>
            </p:cNvPr>
            <p:cNvSpPr txBox="1"/>
            <p:nvPr/>
          </p:nvSpPr>
          <p:spPr>
            <a:xfrm>
              <a:off x="226991" y="3540037"/>
              <a:ext cx="228569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RowPress</a:t>
              </a:r>
            </a:p>
            <a:p>
              <a:pPr algn="ctr"/>
              <a:r>
                <a:rPr lang="en-US" altLang="ja-JP" sz="2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Aggressor</a:t>
              </a:r>
              <a:r>
                <a:rPr lang="ja-JP" altLang="en-US" sz="2400" b="1">
                  <a:solidFill>
                    <a:srgbClr val="C00000"/>
                  </a:solidFill>
                  <a:latin typeface="Cambria" panose="02040503050406030204" pitchFamily="18" charset="0"/>
                  <a:ea typeface="Roboto Black" panose="02000000000000000000" pitchFamily="2" charset="0"/>
                </a:rPr>
                <a:t> </a:t>
              </a:r>
              <a:r>
                <a:rPr lang="en-US" altLang="ja-JP" sz="2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</a:t>
              </a:r>
              <a:endParaRPr lang="en-CH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6DF0EF-A883-6102-5BDD-781FB4F19533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3686952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07F4C9-CEFB-4EFE-2445-19CACE360C56}"/>
                </a:ext>
              </a:extLst>
            </p:cNvPr>
            <p:cNvSpPr txBox="1"/>
            <p:nvPr/>
          </p:nvSpPr>
          <p:spPr>
            <a:xfrm>
              <a:off x="2495449" y="3517675"/>
              <a:ext cx="6815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>
                  <a:latin typeface="Cambria" panose="02040503050406030204" pitchFamily="18" charset="0"/>
                  <a:ea typeface="Cambria" panose="02040503050406030204" pitchFamily="18" charset="0"/>
                </a:rPr>
                <a:t>Open</a:t>
              </a:r>
              <a:endParaRPr lang="en-CH" sz="1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EAF34F-F25E-1996-CB62-E8D01B0B2C8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4223611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BEDED8-7C34-B901-3EDF-31005FAD0140}"/>
                </a:ext>
              </a:extLst>
            </p:cNvPr>
            <p:cNvSpPr txBox="1"/>
            <p:nvPr/>
          </p:nvSpPr>
          <p:spPr>
            <a:xfrm>
              <a:off x="2489747" y="4021156"/>
              <a:ext cx="6848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600" b="1">
                  <a:latin typeface="Cambria" panose="02040503050406030204" pitchFamily="18" charset="0"/>
                  <a:ea typeface="Cambria" panose="02040503050406030204" pitchFamily="18" charset="0"/>
                </a:rPr>
                <a:t>Close</a:t>
              </a:r>
              <a:endParaRPr lang="en-CH" sz="1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95EF6DA-2C19-B5EB-6081-8D31CA42CE7C}"/>
                </a:ext>
              </a:extLst>
            </p:cNvPr>
            <p:cNvGrpSpPr/>
            <p:nvPr/>
          </p:nvGrpSpPr>
          <p:grpSpPr>
            <a:xfrm>
              <a:off x="3235104" y="3686952"/>
              <a:ext cx="2447134" cy="536656"/>
              <a:chOff x="5760520" y="5529943"/>
              <a:chExt cx="2447134" cy="53665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C7D0A62-0A11-A129-C2D5-AD1BE1BBD662}"/>
                  </a:ext>
                </a:extLst>
              </p:cNvPr>
              <p:cNvGrpSpPr/>
              <p:nvPr/>
            </p:nvGrpSpPr>
            <p:grpSpPr>
              <a:xfrm>
                <a:off x="5760520" y="5530456"/>
                <a:ext cx="2447134" cy="536143"/>
                <a:chOff x="3807855" y="5356681"/>
                <a:chExt cx="2713455" cy="536143"/>
              </a:xfrm>
            </p:grpSpPr>
            <p:cxnSp>
              <p:nvCxnSpPr>
                <p:cNvPr id="42" name="Connector: Elbow 41">
                  <a:extLst>
                    <a:ext uri="{FF2B5EF4-FFF2-40B4-BE49-F238E27FC236}">
                      <a16:creationId xmlns:a16="http://schemas.microsoft.com/office/drawing/2014/main" id="{AB4AD48E-ABAC-E28A-EC10-9328FD394D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7855" y="5356681"/>
                  <a:ext cx="621680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or: Elbow 42">
                  <a:extLst>
                    <a:ext uri="{FF2B5EF4-FFF2-40B4-BE49-F238E27FC236}">
                      <a16:creationId xmlns:a16="http://schemas.microsoft.com/office/drawing/2014/main" id="{FF94DC9E-6C46-E4EF-9FE8-AB3261BE7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9630" y="5356681"/>
                  <a:ext cx="621680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DF402B1-67FD-8381-9181-69D4F6F8F6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333" y="5529943"/>
                <a:ext cx="14845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A6AF5A22-AEC7-E395-F4D0-191F2E70CD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7866" y="3690394"/>
              <a:ext cx="560663" cy="536143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FC702645-0D6C-A38F-055A-A8C2E99F203B}"/>
                </a:ext>
              </a:extLst>
            </p:cNvPr>
            <p:cNvCxnSpPr>
              <a:cxnSpLocks/>
            </p:cNvCxnSpPr>
            <p:nvPr/>
          </p:nvCxnSpPr>
          <p:spPr>
            <a:xfrm>
              <a:off x="7344337" y="3690394"/>
              <a:ext cx="560663" cy="536143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5573CB-138E-CA78-3F6A-224AE590937C}"/>
                </a:ext>
              </a:extLst>
            </p:cNvPr>
            <p:cNvCxnSpPr>
              <a:cxnSpLocks/>
            </p:cNvCxnSpPr>
            <p:nvPr/>
          </p:nvCxnSpPr>
          <p:spPr>
            <a:xfrm>
              <a:off x="5962679" y="3689881"/>
              <a:ext cx="14845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3405C9E-F696-65E5-5F3A-1A466C07A177}"/>
              </a:ext>
            </a:extLst>
          </p:cNvPr>
          <p:cNvCxnSpPr>
            <a:cxnSpLocks/>
          </p:cNvCxnSpPr>
          <p:nvPr/>
        </p:nvCxnSpPr>
        <p:spPr>
          <a:xfrm>
            <a:off x="3411505" y="1333384"/>
            <a:ext cx="354931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FD1518-D100-F565-2ADD-409D33436C10}"/>
              </a:ext>
            </a:extLst>
          </p:cNvPr>
          <p:cNvCxnSpPr>
            <a:cxnSpLocks/>
          </p:cNvCxnSpPr>
          <p:nvPr/>
        </p:nvCxnSpPr>
        <p:spPr>
          <a:xfrm>
            <a:off x="3411505" y="2409212"/>
            <a:ext cx="1894974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577F18C-6A17-92EA-EF25-E092842E5BD2}"/>
              </a:ext>
            </a:extLst>
          </p:cNvPr>
          <p:cNvSpPr txBox="1"/>
          <p:nvPr/>
        </p:nvSpPr>
        <p:spPr>
          <a:xfrm>
            <a:off x="3289394" y="1651447"/>
            <a:ext cx="519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36ns, 47K activations to induce bitflips</a:t>
            </a:r>
            <a:endParaRPr lang="en-CH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6882C1-D328-8E11-0C5F-AE9F82ADCBD7}"/>
              </a:ext>
            </a:extLst>
          </p:cNvPr>
          <p:cNvSpPr txBox="1"/>
          <p:nvPr/>
        </p:nvSpPr>
        <p:spPr>
          <a:xfrm>
            <a:off x="3933984" y="2717694"/>
            <a:ext cx="521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7.8µs, only 5K activations to induce bitflips</a:t>
            </a:r>
            <a:endParaRPr lang="en-CH" sz="20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47672-0DC9-B140-F181-E558A6D84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77449-6120-266F-F450-8D5D9212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Throttling DMA and Systems without Caches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DB53562-1121-ACBA-6223-E8379D62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FFA73A2-FA47-B54F-8382-B65F8B83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62</a:t>
            </a:fld>
            <a:endParaRPr lang="tr-TR" dirty="0"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40D9EF-E73A-F50C-E501-7F79348A5EC2}"/>
              </a:ext>
            </a:extLst>
          </p:cNvPr>
          <p:cNvSpPr/>
          <p:nvPr/>
        </p:nvSpPr>
        <p:spPr>
          <a:xfrm>
            <a:off x="1465742" y="1167396"/>
            <a:ext cx="6093084" cy="4038600"/>
          </a:xfrm>
          <a:prstGeom prst="roundRect">
            <a:avLst>
              <a:gd name="adj" fmla="val 1384"/>
            </a:avLst>
          </a:prstGeom>
          <a:solidFill>
            <a:srgbClr val="FDF7F7"/>
          </a:solidFill>
          <a:ln w="38100">
            <a:solidFill>
              <a:srgbClr val="9591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3FB78BD-0513-AC88-AEE7-72CA5F47E025}"/>
              </a:ext>
            </a:extLst>
          </p:cNvPr>
          <p:cNvCxnSpPr>
            <a:cxnSpLocks/>
          </p:cNvCxnSpPr>
          <p:nvPr/>
        </p:nvCxnSpPr>
        <p:spPr>
          <a:xfrm flipH="1">
            <a:off x="2170355" y="1898125"/>
            <a:ext cx="186928" cy="0"/>
          </a:xfrm>
          <a:prstGeom prst="straightConnector1">
            <a:avLst/>
          </a:prstGeom>
          <a:ln w="28575">
            <a:solidFill>
              <a:srgbClr val="747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94D30A-7B30-1C69-8EE7-22B72B830476}"/>
              </a:ext>
            </a:extLst>
          </p:cNvPr>
          <p:cNvSpPr/>
          <p:nvPr/>
        </p:nvSpPr>
        <p:spPr>
          <a:xfrm>
            <a:off x="1579807" y="4697148"/>
            <a:ext cx="5824574" cy="311149"/>
          </a:xfrm>
          <a:prstGeom prst="roundRect">
            <a:avLst>
              <a:gd name="adj" fmla="val 25150"/>
            </a:avLst>
          </a:prstGeom>
          <a:solidFill>
            <a:srgbClr val="C6C7FC"/>
          </a:solidFill>
          <a:ln w="28575">
            <a:solidFill>
              <a:srgbClr val="7474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B3C4C"/>
                </a:solidFill>
                <a:latin typeface="+mj-lt"/>
              </a:rPr>
              <a:t>Direct Memory Access (DMA)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EAE291-C81E-5531-7B1E-338E350978F5}"/>
              </a:ext>
            </a:extLst>
          </p:cNvPr>
          <p:cNvCxnSpPr>
            <a:cxnSpLocks/>
          </p:cNvCxnSpPr>
          <p:nvPr/>
        </p:nvCxnSpPr>
        <p:spPr>
          <a:xfrm>
            <a:off x="2357283" y="1888601"/>
            <a:ext cx="0" cy="2808547"/>
          </a:xfrm>
          <a:prstGeom prst="straightConnector1">
            <a:avLst/>
          </a:prstGeom>
          <a:ln w="28575">
            <a:solidFill>
              <a:srgbClr val="747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E3D65C9-CB70-198D-70E3-9324B12EC359}"/>
              </a:ext>
            </a:extLst>
          </p:cNvPr>
          <p:cNvCxnSpPr>
            <a:cxnSpLocks/>
          </p:cNvCxnSpPr>
          <p:nvPr/>
        </p:nvCxnSpPr>
        <p:spPr>
          <a:xfrm flipH="1">
            <a:off x="2170355" y="2757756"/>
            <a:ext cx="186928" cy="0"/>
          </a:xfrm>
          <a:prstGeom prst="straightConnector1">
            <a:avLst/>
          </a:prstGeom>
          <a:ln w="28575">
            <a:solidFill>
              <a:srgbClr val="747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B53333E-C0D8-EF12-EC4C-47C29B72A6FC}"/>
              </a:ext>
            </a:extLst>
          </p:cNvPr>
          <p:cNvCxnSpPr>
            <a:cxnSpLocks/>
          </p:cNvCxnSpPr>
          <p:nvPr/>
        </p:nvCxnSpPr>
        <p:spPr>
          <a:xfrm flipH="1">
            <a:off x="2170355" y="4244721"/>
            <a:ext cx="186928" cy="0"/>
          </a:xfrm>
          <a:prstGeom prst="straightConnector1">
            <a:avLst/>
          </a:prstGeom>
          <a:ln w="28575">
            <a:solidFill>
              <a:srgbClr val="747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60779F5-EF4C-7004-3049-442B98577667}"/>
              </a:ext>
            </a:extLst>
          </p:cNvPr>
          <p:cNvGrpSpPr/>
          <p:nvPr/>
        </p:nvGrpSpPr>
        <p:grpSpPr>
          <a:xfrm>
            <a:off x="3203726" y="1189526"/>
            <a:ext cx="4175603" cy="1572458"/>
            <a:chOff x="3968272" y="1518404"/>
            <a:chExt cx="4175603" cy="157245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3309520-8443-1D73-7E2B-CDAD0133DD33}"/>
                </a:ext>
              </a:extLst>
            </p:cNvPr>
            <p:cNvSpPr/>
            <p:nvPr/>
          </p:nvSpPr>
          <p:spPr>
            <a:xfrm>
              <a:off x="4013992" y="1573649"/>
              <a:ext cx="4129883" cy="1517213"/>
            </a:xfrm>
            <a:prstGeom prst="roundRect">
              <a:avLst>
                <a:gd name="adj" fmla="val 4727"/>
              </a:avLst>
            </a:prstGeom>
            <a:solidFill>
              <a:srgbClr val="FAB36D"/>
            </a:solidFill>
            <a:ln w="28575">
              <a:solidFill>
                <a:srgbClr val="9166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C5EC6B-8E32-B09B-299B-DE088EF512BE}"/>
                </a:ext>
              </a:extLst>
            </p:cNvPr>
            <p:cNvSpPr txBox="1"/>
            <p:nvPr/>
          </p:nvSpPr>
          <p:spPr>
            <a:xfrm>
              <a:off x="3968272" y="1518404"/>
              <a:ext cx="1783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A3621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9DFA79D-3E85-C5AA-AF64-9E3002A6F0D9}"/>
              </a:ext>
            </a:extLst>
          </p:cNvPr>
          <p:cNvGrpSpPr/>
          <p:nvPr/>
        </p:nvGrpSpPr>
        <p:grpSpPr>
          <a:xfrm>
            <a:off x="4604199" y="1609460"/>
            <a:ext cx="1712642" cy="1063135"/>
            <a:chOff x="5368745" y="1938338"/>
            <a:chExt cx="1712642" cy="106313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734C207-0BCD-AC46-24EC-05629D777BB1}"/>
                </a:ext>
              </a:extLst>
            </p:cNvPr>
            <p:cNvSpPr/>
            <p:nvPr/>
          </p:nvSpPr>
          <p:spPr>
            <a:xfrm>
              <a:off x="5450030" y="1938338"/>
              <a:ext cx="1438926" cy="1018275"/>
            </a:xfrm>
            <a:prstGeom prst="roundRect">
              <a:avLst>
                <a:gd name="adj" fmla="val 7798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94949"/>
                </a:solidFill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7126B1B-6FB1-6683-7BF0-6268191D0B1F}"/>
                </a:ext>
              </a:extLst>
            </p:cNvPr>
            <p:cNvSpPr txBox="1"/>
            <p:nvPr/>
          </p:nvSpPr>
          <p:spPr>
            <a:xfrm>
              <a:off x="5368745" y="2447475"/>
              <a:ext cx="16190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700" b="1" dirty="0">
                  <a:solidFill>
                    <a:srgbClr val="494949"/>
                  </a:solidFill>
                  <a:latin typeface="+mj-lt"/>
                </a:rPr>
                <a:t>Suspect</a:t>
              </a:r>
            </a:p>
            <a:p>
              <a:pPr algn="ctr">
                <a:lnSpc>
                  <a:spcPts val="1800"/>
                </a:lnSpc>
              </a:pPr>
              <a:r>
                <a:rPr lang="en-US" sz="1700" b="1" dirty="0">
                  <a:solidFill>
                    <a:srgbClr val="494949"/>
                  </a:solidFill>
                  <a:latin typeface="+mj-lt"/>
                </a:rPr>
                <a:t>Identification</a:t>
              </a:r>
            </a:p>
          </p:txBody>
        </p:sp>
        <p:pic>
          <p:nvPicPr>
            <p:cNvPr id="64" name="Image 30" descr=" ">
              <a:extLst>
                <a:ext uri="{FF2B5EF4-FFF2-40B4-BE49-F238E27FC236}">
                  <a16:creationId xmlns:a16="http://schemas.microsoft.com/office/drawing/2014/main" id="{FD406B40-27CE-ABF4-C440-4D6B4687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18188" y="1968416"/>
              <a:ext cx="520130" cy="520167"/>
            </a:xfrm>
            <a:prstGeom prst="rect">
              <a:avLst/>
            </a:prstGeom>
          </p:spPr>
        </p:pic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B3534DDB-9A8F-8DDA-BF50-3903C3EDEF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4135" y="2065431"/>
              <a:ext cx="187252" cy="0"/>
            </a:xfrm>
            <a:prstGeom prst="straightConnector1">
              <a:avLst/>
            </a:prstGeom>
            <a:ln w="28575">
              <a:solidFill>
                <a:srgbClr val="9191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89BE0083-C8D7-BF62-E920-59F4DCC38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4135" y="2347256"/>
              <a:ext cx="187252" cy="0"/>
            </a:xfrm>
            <a:prstGeom prst="straightConnector1">
              <a:avLst/>
            </a:prstGeom>
            <a:ln w="28575">
              <a:solidFill>
                <a:srgbClr val="9191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54C10C53-AC3C-6361-DF5F-2A04F54EE6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4135" y="2837548"/>
              <a:ext cx="187252" cy="0"/>
            </a:xfrm>
            <a:prstGeom prst="straightConnector1">
              <a:avLst/>
            </a:prstGeom>
            <a:ln w="28575">
              <a:solidFill>
                <a:srgbClr val="9191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D91C993-C26A-7447-CDDC-B23A2F1A39C4}"/>
              </a:ext>
            </a:extLst>
          </p:cNvPr>
          <p:cNvSpPr/>
          <p:nvPr/>
        </p:nvSpPr>
        <p:spPr>
          <a:xfrm>
            <a:off x="3299164" y="1609460"/>
            <a:ext cx="1194086" cy="1018275"/>
          </a:xfrm>
          <a:prstGeom prst="roundRect">
            <a:avLst>
              <a:gd name="adj" fmla="val 7798"/>
            </a:avLst>
          </a:prstGeom>
          <a:solidFill>
            <a:srgbClr val="F2F2F2"/>
          </a:solidFill>
          <a:ln w="28575">
            <a:solidFill>
              <a:srgbClr val="9191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484848"/>
              </a:solidFill>
              <a:latin typeface="+mj-lt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08F302D-5977-EE96-F878-47C5577FD598}"/>
              </a:ext>
            </a:extLst>
          </p:cNvPr>
          <p:cNvCxnSpPr>
            <a:cxnSpLocks/>
          </p:cNvCxnSpPr>
          <p:nvPr/>
        </p:nvCxnSpPr>
        <p:spPr>
          <a:xfrm flipH="1">
            <a:off x="2759590" y="2003378"/>
            <a:ext cx="494936" cy="0"/>
          </a:xfrm>
          <a:prstGeom prst="straightConnector1">
            <a:avLst/>
          </a:prstGeom>
          <a:ln w="28575">
            <a:solidFill>
              <a:srgbClr val="9166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63C369C-0326-C434-7EF9-67460F281176}"/>
              </a:ext>
            </a:extLst>
          </p:cNvPr>
          <p:cNvCxnSpPr>
            <a:cxnSpLocks/>
          </p:cNvCxnSpPr>
          <p:nvPr/>
        </p:nvCxnSpPr>
        <p:spPr>
          <a:xfrm>
            <a:off x="2773627" y="1592315"/>
            <a:ext cx="0" cy="3104833"/>
          </a:xfrm>
          <a:prstGeom prst="straightConnector1">
            <a:avLst/>
          </a:prstGeom>
          <a:ln w="28575">
            <a:solidFill>
              <a:srgbClr val="916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F95A348-C720-667A-65C8-A120BC232140}"/>
              </a:ext>
            </a:extLst>
          </p:cNvPr>
          <p:cNvGrpSpPr/>
          <p:nvPr/>
        </p:nvGrpSpPr>
        <p:grpSpPr>
          <a:xfrm>
            <a:off x="3218830" y="1656447"/>
            <a:ext cx="1474274" cy="964367"/>
            <a:chOff x="4012560" y="1985325"/>
            <a:chExt cx="1474274" cy="96436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084819-C351-AC73-CDCD-B2923E381AF3}"/>
                </a:ext>
              </a:extLst>
            </p:cNvPr>
            <p:cNvSpPr txBox="1"/>
            <p:nvPr/>
          </p:nvSpPr>
          <p:spPr>
            <a:xfrm>
              <a:off x="4012560" y="1985325"/>
              <a:ext cx="1354753" cy="9643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494949"/>
                  </a:solidFill>
                  <a:latin typeface="+mj-lt"/>
                </a:rPr>
                <a:t>Memory</a:t>
              </a: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494949"/>
                  </a:solidFill>
                  <a:latin typeface="+mj-lt"/>
                </a:rPr>
                <a:t>Bandwidth</a:t>
              </a: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494949"/>
                  </a:solidFill>
                  <a:latin typeface="+mj-lt"/>
                </a:rPr>
                <a:t>Usage</a:t>
              </a: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494949"/>
                  </a:solidFill>
                  <a:latin typeface="+mj-lt"/>
                </a:rPr>
                <a:t>Throttler</a:t>
              </a: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93E42D4C-9241-0AE0-4D25-D9EA099B1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4600" y="2447476"/>
              <a:ext cx="192234" cy="0"/>
            </a:xfrm>
            <a:prstGeom prst="straightConnector1">
              <a:avLst/>
            </a:prstGeom>
            <a:ln w="28575">
              <a:solidFill>
                <a:srgbClr val="9191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7CFE450-2DB2-23C5-DDD6-F28BFF574F3D}"/>
              </a:ext>
            </a:extLst>
          </p:cNvPr>
          <p:cNvGrpSpPr/>
          <p:nvPr/>
        </p:nvGrpSpPr>
        <p:grpSpPr>
          <a:xfrm>
            <a:off x="1538525" y="1442772"/>
            <a:ext cx="683851" cy="2905126"/>
            <a:chOff x="161125" y="1771650"/>
            <a:chExt cx="683851" cy="29051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B6F6FF-A1F3-7AC0-2C2D-69E6801C4F9F}"/>
                </a:ext>
              </a:extLst>
            </p:cNvPr>
            <p:cNvSpPr/>
            <p:nvPr/>
          </p:nvSpPr>
          <p:spPr>
            <a:xfrm>
              <a:off x="207775" y="1771650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69B2ABF-FE48-9A18-06B9-8EE0922B4F44}"/>
                </a:ext>
              </a:extLst>
            </p:cNvPr>
            <p:cNvSpPr/>
            <p:nvPr/>
          </p:nvSpPr>
          <p:spPr>
            <a:xfrm>
              <a:off x="207775" y="2624138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E3FF8F-DD82-BE6C-B6A8-B6A3CE76F24B}"/>
                </a:ext>
              </a:extLst>
            </p:cNvPr>
            <p:cNvSpPr/>
            <p:nvPr/>
          </p:nvSpPr>
          <p:spPr>
            <a:xfrm>
              <a:off x="207775" y="4093370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36EC37-4BF1-4339-4B84-E25BAF5EBAA2}"/>
                </a:ext>
              </a:extLst>
            </p:cNvPr>
            <p:cNvSpPr txBox="1"/>
            <p:nvPr/>
          </p:nvSpPr>
          <p:spPr>
            <a:xfrm>
              <a:off x="161125" y="1863095"/>
              <a:ext cx="683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F9500E-1880-3A86-948D-01AEA93B9826}"/>
                </a:ext>
              </a:extLst>
            </p:cNvPr>
            <p:cNvSpPr txBox="1"/>
            <p:nvPr/>
          </p:nvSpPr>
          <p:spPr>
            <a:xfrm>
              <a:off x="161125" y="2735486"/>
              <a:ext cx="683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5B335F-B2D3-B0F2-425F-B70B86D3878B}"/>
                </a:ext>
              </a:extLst>
            </p:cNvPr>
            <p:cNvSpPr txBox="1"/>
            <p:nvPr/>
          </p:nvSpPr>
          <p:spPr>
            <a:xfrm>
              <a:off x="161125" y="4175848"/>
              <a:ext cx="683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  <p:sp>
          <p:nvSpPr>
            <p:cNvPr id="156" name="Shape 42">
              <a:extLst>
                <a:ext uri="{FF2B5EF4-FFF2-40B4-BE49-F238E27FC236}">
                  <a16:creationId xmlns:a16="http://schemas.microsoft.com/office/drawing/2014/main" id="{D8E0C916-FBB5-950A-0427-406B87F5065A}"/>
                </a:ext>
              </a:extLst>
            </p:cNvPr>
            <p:cNvSpPr/>
            <p:nvPr/>
          </p:nvSpPr>
          <p:spPr>
            <a:xfrm>
              <a:off x="471305" y="3469030"/>
              <a:ext cx="63490" cy="63495"/>
            </a:xfrm>
            <a:prstGeom prst="ellipse">
              <a:avLst/>
            </a:prstGeom>
            <a:solidFill>
              <a:srgbClr val="6C8D70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Shape 42">
              <a:extLst>
                <a:ext uri="{FF2B5EF4-FFF2-40B4-BE49-F238E27FC236}">
                  <a16:creationId xmlns:a16="http://schemas.microsoft.com/office/drawing/2014/main" id="{99FCC806-E03A-407F-FF50-624FEFD63770}"/>
                </a:ext>
              </a:extLst>
            </p:cNvPr>
            <p:cNvSpPr/>
            <p:nvPr/>
          </p:nvSpPr>
          <p:spPr>
            <a:xfrm>
              <a:off x="471305" y="3576129"/>
              <a:ext cx="63490" cy="63495"/>
            </a:xfrm>
            <a:prstGeom prst="ellipse">
              <a:avLst/>
            </a:prstGeom>
            <a:solidFill>
              <a:srgbClr val="6C8D70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Shape 42">
              <a:extLst>
                <a:ext uri="{FF2B5EF4-FFF2-40B4-BE49-F238E27FC236}">
                  <a16:creationId xmlns:a16="http://schemas.microsoft.com/office/drawing/2014/main" id="{ECD48F0B-CA17-2CC6-AE3D-2AAAC95FF7C2}"/>
                </a:ext>
              </a:extLst>
            </p:cNvPr>
            <p:cNvSpPr/>
            <p:nvPr/>
          </p:nvSpPr>
          <p:spPr>
            <a:xfrm>
              <a:off x="471305" y="3683047"/>
              <a:ext cx="63490" cy="63495"/>
            </a:xfrm>
            <a:prstGeom prst="ellipse">
              <a:avLst/>
            </a:prstGeom>
            <a:solidFill>
              <a:srgbClr val="6C8D70"/>
            </a:solidFill>
            <a:ln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8786EAB8-51FC-37FD-B26C-9503CD59FAF1}"/>
              </a:ext>
            </a:extLst>
          </p:cNvPr>
          <p:cNvSpPr txBox="1"/>
          <p:nvPr/>
        </p:nvSpPr>
        <p:spPr>
          <a:xfrm>
            <a:off x="1465742" y="1120900"/>
            <a:ext cx="18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4A4A"/>
                </a:solidFill>
                <a:latin typeface="+mj-lt"/>
              </a:rPr>
              <a:t>Processor Chip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F6BBADA-5142-EA26-C9E6-72B2647ACA9D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5339440" y="4347898"/>
            <a:ext cx="0" cy="349250"/>
          </a:xfrm>
          <a:prstGeom prst="straightConnector1">
            <a:avLst/>
          </a:prstGeom>
          <a:ln w="28575">
            <a:solidFill>
              <a:srgbClr val="9489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542DF2-7FF5-6F96-4530-A1E1B4B92A8F}"/>
              </a:ext>
            </a:extLst>
          </p:cNvPr>
          <p:cNvSpPr/>
          <p:nvPr/>
        </p:nvSpPr>
        <p:spPr>
          <a:xfrm>
            <a:off x="3274498" y="3046147"/>
            <a:ext cx="4129883" cy="1301751"/>
          </a:xfrm>
          <a:prstGeom prst="roundRect">
            <a:avLst>
              <a:gd name="adj" fmla="val 4727"/>
            </a:avLst>
          </a:prstGeom>
          <a:solidFill>
            <a:srgbClr val="FFEDFD"/>
          </a:solidFill>
          <a:ln w="28575">
            <a:solidFill>
              <a:srgbClr val="948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3963DA-A6D6-1DCE-44B8-DC6D8FAEE217}"/>
              </a:ext>
            </a:extLst>
          </p:cNvPr>
          <p:cNvSpPr txBox="1"/>
          <p:nvPr/>
        </p:nvSpPr>
        <p:spPr>
          <a:xfrm>
            <a:off x="3236398" y="3002030"/>
            <a:ext cx="282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D474C"/>
                </a:solidFill>
                <a:latin typeface="+mj-lt"/>
              </a:rPr>
              <a:t>Memory Controller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8B01E51E-3F6C-2F43-3C39-A51B8B7A6AEE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556748" y="3697023"/>
            <a:ext cx="717750" cy="0"/>
          </a:xfrm>
          <a:prstGeom prst="straightConnector1">
            <a:avLst/>
          </a:prstGeom>
          <a:ln w="28575">
            <a:solidFill>
              <a:srgbClr val="94899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D585222-47C9-923D-14C6-FA79BF74A9E1}"/>
              </a:ext>
            </a:extLst>
          </p:cNvPr>
          <p:cNvSpPr/>
          <p:nvPr/>
        </p:nvSpPr>
        <p:spPr>
          <a:xfrm>
            <a:off x="4053565" y="3382548"/>
            <a:ext cx="2571749" cy="477081"/>
          </a:xfrm>
          <a:prstGeom prst="roundRect">
            <a:avLst>
              <a:gd name="adj" fmla="val 15096"/>
            </a:avLst>
          </a:prstGeom>
          <a:solidFill>
            <a:srgbClr val="C2E0F3"/>
          </a:solidFill>
          <a:ln w="28575">
            <a:solidFill>
              <a:srgbClr val="7486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3B444A"/>
                </a:solidFill>
                <a:latin typeface="+mj-lt"/>
              </a:rPr>
              <a:t>RowHammer</a:t>
            </a:r>
            <a:endParaRPr lang="en-US" b="1" dirty="0">
              <a:solidFill>
                <a:srgbClr val="3B444A"/>
              </a:solidFill>
              <a:latin typeface="+mj-lt"/>
            </a:endParaRP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3B444A"/>
                </a:solidFill>
                <a:latin typeface="+mj-lt"/>
              </a:rPr>
              <a:t>Mitigation Mechanism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24AF9D3-EFE3-3A01-DD2F-DE740A057253}"/>
              </a:ext>
            </a:extLst>
          </p:cNvPr>
          <p:cNvSpPr/>
          <p:nvPr/>
        </p:nvSpPr>
        <p:spPr>
          <a:xfrm>
            <a:off x="3767814" y="3938322"/>
            <a:ext cx="3143250" cy="287349"/>
          </a:xfrm>
          <a:prstGeom prst="roundRect">
            <a:avLst>
              <a:gd name="adj" fmla="val 25869"/>
            </a:avLst>
          </a:prstGeom>
          <a:solidFill>
            <a:srgbClr val="F6BDAF"/>
          </a:solidFill>
          <a:ln w="28575">
            <a:solidFill>
              <a:srgbClr val="947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A3935"/>
                </a:solidFill>
                <a:latin typeface="+mj-lt"/>
              </a:rPr>
              <a:t>Memory Request Scheduler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F67D051-1A83-E084-F843-FEB1BC533DD4}"/>
              </a:ext>
            </a:extLst>
          </p:cNvPr>
          <p:cNvGrpSpPr/>
          <p:nvPr/>
        </p:nvGrpSpPr>
        <p:grpSpPr>
          <a:xfrm>
            <a:off x="4822737" y="1609460"/>
            <a:ext cx="2533152" cy="1468336"/>
            <a:chOff x="5562231" y="1938338"/>
            <a:chExt cx="2533152" cy="1468336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A9270B6-1A3F-5DB9-FA71-603BFA109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7223" y="3102437"/>
              <a:ext cx="0" cy="270207"/>
            </a:xfrm>
            <a:prstGeom prst="straightConnector1">
              <a:avLst/>
            </a:prstGeom>
            <a:ln w="28575">
              <a:solidFill>
                <a:srgbClr val="9166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1AC5374-D169-C08A-F9B7-4A650DE19477}"/>
                </a:ext>
              </a:extLst>
            </p:cNvPr>
            <p:cNvSpPr/>
            <p:nvPr/>
          </p:nvSpPr>
          <p:spPr>
            <a:xfrm>
              <a:off x="7076208" y="1938338"/>
              <a:ext cx="1019175" cy="240506"/>
            </a:xfrm>
            <a:prstGeom prst="roundRect">
              <a:avLst>
                <a:gd name="adj" fmla="val 35667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494949"/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6B3F668-6AC6-EBB0-656F-91929D02D545}"/>
                </a:ext>
              </a:extLst>
            </p:cNvPr>
            <p:cNvSpPr/>
            <p:nvPr/>
          </p:nvSpPr>
          <p:spPr>
            <a:xfrm>
              <a:off x="7076208" y="2227003"/>
              <a:ext cx="1019175" cy="240506"/>
            </a:xfrm>
            <a:prstGeom prst="roundRect">
              <a:avLst>
                <a:gd name="adj" fmla="val 35667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494949"/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FE46922-C936-3AE5-A609-9AF4A0464686}"/>
                </a:ext>
              </a:extLst>
            </p:cNvPr>
            <p:cNvSpPr/>
            <p:nvPr/>
          </p:nvSpPr>
          <p:spPr>
            <a:xfrm>
              <a:off x="7076208" y="2720333"/>
              <a:ext cx="1019175" cy="240506"/>
            </a:xfrm>
            <a:prstGeom prst="roundRect">
              <a:avLst>
                <a:gd name="adj" fmla="val 35667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494949"/>
                  </a:solidFill>
                  <a:latin typeface="+mj-lt"/>
                </a:rPr>
                <a:t>Thread N</a:t>
              </a:r>
            </a:p>
          </p:txBody>
        </p:sp>
        <p:sp>
          <p:nvSpPr>
            <p:cNvPr id="165" name="Shape 42">
              <a:extLst>
                <a:ext uri="{FF2B5EF4-FFF2-40B4-BE49-F238E27FC236}">
                  <a16:creationId xmlns:a16="http://schemas.microsoft.com/office/drawing/2014/main" id="{0640FA7C-1244-69CB-5391-BF3C24A38196}"/>
                </a:ext>
              </a:extLst>
            </p:cNvPr>
            <p:cNvSpPr/>
            <p:nvPr/>
          </p:nvSpPr>
          <p:spPr>
            <a:xfrm>
              <a:off x="7571118" y="2503057"/>
              <a:ext cx="45719" cy="45723"/>
            </a:xfrm>
            <a:prstGeom prst="ellipse">
              <a:avLst/>
            </a:prstGeom>
            <a:solidFill>
              <a:srgbClr val="91919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Shape 42">
              <a:extLst>
                <a:ext uri="{FF2B5EF4-FFF2-40B4-BE49-F238E27FC236}">
                  <a16:creationId xmlns:a16="http://schemas.microsoft.com/office/drawing/2014/main" id="{088A2D8F-F65D-D339-06BD-D41C074852DF}"/>
                </a:ext>
              </a:extLst>
            </p:cNvPr>
            <p:cNvSpPr/>
            <p:nvPr/>
          </p:nvSpPr>
          <p:spPr>
            <a:xfrm>
              <a:off x="7571118" y="2571985"/>
              <a:ext cx="45719" cy="45723"/>
            </a:xfrm>
            <a:prstGeom prst="ellipse">
              <a:avLst/>
            </a:prstGeom>
            <a:solidFill>
              <a:srgbClr val="91919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Shape 42">
              <a:extLst>
                <a:ext uri="{FF2B5EF4-FFF2-40B4-BE49-F238E27FC236}">
                  <a16:creationId xmlns:a16="http://schemas.microsoft.com/office/drawing/2014/main" id="{E36D2284-D52A-CC4B-C289-B1AFECBFDED8}"/>
                </a:ext>
              </a:extLst>
            </p:cNvPr>
            <p:cNvSpPr/>
            <p:nvPr/>
          </p:nvSpPr>
          <p:spPr>
            <a:xfrm>
              <a:off x="7571118" y="2640913"/>
              <a:ext cx="45719" cy="45723"/>
            </a:xfrm>
            <a:prstGeom prst="ellipse">
              <a:avLst/>
            </a:prstGeom>
            <a:solidFill>
              <a:srgbClr val="91919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B2100801-660A-CDA5-5F4A-7DD140FC4A41}"/>
                </a:ext>
              </a:extLst>
            </p:cNvPr>
            <p:cNvSpPr txBox="1"/>
            <p:nvPr/>
          </p:nvSpPr>
          <p:spPr>
            <a:xfrm>
              <a:off x="5562231" y="3068120"/>
              <a:ext cx="1980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91663C"/>
                  </a:solidFill>
                  <a:latin typeface="+mj-lt"/>
                </a:rPr>
                <a:t>Observing Actions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4D659D-F7E9-7F31-02F6-6B0332119D06}"/>
              </a:ext>
            </a:extLst>
          </p:cNvPr>
          <p:cNvCxnSpPr>
            <a:cxnSpLocks/>
          </p:cNvCxnSpPr>
          <p:nvPr/>
        </p:nvCxnSpPr>
        <p:spPr>
          <a:xfrm>
            <a:off x="2170355" y="1736553"/>
            <a:ext cx="386393" cy="0"/>
          </a:xfrm>
          <a:prstGeom prst="straightConnector1">
            <a:avLst/>
          </a:prstGeom>
          <a:ln w="28575">
            <a:solidFill>
              <a:srgbClr val="94899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ADFE54-6FA7-062E-A2DA-DEDA119A1380}"/>
              </a:ext>
            </a:extLst>
          </p:cNvPr>
          <p:cNvCxnSpPr>
            <a:cxnSpLocks/>
          </p:cNvCxnSpPr>
          <p:nvPr/>
        </p:nvCxnSpPr>
        <p:spPr>
          <a:xfrm>
            <a:off x="2556748" y="1720267"/>
            <a:ext cx="0" cy="2353838"/>
          </a:xfrm>
          <a:prstGeom prst="straightConnector1">
            <a:avLst/>
          </a:prstGeom>
          <a:ln w="28575">
            <a:solidFill>
              <a:srgbClr val="94899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6417CD5-41D9-CC77-6E4C-14C213F2571C}"/>
              </a:ext>
            </a:extLst>
          </p:cNvPr>
          <p:cNvCxnSpPr>
            <a:cxnSpLocks/>
          </p:cNvCxnSpPr>
          <p:nvPr/>
        </p:nvCxnSpPr>
        <p:spPr>
          <a:xfrm>
            <a:off x="2170355" y="2608525"/>
            <a:ext cx="386393" cy="0"/>
          </a:xfrm>
          <a:prstGeom prst="straightConnector1">
            <a:avLst/>
          </a:prstGeom>
          <a:ln w="28575">
            <a:solidFill>
              <a:srgbClr val="94899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FB896F-4B17-FBA0-6D3E-C32B502C3BDD}"/>
              </a:ext>
            </a:extLst>
          </p:cNvPr>
          <p:cNvCxnSpPr>
            <a:cxnSpLocks/>
          </p:cNvCxnSpPr>
          <p:nvPr/>
        </p:nvCxnSpPr>
        <p:spPr>
          <a:xfrm>
            <a:off x="2170355" y="4061405"/>
            <a:ext cx="386393" cy="0"/>
          </a:xfrm>
          <a:prstGeom prst="straightConnector1">
            <a:avLst/>
          </a:prstGeom>
          <a:ln w="28575">
            <a:solidFill>
              <a:srgbClr val="94899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7BC8D2-44A4-A8D7-9511-9FB321DB861E}"/>
              </a:ext>
            </a:extLst>
          </p:cNvPr>
          <p:cNvCxnSpPr>
            <a:cxnSpLocks/>
          </p:cNvCxnSpPr>
          <p:nvPr/>
        </p:nvCxnSpPr>
        <p:spPr>
          <a:xfrm flipH="1">
            <a:off x="2175594" y="1581779"/>
            <a:ext cx="610897" cy="0"/>
          </a:xfrm>
          <a:prstGeom prst="straightConnector1">
            <a:avLst/>
          </a:prstGeom>
          <a:ln w="28575">
            <a:solidFill>
              <a:srgbClr val="916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547A75A-7CBF-DE28-A49D-83BDA6B3356B}"/>
              </a:ext>
            </a:extLst>
          </p:cNvPr>
          <p:cNvCxnSpPr>
            <a:cxnSpLocks/>
          </p:cNvCxnSpPr>
          <p:nvPr/>
        </p:nvCxnSpPr>
        <p:spPr>
          <a:xfrm flipH="1">
            <a:off x="2175594" y="2456080"/>
            <a:ext cx="610897" cy="0"/>
          </a:xfrm>
          <a:prstGeom prst="straightConnector1">
            <a:avLst/>
          </a:prstGeom>
          <a:ln w="28575">
            <a:solidFill>
              <a:srgbClr val="916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BDA601-C859-331F-63D3-4DA739FDE931}"/>
              </a:ext>
            </a:extLst>
          </p:cNvPr>
          <p:cNvCxnSpPr>
            <a:cxnSpLocks/>
          </p:cNvCxnSpPr>
          <p:nvPr/>
        </p:nvCxnSpPr>
        <p:spPr>
          <a:xfrm flipH="1">
            <a:off x="2175594" y="3898800"/>
            <a:ext cx="610897" cy="0"/>
          </a:xfrm>
          <a:prstGeom prst="straightConnector1">
            <a:avLst/>
          </a:prstGeom>
          <a:ln w="28575">
            <a:solidFill>
              <a:srgbClr val="916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BDA63F4-87CF-73A6-060B-923123E8046C}"/>
              </a:ext>
            </a:extLst>
          </p:cNvPr>
          <p:cNvGrpSpPr/>
          <p:nvPr/>
        </p:nvGrpSpPr>
        <p:grpSpPr>
          <a:xfrm>
            <a:off x="1579806" y="1440052"/>
            <a:ext cx="597241" cy="2909094"/>
            <a:chOff x="1579806" y="1440052"/>
            <a:chExt cx="597241" cy="2909094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A8C3DD7-C8F6-0A3E-6C61-C0D687D92AEA}"/>
                </a:ext>
              </a:extLst>
            </p:cNvPr>
            <p:cNvSpPr/>
            <p:nvPr/>
          </p:nvSpPr>
          <p:spPr>
            <a:xfrm>
              <a:off x="1579806" y="1440052"/>
              <a:ext cx="596953" cy="58340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8EA3DE18-7AC5-F57C-0AF7-F7948A2D3AB7}"/>
                </a:ext>
              </a:extLst>
            </p:cNvPr>
            <p:cNvSpPr/>
            <p:nvPr/>
          </p:nvSpPr>
          <p:spPr>
            <a:xfrm>
              <a:off x="1580094" y="2302700"/>
              <a:ext cx="596953" cy="58340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B56CA26-7A74-F555-AEB2-22EE8B84E3B4}"/>
                </a:ext>
              </a:extLst>
            </p:cNvPr>
            <p:cNvSpPr/>
            <p:nvPr/>
          </p:nvSpPr>
          <p:spPr>
            <a:xfrm>
              <a:off x="1580094" y="3765740"/>
              <a:ext cx="596953" cy="58340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5A40A0A-ADEC-203F-0717-AB6602F3F256}"/>
              </a:ext>
            </a:extLst>
          </p:cNvPr>
          <p:cNvSpPr/>
          <p:nvPr/>
        </p:nvSpPr>
        <p:spPr>
          <a:xfrm>
            <a:off x="1579806" y="4692800"/>
            <a:ext cx="5824568" cy="320483"/>
          </a:xfrm>
          <a:prstGeom prst="roundRect">
            <a:avLst>
              <a:gd name="adj" fmla="val 2934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77" name="Dikdörtgen 14">
            <a:extLst>
              <a:ext uri="{FF2B5EF4-FFF2-40B4-BE49-F238E27FC236}">
                <a16:creationId xmlns:a16="http://schemas.microsoft.com/office/drawing/2014/main" id="{847E9D3B-F32D-0F7F-B972-3425802DD588}"/>
              </a:ext>
            </a:extLst>
          </p:cNvPr>
          <p:cNvSpPr/>
          <p:nvPr/>
        </p:nvSpPr>
        <p:spPr>
          <a:xfrm>
            <a:off x="-107577" y="5308943"/>
            <a:ext cx="9359153" cy="760588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 </a:t>
            </a:r>
            <a:r>
              <a:rPr lang="en-US" sz="2400" b="1" dirty="0">
                <a:solidFill>
                  <a:srgbClr val="9193F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load-store units of cores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track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number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unresolved memory requests</a:t>
            </a:r>
          </a:p>
        </p:txBody>
      </p:sp>
    </p:spTree>
    <p:extLst>
      <p:ext uri="{BB962C8B-B14F-4D97-AF65-F5344CB8AC3E}">
        <p14:creationId xmlns:p14="http://schemas.microsoft.com/office/powerpoint/2010/main" val="19303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EF80F-9908-B429-858E-8694422E3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5C837D-1E70-62F6-5FFB-E10B20E3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BreakHammer vs BLISS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B6A6A9-7ED3-7BBF-455E-5E02FE4D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E33E5C-83D7-08F9-0BB1-6D21A7C2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63</a:t>
            </a:fld>
            <a:endParaRPr lang="tr-TR" dirty="0">
              <a:latin typeface="+mj-lt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938B79-65FA-7D1C-EC4D-FC31CBEC9DC4}"/>
              </a:ext>
            </a:extLst>
          </p:cNvPr>
          <p:cNvCxnSpPr>
            <a:cxnSpLocks/>
          </p:cNvCxnSpPr>
          <p:nvPr/>
        </p:nvCxnSpPr>
        <p:spPr>
          <a:xfrm flipV="1">
            <a:off x="0" y="3605448"/>
            <a:ext cx="9027622" cy="10416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3E2FF98-412E-B37D-1E43-312F80683883}"/>
              </a:ext>
            </a:extLst>
          </p:cNvPr>
          <p:cNvSpPr txBox="1"/>
          <p:nvPr/>
        </p:nvSpPr>
        <p:spPr>
          <a:xfrm>
            <a:off x="3941007" y="3832719"/>
            <a:ext cx="8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2C51"/>
                </a:solidFill>
                <a:latin typeface="+mj-lt"/>
              </a:rPr>
              <a:t>Time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D59101-6982-61A5-88FD-97028BBE64FC}"/>
              </a:ext>
            </a:extLst>
          </p:cNvPr>
          <p:cNvSpPr/>
          <p:nvPr/>
        </p:nvSpPr>
        <p:spPr>
          <a:xfrm>
            <a:off x="7982159" y="3372877"/>
            <a:ext cx="759126" cy="438150"/>
          </a:xfrm>
          <a:prstGeom prst="roundRect">
            <a:avLst/>
          </a:prstGeom>
          <a:solidFill>
            <a:srgbClr val="AE78D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REF</a:t>
            </a:r>
            <a:r>
              <a:rPr lang="en-US" b="1" baseline="-25000" dirty="0">
                <a:solidFill>
                  <a:schemeClr val="bg1"/>
                </a:solidFill>
                <a:latin typeface="+mj-lt"/>
              </a:rPr>
              <a:t>P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B2262E7-55CC-7F5A-20D7-05AFB1865CC6}"/>
              </a:ext>
            </a:extLst>
          </p:cNvPr>
          <p:cNvGrpSpPr/>
          <p:nvPr/>
        </p:nvGrpSpPr>
        <p:grpSpPr>
          <a:xfrm>
            <a:off x="210476" y="3379965"/>
            <a:ext cx="2079870" cy="445158"/>
            <a:chOff x="454316" y="1784845"/>
            <a:chExt cx="2079870" cy="445158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36CFC0DA-35D0-12EC-AC5E-5FBBE042664B}"/>
                </a:ext>
              </a:extLst>
            </p:cNvPr>
            <p:cNvSpPr/>
            <p:nvPr/>
          </p:nvSpPr>
          <p:spPr>
            <a:xfrm>
              <a:off x="454316" y="1791853"/>
              <a:ext cx="672090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843C0C"/>
                  </a:solidFill>
                  <a:latin typeface="+mj-lt"/>
                </a:rPr>
                <a:t>ACT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C494AAB-F07F-E04F-0937-53A8546F54C1}"/>
                </a:ext>
              </a:extLst>
            </p:cNvPr>
            <p:cNvSpPr/>
            <p:nvPr/>
          </p:nvSpPr>
          <p:spPr>
            <a:xfrm>
              <a:off x="1200095" y="1784845"/>
              <a:ext cx="588312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843C0C"/>
                  </a:solidFill>
                  <a:latin typeface="+mj-lt"/>
                </a:rPr>
                <a:t>RD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596FD31-5DF4-4E6A-83A4-003F481B6B39}"/>
                </a:ext>
              </a:extLst>
            </p:cNvPr>
            <p:cNvSpPr/>
            <p:nvPr/>
          </p:nvSpPr>
          <p:spPr>
            <a:xfrm>
              <a:off x="1862096" y="1787181"/>
              <a:ext cx="672090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843C0C"/>
                  </a:solidFill>
                  <a:latin typeface="+mj-lt"/>
                </a:rPr>
                <a:t>PRE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8A36833-353C-EC4B-4F83-28E651935AC4}"/>
              </a:ext>
            </a:extLst>
          </p:cNvPr>
          <p:cNvSpPr/>
          <p:nvPr/>
        </p:nvSpPr>
        <p:spPr>
          <a:xfrm>
            <a:off x="5828595" y="3376813"/>
            <a:ext cx="672090" cy="438150"/>
          </a:xfrm>
          <a:prstGeom prst="round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43C0C"/>
                </a:solidFill>
                <a:latin typeface="+mj-lt"/>
              </a:rPr>
              <a:t>ACT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B14D4F-A268-B8DD-7665-D0E4BC8ED912}"/>
              </a:ext>
            </a:extLst>
          </p:cNvPr>
          <p:cNvSpPr/>
          <p:nvPr/>
        </p:nvSpPr>
        <p:spPr>
          <a:xfrm>
            <a:off x="6574374" y="3369805"/>
            <a:ext cx="588312" cy="438150"/>
          </a:xfrm>
          <a:prstGeom prst="round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43C0C"/>
                </a:solidFill>
                <a:latin typeface="+mj-lt"/>
              </a:rPr>
              <a:t>RD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46825D1-1B5E-E71B-3E71-6CBC09FA7D8D}"/>
              </a:ext>
            </a:extLst>
          </p:cNvPr>
          <p:cNvSpPr/>
          <p:nvPr/>
        </p:nvSpPr>
        <p:spPr>
          <a:xfrm>
            <a:off x="7236375" y="3372141"/>
            <a:ext cx="672090" cy="438150"/>
          </a:xfrm>
          <a:prstGeom prst="round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43C0C"/>
                </a:solidFill>
                <a:latin typeface="+mj-lt"/>
              </a:rPr>
              <a:t>PRE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56949F7-6461-E7B0-8AF2-5D3F26DD2105}"/>
              </a:ext>
            </a:extLst>
          </p:cNvPr>
          <p:cNvGrpSpPr/>
          <p:nvPr/>
        </p:nvGrpSpPr>
        <p:grpSpPr>
          <a:xfrm>
            <a:off x="2361555" y="2497812"/>
            <a:ext cx="3403872" cy="1326492"/>
            <a:chOff x="197475" y="2497812"/>
            <a:chExt cx="3403872" cy="132649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65B25C4-CD5D-80CF-7C2E-E2315B7DF825}"/>
                </a:ext>
              </a:extLst>
            </p:cNvPr>
            <p:cNvSpPr/>
            <p:nvPr/>
          </p:nvSpPr>
          <p:spPr>
            <a:xfrm>
              <a:off x="197475" y="3386154"/>
              <a:ext cx="672090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ACT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908B12A-852A-7A31-1390-3FE09A0321D6}"/>
                </a:ext>
              </a:extLst>
            </p:cNvPr>
            <p:cNvSpPr/>
            <p:nvPr/>
          </p:nvSpPr>
          <p:spPr>
            <a:xfrm>
              <a:off x="943254" y="3379149"/>
              <a:ext cx="588312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RD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8E56635-A38A-8ACD-3174-781A246915A8}"/>
                </a:ext>
              </a:extLst>
            </p:cNvPr>
            <p:cNvSpPr/>
            <p:nvPr/>
          </p:nvSpPr>
          <p:spPr>
            <a:xfrm>
              <a:off x="1605255" y="3381485"/>
              <a:ext cx="588312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RD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540FD22-07C6-D33E-D420-1BD8B1316316}"/>
                </a:ext>
              </a:extLst>
            </p:cNvPr>
            <p:cNvSpPr/>
            <p:nvPr/>
          </p:nvSpPr>
          <p:spPr>
            <a:xfrm>
              <a:off x="2929257" y="3374477"/>
              <a:ext cx="672090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PRE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8A11B84-7544-1121-9DB4-5287EF84D7CA}"/>
                </a:ext>
              </a:extLst>
            </p:cNvPr>
            <p:cNvSpPr/>
            <p:nvPr/>
          </p:nvSpPr>
          <p:spPr>
            <a:xfrm>
              <a:off x="2267256" y="3383821"/>
              <a:ext cx="588312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RD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0B73EB0-02FB-B308-BDDF-33548B6B2AEB}"/>
                </a:ext>
              </a:extLst>
            </p:cNvPr>
            <p:cNvGrpSpPr/>
            <p:nvPr/>
          </p:nvGrpSpPr>
          <p:grpSpPr>
            <a:xfrm>
              <a:off x="229485" y="2497812"/>
              <a:ext cx="3371862" cy="693915"/>
              <a:chOff x="229485" y="2497812"/>
              <a:chExt cx="3371862" cy="693915"/>
            </a:xfrm>
          </p:grpSpPr>
          <p:sp>
            <p:nvSpPr>
              <p:cNvPr id="71" name="Right Brace 70">
                <a:extLst>
                  <a:ext uri="{FF2B5EF4-FFF2-40B4-BE49-F238E27FC236}">
                    <a16:creationId xmlns:a16="http://schemas.microsoft.com/office/drawing/2014/main" id="{0AB6D54D-0D93-4310-B1FE-BC9ED320D489}"/>
                  </a:ext>
                </a:extLst>
              </p:cNvPr>
              <p:cNvSpPr/>
              <p:nvPr/>
            </p:nvSpPr>
            <p:spPr>
              <a:xfrm rot="16200000">
                <a:off x="1778256" y="1368636"/>
                <a:ext cx="274320" cy="3371862"/>
              </a:xfrm>
              <a:prstGeom prst="rightBrace">
                <a:avLst>
                  <a:gd name="adj1" fmla="val 116666"/>
                  <a:gd name="adj2" fmla="val 500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1C0661C-4093-5A90-3DF1-E110313266F7}"/>
                  </a:ext>
                </a:extLst>
              </p:cNvPr>
              <p:cNvSpPr txBox="1"/>
              <p:nvPr/>
            </p:nvSpPr>
            <p:spPr>
              <a:xfrm>
                <a:off x="615187" y="2497812"/>
                <a:ext cx="2603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+mj-lt"/>
                  </a:rPr>
                  <a:t>Three Requests Served</a:t>
                </a:r>
              </a:p>
            </p:txBody>
          </p:sp>
        </p:grp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990D68F-9411-E261-895A-B93E6BE11EB4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8347588" y="2308323"/>
            <a:ext cx="0" cy="8834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41383B3-03AB-0B62-69CF-CFCF13CE5F74}"/>
              </a:ext>
            </a:extLst>
          </p:cNvPr>
          <p:cNvSpPr txBox="1"/>
          <p:nvPr/>
        </p:nvSpPr>
        <p:spPr>
          <a:xfrm>
            <a:off x="7635534" y="1384993"/>
            <a:ext cx="142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BLISS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Is Oblivious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To Action</a:t>
            </a:r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3F3BBB3C-B32F-2C28-4CF8-A8BCA19FBE1E}"/>
              </a:ext>
            </a:extLst>
          </p:cNvPr>
          <p:cNvSpPr/>
          <p:nvPr/>
        </p:nvSpPr>
        <p:spPr>
          <a:xfrm rot="5400000">
            <a:off x="1122756" y="3290724"/>
            <a:ext cx="274320" cy="2060861"/>
          </a:xfrm>
          <a:prstGeom prst="rightBrace">
            <a:avLst>
              <a:gd name="adj1" fmla="val 116666"/>
              <a:gd name="adj2" fmla="val 5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>
            <a:extLst>
              <a:ext uri="{FF2B5EF4-FFF2-40B4-BE49-F238E27FC236}">
                <a16:creationId xmlns:a16="http://schemas.microsoft.com/office/drawing/2014/main" id="{0F79D29E-2D13-91AC-9B3A-D7D79016252A}"/>
              </a:ext>
            </a:extLst>
          </p:cNvPr>
          <p:cNvSpPr/>
          <p:nvPr/>
        </p:nvSpPr>
        <p:spPr>
          <a:xfrm rot="5400000">
            <a:off x="3933430" y="2626319"/>
            <a:ext cx="274320" cy="3389673"/>
          </a:xfrm>
          <a:prstGeom prst="rightBrace">
            <a:avLst>
              <a:gd name="adj1" fmla="val 116666"/>
              <a:gd name="adj2" fmla="val 5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Brace 92">
            <a:extLst>
              <a:ext uri="{FF2B5EF4-FFF2-40B4-BE49-F238E27FC236}">
                <a16:creationId xmlns:a16="http://schemas.microsoft.com/office/drawing/2014/main" id="{75815A03-F526-30E9-4A33-09381EBB7DCE}"/>
              </a:ext>
            </a:extLst>
          </p:cNvPr>
          <p:cNvSpPr/>
          <p:nvPr/>
        </p:nvSpPr>
        <p:spPr>
          <a:xfrm rot="5400000">
            <a:off x="6731369" y="3278636"/>
            <a:ext cx="274320" cy="2079870"/>
          </a:xfrm>
          <a:prstGeom prst="rightBrace">
            <a:avLst>
              <a:gd name="adj1" fmla="val 116666"/>
              <a:gd name="adj2" fmla="val 5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51C276D-CD26-2E91-EE60-CC5CA0C7E6F5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8347588" y="4084320"/>
            <a:ext cx="1970" cy="86631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CB8AC72-530D-B129-10F3-919585321B11}"/>
              </a:ext>
            </a:extLst>
          </p:cNvPr>
          <p:cNvSpPr txBox="1"/>
          <p:nvPr/>
        </p:nvSpPr>
        <p:spPr>
          <a:xfrm>
            <a:off x="7475857" y="4950636"/>
            <a:ext cx="1747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222A35"/>
                </a:solidFill>
                <a:latin typeface="+mj-lt"/>
              </a:rPr>
              <a:t>BreakHammer</a:t>
            </a:r>
          </a:p>
          <a:p>
            <a:pPr algn="ctr"/>
            <a:r>
              <a:rPr lang="en-US" b="1" dirty="0">
                <a:solidFill>
                  <a:srgbClr val="222A35"/>
                </a:solidFill>
                <a:latin typeface="+mj-lt"/>
              </a:rPr>
              <a:t>Three Key</a:t>
            </a:r>
          </a:p>
          <a:p>
            <a:pPr algn="ctr"/>
            <a:r>
              <a:rPr lang="en-US" b="1" dirty="0">
                <a:solidFill>
                  <a:srgbClr val="222A35"/>
                </a:solidFill>
                <a:latin typeface="+mj-lt"/>
              </a:rPr>
              <a:t>Operations</a:t>
            </a:r>
          </a:p>
          <a:p>
            <a:pPr algn="ctr"/>
            <a:r>
              <a:rPr lang="en-US" b="1" dirty="0">
                <a:solidFill>
                  <a:srgbClr val="222A35"/>
                </a:solidFill>
                <a:latin typeface="+mj-lt"/>
              </a:rPr>
              <a:t>Take Place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E1AE8AED-04BD-19A1-F712-C88C22F7311B}"/>
              </a:ext>
            </a:extLst>
          </p:cNvPr>
          <p:cNvSpPr/>
          <p:nvPr/>
        </p:nvSpPr>
        <p:spPr>
          <a:xfrm rot="16200000">
            <a:off x="1113251" y="2016968"/>
            <a:ext cx="274320" cy="2079869"/>
          </a:xfrm>
          <a:prstGeom prst="rightBrace">
            <a:avLst>
              <a:gd name="adj1" fmla="val 116666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4D390BA-3EC4-8C10-E541-3B5CADB5B26F}"/>
              </a:ext>
            </a:extLst>
          </p:cNvPr>
          <p:cNvSpPr txBox="1"/>
          <p:nvPr/>
        </p:nvSpPr>
        <p:spPr>
          <a:xfrm>
            <a:off x="106218" y="2491301"/>
            <a:ext cx="228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One Request Served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CCA6DF5-63C5-7639-261D-EF5C2A733CDA}"/>
              </a:ext>
            </a:extLst>
          </p:cNvPr>
          <p:cNvGrpSpPr/>
          <p:nvPr/>
        </p:nvGrpSpPr>
        <p:grpSpPr>
          <a:xfrm>
            <a:off x="5721870" y="2493230"/>
            <a:ext cx="2288383" cy="702762"/>
            <a:chOff x="258618" y="2643701"/>
            <a:chExt cx="2288383" cy="702762"/>
          </a:xfrm>
        </p:grpSpPr>
        <p:sp>
          <p:nvSpPr>
            <p:cNvPr id="115" name="Right Brace 114">
              <a:extLst>
                <a:ext uri="{FF2B5EF4-FFF2-40B4-BE49-F238E27FC236}">
                  <a16:creationId xmlns:a16="http://schemas.microsoft.com/office/drawing/2014/main" id="{D58E5543-0A2F-B28A-3906-21AF81E467A7}"/>
                </a:ext>
              </a:extLst>
            </p:cNvPr>
            <p:cNvSpPr/>
            <p:nvPr/>
          </p:nvSpPr>
          <p:spPr>
            <a:xfrm rot="16200000">
              <a:off x="1265651" y="2169368"/>
              <a:ext cx="274320" cy="2079869"/>
            </a:xfrm>
            <a:prstGeom prst="rightBrace">
              <a:avLst>
                <a:gd name="adj1" fmla="val 116666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AB2EB0-65D9-B9B4-35B5-9BD0637D27A9}"/>
                </a:ext>
              </a:extLst>
            </p:cNvPr>
            <p:cNvSpPr txBox="1"/>
            <p:nvPr/>
          </p:nvSpPr>
          <p:spPr>
            <a:xfrm>
              <a:off x="258618" y="2643701"/>
              <a:ext cx="2288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One Request Served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EB1F918-889C-7FF2-4A73-1BCEFA1507FF}"/>
              </a:ext>
            </a:extLst>
          </p:cNvPr>
          <p:cNvSpPr txBox="1"/>
          <p:nvPr/>
        </p:nvSpPr>
        <p:spPr>
          <a:xfrm>
            <a:off x="383603" y="4543657"/>
            <a:ext cx="17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222A35"/>
                </a:solidFill>
                <a:latin typeface="+mj-lt"/>
              </a:rPr>
              <a:t>One Activation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C1349F-1FD4-6B0E-37E0-6C56F5F7A711}"/>
              </a:ext>
            </a:extLst>
          </p:cNvPr>
          <p:cNvSpPr txBox="1"/>
          <p:nvPr/>
        </p:nvSpPr>
        <p:spPr>
          <a:xfrm>
            <a:off x="3196683" y="4542980"/>
            <a:ext cx="17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222A35"/>
                </a:solidFill>
                <a:latin typeface="+mj-lt"/>
              </a:rPr>
              <a:t>One Activation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36E31DC-BBDF-B497-BED8-352E8170E4E9}"/>
              </a:ext>
            </a:extLst>
          </p:cNvPr>
          <p:cNvSpPr txBox="1"/>
          <p:nvPr/>
        </p:nvSpPr>
        <p:spPr>
          <a:xfrm>
            <a:off x="5999253" y="4493117"/>
            <a:ext cx="17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222A35"/>
                </a:solidFill>
                <a:latin typeface="+mj-lt"/>
              </a:rPr>
              <a:t>One Activation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295927A-E096-3959-3A3F-060F225D35D4}"/>
              </a:ext>
            </a:extLst>
          </p:cNvPr>
          <p:cNvSpPr txBox="1"/>
          <p:nvPr/>
        </p:nvSpPr>
        <p:spPr>
          <a:xfrm>
            <a:off x="534372" y="4996976"/>
            <a:ext cx="706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22A35"/>
                </a:solidFill>
                <a:latin typeface="+mj-lt"/>
              </a:rPr>
              <a:t>BreakHammer </a:t>
            </a:r>
            <a:r>
              <a:rPr lang="en-US" sz="2000" dirty="0">
                <a:solidFill>
                  <a:srgbClr val="222A35"/>
                </a:solidFill>
                <a:latin typeface="+mj-lt"/>
              </a:rPr>
              <a:t>is preventive action contribution aware</a:t>
            </a:r>
          </a:p>
          <a:p>
            <a:pPr algn="ctr"/>
            <a:r>
              <a:rPr lang="en-US" sz="2000" dirty="0">
                <a:solidFill>
                  <a:srgbClr val="222A35"/>
                </a:solidFill>
                <a:latin typeface="+mj-lt"/>
              </a:rPr>
              <a:t>Thereby accurately scores the suspect thread with higher score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844A495-0CAF-D998-599D-DC02EB93A713}"/>
              </a:ext>
            </a:extLst>
          </p:cNvPr>
          <p:cNvSpPr txBox="1"/>
          <p:nvPr/>
        </p:nvSpPr>
        <p:spPr>
          <a:xfrm>
            <a:off x="852238" y="1516183"/>
            <a:ext cx="6475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</a:rPr>
              <a:t>BLISS</a:t>
            </a:r>
            <a:r>
              <a:rPr lang="en-US" sz="2000" b="1" dirty="0">
                <a:solidFill>
                  <a:srgbClr val="222A35"/>
                </a:solidFill>
                <a:latin typeface="+mj-lt"/>
              </a:rPr>
              <a:t> only </a:t>
            </a:r>
            <a:r>
              <a:rPr lang="en-US" sz="2000" dirty="0">
                <a:solidFill>
                  <a:srgbClr val="222A35"/>
                </a:solidFill>
                <a:latin typeface="+mj-lt"/>
              </a:rPr>
              <a:t>tracks consecutive requests served</a:t>
            </a:r>
          </a:p>
          <a:p>
            <a:pPr algn="ctr"/>
            <a:r>
              <a:rPr lang="en-US" sz="2000" dirty="0">
                <a:solidFill>
                  <a:srgbClr val="222A35"/>
                </a:solidFill>
                <a:latin typeface="+mj-lt"/>
              </a:rPr>
              <a:t>Thereby wrongly scores a benign thread with higher score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FA9E504-A6E7-4705-3E5D-2FFC486F1BF6}"/>
              </a:ext>
            </a:extLst>
          </p:cNvPr>
          <p:cNvGrpSpPr/>
          <p:nvPr/>
        </p:nvGrpSpPr>
        <p:grpSpPr>
          <a:xfrm>
            <a:off x="2601506" y="5749016"/>
            <a:ext cx="3940988" cy="685903"/>
            <a:chOff x="3283626" y="5677896"/>
            <a:chExt cx="3940988" cy="685903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8A683BEB-0AFA-7D3A-D9F7-270223DA96A3}"/>
                </a:ext>
              </a:extLst>
            </p:cNvPr>
            <p:cNvSpPr/>
            <p:nvPr/>
          </p:nvSpPr>
          <p:spPr>
            <a:xfrm>
              <a:off x="3283626" y="5819082"/>
              <a:ext cx="672090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626C9BAD-4C5A-5864-5C1B-5DA53CE42F52}"/>
                </a:ext>
              </a:extLst>
            </p:cNvPr>
            <p:cNvSpPr/>
            <p:nvPr/>
          </p:nvSpPr>
          <p:spPr>
            <a:xfrm>
              <a:off x="5880610" y="5813329"/>
              <a:ext cx="63000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843C0C"/>
                  </a:solidFill>
                  <a:latin typeface="+mj-lt"/>
                </a:rPr>
                <a:t>T2</a:t>
              </a:r>
            </a:p>
          </p:txBody>
        </p:sp>
        <p:pic>
          <p:nvPicPr>
            <p:cNvPr id="151" name="Picture 2" descr="Hacker - Free security icons">
              <a:extLst>
                <a:ext uri="{FF2B5EF4-FFF2-40B4-BE49-F238E27FC236}">
                  <a16:creationId xmlns:a16="http://schemas.microsoft.com/office/drawing/2014/main" id="{A073BE3A-01BF-98D8-0F70-BBB11F907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38" y="5677896"/>
              <a:ext cx="656176" cy="65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6" descr="Smiley Face Digital Download SVG PNG JPG Dxf Ai Pdf - Etsy">
              <a:extLst>
                <a:ext uri="{FF2B5EF4-FFF2-40B4-BE49-F238E27FC236}">
                  <a16:creationId xmlns:a16="http://schemas.microsoft.com/office/drawing/2014/main" id="{062DD125-2C49-97A5-171E-08650A239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7" t="22507" r="15686" b="21955"/>
            <a:stretch/>
          </p:blipFill>
          <p:spPr bwMode="auto">
            <a:xfrm>
              <a:off x="4037309" y="5715039"/>
              <a:ext cx="640675" cy="64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4006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CD89D-7B62-78E8-9973-FD98865E5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CA0277-3399-DFE8-94E2-D5617D06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Resetting Counters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F09ACF-C22A-275E-12BD-0FE34D47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327D513-7C13-9856-F7FC-70FA4B96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64</a:t>
            </a:fld>
            <a:endParaRPr lang="tr-TR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F7056-1A35-6B11-A187-64C602B0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8077"/>
            <a:ext cx="9144000" cy="2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1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5292D5-F8C1-AD30-C072-08A7640D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Comparison to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BlockHammer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6F337D-0B82-934B-BB1B-F0C6683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35BAA8-F1E3-965B-9DAA-B551ED12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65</a:t>
            </a:fld>
            <a:endParaRPr lang="tr-TR" dirty="0">
              <a:latin typeface="+mj-lt"/>
            </a:endParaRPr>
          </a:p>
        </p:txBody>
      </p:sp>
      <p:sp>
        <p:nvSpPr>
          <p:cNvPr id="8" name="Dikdörtgen 14">
            <a:extLst>
              <a:ext uri="{FF2B5EF4-FFF2-40B4-BE49-F238E27FC236}">
                <a16:creationId xmlns:a16="http://schemas.microsoft.com/office/drawing/2014/main" id="{51695FED-E6B4-9220-3094-039FA5E0A68D}"/>
              </a:ext>
            </a:extLst>
          </p:cNvPr>
          <p:cNvSpPr/>
          <p:nvPr/>
        </p:nvSpPr>
        <p:spPr>
          <a:xfrm>
            <a:off x="-107577" y="5121053"/>
            <a:ext cx="9359153" cy="760588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BreakHammer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outperforms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BlockHammer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across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evaluated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RowHammer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thresholds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B9062-0651-368C-1EC2-85438B916347}"/>
              </a:ext>
            </a:extLst>
          </p:cNvPr>
          <p:cNvSpPr txBox="1"/>
          <p:nvPr/>
        </p:nvSpPr>
        <p:spPr>
          <a:xfrm>
            <a:off x="763622" y="3190832"/>
            <a:ext cx="5671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D3952-43AE-77B1-03B8-D24F8FE1D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975"/>
            <a:ext cx="9144000" cy="405512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0089BB0-64AB-8387-F9B0-D78090D49A3F}"/>
              </a:ext>
            </a:extLst>
          </p:cNvPr>
          <p:cNvGrpSpPr/>
          <p:nvPr/>
        </p:nvGrpSpPr>
        <p:grpSpPr>
          <a:xfrm>
            <a:off x="1323340" y="2324100"/>
            <a:ext cx="7637781" cy="1778635"/>
            <a:chOff x="1323340" y="2324100"/>
            <a:chExt cx="7637781" cy="17786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BA4980-7B59-BBCF-1967-D83354684678}"/>
                </a:ext>
              </a:extLst>
            </p:cNvPr>
            <p:cNvCxnSpPr>
              <a:cxnSpLocks/>
            </p:cNvCxnSpPr>
            <p:nvPr/>
          </p:nvCxnSpPr>
          <p:spPr>
            <a:xfrm>
              <a:off x="1323340" y="2324100"/>
              <a:ext cx="98552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F07D38-618B-58E7-135D-D299A1417FD6}"/>
                </a:ext>
              </a:extLst>
            </p:cNvPr>
            <p:cNvCxnSpPr>
              <a:cxnSpLocks/>
            </p:cNvCxnSpPr>
            <p:nvPr/>
          </p:nvCxnSpPr>
          <p:spPr>
            <a:xfrm>
              <a:off x="2430780" y="2336800"/>
              <a:ext cx="98806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8B7B1C-E20F-536C-8029-BE6FDBFD487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140" y="2334260"/>
              <a:ext cx="99314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AA3C35-939C-1D52-0866-32CD5A203B33}"/>
                </a:ext>
              </a:extLst>
            </p:cNvPr>
            <p:cNvCxnSpPr>
              <a:cxnSpLocks/>
            </p:cNvCxnSpPr>
            <p:nvPr/>
          </p:nvCxnSpPr>
          <p:spPr>
            <a:xfrm>
              <a:off x="4625340" y="2359660"/>
              <a:ext cx="10033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8D5630-769B-0CE6-12A2-ABFD416DF0F1}"/>
                </a:ext>
              </a:extLst>
            </p:cNvPr>
            <p:cNvCxnSpPr>
              <a:cxnSpLocks/>
            </p:cNvCxnSpPr>
            <p:nvPr/>
          </p:nvCxnSpPr>
          <p:spPr>
            <a:xfrm>
              <a:off x="5702300" y="2489200"/>
              <a:ext cx="106172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F27BD5-F4EF-EEAF-EE74-4D3A5D70B77E}"/>
                </a:ext>
              </a:extLst>
            </p:cNvPr>
            <p:cNvCxnSpPr>
              <a:cxnSpLocks/>
            </p:cNvCxnSpPr>
            <p:nvPr/>
          </p:nvCxnSpPr>
          <p:spPr>
            <a:xfrm>
              <a:off x="6840220" y="2489200"/>
              <a:ext cx="10287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C1D9D4-9270-19F2-88C3-D156FC2D6C23}"/>
                </a:ext>
              </a:extLst>
            </p:cNvPr>
            <p:cNvCxnSpPr>
              <a:cxnSpLocks/>
            </p:cNvCxnSpPr>
            <p:nvPr/>
          </p:nvCxnSpPr>
          <p:spPr>
            <a:xfrm>
              <a:off x="7932421" y="2545080"/>
              <a:ext cx="10287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015DF3F-298F-3C83-00D1-40E9D33B925E}"/>
                </a:ext>
              </a:extLst>
            </p:cNvPr>
            <p:cNvCxnSpPr/>
            <p:nvPr/>
          </p:nvCxnSpPr>
          <p:spPr>
            <a:xfrm flipV="1">
              <a:off x="3360420" y="2334260"/>
              <a:ext cx="0" cy="21082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3C06F1D-BE4B-99D6-45FF-03A22E336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5320" y="2324100"/>
              <a:ext cx="0" cy="54483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856F3C5-02AD-5800-1C4B-F71F80FAD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8315" y="2359660"/>
              <a:ext cx="0" cy="916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D827340-8A82-54A8-2660-E28A221C7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7787" y="2489200"/>
              <a:ext cx="0" cy="122936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0472A84-3E39-D55E-E184-B7F940253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5067" y="2489200"/>
              <a:ext cx="0" cy="1499235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3146159-6693-AADB-B0FF-07256F875E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8061" y="2545080"/>
              <a:ext cx="0" cy="1557655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3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609D-AFE5-356B-FB30-145497D2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73FD83-7999-67B9-C4F6-9D49F028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7600B6-10BA-F3BE-37D1-D5F48E30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66</a:t>
            </a:fld>
            <a:endParaRPr lang="tr-TR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E62FB-4BAF-B31C-049B-53990665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" y="1967349"/>
            <a:ext cx="9144000" cy="3133526"/>
          </a:xfrm>
          <a:prstGeom prst="rect">
            <a:avLst/>
          </a:prstGeom>
        </p:spPr>
      </p:pic>
      <p:sp>
        <p:nvSpPr>
          <p:cNvPr id="16" name="Başlık 1">
            <a:extLst>
              <a:ext uri="{FF2B5EF4-FFF2-40B4-BE49-F238E27FC236}">
                <a16:creationId xmlns:a16="http://schemas.microsoft.com/office/drawing/2014/main" id="{E1C79F3C-7A76-81F7-D3BC-5D627939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Upper Bound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 the Overhead an Attacker Can Cause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148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AA6ED-51C2-DDAA-D988-1709CEAA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8839364-7A7B-1A7D-2726-746233A4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2A7A968-F39D-4C5F-DCEE-18475B97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67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62747F86-86D4-C81B-68A8-A59E00E8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RBMPKI and Repeatedly Act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ivated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Row Count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ACDC3-CBB1-77F7-30F2-D20C362F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345"/>
            <a:ext cx="9144000" cy="48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07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AF08-9B24-40EB-E1BB-5BDA1D40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F01A88-BD96-A468-CB75-6B7B2BCF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A70D49F-C4A0-961B-9838-3859B8B8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68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8F11324D-2132-7382-F9A0-972F2530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Under Attack Memory Intensity (N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=1K)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EEA83-D800-E90C-B32E-945126F8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786"/>
            <a:ext cx="9144000" cy="34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33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771A-7183-2732-E2BA-5ACA1878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108BED6-4984-A24C-87AD-A7011383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512435-7A13-8B65-FD90-54A48B98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69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E65F7824-178C-0A96-EBBE-90989ED7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Under Attack Unfairness (N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=1K)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EE727-8B02-074E-67A5-0124163D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" y="1629383"/>
            <a:ext cx="9144000" cy="3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1404A-CA65-D9EF-ED13-3BC0011D6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1500E-EBEF-4411-25F1-22AF2D70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Disturbance Vulnerabilities (I) 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11F76F-9CB1-7CA6-B8FB-883F0C52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096A610-2F01-3AD9-87C1-7E5B0AA4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</a:t>
            </a:fld>
            <a:endParaRPr lang="tr-TR">
              <a:latin typeface="+mj-lt"/>
            </a:endParaRP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55EC0E3C-15BC-B9F9-FA65-742A56FB4383}"/>
              </a:ext>
            </a:extLst>
          </p:cNvPr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1B54FEA5-CB78-E973-D156-6FB4913829D3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4332FEA4-7C60-2A73-E340-A7CE36F7AC3C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92B5D2B0-9036-8B6D-2030-5308A5B1B5A4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8B8CF439-E7FF-B6F6-DE05-FCCE3BDD30CC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46023563-4661-D997-68DE-15281F886A31}"/>
              </a:ext>
            </a:extLst>
          </p:cNvPr>
          <p:cNvCxnSpPr>
            <a:cxnSpLocks/>
          </p:cNvCxnSpPr>
          <p:nvPr/>
        </p:nvCxnSpPr>
        <p:spPr>
          <a:xfrm>
            <a:off x="1024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7933F5DE-2F94-428E-F329-763E3D8FEDD3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44F0E2BD-7FC5-5CDA-C3BF-0B79B979BDEB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D985BCFE-99AD-266B-55F7-A439A3E9786F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0B641ECC-AFAE-BB4E-FD1F-78723E9D5004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83B6B9A6-32C6-AF49-6380-98DE33486B01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207A6E64-0A35-EEEB-7DD5-22502A0D1AA5}"/>
              </a:ext>
            </a:extLst>
          </p:cNvPr>
          <p:cNvSpPr/>
          <p:nvPr/>
        </p:nvSpPr>
        <p:spPr>
          <a:xfrm>
            <a:off x="1436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2CB87745-EB08-B7F0-9B4A-8AFD2B2DD86A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251E76F4-5902-9C8A-3A29-D22FE955967A}"/>
              </a:ext>
            </a:extLst>
          </p:cNvPr>
          <p:cNvGrpSpPr/>
          <p:nvPr/>
        </p:nvGrpSpPr>
        <p:grpSpPr>
          <a:xfrm>
            <a:off x="1428644" y="2311226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4ADF2FC7-EAF5-821A-489F-56E1D96920CF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6A8A5285-A933-3673-304E-AFFEE0E122D1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790F8C37-7D82-AA23-A6ED-87FFFA08A523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BA1B9453-6521-EB5A-BEFE-5D4C5B47285F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DE7535FF-77BB-71AA-A08C-6AAA30BC5B05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5981FF0E-BB2C-C960-5690-1109B5F4881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CA43DEDC-4333-DAAD-87FE-891E9F9486A1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C5014BE-5304-2BE7-1E84-B75FB9125E9A}"/>
              </a:ext>
            </a:extLst>
          </p:cNvPr>
          <p:cNvGrpSpPr/>
          <p:nvPr/>
        </p:nvGrpSpPr>
        <p:grpSpPr>
          <a:xfrm>
            <a:off x="1425311" y="1638892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7FBFF950-2568-E91F-5A23-3B1EF20F94E1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3DCECD77-6B77-F94E-A941-C291D0898F2F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909EAE7A-407D-4DA8-44D9-F0FBC82BC14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5985355-A220-5A3A-A4AD-8DC88991ACD9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62935062-C4F3-7661-8DF6-4AD727292D5A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34C8F850-0A77-F316-BD81-ADF9C442BEFE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4</a:t>
              </a: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9028C3FE-F52E-C00F-1242-021313E6B28F}"/>
              </a:ext>
            </a:extLst>
          </p:cNvPr>
          <p:cNvGrpSpPr/>
          <p:nvPr/>
        </p:nvGrpSpPr>
        <p:grpSpPr>
          <a:xfrm>
            <a:off x="5458418" y="1698202"/>
            <a:ext cx="2285690" cy="3181114"/>
            <a:chOff x="5458418" y="1324203"/>
            <a:chExt cx="2285690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DAB3F355-E027-B63B-E937-06848988458D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7185C33D-DDCA-3326-3C1A-6C3E5E8BE28C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9D5BA0BD-74D2-C2D3-88AD-66E2EC40A6D0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FBC6173A-CC18-473A-07BF-0FB7CAFCCF1F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6612602F-2F52-B0C3-82A9-AAA04D27D71C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6F9673DE-25CE-9157-26B6-883B643AFBDE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54A71F2A-72A2-778E-C8FB-C19CF8773C8B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B0EAC041-A723-F4FE-574F-65A2586A108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81" name="Rectangle 7">
            <a:extLst>
              <a:ext uri="{FF2B5EF4-FFF2-40B4-BE49-F238E27FC236}">
                <a16:creationId xmlns:a16="http://schemas.microsoft.com/office/drawing/2014/main" id="{38DB323B-244C-B4D8-D28D-2B92BCF2320F}"/>
              </a:ext>
            </a:extLst>
          </p:cNvPr>
          <p:cNvSpPr/>
          <p:nvPr/>
        </p:nvSpPr>
        <p:spPr>
          <a:xfrm>
            <a:off x="579893" y="1082617"/>
            <a:ext cx="798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 Subarray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Multiply 70">
            <a:extLst>
              <a:ext uri="{FF2B5EF4-FFF2-40B4-BE49-F238E27FC236}">
                <a16:creationId xmlns:a16="http://schemas.microsoft.com/office/drawing/2014/main" id="{DE3E8D8F-D9F0-5C04-2980-3E43AC9479B8}"/>
              </a:ext>
            </a:extLst>
          </p:cNvPr>
          <p:cNvSpPr/>
          <p:nvPr/>
        </p:nvSpPr>
        <p:spPr>
          <a:xfrm>
            <a:off x="5472747" y="2292998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3" name="Multiply 71">
            <a:extLst>
              <a:ext uri="{FF2B5EF4-FFF2-40B4-BE49-F238E27FC236}">
                <a16:creationId xmlns:a16="http://schemas.microsoft.com/office/drawing/2014/main" id="{F4E71F48-FE7B-FE62-0057-084681C5C171}"/>
              </a:ext>
            </a:extLst>
          </p:cNvPr>
          <p:cNvSpPr/>
          <p:nvPr/>
        </p:nvSpPr>
        <p:spPr>
          <a:xfrm>
            <a:off x="2915079" y="3621735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6ECFC8A7-8E83-66EB-BE97-3D9C33A2B6DF}"/>
              </a:ext>
            </a:extLst>
          </p:cNvPr>
          <p:cNvGrpSpPr/>
          <p:nvPr/>
        </p:nvGrpSpPr>
        <p:grpSpPr>
          <a:xfrm>
            <a:off x="1496469" y="1625015"/>
            <a:ext cx="4243124" cy="3386177"/>
            <a:chOff x="1746836" y="1682309"/>
            <a:chExt cx="4243124" cy="3386177"/>
          </a:xfrm>
        </p:grpSpPr>
        <p:sp>
          <p:nvSpPr>
            <p:cNvPr id="85" name="Multiply 13">
              <a:extLst>
                <a:ext uri="{FF2B5EF4-FFF2-40B4-BE49-F238E27FC236}">
                  <a16:creationId xmlns:a16="http://schemas.microsoft.com/office/drawing/2014/main" id="{4E1E1C0B-632E-D742-8FDD-DB0296F944B8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Multiply 69">
              <a:extLst>
                <a:ext uri="{FF2B5EF4-FFF2-40B4-BE49-F238E27FC236}">
                  <a16:creationId xmlns:a16="http://schemas.microsoft.com/office/drawing/2014/main" id="{4CB68C00-2765-13DD-D227-F34B5BF38B49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Multiply 72">
              <a:extLst>
                <a:ext uri="{FF2B5EF4-FFF2-40B4-BE49-F238E27FC236}">
                  <a16:creationId xmlns:a16="http://schemas.microsoft.com/office/drawing/2014/main" id="{F889A0A5-65A3-CBB5-B7BF-BD14CC5A447A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Multiply 73">
              <a:extLst>
                <a:ext uri="{FF2B5EF4-FFF2-40B4-BE49-F238E27FC236}">
                  <a16:creationId xmlns:a16="http://schemas.microsoft.com/office/drawing/2014/main" id="{6767ECCD-1A0E-FCF4-5A51-F8B5C81EAB20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389C167-A8E9-6150-D280-4C0B9F7E3482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+mj-lt"/>
              </a:rPr>
              <a:t>The minimum number of activations that causes a bitflip is called </a:t>
            </a:r>
            <a:r>
              <a:rPr lang="en-US" sz="2800" b="1" dirty="0">
                <a:solidFill>
                  <a:srgbClr val="FF5F25"/>
                </a:solidFill>
                <a:latin typeface="+mj-lt"/>
              </a:rPr>
              <a:t>the </a:t>
            </a:r>
            <a:r>
              <a:rPr lang="en-US" sz="2800" b="1" dirty="0" err="1">
                <a:solidFill>
                  <a:srgbClr val="FF5F25"/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rgbClr val="FF5F25"/>
                </a:solidFill>
                <a:latin typeface="+mj-lt"/>
              </a:rPr>
              <a:t> threshold (N</a:t>
            </a:r>
            <a:r>
              <a:rPr lang="en-US" sz="2800" b="1" baseline="-25000" dirty="0">
                <a:solidFill>
                  <a:srgbClr val="FF5F25"/>
                </a:solidFill>
                <a:latin typeface="+mj-lt"/>
              </a:rPr>
              <a:t>RH</a:t>
            </a:r>
            <a:r>
              <a:rPr lang="en-US" sz="2800" b="1" dirty="0">
                <a:solidFill>
                  <a:srgbClr val="FF5F25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3803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17C19-41A2-D49C-AD37-92C3CC464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67CF91-9E96-57EF-8FB8-DB711288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5F4CCFA-F512-CE56-BCA1-AAFB6E10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70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B9B160E5-1B59-73F6-E9E7-25388050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Under Attack Unfairness and Its Scaling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52436-28BF-95A6-A253-C7630D55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2615"/>
            <a:ext cx="9144000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0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52477-7787-01D7-0571-71C01D114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A4DD706-21E5-C3FB-43FE-B30C9541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B4744E-86B7-D843-25E9-CF60DFD5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71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3B67AED7-6C42-B258-32E9-C103B074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Attack Memory Intensity (N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=1K)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CA846-AFDA-7230-BC82-2AB3D819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746"/>
            <a:ext cx="9144000" cy="36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2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6FB00-4B9C-EBC2-3B37-0FEE28B9C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4F1A077-68DF-F384-EBB8-B0392E64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6F1749C-9094-BDA3-37F9-02923BFF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72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77FD0C61-FF50-4C1B-6F41-E6BA514F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Attack Unfairness (N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=1K)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514B9-7F2A-1479-1A0E-A633395D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621"/>
            <a:ext cx="9144000" cy="36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823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C7D3B-2AE6-5C78-76CB-E6A092EA4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D44DCB7-5516-B3A6-A883-8FE78EB2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20BFBB-874C-7DAF-48E1-B5FF3AF0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73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F3BE8119-E38B-A41C-F790-0CEBBE85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Attack Performance and Its Scaling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ECFD3-F3BE-BBA3-ADB0-F5A7BFA9D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223"/>
            <a:ext cx="9144000" cy="36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13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EE0F9-1B64-BD0E-9522-6C7C23C0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46702B6-45BD-6BD2-27C2-751E2109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E8F2CA-A00C-9008-3692-E0C19CB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74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80D7A527-D9BC-2BA8-13A4-28A614C6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Attack Unfairness and Its Scaling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917C5-E9CF-2E98-C0C2-40AF06184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943"/>
            <a:ext cx="9144000" cy="37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6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8F27D-03A5-3144-6834-BCC4B40D5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367820-28CB-D0DE-48C2-C42A1771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E6E286C-D654-DAAB-D2A8-1B2648E4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75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4CD5F418-84BD-CCC2-57E8-9D102DC3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Attack Memory Latency (N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=64)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71756-DADE-D9AC-7E8D-464086A1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262"/>
            <a:ext cx="9144000" cy="37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099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3211A-8F89-E811-CAA2-3CEFDE16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3EA8CB-2370-AF96-2F4A-C4F95CC4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C5F478-69ED-7C73-F47E-8FBFCF09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76</a:t>
            </a:fld>
            <a:endParaRPr lang="tr-TR" dirty="0">
              <a:latin typeface="+mj-lt"/>
            </a:endParaRP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151DA48B-05BC-8415-2BA3-4DCAE716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40640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BreakHammer Sensitivity to Minimum Score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F9A97-9FD7-906E-808E-E2EE7F1F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1" y="981962"/>
            <a:ext cx="8436864" cy="54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5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5B348-44C1-E206-5C1E-B2070952E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5B6893-3C4B-B161-1613-6FC04A8ED709}"/>
              </a:ext>
            </a:extLst>
          </p:cNvPr>
          <p:cNvSpPr/>
          <p:nvPr/>
        </p:nvSpPr>
        <p:spPr>
          <a:xfrm>
            <a:off x="129371" y="1496274"/>
            <a:ext cx="8237220" cy="4038600"/>
          </a:xfrm>
          <a:prstGeom prst="roundRect">
            <a:avLst>
              <a:gd name="adj" fmla="val 1384"/>
            </a:avLst>
          </a:prstGeom>
          <a:solidFill>
            <a:srgbClr val="FDF7F7"/>
          </a:solidFill>
          <a:ln w="38100">
            <a:solidFill>
              <a:srgbClr val="9591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D7A5B8-AACC-16F4-C771-6AF1C1D7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Organization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3C80B3-A657-1B60-5910-26CE3034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29E91FC-FEEF-7F45-72DE-3E46C09E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77</a:t>
            </a:fld>
            <a:endParaRPr lang="tr-TR" dirty="0">
              <a:latin typeface="+mj-lt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5E5F8C7-483B-69D3-E607-995F638C36B9}"/>
              </a:ext>
            </a:extLst>
          </p:cNvPr>
          <p:cNvSpPr/>
          <p:nvPr/>
        </p:nvSpPr>
        <p:spPr>
          <a:xfrm rot="16200000">
            <a:off x="6785353" y="3271042"/>
            <a:ext cx="4038600" cy="489064"/>
          </a:xfrm>
          <a:prstGeom prst="roundRect">
            <a:avLst>
              <a:gd name="adj" fmla="val 10543"/>
            </a:avLst>
          </a:prstGeom>
          <a:solidFill>
            <a:srgbClr val="9DD0FF"/>
          </a:solidFill>
          <a:ln w="38100">
            <a:solidFill>
              <a:srgbClr val="5877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F3E4D"/>
                </a:solidFill>
                <a:latin typeface="+mj-lt"/>
              </a:rPr>
              <a:t>DRAM Chips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81D5AA3-7B28-A9EC-1606-CD794CE014D2}"/>
              </a:ext>
            </a:extLst>
          </p:cNvPr>
          <p:cNvGrpSpPr/>
          <p:nvPr/>
        </p:nvGrpSpPr>
        <p:grpSpPr>
          <a:xfrm>
            <a:off x="3997456" y="1518404"/>
            <a:ext cx="4175603" cy="1572458"/>
            <a:chOff x="3968272" y="1518404"/>
            <a:chExt cx="4175603" cy="157245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9CA530F-84FE-9DA0-4DA0-15FEA274CC71}"/>
                </a:ext>
              </a:extLst>
            </p:cNvPr>
            <p:cNvSpPr/>
            <p:nvPr/>
          </p:nvSpPr>
          <p:spPr>
            <a:xfrm>
              <a:off x="4013992" y="1573649"/>
              <a:ext cx="4129883" cy="1517213"/>
            </a:xfrm>
            <a:prstGeom prst="roundRect">
              <a:avLst>
                <a:gd name="adj" fmla="val 4727"/>
              </a:avLst>
            </a:prstGeom>
            <a:solidFill>
              <a:srgbClr val="FAB36D"/>
            </a:solidFill>
            <a:ln w="28575">
              <a:solidFill>
                <a:srgbClr val="9166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04625B-EEEE-129D-365E-108B97B2E1C0}"/>
                </a:ext>
              </a:extLst>
            </p:cNvPr>
            <p:cNvSpPr txBox="1"/>
            <p:nvPr/>
          </p:nvSpPr>
          <p:spPr>
            <a:xfrm>
              <a:off x="3968272" y="1518404"/>
              <a:ext cx="1783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A3621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826D176-F4F4-F9BE-924E-11FF5A7C8EF4}"/>
              </a:ext>
            </a:extLst>
          </p:cNvPr>
          <p:cNvGrpSpPr/>
          <p:nvPr/>
        </p:nvGrpSpPr>
        <p:grpSpPr>
          <a:xfrm>
            <a:off x="3683609" y="3330908"/>
            <a:ext cx="4876513" cy="1695118"/>
            <a:chOff x="3654425" y="3330908"/>
            <a:chExt cx="4876513" cy="1695118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34075B5-428B-588D-2D5D-699F6F84893A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6078934" y="4676776"/>
              <a:ext cx="0" cy="349250"/>
            </a:xfrm>
            <a:prstGeom prst="straightConnector1">
              <a:avLst/>
            </a:prstGeom>
            <a:ln w="28575">
              <a:solidFill>
                <a:srgbClr val="94899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8968B36-69D3-95F2-A66B-DCC04D00B296}"/>
                </a:ext>
              </a:extLst>
            </p:cNvPr>
            <p:cNvSpPr/>
            <p:nvPr/>
          </p:nvSpPr>
          <p:spPr>
            <a:xfrm>
              <a:off x="4013992" y="3375025"/>
              <a:ext cx="4129883" cy="1301751"/>
            </a:xfrm>
            <a:prstGeom prst="roundRect">
              <a:avLst>
                <a:gd name="adj" fmla="val 4727"/>
              </a:avLst>
            </a:prstGeom>
            <a:solidFill>
              <a:srgbClr val="FFEDFD"/>
            </a:solidFill>
            <a:ln w="28575">
              <a:solidFill>
                <a:srgbClr val="9489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E8EAA-3FF7-264D-CF4A-8360C19B3AD1}"/>
                </a:ext>
              </a:extLst>
            </p:cNvPr>
            <p:cNvSpPr txBox="1"/>
            <p:nvPr/>
          </p:nvSpPr>
          <p:spPr>
            <a:xfrm>
              <a:off x="3975892" y="3330908"/>
              <a:ext cx="2821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D474C"/>
                  </a:solidFill>
                  <a:latin typeface="+mj-lt"/>
                </a:rPr>
                <a:t>Memory Controller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F6AEC414-D5A2-8FDE-84F8-DE439526E17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3654425" y="4025900"/>
              <a:ext cx="359567" cy="1"/>
            </a:xfrm>
            <a:prstGeom prst="straightConnector1">
              <a:avLst/>
            </a:prstGeom>
            <a:ln w="28575">
              <a:solidFill>
                <a:srgbClr val="94899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E62CAFE-E3D8-E132-E08D-CE2A626A4654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8143875" y="4025900"/>
              <a:ext cx="387063" cy="1"/>
            </a:xfrm>
            <a:prstGeom prst="straightConnector1">
              <a:avLst/>
            </a:prstGeom>
            <a:ln w="28575">
              <a:solidFill>
                <a:srgbClr val="58779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C3AEEC4-3C3E-3741-7E0D-37B6BFB5B3C8}"/>
              </a:ext>
            </a:extLst>
          </p:cNvPr>
          <p:cNvSpPr/>
          <p:nvPr/>
        </p:nvSpPr>
        <p:spPr>
          <a:xfrm>
            <a:off x="4822243" y="3711426"/>
            <a:ext cx="2571749" cy="477081"/>
          </a:xfrm>
          <a:prstGeom prst="roundRect">
            <a:avLst>
              <a:gd name="adj" fmla="val 15096"/>
            </a:avLst>
          </a:prstGeom>
          <a:solidFill>
            <a:srgbClr val="C2E0F3"/>
          </a:solidFill>
          <a:ln w="28575">
            <a:solidFill>
              <a:srgbClr val="7486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3B444A"/>
                </a:solidFill>
                <a:latin typeface="+mj-lt"/>
              </a:rPr>
              <a:t>RowHammer</a:t>
            </a:r>
            <a:endParaRPr lang="en-US" b="1" dirty="0">
              <a:solidFill>
                <a:srgbClr val="3B444A"/>
              </a:solidFill>
              <a:latin typeface="+mj-lt"/>
            </a:endParaRP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3B444A"/>
                </a:solidFill>
                <a:latin typeface="+mj-lt"/>
              </a:rPr>
              <a:t>Mitigation Mechanism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CAA8618-E428-1A4D-E41C-871858A305D3}"/>
              </a:ext>
            </a:extLst>
          </p:cNvPr>
          <p:cNvSpPr/>
          <p:nvPr/>
        </p:nvSpPr>
        <p:spPr>
          <a:xfrm>
            <a:off x="4536492" y="4267200"/>
            <a:ext cx="3143250" cy="287349"/>
          </a:xfrm>
          <a:prstGeom prst="roundRect">
            <a:avLst>
              <a:gd name="adj" fmla="val 25869"/>
            </a:avLst>
          </a:prstGeom>
          <a:solidFill>
            <a:srgbClr val="F6BDAF"/>
          </a:solidFill>
          <a:ln w="28575">
            <a:solidFill>
              <a:srgbClr val="947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A3935"/>
                </a:solidFill>
                <a:latin typeface="+mj-lt"/>
              </a:rPr>
              <a:t>Memory Request Scheduler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3F0A97D-6E8E-DE97-C187-7D0900667824}"/>
              </a:ext>
            </a:extLst>
          </p:cNvPr>
          <p:cNvGrpSpPr/>
          <p:nvPr/>
        </p:nvGrpSpPr>
        <p:grpSpPr>
          <a:xfrm>
            <a:off x="2332461" y="1771650"/>
            <a:ext cx="1351148" cy="2905126"/>
            <a:chOff x="2303277" y="1771650"/>
            <a:chExt cx="1351148" cy="290512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64C1EF-0780-58FE-8B8A-51C00718DBFD}"/>
                </a:ext>
              </a:extLst>
            </p:cNvPr>
            <p:cNvSpPr/>
            <p:nvPr/>
          </p:nvSpPr>
          <p:spPr>
            <a:xfrm>
              <a:off x="2647950" y="1771650"/>
              <a:ext cx="1006475" cy="2905126"/>
            </a:xfrm>
            <a:prstGeom prst="roundRect">
              <a:avLst>
                <a:gd name="adj" fmla="val 7238"/>
              </a:avLst>
            </a:prstGeom>
            <a:solidFill>
              <a:srgbClr val="FDB9C8"/>
            </a:solidFill>
            <a:ln w="28575">
              <a:solidFill>
                <a:srgbClr val="976E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Shared</a:t>
              </a:r>
            </a:p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Caches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DBBB9808-CEF3-631A-DFFB-F0F0527F292E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303277" y="2067510"/>
              <a:ext cx="373856" cy="0"/>
            </a:xfrm>
            <a:prstGeom prst="straightConnector1">
              <a:avLst/>
            </a:prstGeom>
            <a:ln w="28575">
              <a:solidFill>
                <a:srgbClr val="8D676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0086476-17BB-6E1D-C615-DA0013B74AB3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2303277" y="2913185"/>
              <a:ext cx="373856" cy="2656"/>
            </a:xfrm>
            <a:prstGeom prst="straightConnector1">
              <a:avLst/>
            </a:prstGeom>
            <a:ln w="28575">
              <a:solidFill>
                <a:srgbClr val="8D676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E8BAF50-2283-EA04-B22F-85E54757E3C7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303277" y="4385073"/>
              <a:ext cx="373856" cy="0"/>
            </a:xfrm>
            <a:prstGeom prst="straightConnector1">
              <a:avLst/>
            </a:prstGeom>
            <a:ln w="28575">
              <a:solidFill>
                <a:srgbClr val="8D676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C7DF367-01BC-66CB-4E29-E2028067DF98}"/>
              </a:ext>
            </a:extLst>
          </p:cNvPr>
          <p:cNvGrpSpPr/>
          <p:nvPr/>
        </p:nvGrpSpPr>
        <p:grpSpPr>
          <a:xfrm>
            <a:off x="231590" y="2217479"/>
            <a:ext cx="7941469" cy="3119696"/>
            <a:chOff x="202406" y="2217479"/>
            <a:chExt cx="7941469" cy="3119696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186A482-C7C7-9470-E336-CD3A9B177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955" y="2227003"/>
              <a:ext cx="186928" cy="0"/>
            </a:xfrm>
            <a:prstGeom prst="straightConnector1">
              <a:avLst/>
            </a:prstGeom>
            <a:ln w="28575">
              <a:solidFill>
                <a:srgbClr val="7474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7F14F58-BCC1-73EB-48B1-44BBC1EC579B}"/>
                </a:ext>
              </a:extLst>
            </p:cNvPr>
            <p:cNvSpPr/>
            <p:nvPr/>
          </p:nvSpPr>
          <p:spPr>
            <a:xfrm>
              <a:off x="202406" y="5026026"/>
              <a:ext cx="7941469" cy="311149"/>
            </a:xfrm>
            <a:prstGeom prst="roundRect">
              <a:avLst>
                <a:gd name="adj" fmla="val 25150"/>
              </a:avLst>
            </a:prstGeom>
            <a:solidFill>
              <a:srgbClr val="C6C7FC"/>
            </a:solidFill>
            <a:ln w="28575">
              <a:solidFill>
                <a:srgbClr val="7474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3B3C4C"/>
                  </a:solidFill>
                  <a:latin typeface="+mj-lt"/>
                </a:rPr>
                <a:t>Direct Memory Access (DMA)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058965AF-3202-BD88-6906-53DEA1417F3E}"/>
                </a:ext>
              </a:extLst>
            </p:cNvPr>
            <p:cNvCxnSpPr>
              <a:cxnSpLocks/>
            </p:cNvCxnSpPr>
            <p:nvPr/>
          </p:nvCxnSpPr>
          <p:spPr>
            <a:xfrm>
              <a:off x="979883" y="2217479"/>
              <a:ext cx="0" cy="2808547"/>
            </a:xfrm>
            <a:prstGeom prst="straightConnector1">
              <a:avLst/>
            </a:prstGeom>
            <a:ln w="28575">
              <a:solidFill>
                <a:srgbClr val="7474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BA3E0F6-ACDC-0406-400D-87BB7E22A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955" y="3086634"/>
              <a:ext cx="186928" cy="0"/>
            </a:xfrm>
            <a:prstGeom prst="straightConnector1">
              <a:avLst/>
            </a:prstGeom>
            <a:ln w="28575">
              <a:solidFill>
                <a:srgbClr val="7474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5CC345B-0F1E-EDD9-4CFD-0F594E7609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955" y="4573599"/>
              <a:ext cx="186928" cy="0"/>
            </a:xfrm>
            <a:prstGeom prst="straightConnector1">
              <a:avLst/>
            </a:prstGeom>
            <a:ln w="28575">
              <a:solidFill>
                <a:srgbClr val="7474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494ECDF-E2F3-73AF-DC56-EBF32F3CC968}"/>
              </a:ext>
            </a:extLst>
          </p:cNvPr>
          <p:cNvGrpSpPr/>
          <p:nvPr/>
        </p:nvGrpSpPr>
        <p:grpSpPr>
          <a:xfrm>
            <a:off x="5397929" y="1938338"/>
            <a:ext cx="1712642" cy="1063135"/>
            <a:chOff x="5368745" y="1938338"/>
            <a:chExt cx="1712642" cy="106313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385D612-B0A5-F031-4A14-651554BB5495}"/>
                </a:ext>
              </a:extLst>
            </p:cNvPr>
            <p:cNvSpPr/>
            <p:nvPr/>
          </p:nvSpPr>
          <p:spPr>
            <a:xfrm>
              <a:off x="5450030" y="1938338"/>
              <a:ext cx="1438926" cy="1018275"/>
            </a:xfrm>
            <a:prstGeom prst="roundRect">
              <a:avLst>
                <a:gd name="adj" fmla="val 7798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94949"/>
                </a:solidFill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B87502B-5A41-05FF-2A5B-F1C442CD874C}"/>
                </a:ext>
              </a:extLst>
            </p:cNvPr>
            <p:cNvSpPr txBox="1"/>
            <p:nvPr/>
          </p:nvSpPr>
          <p:spPr>
            <a:xfrm>
              <a:off x="5368745" y="2447475"/>
              <a:ext cx="16190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700" b="1" dirty="0">
                  <a:solidFill>
                    <a:srgbClr val="494949"/>
                  </a:solidFill>
                  <a:latin typeface="+mj-lt"/>
                </a:rPr>
                <a:t>Suspect</a:t>
              </a:r>
            </a:p>
            <a:p>
              <a:pPr algn="ctr">
                <a:lnSpc>
                  <a:spcPts val="1800"/>
                </a:lnSpc>
              </a:pPr>
              <a:r>
                <a:rPr lang="en-US" sz="1700" b="1" dirty="0">
                  <a:solidFill>
                    <a:srgbClr val="494949"/>
                  </a:solidFill>
                  <a:latin typeface="+mj-lt"/>
                </a:rPr>
                <a:t>Identification</a:t>
              </a:r>
            </a:p>
          </p:txBody>
        </p:sp>
        <p:pic>
          <p:nvPicPr>
            <p:cNvPr id="64" name="Image 30" descr=" ">
              <a:extLst>
                <a:ext uri="{FF2B5EF4-FFF2-40B4-BE49-F238E27FC236}">
                  <a16:creationId xmlns:a16="http://schemas.microsoft.com/office/drawing/2014/main" id="{3155949D-F733-0D8F-85E5-25FB7ED4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18188" y="1968416"/>
              <a:ext cx="520130" cy="520167"/>
            </a:xfrm>
            <a:prstGeom prst="rect">
              <a:avLst/>
            </a:prstGeom>
          </p:spPr>
        </p:pic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89F860F-E490-F866-FCCA-B183DE9A23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4135" y="2065431"/>
              <a:ext cx="187252" cy="0"/>
            </a:xfrm>
            <a:prstGeom prst="straightConnector1">
              <a:avLst/>
            </a:prstGeom>
            <a:ln w="28575">
              <a:solidFill>
                <a:srgbClr val="9191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C3B352BF-189A-009C-B6A8-D7CB7B7B8C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4135" y="2347256"/>
              <a:ext cx="187252" cy="0"/>
            </a:xfrm>
            <a:prstGeom prst="straightConnector1">
              <a:avLst/>
            </a:prstGeom>
            <a:ln w="28575">
              <a:solidFill>
                <a:srgbClr val="9191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55710AD8-C3F0-70D7-A2E8-79CBFD043B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4135" y="2837548"/>
              <a:ext cx="187252" cy="0"/>
            </a:xfrm>
            <a:prstGeom prst="straightConnector1">
              <a:avLst/>
            </a:prstGeom>
            <a:ln w="28575">
              <a:solidFill>
                <a:srgbClr val="91919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A61486E-A648-D80E-4395-E6827E139B14}"/>
              </a:ext>
            </a:extLst>
          </p:cNvPr>
          <p:cNvGrpSpPr/>
          <p:nvPr/>
        </p:nvGrpSpPr>
        <p:grpSpPr>
          <a:xfrm>
            <a:off x="3683609" y="1938338"/>
            <a:ext cx="1803225" cy="3087688"/>
            <a:chOff x="3683609" y="1938338"/>
            <a:chExt cx="1803225" cy="308768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3D928E2-AA75-511A-3675-14A402C4F6E2}"/>
                </a:ext>
              </a:extLst>
            </p:cNvPr>
            <p:cNvSpPr/>
            <p:nvPr/>
          </p:nvSpPr>
          <p:spPr>
            <a:xfrm>
              <a:off x="4092894" y="1938338"/>
              <a:ext cx="1194086" cy="1018275"/>
            </a:xfrm>
            <a:prstGeom prst="roundRect">
              <a:avLst>
                <a:gd name="adj" fmla="val 7798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484848"/>
                </a:solidFill>
                <a:latin typeface="+mj-lt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87700C1-1F9B-E0D5-B266-B5DF5C977054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3683609" y="2332255"/>
              <a:ext cx="359567" cy="1"/>
            </a:xfrm>
            <a:prstGeom prst="straightConnector1">
              <a:avLst/>
            </a:prstGeom>
            <a:ln w="28575">
              <a:solidFill>
                <a:srgbClr val="9166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EF7F641-352B-1724-2206-E0D8A9B4DE4D}"/>
                </a:ext>
              </a:extLst>
            </p:cNvPr>
            <p:cNvCxnSpPr>
              <a:cxnSpLocks/>
            </p:cNvCxnSpPr>
            <p:nvPr/>
          </p:nvCxnSpPr>
          <p:spPr>
            <a:xfrm>
              <a:off x="3841677" y="2332255"/>
              <a:ext cx="0" cy="2693771"/>
            </a:xfrm>
            <a:prstGeom prst="straightConnector1">
              <a:avLst/>
            </a:prstGeom>
            <a:ln w="28575">
              <a:solidFill>
                <a:srgbClr val="9166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C9F3869-F55C-985E-BB91-BCF86D9F5776}"/>
                </a:ext>
              </a:extLst>
            </p:cNvPr>
            <p:cNvGrpSpPr/>
            <p:nvPr/>
          </p:nvGrpSpPr>
          <p:grpSpPr>
            <a:xfrm>
              <a:off x="4012560" y="1985325"/>
              <a:ext cx="1474274" cy="964367"/>
              <a:chOff x="4012560" y="1985325"/>
              <a:chExt cx="1474274" cy="96436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8242527-2BEA-5E02-1195-8E83DAA5E6B4}"/>
                  </a:ext>
                </a:extLst>
              </p:cNvPr>
              <p:cNvSpPr txBox="1"/>
              <p:nvPr/>
            </p:nvSpPr>
            <p:spPr>
              <a:xfrm>
                <a:off x="4012560" y="1985325"/>
                <a:ext cx="1354753" cy="9643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b="1" dirty="0">
                    <a:solidFill>
                      <a:srgbClr val="494949"/>
                    </a:solidFill>
                    <a:latin typeface="+mj-lt"/>
                  </a:rPr>
                  <a:t>Memory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n-US" b="1" dirty="0">
                    <a:solidFill>
                      <a:srgbClr val="494949"/>
                    </a:solidFill>
                    <a:latin typeface="+mj-lt"/>
                  </a:rPr>
                  <a:t>Bandwidth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n-US" b="1" dirty="0">
                    <a:solidFill>
                      <a:srgbClr val="494949"/>
                    </a:solidFill>
                    <a:latin typeface="+mj-lt"/>
                  </a:rPr>
                  <a:t>Usage</a:t>
                </a:r>
              </a:p>
              <a:p>
                <a:pPr algn="ctr">
                  <a:lnSpc>
                    <a:spcPts val="1700"/>
                  </a:lnSpc>
                </a:pPr>
                <a:r>
                  <a:rPr lang="en-US" b="1" dirty="0">
                    <a:solidFill>
                      <a:srgbClr val="494949"/>
                    </a:solidFill>
                    <a:latin typeface="+mj-lt"/>
                  </a:rPr>
                  <a:t>Throttler</a:t>
                </a: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7A9E4457-C535-0756-95E4-A7FF9B0233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4600" y="2447476"/>
                <a:ext cx="192234" cy="0"/>
              </a:xfrm>
              <a:prstGeom prst="straightConnector1">
                <a:avLst/>
              </a:prstGeom>
              <a:ln w="28575">
                <a:solidFill>
                  <a:srgbClr val="91919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1A55CD8-BCAD-CB67-4C75-07635AD96854}"/>
              </a:ext>
            </a:extLst>
          </p:cNvPr>
          <p:cNvGrpSpPr/>
          <p:nvPr/>
        </p:nvGrpSpPr>
        <p:grpSpPr>
          <a:xfrm>
            <a:off x="190309" y="1771650"/>
            <a:ext cx="683851" cy="2905126"/>
            <a:chOff x="161125" y="1771650"/>
            <a:chExt cx="683851" cy="29051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96C052-FB66-2CE1-4B0A-F878E28D34E0}"/>
                </a:ext>
              </a:extLst>
            </p:cNvPr>
            <p:cNvSpPr/>
            <p:nvPr/>
          </p:nvSpPr>
          <p:spPr>
            <a:xfrm>
              <a:off x="207775" y="1771650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A35D63-F53D-EA57-0191-A213F918643B}"/>
                </a:ext>
              </a:extLst>
            </p:cNvPr>
            <p:cNvSpPr/>
            <p:nvPr/>
          </p:nvSpPr>
          <p:spPr>
            <a:xfrm>
              <a:off x="207775" y="2624138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BF41018-B874-9B1E-453F-8A3EE3987104}"/>
                </a:ext>
              </a:extLst>
            </p:cNvPr>
            <p:cNvSpPr/>
            <p:nvPr/>
          </p:nvSpPr>
          <p:spPr>
            <a:xfrm>
              <a:off x="207775" y="4093370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41D88B-C7EB-8036-9C93-E6728F1ED42A}"/>
                </a:ext>
              </a:extLst>
            </p:cNvPr>
            <p:cNvSpPr txBox="1"/>
            <p:nvPr/>
          </p:nvSpPr>
          <p:spPr>
            <a:xfrm>
              <a:off x="161125" y="1863095"/>
              <a:ext cx="683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96E49E-DEC8-4504-D966-90F675734A4C}"/>
                </a:ext>
              </a:extLst>
            </p:cNvPr>
            <p:cNvSpPr txBox="1"/>
            <p:nvPr/>
          </p:nvSpPr>
          <p:spPr>
            <a:xfrm>
              <a:off x="161125" y="2735486"/>
              <a:ext cx="683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D3CA90-AB24-5407-C022-8DE82B991F9B}"/>
                </a:ext>
              </a:extLst>
            </p:cNvPr>
            <p:cNvSpPr txBox="1"/>
            <p:nvPr/>
          </p:nvSpPr>
          <p:spPr>
            <a:xfrm>
              <a:off x="161125" y="4175848"/>
              <a:ext cx="683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  <p:sp>
          <p:nvSpPr>
            <p:cNvPr id="156" name="Shape 42">
              <a:extLst>
                <a:ext uri="{FF2B5EF4-FFF2-40B4-BE49-F238E27FC236}">
                  <a16:creationId xmlns:a16="http://schemas.microsoft.com/office/drawing/2014/main" id="{60922CD8-4688-A373-3092-E8FDEC8E4570}"/>
                </a:ext>
              </a:extLst>
            </p:cNvPr>
            <p:cNvSpPr/>
            <p:nvPr/>
          </p:nvSpPr>
          <p:spPr>
            <a:xfrm>
              <a:off x="471305" y="3469030"/>
              <a:ext cx="63490" cy="63495"/>
            </a:xfrm>
            <a:prstGeom prst="ellipse">
              <a:avLst/>
            </a:prstGeom>
            <a:solidFill>
              <a:srgbClr val="6C8D70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Shape 42">
              <a:extLst>
                <a:ext uri="{FF2B5EF4-FFF2-40B4-BE49-F238E27FC236}">
                  <a16:creationId xmlns:a16="http://schemas.microsoft.com/office/drawing/2014/main" id="{29EC8ADC-5261-69D3-0B96-4C574A4F62E6}"/>
                </a:ext>
              </a:extLst>
            </p:cNvPr>
            <p:cNvSpPr/>
            <p:nvPr/>
          </p:nvSpPr>
          <p:spPr>
            <a:xfrm>
              <a:off x="471305" y="3576129"/>
              <a:ext cx="63490" cy="63495"/>
            </a:xfrm>
            <a:prstGeom prst="ellipse">
              <a:avLst/>
            </a:prstGeom>
            <a:solidFill>
              <a:srgbClr val="6C8D70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Shape 42">
              <a:extLst>
                <a:ext uri="{FF2B5EF4-FFF2-40B4-BE49-F238E27FC236}">
                  <a16:creationId xmlns:a16="http://schemas.microsoft.com/office/drawing/2014/main" id="{74EA8836-6A3C-BEAB-A075-3AE42348B5B8}"/>
                </a:ext>
              </a:extLst>
            </p:cNvPr>
            <p:cNvSpPr/>
            <p:nvPr/>
          </p:nvSpPr>
          <p:spPr>
            <a:xfrm>
              <a:off x="471305" y="3683047"/>
              <a:ext cx="63490" cy="63495"/>
            </a:xfrm>
            <a:prstGeom prst="ellipse">
              <a:avLst/>
            </a:prstGeom>
            <a:solidFill>
              <a:srgbClr val="6C8D70"/>
            </a:solidFill>
            <a:ln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D572363-497D-B49C-D799-041A2800F327}"/>
              </a:ext>
            </a:extLst>
          </p:cNvPr>
          <p:cNvGrpSpPr/>
          <p:nvPr/>
        </p:nvGrpSpPr>
        <p:grpSpPr>
          <a:xfrm>
            <a:off x="827509" y="1775807"/>
            <a:ext cx="1446584" cy="2900969"/>
            <a:chOff x="827509" y="1775807"/>
            <a:chExt cx="1446584" cy="290096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661B29-6155-35E2-5E0A-6F64B0D90920}"/>
                </a:ext>
              </a:extLst>
            </p:cNvPr>
            <p:cNvSpPr/>
            <p:nvPr/>
          </p:nvSpPr>
          <p:spPr>
            <a:xfrm>
              <a:off x="1166811" y="1775807"/>
              <a:ext cx="1107282" cy="583406"/>
            </a:xfrm>
            <a:prstGeom prst="roundRect">
              <a:avLst>
                <a:gd name="adj" fmla="val 13863"/>
              </a:avLst>
            </a:prstGeom>
            <a:solidFill>
              <a:srgbClr val="F4B4C2"/>
            </a:solidFill>
            <a:ln w="28575">
              <a:solidFill>
                <a:srgbClr val="8D67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Private</a:t>
              </a:r>
            </a:p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Caches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544A762-1FFA-7C30-CE87-162BC69A386E}"/>
                </a:ext>
              </a:extLst>
            </p:cNvPr>
            <p:cNvSpPr/>
            <p:nvPr/>
          </p:nvSpPr>
          <p:spPr>
            <a:xfrm>
              <a:off x="1166811" y="2624138"/>
              <a:ext cx="1107282" cy="583406"/>
            </a:xfrm>
            <a:prstGeom prst="roundRect">
              <a:avLst>
                <a:gd name="adj" fmla="val 13863"/>
              </a:avLst>
            </a:prstGeom>
            <a:solidFill>
              <a:srgbClr val="F4B4C2"/>
            </a:solidFill>
            <a:ln w="28575">
              <a:solidFill>
                <a:srgbClr val="8D67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Private</a:t>
              </a:r>
            </a:p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Caches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714941F-0E1B-3590-A424-36295E794A4D}"/>
                </a:ext>
              </a:extLst>
            </p:cNvPr>
            <p:cNvSpPr/>
            <p:nvPr/>
          </p:nvSpPr>
          <p:spPr>
            <a:xfrm>
              <a:off x="1166811" y="4093370"/>
              <a:ext cx="1107282" cy="583406"/>
            </a:xfrm>
            <a:prstGeom prst="roundRect">
              <a:avLst>
                <a:gd name="adj" fmla="val 13863"/>
              </a:avLst>
            </a:prstGeom>
            <a:solidFill>
              <a:srgbClr val="F4B4C2"/>
            </a:solidFill>
            <a:ln w="28575">
              <a:solidFill>
                <a:srgbClr val="8D67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Private</a:t>
              </a:r>
            </a:p>
            <a:p>
              <a:pPr algn="ctr"/>
              <a:r>
                <a:rPr lang="en-US" b="1" dirty="0">
                  <a:solidFill>
                    <a:srgbClr val="49363A"/>
                  </a:solidFill>
                  <a:latin typeface="+mj-lt"/>
                </a:rPr>
                <a:t>Caches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69CB28B-2727-C772-8FBB-8610771D0DD4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>
              <a:off x="827509" y="2063353"/>
              <a:ext cx="339302" cy="4157"/>
            </a:xfrm>
            <a:prstGeom prst="straightConnector1">
              <a:avLst/>
            </a:prstGeom>
            <a:ln w="28575">
              <a:solidFill>
                <a:srgbClr val="8D676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E11B610-EC50-314E-8DDB-06EBF61B7325}"/>
                </a:ext>
              </a:extLst>
            </p:cNvPr>
            <p:cNvCxnSpPr>
              <a:cxnSpLocks/>
              <a:stCxn id="15" idx="3"/>
              <a:endCxn id="18" idx="1"/>
            </p:cNvCxnSpPr>
            <p:nvPr/>
          </p:nvCxnSpPr>
          <p:spPr>
            <a:xfrm>
              <a:off x="827509" y="2915841"/>
              <a:ext cx="339302" cy="0"/>
            </a:xfrm>
            <a:prstGeom prst="straightConnector1">
              <a:avLst/>
            </a:prstGeom>
            <a:ln w="28575">
              <a:solidFill>
                <a:srgbClr val="8D676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36F232F-0DA8-723B-EA54-C7A6131A5EB1}"/>
                </a:ext>
              </a:extLst>
            </p:cNvPr>
            <p:cNvCxnSpPr>
              <a:cxnSpLocks/>
              <a:stCxn id="16" idx="3"/>
              <a:endCxn id="19" idx="1"/>
            </p:cNvCxnSpPr>
            <p:nvPr/>
          </p:nvCxnSpPr>
          <p:spPr>
            <a:xfrm>
              <a:off x="827509" y="4385073"/>
              <a:ext cx="339302" cy="0"/>
            </a:xfrm>
            <a:prstGeom prst="straightConnector1">
              <a:avLst/>
            </a:prstGeom>
            <a:ln w="28575">
              <a:solidFill>
                <a:srgbClr val="8D676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Shape 42">
              <a:extLst>
                <a:ext uri="{FF2B5EF4-FFF2-40B4-BE49-F238E27FC236}">
                  <a16:creationId xmlns:a16="http://schemas.microsoft.com/office/drawing/2014/main" id="{76885CCC-68E4-8E66-613C-D6E9F3746838}"/>
                </a:ext>
              </a:extLst>
            </p:cNvPr>
            <p:cNvSpPr/>
            <p:nvPr/>
          </p:nvSpPr>
          <p:spPr>
            <a:xfrm>
              <a:off x="1688707" y="3470745"/>
              <a:ext cx="63490" cy="63495"/>
            </a:xfrm>
            <a:prstGeom prst="ellipse">
              <a:avLst/>
            </a:prstGeom>
            <a:solidFill>
              <a:srgbClr val="8D676F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Shape 42">
              <a:extLst>
                <a:ext uri="{FF2B5EF4-FFF2-40B4-BE49-F238E27FC236}">
                  <a16:creationId xmlns:a16="http://schemas.microsoft.com/office/drawing/2014/main" id="{10214687-7B66-BDF0-80E3-5D80FF04293C}"/>
                </a:ext>
              </a:extLst>
            </p:cNvPr>
            <p:cNvSpPr/>
            <p:nvPr/>
          </p:nvSpPr>
          <p:spPr>
            <a:xfrm>
              <a:off x="1688707" y="3577844"/>
              <a:ext cx="63490" cy="63495"/>
            </a:xfrm>
            <a:prstGeom prst="ellipse">
              <a:avLst/>
            </a:prstGeom>
            <a:solidFill>
              <a:srgbClr val="8D676F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Shape 42">
              <a:extLst>
                <a:ext uri="{FF2B5EF4-FFF2-40B4-BE49-F238E27FC236}">
                  <a16:creationId xmlns:a16="http://schemas.microsoft.com/office/drawing/2014/main" id="{98E9D89F-2ED7-A13C-C100-2A0C87BE75AB}"/>
                </a:ext>
              </a:extLst>
            </p:cNvPr>
            <p:cNvSpPr/>
            <p:nvPr/>
          </p:nvSpPr>
          <p:spPr>
            <a:xfrm>
              <a:off x="1688707" y="3684762"/>
              <a:ext cx="63490" cy="63495"/>
            </a:xfrm>
            <a:prstGeom prst="ellipse">
              <a:avLst/>
            </a:prstGeom>
            <a:solidFill>
              <a:srgbClr val="8D676F"/>
            </a:solidFill>
            <a:ln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A42FCF94-90A4-E7A6-458A-3DE3EC0431DC}"/>
              </a:ext>
            </a:extLst>
          </p:cNvPr>
          <p:cNvSpPr txBox="1"/>
          <p:nvPr/>
        </p:nvSpPr>
        <p:spPr>
          <a:xfrm>
            <a:off x="117526" y="1449778"/>
            <a:ext cx="18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4A4A"/>
                </a:solidFill>
                <a:latin typeface="+mj-lt"/>
              </a:rPr>
              <a:t>Processor Chip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4E267C8-6F72-288A-0469-B21A768AF0A9}"/>
              </a:ext>
            </a:extLst>
          </p:cNvPr>
          <p:cNvGrpSpPr/>
          <p:nvPr/>
        </p:nvGrpSpPr>
        <p:grpSpPr>
          <a:xfrm>
            <a:off x="5591415" y="1938338"/>
            <a:ext cx="2533152" cy="1468336"/>
            <a:chOff x="5562231" y="1938338"/>
            <a:chExt cx="2533152" cy="1468336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C3B4DC5-1D4E-766C-7AA0-ECBC4F72C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7223" y="3102437"/>
              <a:ext cx="0" cy="270207"/>
            </a:xfrm>
            <a:prstGeom prst="straightConnector1">
              <a:avLst/>
            </a:prstGeom>
            <a:ln w="28575">
              <a:solidFill>
                <a:srgbClr val="9166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056C68D-4640-1CE0-DBE0-F4B718127E76}"/>
                </a:ext>
              </a:extLst>
            </p:cNvPr>
            <p:cNvSpPr/>
            <p:nvPr/>
          </p:nvSpPr>
          <p:spPr>
            <a:xfrm>
              <a:off x="7076208" y="1938338"/>
              <a:ext cx="1019175" cy="240506"/>
            </a:xfrm>
            <a:prstGeom prst="roundRect">
              <a:avLst>
                <a:gd name="adj" fmla="val 35667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494949"/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C30C839-427F-0A15-0D5D-F6020043201C}"/>
                </a:ext>
              </a:extLst>
            </p:cNvPr>
            <p:cNvSpPr/>
            <p:nvPr/>
          </p:nvSpPr>
          <p:spPr>
            <a:xfrm>
              <a:off x="7076208" y="2227003"/>
              <a:ext cx="1019175" cy="240506"/>
            </a:xfrm>
            <a:prstGeom prst="roundRect">
              <a:avLst>
                <a:gd name="adj" fmla="val 35667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494949"/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0724F39-F0FC-5D3B-4C1C-31BDE438DFA5}"/>
                </a:ext>
              </a:extLst>
            </p:cNvPr>
            <p:cNvSpPr/>
            <p:nvPr/>
          </p:nvSpPr>
          <p:spPr>
            <a:xfrm>
              <a:off x="7076208" y="2720333"/>
              <a:ext cx="1019175" cy="240506"/>
            </a:xfrm>
            <a:prstGeom prst="roundRect">
              <a:avLst>
                <a:gd name="adj" fmla="val 35667"/>
              </a:avLst>
            </a:prstGeom>
            <a:solidFill>
              <a:srgbClr val="F2F2F2"/>
            </a:solidFill>
            <a:ln w="28575">
              <a:solidFill>
                <a:srgbClr val="9191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494949"/>
                  </a:solidFill>
                  <a:latin typeface="+mj-lt"/>
                </a:rPr>
                <a:t>Thread N</a:t>
              </a:r>
            </a:p>
          </p:txBody>
        </p:sp>
        <p:sp>
          <p:nvSpPr>
            <p:cNvPr id="165" name="Shape 42">
              <a:extLst>
                <a:ext uri="{FF2B5EF4-FFF2-40B4-BE49-F238E27FC236}">
                  <a16:creationId xmlns:a16="http://schemas.microsoft.com/office/drawing/2014/main" id="{F4501B6C-2570-6DA0-B0BA-BD2BB556D170}"/>
                </a:ext>
              </a:extLst>
            </p:cNvPr>
            <p:cNvSpPr/>
            <p:nvPr/>
          </p:nvSpPr>
          <p:spPr>
            <a:xfrm>
              <a:off x="7571118" y="2503057"/>
              <a:ext cx="45719" cy="45723"/>
            </a:xfrm>
            <a:prstGeom prst="ellipse">
              <a:avLst/>
            </a:prstGeom>
            <a:solidFill>
              <a:srgbClr val="91919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Shape 42">
              <a:extLst>
                <a:ext uri="{FF2B5EF4-FFF2-40B4-BE49-F238E27FC236}">
                  <a16:creationId xmlns:a16="http://schemas.microsoft.com/office/drawing/2014/main" id="{08F646EA-32CB-65B3-A88B-9ACECF60C304}"/>
                </a:ext>
              </a:extLst>
            </p:cNvPr>
            <p:cNvSpPr/>
            <p:nvPr/>
          </p:nvSpPr>
          <p:spPr>
            <a:xfrm>
              <a:off x="7571118" y="2571985"/>
              <a:ext cx="45719" cy="45723"/>
            </a:xfrm>
            <a:prstGeom prst="ellipse">
              <a:avLst/>
            </a:prstGeom>
            <a:solidFill>
              <a:srgbClr val="91919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Shape 42">
              <a:extLst>
                <a:ext uri="{FF2B5EF4-FFF2-40B4-BE49-F238E27FC236}">
                  <a16:creationId xmlns:a16="http://schemas.microsoft.com/office/drawing/2014/main" id="{18843C89-1286-7C58-53FF-C75F07E964F4}"/>
                </a:ext>
              </a:extLst>
            </p:cNvPr>
            <p:cNvSpPr/>
            <p:nvPr/>
          </p:nvSpPr>
          <p:spPr>
            <a:xfrm>
              <a:off x="7571118" y="2640913"/>
              <a:ext cx="45719" cy="45723"/>
            </a:xfrm>
            <a:prstGeom prst="ellipse">
              <a:avLst/>
            </a:prstGeom>
            <a:solidFill>
              <a:srgbClr val="919191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1206C261-8279-A660-0083-7D2A2199B270}"/>
                </a:ext>
              </a:extLst>
            </p:cNvPr>
            <p:cNvSpPr txBox="1"/>
            <p:nvPr/>
          </p:nvSpPr>
          <p:spPr>
            <a:xfrm>
              <a:off x="5562231" y="3068120"/>
              <a:ext cx="1980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91663C"/>
                  </a:solidFill>
                  <a:latin typeface="+mj-lt"/>
                </a:rPr>
                <a:t>Observing 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8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7547-418D-3495-4886-EEF78DFA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D7F61-BFF6-974D-C67F-BB3F83CB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Identifying Suspect Threads: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 Example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791FE6-B594-285D-77F8-ADD6EB10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78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85323-65C6-45CB-6B59-A6D5C19E3766}"/>
              </a:ext>
            </a:extLst>
          </p:cNvPr>
          <p:cNvSpPr txBox="1"/>
          <p:nvPr/>
        </p:nvSpPr>
        <p:spPr>
          <a:xfrm>
            <a:off x="39889" y="1140448"/>
            <a:ext cx="908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detects</a:t>
            </a:r>
            <a:r>
              <a:rPr lang="en-US" sz="2400" dirty="0">
                <a:latin typeface="+mj-lt"/>
              </a:rPr>
              <a:t> threads that trigger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too many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96CC4A8-481E-6AF7-CDAE-1B658B8A5B8C}"/>
              </a:ext>
            </a:extLst>
          </p:cNvPr>
          <p:cNvSpPr/>
          <p:nvPr/>
        </p:nvSpPr>
        <p:spPr>
          <a:xfrm>
            <a:off x="867010" y="2414893"/>
            <a:ext cx="3646437" cy="29312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279598D-1A0B-40F3-FC28-D58C1BEFDC36}"/>
              </a:ext>
            </a:extLst>
          </p:cNvPr>
          <p:cNvSpPr/>
          <p:nvPr/>
        </p:nvSpPr>
        <p:spPr>
          <a:xfrm>
            <a:off x="3033733" y="2767461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T2: 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FFFFA2-BCFD-F212-592A-B1B3998BFAF9}"/>
              </a:ext>
            </a:extLst>
          </p:cNvPr>
          <p:cNvSpPr/>
          <p:nvPr/>
        </p:nvSpPr>
        <p:spPr>
          <a:xfrm>
            <a:off x="1822611" y="2865193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T1: 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E18507-D4A0-4F96-8607-6B194988548B}"/>
              </a:ext>
            </a:extLst>
          </p:cNvPr>
          <p:cNvSpPr/>
          <p:nvPr/>
        </p:nvSpPr>
        <p:spPr>
          <a:xfrm>
            <a:off x="1978889" y="3369636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T3: 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A15751-BC1A-405E-4F22-A0F06FC52E2B}"/>
              </a:ext>
            </a:extLst>
          </p:cNvPr>
          <p:cNvSpPr/>
          <p:nvPr/>
        </p:nvSpPr>
        <p:spPr>
          <a:xfrm>
            <a:off x="1450966" y="3880503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T4: 30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80F57CD-0C50-D2CC-43D5-3C22308EC99E}"/>
              </a:ext>
            </a:extLst>
          </p:cNvPr>
          <p:cNvSpPr/>
          <p:nvPr/>
        </p:nvSpPr>
        <p:spPr>
          <a:xfrm>
            <a:off x="3136696" y="3310076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T5: 20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EC205E6-BE7B-CBBE-758C-8E72A7496B1D}"/>
              </a:ext>
            </a:extLst>
          </p:cNvPr>
          <p:cNvSpPr/>
          <p:nvPr/>
        </p:nvSpPr>
        <p:spPr>
          <a:xfrm>
            <a:off x="2588212" y="3852692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T6: 90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F002170-571D-FF82-3247-15100F6B0050}"/>
              </a:ext>
            </a:extLst>
          </p:cNvPr>
          <p:cNvSpPr/>
          <p:nvPr/>
        </p:nvSpPr>
        <p:spPr>
          <a:xfrm>
            <a:off x="1822610" y="4412096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T7: 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11E9FE-25E8-83F9-F1B4-8E1394B11F26}"/>
              </a:ext>
            </a:extLst>
          </p:cNvPr>
          <p:cNvSpPr/>
          <p:nvPr/>
        </p:nvSpPr>
        <p:spPr>
          <a:xfrm>
            <a:off x="2913481" y="4327604"/>
            <a:ext cx="891041" cy="357123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T8: 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25B37C-6CA6-1CA5-F8C4-51475193DA78}"/>
              </a:ext>
            </a:extLst>
          </p:cNvPr>
          <p:cNvGrpSpPr/>
          <p:nvPr/>
        </p:nvGrpSpPr>
        <p:grpSpPr>
          <a:xfrm>
            <a:off x="6090692" y="2133534"/>
            <a:ext cx="1947137" cy="4297898"/>
            <a:chOff x="6090692" y="2133534"/>
            <a:chExt cx="1947137" cy="4297898"/>
          </a:xfrm>
        </p:grpSpPr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DF7D0FDE-88C5-99FE-6561-388D839D82FA}"/>
                </a:ext>
              </a:extLst>
            </p:cNvPr>
            <p:cNvSpPr/>
            <p:nvPr/>
          </p:nvSpPr>
          <p:spPr>
            <a:xfrm>
              <a:off x="6090692" y="3822128"/>
              <a:ext cx="547369" cy="285789"/>
            </a:xfrm>
            <a:prstGeom prst="rightArrow">
              <a:avLst>
                <a:gd name="adj1" fmla="val 38283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A32CFF41-11EE-F2D1-53B1-5AAB37444EF7}"/>
                </a:ext>
              </a:extLst>
            </p:cNvPr>
            <p:cNvSpPr/>
            <p:nvPr/>
          </p:nvSpPr>
          <p:spPr>
            <a:xfrm>
              <a:off x="6705448" y="2150758"/>
              <a:ext cx="891041" cy="357123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T6: 90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8DD55E7-E39D-FFFA-9367-63699D59D2C9}"/>
                </a:ext>
              </a:extLst>
            </p:cNvPr>
            <p:cNvSpPr/>
            <p:nvPr/>
          </p:nvSpPr>
          <p:spPr>
            <a:xfrm>
              <a:off x="6705448" y="2620882"/>
              <a:ext cx="891041" cy="357123"/>
            </a:xfrm>
            <a:prstGeom prst="roundRect">
              <a:avLst/>
            </a:prstGeom>
            <a:solidFill>
              <a:srgbClr val="C5E0B4"/>
            </a:solidFill>
            <a:ln w="28575"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385723"/>
                  </a:solidFill>
                  <a:latin typeface="+mj-lt"/>
                </a:rPr>
                <a:t>T4: 30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CDA36F66-888F-B1F3-2D37-6DB6A60CD078}"/>
                </a:ext>
              </a:extLst>
            </p:cNvPr>
            <p:cNvSpPr/>
            <p:nvPr/>
          </p:nvSpPr>
          <p:spPr>
            <a:xfrm>
              <a:off x="6705448" y="3091006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T1: 25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32B386B-08DA-4D1E-1D2E-34CB2C37D73E}"/>
                </a:ext>
              </a:extLst>
            </p:cNvPr>
            <p:cNvSpPr/>
            <p:nvPr/>
          </p:nvSpPr>
          <p:spPr>
            <a:xfrm>
              <a:off x="6705448" y="3561130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T5: 20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96409FF-AFCD-0064-CE40-E1AFDF058185}"/>
                </a:ext>
              </a:extLst>
            </p:cNvPr>
            <p:cNvSpPr/>
            <p:nvPr/>
          </p:nvSpPr>
          <p:spPr>
            <a:xfrm>
              <a:off x="6705448" y="4031254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T3: 11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905CA52D-E9ED-2EEE-BFEF-28A6146918FB}"/>
                </a:ext>
              </a:extLst>
            </p:cNvPr>
            <p:cNvSpPr/>
            <p:nvPr/>
          </p:nvSpPr>
          <p:spPr>
            <a:xfrm>
              <a:off x="6705448" y="4501378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T7: 5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507656C0-5FCF-66E0-AF6F-91FC85DCC81C}"/>
                </a:ext>
              </a:extLst>
            </p:cNvPr>
            <p:cNvSpPr/>
            <p:nvPr/>
          </p:nvSpPr>
          <p:spPr>
            <a:xfrm>
              <a:off x="6705448" y="4971502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T2: 3</a:t>
              </a: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81FD3ECA-1317-EE32-2088-5D8E715A5EA0}"/>
                </a:ext>
              </a:extLst>
            </p:cNvPr>
            <p:cNvSpPr/>
            <p:nvPr/>
          </p:nvSpPr>
          <p:spPr>
            <a:xfrm>
              <a:off x="6705448" y="5441627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T8: 0</a:t>
              </a:r>
            </a:p>
          </p:txBody>
        </p:sp>
        <p:pic>
          <p:nvPicPr>
            <p:cNvPr id="112" name="Picture 2" descr="Hacker - Free security icons">
              <a:extLst>
                <a:ext uri="{FF2B5EF4-FFF2-40B4-BE49-F238E27FC236}">
                  <a16:creationId xmlns:a16="http://schemas.microsoft.com/office/drawing/2014/main" id="{21A4CC18-A410-6E89-F901-F36513771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258" y="2133534"/>
              <a:ext cx="391571" cy="39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14" descr="A blue circle with black dots and yellow dots&#10;&#10;Description automatically generated">
              <a:extLst>
                <a:ext uri="{FF2B5EF4-FFF2-40B4-BE49-F238E27FC236}">
                  <a16:creationId xmlns:a16="http://schemas.microsoft.com/office/drawing/2014/main" id="{63571FDD-90F8-F0BF-FA10-7FD6B9E2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351" y="5814199"/>
              <a:ext cx="617233" cy="61723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1F847-FEC6-3603-7239-456B2027A472}"/>
              </a:ext>
            </a:extLst>
          </p:cNvPr>
          <p:cNvGrpSpPr/>
          <p:nvPr/>
        </p:nvGrpSpPr>
        <p:grpSpPr>
          <a:xfrm>
            <a:off x="4457220" y="2150758"/>
            <a:ext cx="1775940" cy="4276735"/>
            <a:chOff x="4457220" y="2150758"/>
            <a:chExt cx="1775940" cy="4276735"/>
          </a:xfrm>
        </p:grpSpPr>
        <p:sp>
          <p:nvSpPr>
            <p:cNvPr id="94" name="Arrow: Right 93">
              <a:extLst>
                <a:ext uri="{FF2B5EF4-FFF2-40B4-BE49-F238E27FC236}">
                  <a16:creationId xmlns:a16="http://schemas.microsoft.com/office/drawing/2014/main" id="{8B95C217-ABC5-D284-3D74-E726E5E5A022}"/>
                </a:ext>
              </a:extLst>
            </p:cNvPr>
            <p:cNvSpPr/>
            <p:nvPr/>
          </p:nvSpPr>
          <p:spPr>
            <a:xfrm>
              <a:off x="4457220" y="3822128"/>
              <a:ext cx="547369" cy="285789"/>
            </a:xfrm>
            <a:prstGeom prst="rightArrow">
              <a:avLst>
                <a:gd name="adj1" fmla="val 38283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9320475-A8E0-ECB1-08D1-C41833080F3A}"/>
                </a:ext>
              </a:extLst>
            </p:cNvPr>
            <p:cNvSpPr/>
            <p:nvPr/>
          </p:nvSpPr>
          <p:spPr>
            <a:xfrm>
              <a:off x="5102120" y="2150758"/>
              <a:ext cx="891041" cy="357123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T6: 90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115C8A28-15CF-F6FD-643A-2F596C9A408B}"/>
                </a:ext>
              </a:extLst>
            </p:cNvPr>
            <p:cNvSpPr/>
            <p:nvPr/>
          </p:nvSpPr>
          <p:spPr>
            <a:xfrm>
              <a:off x="5102120" y="2620882"/>
              <a:ext cx="891041" cy="357123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T4: 30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C45F8731-9FE3-64B7-5C73-DD4B76C1E736}"/>
                </a:ext>
              </a:extLst>
            </p:cNvPr>
            <p:cNvSpPr/>
            <p:nvPr/>
          </p:nvSpPr>
          <p:spPr>
            <a:xfrm>
              <a:off x="5102120" y="3091006"/>
              <a:ext cx="891041" cy="357123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843C0C"/>
                  </a:solidFill>
                  <a:latin typeface="+mj-lt"/>
                </a:rPr>
                <a:t>T1: 25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950224AF-B987-1142-5F16-31B22DCFEBED}"/>
                </a:ext>
              </a:extLst>
            </p:cNvPr>
            <p:cNvSpPr/>
            <p:nvPr/>
          </p:nvSpPr>
          <p:spPr>
            <a:xfrm>
              <a:off x="5102120" y="3561130"/>
              <a:ext cx="891041" cy="357123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843C0C"/>
                  </a:solidFill>
                  <a:latin typeface="+mj-lt"/>
                </a:rPr>
                <a:t>T5: 20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DBC69834-59BB-F624-5AED-DB9B5E2CC8EC}"/>
                </a:ext>
              </a:extLst>
            </p:cNvPr>
            <p:cNvSpPr/>
            <p:nvPr/>
          </p:nvSpPr>
          <p:spPr>
            <a:xfrm>
              <a:off x="5102120" y="4031254"/>
              <a:ext cx="891041" cy="357123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843C0C"/>
                  </a:solidFill>
                  <a:latin typeface="+mj-lt"/>
                </a:rPr>
                <a:t>T3: 11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8886897C-1EB3-6142-F457-512ACD81038C}"/>
                </a:ext>
              </a:extLst>
            </p:cNvPr>
            <p:cNvSpPr/>
            <p:nvPr/>
          </p:nvSpPr>
          <p:spPr>
            <a:xfrm>
              <a:off x="5102120" y="4501378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T7: 5</a:t>
              </a: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CC1BF0CC-74CE-C25D-42B3-38E2A1C8C8A5}"/>
                </a:ext>
              </a:extLst>
            </p:cNvPr>
            <p:cNvSpPr/>
            <p:nvPr/>
          </p:nvSpPr>
          <p:spPr>
            <a:xfrm>
              <a:off x="5102120" y="4971502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T2: 3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9C671EF5-01FC-7374-DFDE-7AE37F7686FC}"/>
                </a:ext>
              </a:extLst>
            </p:cNvPr>
            <p:cNvSpPr/>
            <p:nvPr/>
          </p:nvSpPr>
          <p:spPr>
            <a:xfrm>
              <a:off x="5102120" y="5441627"/>
              <a:ext cx="891041" cy="3571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T8: 0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99A7368B-D0BD-1734-5695-EC339399B5FC}"/>
                </a:ext>
              </a:extLst>
            </p:cNvPr>
            <p:cNvSpPr/>
            <p:nvPr/>
          </p:nvSpPr>
          <p:spPr>
            <a:xfrm>
              <a:off x="5327728" y="5989343"/>
              <a:ext cx="439823" cy="438150"/>
            </a:xfrm>
            <a:prstGeom prst="roundRect">
              <a:avLst/>
            </a:prstGeom>
            <a:solidFill>
              <a:srgbClr val="01C0FA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55A3"/>
                  </a:solidFill>
                </a:rPr>
                <a:t>&gt;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CF5051-9170-DFBA-27C4-0F2F65FC17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1560" y="443992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6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6129E-2E30-350C-78DB-CEE681F79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071041-EC34-14F5-281C-59D1DF1A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Identifying Suspect Threads: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 Level Algorithm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E45887-768C-640D-637F-1B9ADC03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EEEFAA-0AC3-C30F-26CE-D995828A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79</a:t>
            </a:fld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8807D-90B4-63DF-C8E8-D259DEDEE5D7}"/>
              </a:ext>
            </a:extLst>
          </p:cNvPr>
          <p:cNvSpPr txBox="1"/>
          <p:nvPr/>
        </p:nvSpPr>
        <p:spPr>
          <a:xfrm>
            <a:off x="39889" y="1140448"/>
            <a:ext cx="908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detects</a:t>
            </a:r>
            <a:r>
              <a:rPr lang="en-US" sz="2400" dirty="0">
                <a:latin typeface="+mj-lt"/>
              </a:rPr>
              <a:t> threads that trigger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too many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6BD7B2-BEAC-F33A-AB84-5DE767227FEC}"/>
              </a:ext>
            </a:extLst>
          </p:cNvPr>
          <p:cNvGrpSpPr/>
          <p:nvPr/>
        </p:nvGrpSpPr>
        <p:grpSpPr>
          <a:xfrm>
            <a:off x="425624" y="4770569"/>
            <a:ext cx="8122256" cy="438150"/>
            <a:chOff x="425624" y="2798323"/>
            <a:chExt cx="8122256" cy="4381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0D5D9B3-F08C-A8B8-BF53-0F444D629FB4}"/>
                </a:ext>
              </a:extLst>
            </p:cNvPr>
            <p:cNvSpPr/>
            <p:nvPr/>
          </p:nvSpPr>
          <p:spPr>
            <a:xfrm>
              <a:off x="425624" y="2798323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4085D1A-A14B-ADAF-28D9-6060F98486D4}"/>
                </a:ext>
              </a:extLst>
            </p:cNvPr>
            <p:cNvSpPr/>
            <p:nvPr/>
          </p:nvSpPr>
          <p:spPr>
            <a:xfrm>
              <a:off x="2379184" y="2798323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D065136-E6C6-53F4-17C5-96825D59037B}"/>
                </a:ext>
              </a:extLst>
            </p:cNvPr>
            <p:cNvSpPr/>
            <p:nvPr/>
          </p:nvSpPr>
          <p:spPr>
            <a:xfrm>
              <a:off x="4332744" y="2798323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87E8C1F-9F4D-F85B-EE8D-2A93314D1C87}"/>
                </a:ext>
              </a:extLst>
            </p:cNvPr>
            <p:cNvSpPr/>
            <p:nvPr/>
          </p:nvSpPr>
          <p:spPr>
            <a:xfrm>
              <a:off x="6291488" y="2798323"/>
              <a:ext cx="1771315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Thread 4</a:t>
              </a:r>
            </a:p>
          </p:txBody>
        </p:sp>
        <p:sp>
          <p:nvSpPr>
            <p:cNvPr id="19" name="Shape 42">
              <a:extLst>
                <a:ext uri="{FF2B5EF4-FFF2-40B4-BE49-F238E27FC236}">
                  <a16:creationId xmlns:a16="http://schemas.microsoft.com/office/drawing/2014/main" id="{8715A4AB-94E8-69A3-B33A-0AB7A8E84995}"/>
                </a:ext>
              </a:extLst>
            </p:cNvPr>
            <p:cNvSpPr/>
            <p:nvPr/>
          </p:nvSpPr>
          <p:spPr>
            <a:xfrm>
              <a:off x="8191320" y="2969645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Shape 42">
              <a:extLst>
                <a:ext uri="{FF2B5EF4-FFF2-40B4-BE49-F238E27FC236}">
                  <a16:creationId xmlns:a16="http://schemas.microsoft.com/office/drawing/2014/main" id="{E763F2AC-C5D7-F72D-1074-97C5E729FBFD}"/>
                </a:ext>
              </a:extLst>
            </p:cNvPr>
            <p:cNvSpPr/>
            <p:nvPr/>
          </p:nvSpPr>
          <p:spPr>
            <a:xfrm>
              <a:off x="8331440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hape 42">
              <a:extLst>
                <a:ext uri="{FF2B5EF4-FFF2-40B4-BE49-F238E27FC236}">
                  <a16:creationId xmlns:a16="http://schemas.microsoft.com/office/drawing/2014/main" id="{C24569C9-5C7C-2F4C-6B6C-72808C13A46C}"/>
                </a:ext>
              </a:extLst>
            </p:cNvPr>
            <p:cNvSpPr/>
            <p:nvPr/>
          </p:nvSpPr>
          <p:spPr>
            <a:xfrm>
              <a:off x="8471560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AEA7B0-726B-85B6-033B-ECA1D74B587F}"/>
              </a:ext>
            </a:extLst>
          </p:cNvPr>
          <p:cNvGrpSpPr/>
          <p:nvPr/>
        </p:nvGrpSpPr>
        <p:grpSpPr>
          <a:xfrm>
            <a:off x="1953955" y="2386172"/>
            <a:ext cx="2128520" cy="2059563"/>
            <a:chOff x="1882036" y="4210184"/>
            <a:chExt cx="2128520" cy="20595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4FFD579-F05A-4240-51B2-3E13C7B2402D}"/>
                </a:ext>
              </a:extLst>
            </p:cNvPr>
            <p:cNvSpPr/>
            <p:nvPr/>
          </p:nvSpPr>
          <p:spPr>
            <a:xfrm>
              <a:off x="2377337" y="4210184"/>
              <a:ext cx="1137919" cy="1051292"/>
            </a:xfrm>
            <a:prstGeom prst="roundRect">
              <a:avLst/>
            </a:prstGeom>
            <a:solidFill>
              <a:srgbClr val="01C0FA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0055A3"/>
                  </a:solidFill>
                </a:rPr>
                <a:t>&gt;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6980F3-8738-E589-CE74-D3B1CA83641F}"/>
                </a:ext>
              </a:extLst>
            </p:cNvPr>
            <p:cNvSpPr txBox="1"/>
            <p:nvPr/>
          </p:nvSpPr>
          <p:spPr>
            <a:xfrm>
              <a:off x="1882036" y="5346417"/>
              <a:ext cx="21285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Minimum score to consider a thread as suspect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80C19E-88E7-87DE-B621-23C2049BFA18}"/>
              </a:ext>
            </a:extLst>
          </p:cNvPr>
          <p:cNvGrpSpPr/>
          <p:nvPr/>
        </p:nvGrpSpPr>
        <p:grpSpPr>
          <a:xfrm>
            <a:off x="4222970" y="1975875"/>
            <a:ext cx="2681246" cy="2203135"/>
            <a:chOff x="4582561" y="3799887"/>
            <a:chExt cx="2681246" cy="2203135"/>
          </a:xfrm>
        </p:grpSpPr>
        <p:pic>
          <p:nvPicPr>
            <p:cNvPr id="8" name="Picture 7" descr="A blue circle with black dots and yellow dots&#10;&#10;Description automatically generated">
              <a:extLst>
                <a:ext uri="{FF2B5EF4-FFF2-40B4-BE49-F238E27FC236}">
                  <a16:creationId xmlns:a16="http://schemas.microsoft.com/office/drawing/2014/main" id="{42C067A8-52D0-C2EA-5D74-CB24DD9C1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621" y="3799887"/>
              <a:ext cx="1518008" cy="151800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98193A-1670-61C7-F9A7-98D486887731}"/>
                </a:ext>
              </a:extLst>
            </p:cNvPr>
            <p:cNvSpPr txBox="1"/>
            <p:nvPr/>
          </p:nvSpPr>
          <p:spPr>
            <a:xfrm>
              <a:off x="4582561" y="5356691"/>
              <a:ext cx="268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Maximum deviation</a:t>
              </a:r>
            </a:p>
            <a:p>
              <a:pPr algn="ctr"/>
              <a:r>
                <a:rPr lang="en-US" b="1" dirty="0">
                  <a:latin typeface="+mj-lt"/>
                </a:rPr>
                <a:t>from the average score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38E790-28D9-BAD4-597E-502B974DEE83}"/>
              </a:ext>
            </a:extLst>
          </p:cNvPr>
          <p:cNvGrpSpPr/>
          <p:nvPr/>
        </p:nvGrpSpPr>
        <p:grpSpPr>
          <a:xfrm>
            <a:off x="423777" y="4228729"/>
            <a:ext cx="6344040" cy="443885"/>
            <a:chOff x="423777" y="2199517"/>
            <a:chExt cx="6344040" cy="44388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B9D6983-0BF8-A901-B630-4938F142B940}"/>
                </a:ext>
              </a:extLst>
            </p:cNvPr>
            <p:cNvSpPr/>
            <p:nvPr/>
          </p:nvSpPr>
          <p:spPr>
            <a:xfrm>
              <a:off x="423777" y="2205252"/>
              <a:ext cx="439823" cy="438150"/>
            </a:xfrm>
            <a:prstGeom prst="roundRect">
              <a:avLst/>
            </a:prstGeom>
            <a:solidFill>
              <a:srgbClr val="01C0FA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55A3"/>
                  </a:solidFill>
                </a:rPr>
                <a:t>&gt;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2950A20-50E1-4F74-56EE-0BCD9A320BF1}"/>
                </a:ext>
              </a:extLst>
            </p:cNvPr>
            <p:cNvSpPr/>
            <p:nvPr/>
          </p:nvSpPr>
          <p:spPr>
            <a:xfrm>
              <a:off x="6327994" y="2199517"/>
              <a:ext cx="439823" cy="438150"/>
            </a:xfrm>
            <a:prstGeom prst="roundRect">
              <a:avLst/>
            </a:prstGeom>
            <a:solidFill>
              <a:srgbClr val="01C0FA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55A3"/>
                  </a:solidFill>
                </a:rPr>
                <a:t>&gt;</a:t>
              </a:r>
            </a:p>
          </p:txBody>
        </p:sp>
      </p:grpSp>
      <p:pic>
        <p:nvPicPr>
          <p:cNvPr id="34" name="Picture 33" descr="A blue circle with black dots and yellow dots&#10;&#10;Description automatically generated">
            <a:extLst>
              <a:ext uri="{FF2B5EF4-FFF2-40B4-BE49-F238E27FC236}">
                <a16:creationId xmlns:a16="http://schemas.microsoft.com/office/drawing/2014/main" id="{CEA48A62-2BF2-2BEE-CCAC-8A459DA6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07" y="4010817"/>
            <a:ext cx="671527" cy="67152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8B555F-FFBB-6CB8-07C4-FA291481749D}"/>
              </a:ext>
            </a:extLst>
          </p:cNvPr>
          <p:cNvGrpSpPr/>
          <p:nvPr/>
        </p:nvGrpSpPr>
        <p:grpSpPr>
          <a:xfrm>
            <a:off x="798876" y="5318424"/>
            <a:ext cx="6937095" cy="941476"/>
            <a:chOff x="798876" y="3289212"/>
            <a:chExt cx="6937095" cy="94147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51564C3-CC1A-DFD3-8DCA-67050286C24E}"/>
                </a:ext>
              </a:extLst>
            </p:cNvPr>
            <p:cNvGrpSpPr/>
            <p:nvPr/>
          </p:nvGrpSpPr>
          <p:grpSpPr>
            <a:xfrm>
              <a:off x="984447" y="3289212"/>
              <a:ext cx="6522887" cy="656176"/>
              <a:chOff x="984447" y="3289212"/>
              <a:chExt cx="6522887" cy="656176"/>
            </a:xfrm>
          </p:grpSpPr>
          <p:pic>
            <p:nvPicPr>
              <p:cNvPr id="40" name="Picture 2" descr="Hacker - Free security icons">
                <a:extLst>
                  <a:ext uri="{FF2B5EF4-FFF2-40B4-BE49-F238E27FC236}">
                    <a16:creationId xmlns:a16="http://schemas.microsoft.com/office/drawing/2014/main" id="{C8D9B7A9-4D93-73FD-EA55-8CF9C8DF62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1158" y="3289212"/>
                <a:ext cx="656176" cy="65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6" descr="Smiley Face Digital Download SVG PNG JPG Dxf Ai Pdf - Etsy">
                <a:extLst>
                  <a:ext uri="{FF2B5EF4-FFF2-40B4-BE49-F238E27FC236}">
                    <a16:creationId xmlns:a16="http://schemas.microsoft.com/office/drawing/2014/main" id="{09294B85-2CCE-F0C5-7191-DD790B138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7" t="22507" r="15686" b="21955"/>
              <a:stretch/>
            </p:blipFill>
            <p:spPr bwMode="auto">
              <a:xfrm>
                <a:off x="4896216" y="3292920"/>
                <a:ext cx="640675" cy="64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Smiley Face Digital Download SVG PNG JPG Dxf Ai Pdf - Etsy">
                <a:extLst>
                  <a:ext uri="{FF2B5EF4-FFF2-40B4-BE49-F238E27FC236}">
                    <a16:creationId xmlns:a16="http://schemas.microsoft.com/office/drawing/2014/main" id="{C50D95BC-9C72-2E77-76FF-87B9348A52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7" t="22507" r="15686" b="21955"/>
              <a:stretch/>
            </p:blipFill>
            <p:spPr bwMode="auto">
              <a:xfrm>
                <a:off x="2925864" y="3292920"/>
                <a:ext cx="640675" cy="64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Smiley Face Digital Download SVG PNG JPG Dxf Ai Pdf - Etsy">
                <a:extLst>
                  <a:ext uri="{FF2B5EF4-FFF2-40B4-BE49-F238E27FC236}">
                    <a16:creationId xmlns:a16="http://schemas.microsoft.com/office/drawing/2014/main" id="{8242C93A-3B2A-C1DA-76D2-82E291A82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7" t="22507" r="15686" b="21955"/>
              <a:stretch/>
            </p:blipFill>
            <p:spPr bwMode="auto">
              <a:xfrm>
                <a:off x="984447" y="3292920"/>
                <a:ext cx="640675" cy="64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E68712-6E7E-D5E7-6B33-8C7B5D371C96}"/>
                </a:ext>
              </a:extLst>
            </p:cNvPr>
            <p:cNvSpPr txBox="1"/>
            <p:nvPr/>
          </p:nvSpPr>
          <p:spPr>
            <a:xfrm>
              <a:off x="798876" y="3830578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Benign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3EFE9A-63D5-9EDA-3D7B-66C4117BCFB7}"/>
                </a:ext>
              </a:extLst>
            </p:cNvPr>
            <p:cNvSpPr txBox="1"/>
            <p:nvPr/>
          </p:nvSpPr>
          <p:spPr>
            <a:xfrm>
              <a:off x="2755714" y="3830578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Benign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2B3E2F-9C1E-3CD8-A21E-ABA7E30A5A2C}"/>
                </a:ext>
              </a:extLst>
            </p:cNvPr>
            <p:cNvSpPr txBox="1"/>
            <p:nvPr/>
          </p:nvSpPr>
          <p:spPr>
            <a:xfrm>
              <a:off x="4710645" y="3830578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Benign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D844A0-B942-4F9C-2E2E-E99A958E5EFD}"/>
                </a:ext>
              </a:extLst>
            </p:cNvPr>
            <p:cNvSpPr txBox="1"/>
            <p:nvPr/>
          </p:nvSpPr>
          <p:spPr>
            <a:xfrm>
              <a:off x="6645608" y="3830578"/>
              <a:ext cx="1090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Suspect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0939BED-7FDD-776E-230E-799273B8E073}"/>
              </a:ext>
            </a:extLst>
          </p:cNvPr>
          <p:cNvSpPr/>
          <p:nvPr/>
        </p:nvSpPr>
        <p:spPr>
          <a:xfrm>
            <a:off x="6147927" y="3940205"/>
            <a:ext cx="2066747" cy="235051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5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74BA-1944-1202-7440-96C250CE2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FB6DC-A44E-7192-6285-E948D100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Disturbance Vulnerabilities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12667A-0835-4CA9-11B8-8BA090C6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F15D6E1-21EA-9536-FD1B-24DA297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8</a:t>
            </a:fld>
            <a:endParaRPr lang="tr-TR" dirty="0">
              <a:latin typeface="+mj-lt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4D3BD77-A5B9-D799-6984-167409E54DEC}"/>
              </a:ext>
            </a:extLst>
          </p:cNvPr>
          <p:cNvGrpSpPr/>
          <p:nvPr/>
        </p:nvGrpSpPr>
        <p:grpSpPr>
          <a:xfrm>
            <a:off x="3782317" y="1571688"/>
            <a:ext cx="2191657" cy="930964"/>
            <a:chOff x="3489223" y="1617988"/>
            <a:chExt cx="2191657" cy="930964"/>
          </a:xfrm>
        </p:grpSpPr>
        <p:sp>
          <p:nvSpPr>
            <p:cNvPr id="64" name="Right Arrow 76">
              <a:extLst>
                <a:ext uri="{FF2B5EF4-FFF2-40B4-BE49-F238E27FC236}">
                  <a16:creationId xmlns:a16="http://schemas.microsoft.com/office/drawing/2014/main" id="{6ABA89DE-0BB3-8C70-0AC4-26288B9803F9}"/>
                </a:ext>
              </a:extLst>
            </p:cNvPr>
            <p:cNvSpPr/>
            <p:nvPr/>
          </p:nvSpPr>
          <p:spPr>
            <a:xfrm>
              <a:off x="3489223" y="1617988"/>
              <a:ext cx="2191657" cy="61088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id="{E2B829F7-9F43-448A-D823-650CD828E89A}"/>
                </a:ext>
              </a:extLst>
            </p:cNvPr>
            <p:cNvSpPr txBox="1"/>
            <p:nvPr/>
          </p:nvSpPr>
          <p:spPr>
            <a:xfrm>
              <a:off x="3561793" y="2179620"/>
              <a:ext cx="2054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ambria" panose="02040503050406030204" pitchFamily="18" charset="0"/>
                </a:rPr>
                <a:t>Technology Scaling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AFEB53-5644-D45A-0F63-92F7B4ABA941}"/>
              </a:ext>
            </a:extLst>
          </p:cNvPr>
          <p:cNvGrpSpPr/>
          <p:nvPr/>
        </p:nvGrpSpPr>
        <p:grpSpPr>
          <a:xfrm>
            <a:off x="1170001" y="914579"/>
            <a:ext cx="1950523" cy="1926457"/>
            <a:chOff x="975723" y="1192372"/>
            <a:chExt cx="1950523" cy="1926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C1005F-1701-603E-12A9-0CF2B8D1BD16}"/>
                </a:ext>
              </a:extLst>
            </p:cNvPr>
            <p:cNvSpPr/>
            <p:nvPr/>
          </p:nvSpPr>
          <p:spPr>
            <a:xfrm>
              <a:off x="1107670" y="126921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AA6A38-CA3D-93B8-A01C-7AB881E4AC59}"/>
                </a:ext>
              </a:extLst>
            </p:cNvPr>
            <p:cNvSpPr/>
            <p:nvPr/>
          </p:nvSpPr>
          <p:spPr>
            <a:xfrm>
              <a:off x="1746958" y="126921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082FDE-110D-743D-ACF8-82C9902CF0DC}"/>
                </a:ext>
              </a:extLst>
            </p:cNvPr>
            <p:cNvSpPr/>
            <p:nvPr/>
          </p:nvSpPr>
          <p:spPr>
            <a:xfrm>
              <a:off x="2386246" y="1284421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45D191-8A8D-01D7-16D7-A5C7D89F2459}"/>
                </a:ext>
              </a:extLst>
            </p:cNvPr>
            <p:cNvSpPr/>
            <p:nvPr/>
          </p:nvSpPr>
          <p:spPr>
            <a:xfrm>
              <a:off x="1107670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E29317-81CB-1F46-BFF7-34C410ACD5BE}"/>
                </a:ext>
              </a:extLst>
            </p:cNvPr>
            <p:cNvSpPr/>
            <p:nvPr/>
          </p:nvSpPr>
          <p:spPr>
            <a:xfrm>
              <a:off x="1107670" y="2576224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56349C-AB51-0F4E-AD8B-AAC074C74CD6}"/>
                </a:ext>
              </a:extLst>
            </p:cNvPr>
            <p:cNvSpPr/>
            <p:nvPr/>
          </p:nvSpPr>
          <p:spPr>
            <a:xfrm>
              <a:off x="1746958" y="2578829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7385FD-9B57-954E-9EE2-5AA031067AC9}"/>
                </a:ext>
              </a:extLst>
            </p:cNvPr>
            <p:cNvSpPr/>
            <p:nvPr/>
          </p:nvSpPr>
          <p:spPr>
            <a:xfrm>
              <a:off x="2386246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D3EEA1-D63B-B862-17A3-44980E69E7D4}"/>
                </a:ext>
              </a:extLst>
            </p:cNvPr>
            <p:cNvSpPr/>
            <p:nvPr/>
          </p:nvSpPr>
          <p:spPr>
            <a:xfrm>
              <a:off x="2386246" y="2561013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455623-D394-855D-6DA5-C62CE7823B6F}"/>
                </a:ext>
              </a:extLst>
            </p:cNvPr>
            <p:cNvSpPr/>
            <p:nvPr/>
          </p:nvSpPr>
          <p:spPr>
            <a:xfrm>
              <a:off x="1746958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Lightning Bolt 65">
              <a:extLst>
                <a:ext uri="{FF2B5EF4-FFF2-40B4-BE49-F238E27FC236}">
                  <a16:creationId xmlns:a16="http://schemas.microsoft.com/office/drawing/2014/main" id="{CE042B6C-F4B7-D423-C677-F706BD9D0CED}"/>
                </a:ext>
              </a:extLst>
            </p:cNvPr>
            <p:cNvSpPr/>
            <p:nvPr/>
          </p:nvSpPr>
          <p:spPr>
            <a:xfrm>
              <a:off x="975723" y="1192372"/>
              <a:ext cx="522514" cy="449634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Lightning Bolt 66">
              <a:extLst>
                <a:ext uri="{FF2B5EF4-FFF2-40B4-BE49-F238E27FC236}">
                  <a16:creationId xmlns:a16="http://schemas.microsoft.com/office/drawing/2014/main" id="{F9FC8ECC-5DED-2D23-269A-DBB7024AC956}"/>
                </a:ext>
              </a:extLst>
            </p:cNvPr>
            <p:cNvSpPr/>
            <p:nvPr/>
          </p:nvSpPr>
          <p:spPr>
            <a:xfrm>
              <a:off x="2269251" y="2513801"/>
              <a:ext cx="522514" cy="449634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2776B-411B-0B33-4BC0-A00E7076E50F}"/>
              </a:ext>
            </a:extLst>
          </p:cNvPr>
          <p:cNvGrpSpPr/>
          <p:nvPr/>
        </p:nvGrpSpPr>
        <p:grpSpPr>
          <a:xfrm>
            <a:off x="6492104" y="1165838"/>
            <a:ext cx="1111505" cy="1496656"/>
            <a:chOff x="6613638" y="2087038"/>
            <a:chExt cx="1111505" cy="14966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84F5D99-0E67-8A20-5AB6-9E9B458B8F15}"/>
                </a:ext>
              </a:extLst>
            </p:cNvPr>
            <p:cNvSpPr/>
            <p:nvPr/>
          </p:nvSpPr>
          <p:spPr>
            <a:xfrm>
              <a:off x="7090637" y="209191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A1CFE0F-F497-9C7D-DDC9-6362CCB15BE8}"/>
                </a:ext>
              </a:extLst>
            </p:cNvPr>
            <p:cNvSpPr/>
            <p:nvPr/>
          </p:nvSpPr>
          <p:spPr>
            <a:xfrm>
              <a:off x="7090637" y="34015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0E9CD1-11D0-894E-D728-A37FBBEBCD42}"/>
                </a:ext>
              </a:extLst>
            </p:cNvPr>
            <p:cNvSpPr/>
            <p:nvPr/>
          </p:nvSpPr>
          <p:spPr>
            <a:xfrm>
              <a:off x="7090637" y="2745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03EE6A-223A-C4C4-99B5-30A86D1A3331}"/>
                </a:ext>
              </a:extLst>
            </p:cNvPr>
            <p:cNvSpPr/>
            <p:nvPr/>
          </p:nvSpPr>
          <p:spPr>
            <a:xfrm>
              <a:off x="7087179" y="230398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6CB8F6B-C992-6EB8-F45E-C0F84A8DE2BE}"/>
                </a:ext>
              </a:extLst>
            </p:cNvPr>
            <p:cNvSpPr/>
            <p:nvPr/>
          </p:nvSpPr>
          <p:spPr>
            <a:xfrm>
              <a:off x="7087179" y="251928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D635F0-292E-A66E-5A32-9AD56C73AD09}"/>
                </a:ext>
              </a:extLst>
            </p:cNvPr>
            <p:cNvSpPr/>
            <p:nvPr/>
          </p:nvSpPr>
          <p:spPr>
            <a:xfrm>
              <a:off x="7087179" y="295738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315A9E8-9340-9A55-C57A-453A9F868241}"/>
                </a:ext>
              </a:extLst>
            </p:cNvPr>
            <p:cNvSpPr/>
            <p:nvPr/>
          </p:nvSpPr>
          <p:spPr>
            <a:xfrm>
              <a:off x="7087179" y="317267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11EF1FE-B208-2923-754C-86195AD1DB74}"/>
                </a:ext>
              </a:extLst>
            </p:cNvPr>
            <p:cNvSpPr/>
            <p:nvPr/>
          </p:nvSpPr>
          <p:spPr>
            <a:xfrm>
              <a:off x="7316161" y="20870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8289E17-508B-BF5D-33A5-1E329BF2393D}"/>
                </a:ext>
              </a:extLst>
            </p:cNvPr>
            <p:cNvSpPr/>
            <p:nvPr/>
          </p:nvSpPr>
          <p:spPr>
            <a:xfrm>
              <a:off x="7316161" y="339665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8E7ADB-3AE8-6284-AD9D-4E4EAF273DB5}"/>
                </a:ext>
              </a:extLst>
            </p:cNvPr>
            <p:cNvSpPr/>
            <p:nvPr/>
          </p:nvSpPr>
          <p:spPr>
            <a:xfrm>
              <a:off x="7316161" y="2740545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9191C6-DAE1-B485-96AC-07E7E343A0C9}"/>
                </a:ext>
              </a:extLst>
            </p:cNvPr>
            <p:cNvSpPr/>
            <p:nvPr/>
          </p:nvSpPr>
          <p:spPr>
            <a:xfrm>
              <a:off x="7312703" y="229910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EDBFDB9-9A95-953F-AE32-BA5AFAD718B6}"/>
                </a:ext>
              </a:extLst>
            </p:cNvPr>
            <p:cNvSpPr/>
            <p:nvPr/>
          </p:nvSpPr>
          <p:spPr>
            <a:xfrm>
              <a:off x="7312703" y="251439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2816B4-492A-5D5F-04B4-BFDCD06B0DC1}"/>
                </a:ext>
              </a:extLst>
            </p:cNvPr>
            <p:cNvSpPr/>
            <p:nvPr/>
          </p:nvSpPr>
          <p:spPr>
            <a:xfrm>
              <a:off x="7312703" y="295250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E170001-F8BC-0658-4AE2-BB773BD98B09}"/>
                </a:ext>
              </a:extLst>
            </p:cNvPr>
            <p:cNvSpPr/>
            <p:nvPr/>
          </p:nvSpPr>
          <p:spPr>
            <a:xfrm>
              <a:off x="7312703" y="316779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668E6-0A59-1686-F4E9-8584D45CBCB4}"/>
                </a:ext>
              </a:extLst>
            </p:cNvPr>
            <p:cNvSpPr/>
            <p:nvPr/>
          </p:nvSpPr>
          <p:spPr>
            <a:xfrm>
              <a:off x="6863202" y="209337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1CBEA01-0385-ABBF-9FF5-3F325CE96FF7}"/>
                </a:ext>
              </a:extLst>
            </p:cNvPr>
            <p:cNvSpPr/>
            <p:nvPr/>
          </p:nvSpPr>
          <p:spPr>
            <a:xfrm>
              <a:off x="6863202" y="340298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F21DAF-7AAD-6F40-7CF3-443C6D14D57C}"/>
                </a:ext>
              </a:extLst>
            </p:cNvPr>
            <p:cNvSpPr/>
            <p:nvPr/>
          </p:nvSpPr>
          <p:spPr>
            <a:xfrm>
              <a:off x="6863202" y="274687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CBA53E1-B39D-9FE3-5EE8-4EAD5E826C18}"/>
                </a:ext>
              </a:extLst>
            </p:cNvPr>
            <p:cNvSpPr/>
            <p:nvPr/>
          </p:nvSpPr>
          <p:spPr>
            <a:xfrm>
              <a:off x="6859744" y="230543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FAD1F14-8FC1-3D9E-0621-18AD4ECBE554}"/>
                </a:ext>
              </a:extLst>
            </p:cNvPr>
            <p:cNvSpPr/>
            <p:nvPr/>
          </p:nvSpPr>
          <p:spPr>
            <a:xfrm>
              <a:off x="6859744" y="252073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6640DD-4005-5CD0-8449-B94700983CCF}"/>
                </a:ext>
              </a:extLst>
            </p:cNvPr>
            <p:cNvSpPr/>
            <p:nvPr/>
          </p:nvSpPr>
          <p:spPr>
            <a:xfrm>
              <a:off x="6859744" y="295883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A857577-D21A-8C3D-2C89-8182F4BEA50F}"/>
                </a:ext>
              </a:extLst>
            </p:cNvPr>
            <p:cNvSpPr/>
            <p:nvPr/>
          </p:nvSpPr>
          <p:spPr>
            <a:xfrm>
              <a:off x="6859744" y="317413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23F2A32-2F7B-0653-88ED-AB865B3EADAB}"/>
                </a:ext>
              </a:extLst>
            </p:cNvPr>
            <p:cNvSpPr/>
            <p:nvPr/>
          </p:nvSpPr>
          <p:spPr>
            <a:xfrm>
              <a:off x="6641136" y="209407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A38E38C-1816-2F48-C4F6-303CE46707A5}"/>
                </a:ext>
              </a:extLst>
            </p:cNvPr>
            <p:cNvSpPr/>
            <p:nvPr/>
          </p:nvSpPr>
          <p:spPr>
            <a:xfrm>
              <a:off x="6641136" y="340369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200EFE-8070-E240-CECA-7761597726C4}"/>
                </a:ext>
              </a:extLst>
            </p:cNvPr>
            <p:cNvSpPr/>
            <p:nvPr/>
          </p:nvSpPr>
          <p:spPr>
            <a:xfrm>
              <a:off x="6641136" y="274758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F7C7F3-B6C9-4CD3-E26E-13F577AA07DB}"/>
                </a:ext>
              </a:extLst>
            </p:cNvPr>
            <p:cNvSpPr/>
            <p:nvPr/>
          </p:nvSpPr>
          <p:spPr>
            <a:xfrm>
              <a:off x="6637678" y="230613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E604DE-9FCE-7065-FEDF-9D0AED010C04}"/>
                </a:ext>
              </a:extLst>
            </p:cNvPr>
            <p:cNvSpPr/>
            <p:nvPr/>
          </p:nvSpPr>
          <p:spPr>
            <a:xfrm>
              <a:off x="6637678" y="2521436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69F70DD-62B5-D06E-F601-51F355BD4721}"/>
                </a:ext>
              </a:extLst>
            </p:cNvPr>
            <p:cNvSpPr/>
            <p:nvPr/>
          </p:nvSpPr>
          <p:spPr>
            <a:xfrm>
              <a:off x="6637678" y="29595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B704883-575D-2A19-F9F6-B1BE799C8594}"/>
                </a:ext>
              </a:extLst>
            </p:cNvPr>
            <p:cNvSpPr/>
            <p:nvPr/>
          </p:nvSpPr>
          <p:spPr>
            <a:xfrm>
              <a:off x="6637678" y="317483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FE28CA1-E178-2966-BD23-73D70141BF28}"/>
                </a:ext>
              </a:extLst>
            </p:cNvPr>
            <p:cNvSpPr/>
            <p:nvPr/>
          </p:nvSpPr>
          <p:spPr>
            <a:xfrm>
              <a:off x="7545143" y="209051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DAF1B2A-114B-F969-2E2E-49D16E3EEE28}"/>
                </a:ext>
              </a:extLst>
            </p:cNvPr>
            <p:cNvSpPr/>
            <p:nvPr/>
          </p:nvSpPr>
          <p:spPr>
            <a:xfrm>
              <a:off x="7545143" y="340013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70CD91F-3B85-E3D2-176E-FE677A5670B3}"/>
                </a:ext>
              </a:extLst>
            </p:cNvPr>
            <p:cNvSpPr/>
            <p:nvPr/>
          </p:nvSpPr>
          <p:spPr>
            <a:xfrm>
              <a:off x="7545143" y="2744019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6EB62E4-1C68-AD65-F3DE-17A02B2C28C6}"/>
                </a:ext>
              </a:extLst>
            </p:cNvPr>
            <p:cNvSpPr/>
            <p:nvPr/>
          </p:nvSpPr>
          <p:spPr>
            <a:xfrm>
              <a:off x="7541685" y="2302576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CD26EB3-4BF7-654F-7B1F-D5C7B041A93D}"/>
                </a:ext>
              </a:extLst>
            </p:cNvPr>
            <p:cNvSpPr/>
            <p:nvPr/>
          </p:nvSpPr>
          <p:spPr>
            <a:xfrm>
              <a:off x="7541685" y="251787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929D2D-AED2-0C7C-16E1-38E37846C222}"/>
                </a:ext>
              </a:extLst>
            </p:cNvPr>
            <p:cNvSpPr/>
            <p:nvPr/>
          </p:nvSpPr>
          <p:spPr>
            <a:xfrm>
              <a:off x="7541685" y="295597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ABF8308-F01B-5CBC-3815-2F6E40118EEC}"/>
                </a:ext>
              </a:extLst>
            </p:cNvPr>
            <p:cNvSpPr/>
            <p:nvPr/>
          </p:nvSpPr>
          <p:spPr>
            <a:xfrm>
              <a:off x="7541685" y="31712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Lightning Bolt 67">
              <a:extLst>
                <a:ext uri="{FF2B5EF4-FFF2-40B4-BE49-F238E27FC236}">
                  <a16:creationId xmlns:a16="http://schemas.microsoft.com/office/drawing/2014/main" id="{454F998A-77E0-297A-795D-AEC85212E5F9}"/>
                </a:ext>
              </a:extLst>
            </p:cNvPr>
            <p:cNvSpPr/>
            <p:nvPr/>
          </p:nvSpPr>
          <p:spPr>
            <a:xfrm>
              <a:off x="6613638" y="2477647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Lightning Bolt 68">
              <a:extLst>
                <a:ext uri="{FF2B5EF4-FFF2-40B4-BE49-F238E27FC236}">
                  <a16:creationId xmlns:a16="http://schemas.microsoft.com/office/drawing/2014/main" id="{E32075D9-345C-FE60-C2AD-E1A1FB52771B}"/>
                </a:ext>
              </a:extLst>
            </p:cNvPr>
            <p:cNvSpPr/>
            <p:nvPr/>
          </p:nvSpPr>
          <p:spPr>
            <a:xfrm>
              <a:off x="6834252" y="2939369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Lightning Bolt 69">
              <a:extLst>
                <a:ext uri="{FF2B5EF4-FFF2-40B4-BE49-F238E27FC236}">
                  <a16:creationId xmlns:a16="http://schemas.microsoft.com/office/drawing/2014/main" id="{4596B635-1B91-EBCD-7011-C0A69AEEE185}"/>
                </a:ext>
              </a:extLst>
            </p:cNvPr>
            <p:cNvSpPr/>
            <p:nvPr/>
          </p:nvSpPr>
          <p:spPr>
            <a:xfrm>
              <a:off x="7059776" y="2933145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Lightning Bolt 70">
              <a:extLst>
                <a:ext uri="{FF2B5EF4-FFF2-40B4-BE49-F238E27FC236}">
                  <a16:creationId xmlns:a16="http://schemas.microsoft.com/office/drawing/2014/main" id="{79A9432D-1532-62A4-3F5A-9D71F33B9C50}"/>
                </a:ext>
              </a:extLst>
            </p:cNvPr>
            <p:cNvSpPr/>
            <p:nvPr/>
          </p:nvSpPr>
          <p:spPr>
            <a:xfrm>
              <a:off x="7286500" y="2477932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Lightning Bolt 71">
              <a:extLst>
                <a:ext uri="{FF2B5EF4-FFF2-40B4-BE49-F238E27FC236}">
                  <a16:creationId xmlns:a16="http://schemas.microsoft.com/office/drawing/2014/main" id="{8D51E862-6C3D-BBF9-F2DE-664BE7C98BD2}"/>
                </a:ext>
              </a:extLst>
            </p:cNvPr>
            <p:cNvSpPr/>
            <p:nvPr/>
          </p:nvSpPr>
          <p:spPr>
            <a:xfrm>
              <a:off x="6613638" y="3155437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Lightning Bolt 72">
              <a:extLst>
                <a:ext uri="{FF2B5EF4-FFF2-40B4-BE49-F238E27FC236}">
                  <a16:creationId xmlns:a16="http://schemas.microsoft.com/office/drawing/2014/main" id="{7055D68A-DDDA-F2C3-EA7E-7951E437A83A}"/>
                </a:ext>
              </a:extLst>
            </p:cNvPr>
            <p:cNvSpPr/>
            <p:nvPr/>
          </p:nvSpPr>
          <p:spPr>
            <a:xfrm>
              <a:off x="7057196" y="3138746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Lightning Bolt 73">
              <a:extLst>
                <a:ext uri="{FF2B5EF4-FFF2-40B4-BE49-F238E27FC236}">
                  <a16:creationId xmlns:a16="http://schemas.microsoft.com/office/drawing/2014/main" id="{C2EE4269-C362-2DCF-D453-11078C010018}"/>
                </a:ext>
              </a:extLst>
            </p:cNvPr>
            <p:cNvSpPr/>
            <p:nvPr/>
          </p:nvSpPr>
          <p:spPr>
            <a:xfrm>
              <a:off x="7495753" y="2940261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8" name="Dikdörtgen 6">
            <a:extLst>
              <a:ext uri="{FF2B5EF4-FFF2-40B4-BE49-F238E27FC236}">
                <a16:creationId xmlns:a16="http://schemas.microsoft.com/office/drawing/2014/main" id="{3D6C17FF-4657-EB10-2720-E1891BE59E25}"/>
              </a:ext>
            </a:extLst>
          </p:cNvPr>
          <p:cNvSpPr/>
          <p:nvPr/>
        </p:nvSpPr>
        <p:spPr bwMode="auto">
          <a:xfrm>
            <a:off x="-90299" y="2984684"/>
            <a:ext cx="9341223" cy="1182072"/>
          </a:xfrm>
          <a:prstGeom prst="rect">
            <a:avLst/>
          </a:prstGeom>
          <a:solidFill>
            <a:srgbClr val="FFE0D5"/>
          </a:solidFill>
          <a:ln w="38100" cap="flat" cmpd="sng" algn="ctr">
            <a:solidFill>
              <a:srgbClr val="F23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+mj-lt"/>
              </a:rPr>
              <a:t>It is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critical</a:t>
            </a:r>
            <a:r>
              <a:rPr lang="en-US" sz="2800" dirty="0">
                <a:latin typeface="+mj-lt"/>
              </a:rPr>
              <a:t> to prevent read disturbance bitflips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16CE3"/>
                </a:solidFill>
                <a:latin typeface="+mj-lt"/>
              </a:rPr>
              <a:t>effectively</a:t>
            </a:r>
            <a:r>
              <a:rPr lang="en-US" sz="2800" dirty="0">
                <a:latin typeface="+mj-lt"/>
              </a:rPr>
              <a:t> and </a:t>
            </a:r>
            <a:r>
              <a:rPr lang="en-US" sz="2800" b="1" dirty="0">
                <a:solidFill>
                  <a:srgbClr val="316CE3"/>
                </a:solidFill>
                <a:latin typeface="+mj-lt"/>
              </a:rPr>
              <a:t>efficiently</a:t>
            </a:r>
            <a:r>
              <a:rPr lang="en-US" sz="2800" dirty="0">
                <a:latin typeface="+mj-lt"/>
              </a:rPr>
              <a:t> for highly vulnerable systems</a:t>
            </a:r>
            <a:endParaRPr lang="tr-TR" sz="2800" dirty="0">
              <a:latin typeface="+mj-lt"/>
            </a:endParaRPr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20520664-60B5-C2B5-4454-85ACF83B2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360083"/>
              </p:ext>
            </p:extLst>
          </p:nvPr>
        </p:nvGraphicFramePr>
        <p:xfrm>
          <a:off x="8312" y="4252498"/>
          <a:ext cx="9144000" cy="259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2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Graphic spid="7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E6CDC-AB36-2E47-425C-5E51AD23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2C253-4EB3-2E5F-FB3C-C496EB93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8575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Existing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Mitigations: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CDCC1C-BF91-010F-C601-A160F155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6"/>
            <a:ext cx="9143999" cy="52305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Many ways to prevent </a:t>
            </a:r>
            <a:r>
              <a:rPr lang="en-US" sz="2400" dirty="0" err="1"/>
              <a:t>RowHammer</a:t>
            </a:r>
            <a:r>
              <a:rPr lang="en-US" sz="2400" dirty="0"/>
              <a:t> via </a:t>
            </a:r>
            <a:br>
              <a:rPr lang="en-US" sz="2400" dirty="0"/>
            </a:br>
            <a:r>
              <a:rPr lang="en-US" sz="2400" b="1" dirty="0" err="1">
                <a:solidFill>
                  <a:srgbClr val="203864"/>
                </a:solidFill>
              </a:rPr>
              <a:t>RowHammer</a:t>
            </a:r>
            <a:r>
              <a:rPr lang="en-US" sz="2400" b="1" dirty="0">
                <a:solidFill>
                  <a:srgbClr val="203864"/>
                </a:solidFill>
              </a:rPr>
              <a:t>-preventive actions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7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Preventive refresh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Row migration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Proactive throttling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B5F5CF6-A88D-91A1-840E-98BFEB59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7D708D-3042-2E4A-2A8F-1174746F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9</a:t>
            </a:fld>
            <a:endParaRPr lang="tr-TR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FA1D6F-F411-511B-AA0A-0554B058DBE3}"/>
              </a:ext>
            </a:extLst>
          </p:cNvPr>
          <p:cNvGrpSpPr/>
          <p:nvPr/>
        </p:nvGrpSpPr>
        <p:grpSpPr>
          <a:xfrm>
            <a:off x="33344" y="2554114"/>
            <a:ext cx="8863167" cy="1205086"/>
            <a:chOff x="21752" y="1761634"/>
            <a:chExt cx="8863167" cy="12050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9D2759-78F4-9A42-23F7-3353642B0348}"/>
                </a:ext>
              </a:extLst>
            </p:cNvPr>
            <p:cNvSpPr/>
            <p:nvPr/>
          </p:nvSpPr>
          <p:spPr>
            <a:xfrm>
              <a:off x="21752" y="1818640"/>
              <a:ext cx="3037840" cy="1148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38562F4-BB35-0CA6-20B1-48B9508D0C16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3059592" y="2392680"/>
              <a:ext cx="151240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251B60-2CA9-9415-AA42-96D6F2C126F5}"/>
                </a:ext>
              </a:extLst>
            </p:cNvPr>
            <p:cNvSpPr txBox="1"/>
            <p:nvPr/>
          </p:nvSpPr>
          <p:spPr>
            <a:xfrm>
              <a:off x="4624138" y="1761634"/>
              <a:ext cx="4260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+mj-lt"/>
                </a:rPr>
                <a:t>State-of-the-art </a:t>
              </a:r>
              <a:r>
                <a:rPr lang="en-US" sz="2400" b="1" dirty="0" err="1">
                  <a:solidFill>
                    <a:srgbClr val="C00000"/>
                  </a:solidFill>
                  <a:latin typeface="+mj-lt"/>
                </a:rPr>
                <a:t>RowHammer</a:t>
              </a:r>
              <a:r>
                <a:rPr lang="en-US" sz="2400" b="1" dirty="0">
                  <a:solidFill>
                    <a:srgbClr val="C00000"/>
                  </a:solidFill>
                  <a:latin typeface="+mj-lt"/>
                </a:rPr>
                <a:t> mitigation mechanisms adopt these two approaches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0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3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</a:spPr>
      <a:bodyPr rtlCol="0" anchor="ctr"/>
      <a:lstStyle>
        <a:defPPr algn="ctr">
          <a:defRPr sz="2200" dirty="0" smtClean="0"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33555</TotalTime>
  <Words>6665</Words>
  <Application>Microsoft Office PowerPoint</Application>
  <PresentationFormat>On-screen Show (4:3)</PresentationFormat>
  <Paragraphs>1391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Cambria</vt:lpstr>
      <vt:lpstr>Gill Sans MT</vt:lpstr>
      <vt:lpstr>Tahoma</vt:lpstr>
      <vt:lpstr>Wingdings</vt:lpstr>
      <vt:lpstr>Office Teması</vt:lpstr>
      <vt:lpstr> BreakHammer Enhancing RowHammer Mitigations by Carefully Throttling Suspect Threads</vt:lpstr>
      <vt:lpstr>Executive Summary</vt:lpstr>
      <vt:lpstr>Outline</vt:lpstr>
      <vt:lpstr>DRAM Organization</vt:lpstr>
      <vt:lpstr>DRAM Organization</vt:lpstr>
      <vt:lpstr>RowHammer: A Prime Example of Read Disturbance</vt:lpstr>
      <vt:lpstr>Read Disturbance Vulnerabilities (I)  </vt:lpstr>
      <vt:lpstr>Read Disturbance Vulnerabilities (II)</vt:lpstr>
      <vt:lpstr>Existing RowHammer Mitigations: RowHammer-Preventive Actions</vt:lpstr>
      <vt:lpstr>Preventive Refresh as a RowHammer-Preventive Actions</vt:lpstr>
      <vt:lpstr>Row Migration as a RowHammer-Preventive Action</vt:lpstr>
      <vt:lpstr>Outline</vt:lpstr>
      <vt:lpstr>Root Cause of Performance Overhead</vt:lpstr>
      <vt:lpstr>RowHammer Mitigation Performance Overhead</vt:lpstr>
      <vt:lpstr>RowHammer Mitigation Performance Overhead</vt:lpstr>
      <vt:lpstr>Memory Performance Attack</vt:lpstr>
      <vt:lpstr>Problem &amp; Goal</vt:lpstr>
      <vt:lpstr>Outline</vt:lpstr>
      <vt:lpstr>Key Idea</vt:lpstr>
      <vt:lpstr>BreakHammer: Overview</vt:lpstr>
      <vt:lpstr>BreakHammer: Overview</vt:lpstr>
      <vt:lpstr>Observing RowHammer-Preventive Actions</vt:lpstr>
      <vt:lpstr>Observing RowHammer-Preventive Actions: Score Attribution Method</vt:lpstr>
      <vt:lpstr>Observing RowHammer-Preventive Actions: Integration Showcase</vt:lpstr>
      <vt:lpstr>Observing RowHammer-Preventive Actions: Integration Showcase</vt:lpstr>
      <vt:lpstr>Observing RowHammer-Preventive Actions: Integration Showcase with PARA (I)</vt:lpstr>
      <vt:lpstr>Observing RowHammer-Preventive Actions: Integration Showcase with PARA (II)</vt:lpstr>
      <vt:lpstr>Observing RowHammer-Preventive Actions: Integration Showcase</vt:lpstr>
      <vt:lpstr>Observing RowHammer-Preventive Actions: Integration Showcase with PRAC (I)</vt:lpstr>
      <vt:lpstr>Observing RowHammer-Preventive Actions: Integration Showcase with PRAC (II)</vt:lpstr>
      <vt:lpstr>Observing RowHammer-Preventive Actions: Integration with Other Mechanisms</vt:lpstr>
      <vt:lpstr>BreakHammer: Overview</vt:lpstr>
      <vt:lpstr>Identifying Suspect Threads: An Example</vt:lpstr>
      <vt:lpstr>BreakHammer: Overview</vt:lpstr>
      <vt:lpstr>Throttling Memory Bandwidth Usage of Suspect Threads</vt:lpstr>
      <vt:lpstr>Restoring Memory Bandwidth of Suspect Threads</vt:lpstr>
      <vt:lpstr>Outline</vt:lpstr>
      <vt:lpstr>Evaluation Methodology</vt:lpstr>
      <vt:lpstr>Evaluation Methodology</vt:lpstr>
      <vt:lpstr>Evaluation Results</vt:lpstr>
      <vt:lpstr>Evaluation Results</vt:lpstr>
      <vt:lpstr>Preventive Action Count and Its Scaling</vt:lpstr>
      <vt:lpstr>Preventive Action Count and Its Scaling</vt:lpstr>
      <vt:lpstr>Preventive Action Count and Its Scaling</vt:lpstr>
      <vt:lpstr>Memory Latency Impact at NRH=64</vt:lpstr>
      <vt:lpstr>Memory Latency Impact at NRH=64</vt:lpstr>
      <vt:lpstr>Performance Impact and Its Scaling</vt:lpstr>
      <vt:lpstr>Performance Impact and Its Scaling</vt:lpstr>
      <vt:lpstr>DRAM Energy Impact and Its Scaling</vt:lpstr>
      <vt:lpstr>DRAM Energy Impact and Its Scaling</vt:lpstr>
      <vt:lpstr>Under Attack Summary</vt:lpstr>
      <vt:lpstr>Evaluation Results</vt:lpstr>
      <vt:lpstr>No Attack Summary</vt:lpstr>
      <vt:lpstr>More in the Paper</vt:lpstr>
      <vt:lpstr>The Paper</vt:lpstr>
      <vt:lpstr>Outline</vt:lpstr>
      <vt:lpstr>Conclusion</vt:lpstr>
      <vt:lpstr>Open Source and Artifact Evaluated</vt:lpstr>
      <vt:lpstr> BreakHammer Enhancing RowHammer Mitigations by Carefully Throttling Suspect Threads</vt:lpstr>
      <vt:lpstr> BreakHammer Enhancing RowHammer Mitigations by Carefully Throttling Suspect Threads</vt:lpstr>
      <vt:lpstr>BreakHammer and RowPress</vt:lpstr>
      <vt:lpstr>Throttling DMA and Systems without Caches</vt:lpstr>
      <vt:lpstr>BreakHammer vs BLISS</vt:lpstr>
      <vt:lpstr>Resetting Counters</vt:lpstr>
      <vt:lpstr>Comparison to BlockHammer</vt:lpstr>
      <vt:lpstr>Upper Bound on the Overhead an Attacker Can Cause</vt:lpstr>
      <vt:lpstr>RBMPKI and Repeatedly Activated Row Count</vt:lpstr>
      <vt:lpstr>Under Attack Memory Intensity (NRH=1K)</vt:lpstr>
      <vt:lpstr>Under Attack Unfairness (NRH=1K)</vt:lpstr>
      <vt:lpstr>Under Attack Unfairness and Its Scaling</vt:lpstr>
      <vt:lpstr>No Attack Memory Intensity (NRH=1K)</vt:lpstr>
      <vt:lpstr>No Attack Unfairness (NRH=1K)</vt:lpstr>
      <vt:lpstr>No Attack Performance and Its Scaling</vt:lpstr>
      <vt:lpstr>No Attack Unfairness and Its Scaling</vt:lpstr>
      <vt:lpstr>No Attack Memory Latency (NRH=64)</vt:lpstr>
      <vt:lpstr>BreakHammer Sensitivity to Minimum Score</vt:lpstr>
      <vt:lpstr>Organization</vt:lpstr>
      <vt:lpstr>Identifying Suspect Threads: An Example</vt:lpstr>
      <vt:lpstr>Identifying Suspect Threads: High Level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BreakHammer MICRO 2024</dc:title>
  <dc:creator>Oğuzhan Canpolat;Fatma Nisa Bostanci</dc:creator>
  <cp:lastModifiedBy>Oğuzhan Canpolat</cp:lastModifiedBy>
  <cp:revision>2697</cp:revision>
  <dcterms:created xsi:type="dcterms:W3CDTF">2022-03-02T08:12:14Z</dcterms:created>
  <dcterms:modified xsi:type="dcterms:W3CDTF">2024-11-05T17:19:07Z</dcterms:modified>
</cp:coreProperties>
</file>