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  <p:sldMasterId id="2147483676" r:id="rId2"/>
  </p:sldMasterIdLst>
  <p:notesMasterIdLst>
    <p:notesMasterId r:id="rId7"/>
  </p:notesMasterIdLst>
  <p:sldIdLst>
    <p:sldId id="1317" r:id="rId3"/>
    <p:sldId id="1309" r:id="rId4"/>
    <p:sldId id="1466" r:id="rId5"/>
    <p:sldId id="14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3FACC6"/>
    <a:srgbClr val="54426B"/>
    <a:srgbClr val="0000FF"/>
    <a:srgbClr val="FFFFFF"/>
    <a:srgbClr val="997300"/>
    <a:srgbClr val="A9D18E"/>
    <a:srgbClr val="FFE699"/>
    <a:srgbClr val="00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 autoAdjust="0"/>
    <p:restoredTop sz="74564" autoAdjust="0"/>
  </p:normalViewPr>
  <p:slideViewPr>
    <p:cSldViewPr snapToGrid="0">
      <p:cViewPr varScale="1">
        <p:scale>
          <a:sx n="86" d="100"/>
          <a:sy n="86" d="100"/>
        </p:scale>
        <p:origin x="17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3" d="100"/>
        <a:sy n="1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10/2/2021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our work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BurstLink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2"/>
                </a:solidFill>
              </a:rPr>
              <a:t>Planar</a:t>
            </a:r>
            <a:r>
              <a:rPr lang="en-US" sz="2400" dirty="0">
                <a:cs typeface="Segoe UI" panose="020B0502040204020203" pitchFamily="34" charset="0"/>
              </a:rPr>
              <a:t> and </a:t>
            </a:r>
            <a:r>
              <a:rPr lang="en-US" sz="2400" dirty="0">
                <a:solidFill>
                  <a:schemeClr val="accent6"/>
                </a:solidFill>
                <a:cs typeface="Segoe UI" panose="020B0502040204020203" pitchFamily="34" charset="0"/>
              </a:rPr>
              <a:t>virtual reality</a:t>
            </a:r>
            <a:r>
              <a:rPr lang="en-US" sz="2400" dirty="0"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0066FF"/>
                </a:solidFill>
                <a:cs typeface="Segoe UI" panose="020B0502040204020203" pitchFamily="34" charset="0"/>
              </a:rPr>
              <a:t>video streaming</a:t>
            </a:r>
            <a:r>
              <a:rPr lang="en-US" sz="2400" dirty="0">
                <a:cs typeface="Segoe UI" panose="020B0502040204020203" pitchFamily="34" charset="0"/>
              </a:rPr>
              <a:t> consumes significant system energy due to </a:t>
            </a:r>
            <a:r>
              <a:rPr lang="en-US" sz="2400" dirty="0">
                <a:solidFill>
                  <a:srgbClr val="C00000"/>
                </a:solidFill>
                <a:cs typeface="Segoe UI" panose="020B0502040204020203" pitchFamily="34" charset="0"/>
              </a:rPr>
              <a:t>high power consumption </a:t>
            </a:r>
            <a:r>
              <a:rPr lang="en-US" sz="2400" dirty="0">
                <a:cs typeface="Segoe UI" panose="020B0502040204020203" pitchFamily="34" charset="0"/>
              </a:rPr>
              <a:t>of major system components </a:t>
            </a: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We </a:t>
            </a:r>
            <a:r>
              <a:rPr lang="en-US" sz="2400"/>
              <a:t>find </a:t>
            </a:r>
            <a:r>
              <a:rPr lang="en-US" sz="2400">
                <a:solidFill>
                  <a:srgbClr val="FF0000"/>
                </a:solidFill>
              </a:rPr>
              <a:t>two </a:t>
            </a:r>
            <a:r>
              <a:rPr lang="en-US" sz="2400" dirty="0">
                <a:solidFill>
                  <a:srgbClr val="FF0000"/>
                </a:solidFill>
              </a:rPr>
              <a:t>major inefficiencies </a:t>
            </a:r>
            <a:r>
              <a:rPr lang="en-US" sz="2400" dirty="0"/>
              <a:t>in state-of-the-art video streaming schemes: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6"/>
                </a:solidFill>
              </a:rPr>
              <a:t>Firstly unnecessary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data movement </a:t>
            </a:r>
            <a:r>
              <a:rPr lang="en-US" sz="2400" dirty="0"/>
              <a:t>to/from DRAM, and secondly: underutilization of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eDP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interface bandwidth  </a:t>
            </a: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FF"/>
                </a:solidFill>
              </a:rPr>
              <a:t>Our Goal </a:t>
            </a:r>
            <a:r>
              <a:rPr lang="en-US" sz="2400" dirty="0">
                <a:solidFill>
                  <a:srgbClr val="0066FF"/>
                </a:solidFill>
              </a:rPr>
              <a:t>is to improve energy efficiency of planar and </a:t>
            </a:r>
            <a:r>
              <a:rPr lang="en-US" sz="2400" dirty="0">
                <a:solidFill>
                  <a:schemeClr val="accent6"/>
                </a:solidFill>
                <a:cs typeface="Segoe UI" panose="020B0502040204020203" pitchFamily="34" charset="0"/>
              </a:rPr>
              <a:t>virtual reality</a:t>
            </a:r>
            <a:r>
              <a:rPr lang="en-US" sz="2400" dirty="0">
                <a:solidFill>
                  <a:srgbClr val="0066FF"/>
                </a:solidFill>
              </a:rPr>
              <a:t> video streaming by leveraging display panel local memory to eliminate buffering frames in main memory </a:t>
            </a: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b="1" dirty="0"/>
              <a:t>BurstLink Key idea: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directly transfer a full decoded frame </a:t>
            </a:r>
            <a:r>
              <a:rPr lang="en-US" sz="2800" dirty="0"/>
              <a:t>from the video-decoder to the display panel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in a burst</a:t>
            </a:r>
            <a:r>
              <a:rPr lang="en-US" sz="2800" dirty="0"/>
              <a:t>, exploiting the display interface’s </a:t>
            </a:r>
            <a:r>
              <a:rPr lang="en-US" sz="2800" dirty="0">
                <a:solidFill>
                  <a:srgbClr val="00B0F0"/>
                </a:solidFill>
              </a:rPr>
              <a:t>maximum bandwidth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7030A0"/>
                </a:solidFill>
              </a:rPr>
              <a:t>BurstLink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reduces the </a:t>
            </a:r>
            <a:r>
              <a:rPr lang="en-US" sz="2200" dirty="0">
                <a:solidFill>
                  <a:schemeClr val="accent6"/>
                </a:solidFill>
              </a:rPr>
              <a:t>energy consumption </a:t>
            </a:r>
            <a:r>
              <a:rPr lang="en-US" sz="2200" dirty="0"/>
              <a:t>of the host DRAM by eliminating data movement to/from the </a:t>
            </a:r>
            <a:r>
              <a:rPr lang="en-US" sz="2200" dirty="0">
                <a:solidFill>
                  <a:srgbClr val="0066FF"/>
                </a:solidFill>
              </a:rPr>
              <a:t>DRAM frame buffer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2200" dirty="0">
              <a:solidFill>
                <a:srgbClr val="0066FF"/>
              </a:solidFill>
            </a:endParaRPr>
          </a:p>
          <a:p>
            <a:pPr lvl="1">
              <a:buClr>
                <a:schemeClr val="tx1"/>
              </a:buClr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7030A0"/>
                </a:solidFill>
              </a:rPr>
              <a:t>BurstLink</a:t>
            </a:r>
            <a:r>
              <a:rPr lang="en-US" sz="2200" dirty="0"/>
              <a:t> increases the </a:t>
            </a:r>
            <a:r>
              <a:rPr lang="en-US" sz="2200" dirty="0">
                <a:solidFill>
                  <a:srgbClr val="00B050"/>
                </a:solidFill>
              </a:rPr>
              <a:t>system’s idle-power state </a:t>
            </a:r>
            <a:r>
              <a:rPr lang="en-US" sz="2200" dirty="0"/>
              <a:t>residency by reducing the </a:t>
            </a:r>
            <a:r>
              <a:rPr lang="en-US" sz="2200" dirty="0">
                <a:solidFill>
                  <a:srgbClr val="00B0F0"/>
                </a:solidFill>
              </a:rPr>
              <a:t>usage of the processor </a:t>
            </a:r>
            <a:r>
              <a:rPr lang="en-US" sz="2200" dirty="0"/>
              <a:t>and the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display subsystem </a:t>
            </a:r>
            <a:r>
              <a:rPr lang="en-US" sz="2200" dirty="0"/>
              <a:t>since they are active only during the </a:t>
            </a:r>
            <a:r>
              <a:rPr lang="en-US" sz="2200" dirty="0">
                <a:solidFill>
                  <a:schemeClr val="accent2"/>
                </a:solidFill>
              </a:rPr>
              <a:t>burst period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2200" dirty="0">
              <a:solidFill>
                <a:schemeClr val="accent2"/>
              </a:solidFill>
            </a:endParaRPr>
          </a:p>
          <a:p>
            <a:pPr lvl="1">
              <a:buClr>
                <a:schemeClr val="tx1"/>
              </a:buClr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We evaluate </a:t>
            </a:r>
            <a:r>
              <a:rPr lang="en-US" sz="2200" dirty="0">
                <a:solidFill>
                  <a:schemeClr val="accent6"/>
                </a:solidFill>
              </a:rPr>
              <a:t>BurstLink</a:t>
            </a:r>
            <a:r>
              <a:rPr lang="en-US" sz="2200" dirty="0"/>
              <a:t> using an analytical power model that we rigorously validate on </a:t>
            </a:r>
            <a:r>
              <a:rPr lang="en-US" sz="2200" dirty="0">
                <a:solidFill>
                  <a:srgbClr val="7030A0"/>
                </a:solidFill>
              </a:rPr>
              <a:t>an Intel Skylake mobile system</a:t>
            </a:r>
            <a:r>
              <a:rPr lang="en-US" sz="2200" dirty="0"/>
              <a:t>. BurstLink: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2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/>
              <a:t>Reduces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</a:rPr>
              <a:t>system energy consumption </a:t>
            </a:r>
            <a:r>
              <a:rPr lang="en-US" sz="1700" dirty="0"/>
              <a:t>for 4K planar/VR video streaming </a:t>
            </a:r>
            <a:r>
              <a:rPr lang="en-US" sz="1700" dirty="0">
                <a:solidFill>
                  <a:srgbClr val="0066FF"/>
                </a:solidFill>
              </a:rPr>
              <a:t>by 41%/33%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/>
            <a:endParaRPr lang="en-US" sz="1700" dirty="0">
              <a:solidFill>
                <a:srgbClr val="0066FF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/>
              <a:t>Provides an even </a:t>
            </a:r>
            <a:r>
              <a:rPr lang="en-US" sz="1700" dirty="0">
                <a:solidFill>
                  <a:srgbClr val="0066FF"/>
                </a:solidFill>
              </a:rPr>
              <a:t>higher energy reduction </a:t>
            </a:r>
            <a:r>
              <a:rPr lang="en-US" sz="1700" dirty="0"/>
              <a:t>in future video streaming systems with higher display resolutions and/or display refresh rates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We </a:t>
            </a:r>
            <a:r>
              <a:rPr lang="en-US" sz="2200" b="1" dirty="0">
                <a:solidFill>
                  <a:schemeClr val="accent2"/>
                </a:solidFill>
              </a:rPr>
              <a:t>show</a:t>
            </a:r>
            <a:r>
              <a:rPr lang="en-US" sz="2200" dirty="0"/>
              <a:t> that using main memory (DRAM) as a </a:t>
            </a:r>
            <a:r>
              <a:rPr lang="en-US" sz="2200" dirty="0">
                <a:solidFill>
                  <a:srgbClr val="C00000"/>
                </a:solidFill>
              </a:rPr>
              <a:t>communication hub between system components </a:t>
            </a:r>
            <a:r>
              <a:rPr lang="en-US" sz="2200" dirty="0"/>
              <a:t>is energy-inefficient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200" dirty="0"/>
          </a:p>
          <a:p>
            <a:pPr lvl="1"/>
            <a:r>
              <a:rPr lang="en-US" sz="1700" dirty="0"/>
              <a:t>BurstLink uses </a:t>
            </a:r>
            <a:r>
              <a:rPr lang="en-US" sz="1700" dirty="0">
                <a:solidFill>
                  <a:srgbClr val="0066FF"/>
                </a:solidFill>
              </a:rPr>
              <a:t>small remote memory </a:t>
            </a:r>
            <a:r>
              <a:rPr lang="en-US" sz="1700" dirty="0"/>
              <a:t>near the data consumer to significantly reduce the number of costly main memory accesses in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frame-based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25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34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6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3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2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4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298BE-C18D-4590-94F7-BEFA6C786409}"/>
              </a:ext>
            </a:extLst>
          </p:cNvPr>
          <p:cNvSpPr txBox="1">
            <a:spLocks/>
          </p:cNvSpPr>
          <p:nvPr userDrawn="1"/>
        </p:nvSpPr>
        <p:spPr>
          <a:xfrm>
            <a:off x="7977054" y="6355719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safari.png">
            <a:extLst>
              <a:ext uri="{FF2B5EF4-FFF2-40B4-BE49-F238E27FC236}">
                <a16:creationId xmlns:a16="http://schemas.microsoft.com/office/drawing/2014/main" id="{2C8B29B9-3439-424C-ABE7-B88DB5C1B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697BC7-4051-428B-9371-04BF2E44356C}"/>
              </a:ext>
            </a:extLst>
          </p:cNvPr>
          <p:cNvCxnSpPr>
            <a:cxnSpLocks/>
          </p:cNvCxnSpPr>
          <p:nvPr userDrawn="1"/>
        </p:nvCxnSpPr>
        <p:spPr>
          <a:xfrm>
            <a:off x="117023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</a:t>
            </a:r>
            <a:r>
              <a:rPr lang="en-US" sz="2400" u="sng" dirty="0">
                <a:solidFill>
                  <a:srgbClr val="0071C5"/>
                </a:solidFill>
                <a:latin typeface="Cambria" panose="02040503050406030204" pitchFamily="18" charset="0"/>
              </a:rPr>
              <a:t>Haj-Yahya</a:t>
            </a:r>
            <a:r>
              <a:rPr lang="en-US" sz="2400" baseline="30000" dirty="0">
                <a:solidFill>
                  <a:srgbClr val="0071C5"/>
                </a:solidFill>
                <a:latin typeface="Cambria" panose="02040503050406030204" pitchFamily="18" charset="0"/>
              </a:rPr>
              <a:t>1</a:t>
            </a:r>
            <a:r>
              <a:rPr lang="en-US" sz="2400" dirty="0">
                <a:solidFill>
                  <a:srgbClr val="0071C5"/>
                </a:solidFill>
                <a:latin typeface="Cambria" panose="02040503050406030204" pitchFamily="18" charset="0"/>
              </a:rPr>
              <a:t>     </a:t>
            </a:r>
            <a:r>
              <a:rPr lang="en-US" sz="2400" dirty="0">
                <a:latin typeface="Cambria" panose="02040503050406030204" pitchFamily="18" charset="0"/>
              </a:rPr>
              <a:t>Jisung</a:t>
            </a:r>
            <a:r>
              <a:rPr lang="en-US" sz="2400" i="1" dirty="0">
                <a:latin typeface="Cambria" panose="02040503050406030204" pitchFamily="18" charset="0"/>
              </a:rPr>
              <a:t> Park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Rahul Bera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Juan Gómez Luna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Taha Shahroodi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Jeremie S. Kim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Efraim Rotem</a:t>
            </a:r>
            <a:r>
              <a:rPr lang="en-US" sz="2400" i="1" baseline="30000" dirty="0">
                <a:latin typeface="Cambria" panose="02040503050406030204" pitchFamily="18" charset="0"/>
              </a:rPr>
              <a:t>2</a:t>
            </a:r>
            <a:r>
              <a:rPr lang="en-US" sz="2400" i="1" dirty="0">
                <a:latin typeface="Cambria" panose="02040503050406030204" pitchFamily="18" charset="0"/>
              </a:rPr>
              <a:t>     Onur Mutlu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BurstLink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Techniques for Energy-Efficient Video Display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Conventional and Virtual Reality Systems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4022" y="5237881"/>
            <a:ext cx="3245409" cy="1199293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A4304B6-B07B-4827-A021-3803D1A3F807}"/>
              </a:ext>
            </a:extLst>
          </p:cNvPr>
          <p:cNvSpPr/>
          <p:nvPr/>
        </p:nvSpPr>
        <p:spPr>
          <a:xfrm>
            <a:off x="3578927" y="5257909"/>
            <a:ext cx="400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9A2CAD-2F4E-4AE8-9431-08D6EA428B55}"/>
              </a:ext>
            </a:extLst>
          </p:cNvPr>
          <p:cNvSpPr/>
          <p:nvPr/>
        </p:nvSpPr>
        <p:spPr>
          <a:xfrm>
            <a:off x="678825" y="5214035"/>
            <a:ext cx="400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B183DA-294A-49F9-99B9-45548B0FE0CE}"/>
              </a:ext>
            </a:extLst>
          </p:cNvPr>
          <p:cNvSpPr/>
          <p:nvPr/>
        </p:nvSpPr>
        <p:spPr>
          <a:xfrm>
            <a:off x="6855081" y="5214035"/>
            <a:ext cx="400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51" name="Picture 2" descr="How to Build an Impactful Research Group">
            <a:extLst>
              <a:ext uri="{FF2B5EF4-FFF2-40B4-BE49-F238E27FC236}">
                <a16:creationId xmlns:a16="http://schemas.microsoft.com/office/drawing/2014/main" id="{9A9A0855-8F53-4AC7-96C6-0BCF2AAB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3" y="5567907"/>
            <a:ext cx="2095370" cy="8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602" y="5443729"/>
            <a:ext cx="1508374" cy="6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1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90A-D671-C449-88D2-EF28714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2334"/>
            <a:ext cx="9144000" cy="606084"/>
          </a:xfrm>
        </p:spPr>
        <p:txBody>
          <a:bodyPr>
            <a:noAutofit/>
          </a:bodyPr>
          <a:lstStyle/>
          <a:p>
            <a:r>
              <a:rPr lang="en-US" sz="3200" b="1" dirty="0"/>
              <a:t>Our Goal: an Energy Efficient Video Streaming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80C7-3225-8F40-A511-EDE6CBE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2"/>
            <a:ext cx="9144000" cy="529380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Planar</a:t>
            </a:r>
            <a:r>
              <a:rPr lang="en-US" sz="2000" dirty="0">
                <a:cs typeface="Segoe UI" panose="020B0502040204020203" pitchFamily="34" charset="0"/>
              </a:rPr>
              <a:t> and </a:t>
            </a:r>
            <a:r>
              <a:rPr lang="en-US" sz="2000" dirty="0">
                <a:solidFill>
                  <a:schemeClr val="accent6"/>
                </a:solidFill>
                <a:cs typeface="Segoe UI" panose="020B0502040204020203" pitchFamily="34" charset="0"/>
              </a:rPr>
              <a:t>virtual reality </a:t>
            </a:r>
            <a:r>
              <a:rPr lang="en-US" sz="2000" dirty="0">
                <a:cs typeface="Segoe UI" panose="020B0502040204020203" pitchFamily="34" charset="0"/>
              </a:rPr>
              <a:t>(VR) </a:t>
            </a:r>
            <a:r>
              <a:rPr lang="en-US" sz="2000" dirty="0">
                <a:solidFill>
                  <a:srgbClr val="0066FF"/>
                </a:solidFill>
                <a:cs typeface="Segoe UI" panose="020B0502040204020203" pitchFamily="34" charset="0"/>
              </a:rPr>
              <a:t>video streaming</a:t>
            </a:r>
            <a:r>
              <a:rPr lang="en-US" sz="2000" dirty="0">
                <a:cs typeface="Segoe UI" panose="020B0502040204020203" pitchFamily="34" charset="0"/>
              </a:rPr>
              <a:t> consumes significant system energy due to </a:t>
            </a:r>
            <a:r>
              <a:rPr lang="en-US" sz="2000" dirty="0">
                <a:solidFill>
                  <a:srgbClr val="C00000"/>
                </a:solidFill>
                <a:cs typeface="Segoe UI" panose="020B0502040204020203" pitchFamily="34" charset="0"/>
              </a:rPr>
              <a:t>high power consumption </a:t>
            </a:r>
            <a:r>
              <a:rPr lang="en-US" sz="2000" dirty="0">
                <a:cs typeface="Segoe UI" panose="020B0502040204020203" pitchFamily="34" charset="0"/>
              </a:rPr>
              <a:t>of major system components (DRAM, display interfaces, and display panel)</a:t>
            </a:r>
            <a:endParaRPr lang="en-US" sz="2000" dirty="0"/>
          </a:p>
          <a:p>
            <a:r>
              <a:rPr lang="en-US" sz="2000" dirty="0"/>
              <a:t>We find </a:t>
            </a:r>
            <a:r>
              <a:rPr lang="en-US" sz="2000" dirty="0">
                <a:solidFill>
                  <a:srgbClr val="FF0000"/>
                </a:solidFill>
              </a:rPr>
              <a:t>two major inefficiencies </a:t>
            </a:r>
            <a:r>
              <a:rPr lang="en-US" sz="2000" dirty="0"/>
              <a:t>in state-of-the-art video streaming schemes:          1) </a:t>
            </a:r>
            <a:r>
              <a:rPr lang="en-US" sz="2000" dirty="0">
                <a:solidFill>
                  <a:schemeClr val="accent6"/>
                </a:solidFill>
              </a:rPr>
              <a:t>unnecessary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data movement </a:t>
            </a:r>
            <a:r>
              <a:rPr lang="en-US" sz="2000" dirty="0"/>
              <a:t>to/from DRAM, 2) underutilization of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eDP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interface bandwidth </a:t>
            </a:r>
          </a:p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rgbClr val="0066FF"/>
                </a:solidFill>
              </a:rPr>
              <a:t>Our Goal </a:t>
            </a:r>
            <a:r>
              <a:rPr lang="en-US" sz="2000" dirty="0">
                <a:solidFill>
                  <a:srgbClr val="0066FF"/>
                </a:solidFill>
              </a:rPr>
              <a:t>is to improve energy efficiency of planar and VR video streaming by leveraging display panel local memory to eliminate buffering frames in main memory</a:t>
            </a:r>
          </a:p>
          <a:p>
            <a:pPr>
              <a:buClr>
                <a:schemeClr val="tx1"/>
              </a:buClr>
            </a:pPr>
            <a:r>
              <a:rPr lang="en-US" sz="2000" b="1" dirty="0"/>
              <a:t>BurstLink Key idea: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directly transfer a full decoded frame </a:t>
            </a:r>
            <a:r>
              <a:rPr lang="en-US" sz="2000" dirty="0"/>
              <a:t>from the video-decoder (or GPU) to the display panel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 a burst</a:t>
            </a:r>
            <a:r>
              <a:rPr lang="en-US" sz="2000" dirty="0"/>
              <a:t>, exploiting the display interface’s </a:t>
            </a:r>
            <a:r>
              <a:rPr lang="en-US" sz="2000" dirty="0">
                <a:solidFill>
                  <a:srgbClr val="00B0F0"/>
                </a:solidFill>
              </a:rPr>
              <a:t>maximum bandwidth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5A89976E-CD56-4ADA-9291-FD219F2B3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057" y="4545742"/>
            <a:ext cx="4956629" cy="22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3200" dirty="0">
                <a:latin typeface="+mj-lt"/>
                <a:cs typeface="+mj-cs"/>
              </a:rPr>
              <a:t>BurstLink: 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E8AB-9F01-7E47-8B99-B1929C5E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09046"/>
            <a:ext cx="9143999" cy="529380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BurstLink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reduces the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</a:t>
            </a:r>
            <a:r>
              <a:rPr lang="en-US" sz="2000" dirty="0">
                <a:latin typeface="+mn-lt"/>
              </a:rPr>
              <a:t>of the host DRAM by eliminating data movement to/from the 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DRAM frame buffer</a:t>
            </a:r>
          </a:p>
          <a:p>
            <a:pPr lvl="1">
              <a:buClr>
                <a:schemeClr val="tx1"/>
              </a:buClr>
            </a:pPr>
            <a:endParaRPr lang="en-US" sz="1800" dirty="0">
              <a:latin typeface="+mn-lt"/>
            </a:endParaRP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BurstLink</a:t>
            </a:r>
            <a:r>
              <a:rPr lang="en-US" sz="2000" dirty="0">
                <a:latin typeface="+mn-lt"/>
              </a:rPr>
              <a:t> increases the </a:t>
            </a:r>
            <a:r>
              <a:rPr lang="en-US" sz="2000" dirty="0">
                <a:solidFill>
                  <a:srgbClr val="00B050"/>
                </a:solidFill>
                <a:latin typeface="+mn-lt"/>
              </a:rPr>
              <a:t>system’s idle-power state </a:t>
            </a:r>
            <a:r>
              <a:rPr lang="en-US" sz="2000" dirty="0">
                <a:latin typeface="+mn-lt"/>
              </a:rPr>
              <a:t>residency by reducing the 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usage of the processor </a:t>
            </a:r>
            <a:r>
              <a:rPr lang="en-US" sz="2000" dirty="0">
                <a:latin typeface="+mn-lt"/>
              </a:rPr>
              <a:t>and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display subsystem </a:t>
            </a:r>
            <a:r>
              <a:rPr lang="en-US" sz="2000" dirty="0">
                <a:latin typeface="+mn-lt"/>
              </a:rPr>
              <a:t>since they are active only during the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burst period</a:t>
            </a:r>
          </a:p>
          <a:p>
            <a:pPr lvl="1">
              <a:buClr>
                <a:schemeClr val="tx1"/>
              </a:buClr>
            </a:pPr>
            <a:endParaRPr lang="en-US" sz="1800" dirty="0">
              <a:latin typeface="+mn-lt"/>
            </a:endParaRPr>
          </a:p>
          <a:p>
            <a:r>
              <a:rPr lang="en-US" sz="2000" dirty="0">
                <a:latin typeface="+mn-lt"/>
              </a:rPr>
              <a:t>We evaluate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BurstLink</a:t>
            </a:r>
            <a:r>
              <a:rPr lang="en-US" sz="2000" dirty="0">
                <a:latin typeface="+mn-lt"/>
              </a:rPr>
              <a:t> using an analytical power model that we rigorously validate on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an Intel Skylake mobile system</a:t>
            </a:r>
            <a:r>
              <a:rPr lang="en-US" sz="2000" dirty="0">
                <a:latin typeface="+mn-lt"/>
              </a:rPr>
              <a:t>. BurstLink:</a:t>
            </a:r>
          </a:p>
          <a:p>
            <a:pPr lvl="1"/>
            <a:r>
              <a:rPr lang="en-US" sz="1700" dirty="0">
                <a:latin typeface="+mn-lt"/>
              </a:rPr>
              <a:t>Reduces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system energy consumption </a:t>
            </a:r>
            <a:r>
              <a:rPr lang="en-US" sz="1700" dirty="0">
                <a:latin typeface="+mn-lt"/>
              </a:rPr>
              <a:t>for 4K planar/VR video streaming </a:t>
            </a:r>
            <a:r>
              <a:rPr lang="en-US" sz="1700" dirty="0">
                <a:solidFill>
                  <a:srgbClr val="0066FF"/>
                </a:solidFill>
                <a:latin typeface="+mn-lt"/>
              </a:rPr>
              <a:t>by 41%/33% </a:t>
            </a:r>
          </a:p>
          <a:p>
            <a:pPr lvl="1"/>
            <a:r>
              <a:rPr lang="en-US" sz="1700" dirty="0">
                <a:latin typeface="+mn-lt"/>
              </a:rPr>
              <a:t>Provides an even </a:t>
            </a:r>
            <a:r>
              <a:rPr lang="en-US" sz="1700" dirty="0">
                <a:solidFill>
                  <a:srgbClr val="0066FF"/>
                </a:solidFill>
                <a:latin typeface="+mn-lt"/>
              </a:rPr>
              <a:t>higher energy reduction </a:t>
            </a:r>
            <a:r>
              <a:rPr lang="en-US" sz="1700" dirty="0">
                <a:latin typeface="+mn-lt"/>
              </a:rPr>
              <a:t>in future video streaming systems with higher display resolutions and/or display refresh rates</a:t>
            </a:r>
          </a:p>
          <a:p>
            <a:pPr lvl="1"/>
            <a:endParaRPr lang="en-US" sz="1700" dirty="0">
              <a:latin typeface="+mn-lt"/>
            </a:endParaRPr>
          </a:p>
          <a:p>
            <a:r>
              <a:rPr lang="en-US" sz="2000" dirty="0">
                <a:latin typeface="+mn-lt"/>
              </a:rPr>
              <a:t>We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show</a:t>
            </a:r>
            <a:r>
              <a:rPr lang="en-US" sz="2000" dirty="0">
                <a:latin typeface="+mn-lt"/>
              </a:rPr>
              <a:t> that using main memory (DRAM) as a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communication hub between system components </a:t>
            </a:r>
            <a:r>
              <a:rPr lang="en-US" sz="2000" dirty="0">
                <a:latin typeface="+mn-lt"/>
              </a:rPr>
              <a:t>is energy-inefficient</a:t>
            </a:r>
          </a:p>
          <a:p>
            <a:pPr lvl="1"/>
            <a:r>
              <a:rPr lang="en-US" sz="1700" dirty="0">
                <a:latin typeface="+mn-lt"/>
              </a:rPr>
              <a:t>BurstLink uses </a:t>
            </a:r>
            <a:r>
              <a:rPr lang="en-US" sz="1700" dirty="0">
                <a:solidFill>
                  <a:srgbClr val="0066FF"/>
                </a:solidFill>
                <a:latin typeface="+mn-lt"/>
              </a:rPr>
              <a:t>small remote memory </a:t>
            </a:r>
            <a:r>
              <a:rPr lang="en-US" sz="1700" dirty="0">
                <a:latin typeface="+mn-lt"/>
              </a:rPr>
              <a:t>near the data consumer to significantly reduce the number of costly main memory accesses in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frame-based applications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9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</a:t>
            </a:r>
            <a:r>
              <a:rPr lang="en-US" sz="2400" u="sng" dirty="0">
                <a:solidFill>
                  <a:srgbClr val="0071C5"/>
                </a:solidFill>
                <a:latin typeface="Cambria" panose="02040503050406030204" pitchFamily="18" charset="0"/>
              </a:rPr>
              <a:t>Haj-Yahya</a:t>
            </a:r>
            <a:r>
              <a:rPr lang="en-US" sz="2400" baseline="30000" dirty="0">
                <a:solidFill>
                  <a:srgbClr val="0071C5"/>
                </a:solidFill>
                <a:latin typeface="Cambria" panose="02040503050406030204" pitchFamily="18" charset="0"/>
              </a:rPr>
              <a:t>1</a:t>
            </a:r>
            <a:r>
              <a:rPr lang="en-US" sz="2400" dirty="0">
                <a:solidFill>
                  <a:srgbClr val="0071C5"/>
                </a:solidFill>
                <a:latin typeface="Cambria" panose="02040503050406030204" pitchFamily="18" charset="0"/>
              </a:rPr>
              <a:t>     </a:t>
            </a:r>
            <a:r>
              <a:rPr lang="en-US" sz="2400" dirty="0">
                <a:latin typeface="Cambria" panose="02040503050406030204" pitchFamily="18" charset="0"/>
              </a:rPr>
              <a:t>Jisung</a:t>
            </a:r>
            <a:r>
              <a:rPr lang="en-US" sz="2400" i="1" dirty="0">
                <a:latin typeface="Cambria" panose="02040503050406030204" pitchFamily="18" charset="0"/>
              </a:rPr>
              <a:t> Park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Rahul Bera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Juan Gómez Luna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Taha Shahroodi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Jeremie S. Kim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r>
              <a:rPr lang="en-US" sz="2400" i="1" dirty="0">
                <a:latin typeface="Cambria" panose="02040503050406030204" pitchFamily="18" charset="0"/>
              </a:rPr>
              <a:t>     Efraim Rotem</a:t>
            </a:r>
            <a:r>
              <a:rPr lang="en-US" sz="2400" i="1" baseline="30000" dirty="0">
                <a:latin typeface="Cambria" panose="02040503050406030204" pitchFamily="18" charset="0"/>
              </a:rPr>
              <a:t>2</a:t>
            </a:r>
            <a:r>
              <a:rPr lang="en-US" sz="2400" i="1" dirty="0">
                <a:latin typeface="Cambria" panose="02040503050406030204" pitchFamily="18" charset="0"/>
              </a:rPr>
              <a:t>     Onur Mutlu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BurstLink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Techniques for Energy-Efficient Video Display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Conventional and Virtual Reality Systems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4022" y="5237881"/>
            <a:ext cx="3245409" cy="1199293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A4304B6-B07B-4827-A021-3803D1A3F807}"/>
              </a:ext>
            </a:extLst>
          </p:cNvPr>
          <p:cNvSpPr/>
          <p:nvPr/>
        </p:nvSpPr>
        <p:spPr>
          <a:xfrm>
            <a:off x="3578927" y="5257909"/>
            <a:ext cx="400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9A2CAD-2F4E-4AE8-9431-08D6EA428B55}"/>
              </a:ext>
            </a:extLst>
          </p:cNvPr>
          <p:cNvSpPr/>
          <p:nvPr/>
        </p:nvSpPr>
        <p:spPr>
          <a:xfrm>
            <a:off x="678825" y="5214035"/>
            <a:ext cx="400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B183DA-294A-49F9-99B9-45548B0FE0CE}"/>
              </a:ext>
            </a:extLst>
          </p:cNvPr>
          <p:cNvSpPr/>
          <p:nvPr/>
        </p:nvSpPr>
        <p:spPr>
          <a:xfrm>
            <a:off x="6855081" y="5214035"/>
            <a:ext cx="400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51" name="Picture 2" descr="How to Build an Impactful Research Group">
            <a:extLst>
              <a:ext uri="{FF2B5EF4-FFF2-40B4-BE49-F238E27FC236}">
                <a16:creationId xmlns:a16="http://schemas.microsoft.com/office/drawing/2014/main" id="{9A9A0855-8F53-4AC7-96C6-0BCF2AAB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3" y="5567907"/>
            <a:ext cx="2095370" cy="8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602" y="5443729"/>
            <a:ext cx="1508374" cy="6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69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652</Words>
  <Application>Microsoft Office PowerPoint</Application>
  <PresentationFormat>On-screen Show (4:3)</PresentationFormat>
  <Paragraphs>66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Arial</vt:lpstr>
      <vt:lpstr>Cambria</vt:lpstr>
      <vt:lpstr>Segoe UI</vt:lpstr>
      <vt:lpstr>Calibri Light</vt:lpstr>
      <vt:lpstr>Office Theme</vt:lpstr>
      <vt:lpstr>1_Office Theme</vt:lpstr>
      <vt:lpstr>PowerPoint Presentation</vt:lpstr>
      <vt:lpstr>Our Goal: an Energy Efficient Video Streaming Scheme</vt:lpstr>
      <vt:lpstr>BurstLink: Key Results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Haj-Yahya</cp:lastModifiedBy>
  <cp:revision>3607</cp:revision>
  <dcterms:created xsi:type="dcterms:W3CDTF">2017-06-05T15:22:10Z</dcterms:created>
  <dcterms:modified xsi:type="dcterms:W3CDTF">2021-10-01T23:45:10Z</dcterms:modified>
</cp:coreProperties>
</file>