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9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  <p:sldMasterId id="2147483676" r:id="rId2"/>
  </p:sldMasterIdLst>
  <p:notesMasterIdLst>
    <p:notesMasterId r:id="rId30"/>
  </p:notesMasterIdLst>
  <p:sldIdLst>
    <p:sldId id="1480" r:id="rId3"/>
    <p:sldId id="1453" r:id="rId4"/>
    <p:sldId id="1196" r:id="rId5"/>
    <p:sldId id="1449" r:id="rId6"/>
    <p:sldId id="1454" r:id="rId7"/>
    <p:sldId id="1470" r:id="rId8"/>
    <p:sldId id="1495" r:id="rId9"/>
    <p:sldId id="1491" r:id="rId10"/>
    <p:sldId id="1505" r:id="rId11"/>
    <p:sldId id="1492" r:id="rId12"/>
    <p:sldId id="1509" r:id="rId13"/>
    <p:sldId id="1471" r:id="rId14"/>
    <p:sldId id="1472" r:id="rId15"/>
    <p:sldId id="1510" r:id="rId16"/>
    <p:sldId id="1496" r:id="rId17"/>
    <p:sldId id="1507" r:id="rId18"/>
    <p:sldId id="1487" r:id="rId19"/>
    <p:sldId id="1476" r:id="rId20"/>
    <p:sldId id="1245" r:id="rId21"/>
    <p:sldId id="1486" r:id="rId22"/>
    <p:sldId id="1477" r:id="rId23"/>
    <p:sldId id="1220" r:id="rId24"/>
    <p:sldId id="1478" r:id="rId25"/>
    <p:sldId id="1503" r:id="rId26"/>
    <p:sldId id="1508" r:id="rId27"/>
    <p:sldId id="1464" r:id="rId28"/>
    <p:sldId id="1469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Segoe UI" panose="020B0502040204020203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esh Patel" initials="MP" lastIdx="32" clrIdx="0">
    <p:extLst>
      <p:ext uri="{19B8F6BF-5375-455C-9EA6-DF929625EA0E}">
        <p15:presenceInfo xmlns:p15="http://schemas.microsoft.com/office/powerpoint/2012/main" userId="a66d4990ec83ac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FF00FF"/>
    <a:srgbClr val="3FACC6"/>
    <a:srgbClr val="54426B"/>
    <a:srgbClr val="FFFFFF"/>
    <a:srgbClr val="997300"/>
    <a:srgbClr val="A9D18E"/>
    <a:srgbClr val="FFE699"/>
    <a:srgbClr val="007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8" autoAdjust="0"/>
    <p:restoredTop sz="52259" autoAdjust="0"/>
  </p:normalViewPr>
  <p:slideViewPr>
    <p:cSldViewPr snapToGrid="0">
      <p:cViewPr varScale="1">
        <p:scale>
          <a:sx n="60" d="100"/>
          <a:sy n="60" d="100"/>
        </p:scale>
        <p:origin x="188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166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6D439BF3-6316-40F5-8F10-980B46B5A86B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35E676A0-33B1-4B4B-B1AA-B0B917FCAA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baseline="0" dirty="0"/>
              <a:t>My name is Jawad Haj-Yahya and I will </a:t>
            </a:r>
            <a:r>
              <a:rPr lang="en-US" sz="2400" b="1" baseline="0" dirty="0"/>
              <a:t>present</a:t>
            </a:r>
            <a:r>
              <a:rPr lang="en-US" sz="2400" baseline="0" dirty="0"/>
              <a:t> our work </a:t>
            </a:r>
            <a:r>
              <a:rPr lang="en-US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rPr>
              <a:t>BurstLink 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00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000" dirty="0"/>
              <a:t>The DC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sends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/>
              <a:t>decoded frame data to the display panel in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 constant rate </a:t>
            </a:r>
            <a:r>
              <a:rPr lang="en-US" sz="2000" dirty="0"/>
              <a:t>during the entire frame window, keeping the DC and the </a:t>
            </a:r>
            <a:r>
              <a:rPr lang="en-US" sz="2000" dirty="0" err="1"/>
              <a:t>eDP</a:t>
            </a:r>
            <a:r>
              <a:rPr lang="en-US" sz="2000" dirty="0"/>
              <a:t> receiver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continuously active </a:t>
            </a:r>
            <a:r>
              <a:rPr lang="en-US" sz="2000" b="1" baseline="0" dirty="0"/>
              <a:t>[CLICK]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transfer rates of the DC, </a:t>
            </a:r>
            <a:r>
              <a:rPr lang="en-US" sz="1800" dirty="0" err="1"/>
              <a:t>eDP</a:t>
            </a:r>
            <a:r>
              <a:rPr lang="en-US" sz="1800" dirty="0"/>
              <a:t> receiver, and pixel-formatter  are </a:t>
            </a:r>
            <a:r>
              <a:rPr lang="en-US" sz="1800" dirty="0">
                <a:solidFill>
                  <a:srgbClr val="FF0000"/>
                </a:solidFill>
              </a:rPr>
              <a:t>tightly coupled </a:t>
            </a:r>
            <a:r>
              <a:rPr lang="en-US" sz="1800" dirty="0"/>
              <a:t>and</a:t>
            </a:r>
            <a:r>
              <a:rPr lang="en-US" sz="1800" dirty="0">
                <a:solidFill>
                  <a:srgbClr val="FF0000"/>
                </a:solidFill>
              </a:rPr>
              <a:t> bottlenecked </a:t>
            </a:r>
            <a:r>
              <a:rPr lang="en-US" sz="1800" dirty="0"/>
              <a:t>by the pixel-formatter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</a:t>
            </a:r>
            <a:r>
              <a:rPr lang="en-US" sz="1800" dirty="0" err="1">
                <a:solidFill>
                  <a:srgbClr val="7030A0"/>
                </a:solidFill>
              </a:rPr>
              <a:t>eDP</a:t>
            </a:r>
            <a:r>
              <a:rPr lang="en-US" sz="1800" dirty="0"/>
              <a:t> interface bandwidth is </a:t>
            </a:r>
            <a:r>
              <a:rPr lang="en-US" sz="1800" dirty="0">
                <a:solidFill>
                  <a:srgbClr val="7030A0"/>
                </a:solidFill>
              </a:rPr>
              <a:t>underutilized</a:t>
            </a:r>
            <a:r>
              <a:rPr lang="en-US" sz="1800" dirty="0"/>
              <a:t> during video streaming 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Tx/>
              <a:buChar char="-"/>
            </a:pPr>
            <a:r>
              <a:rPr lang="en-US" sz="1600" dirty="0">
                <a:cs typeface="Segoe UI" panose="020B0502040204020203" pitchFamily="34" charset="0"/>
              </a:rPr>
              <a:t>For example, only </a:t>
            </a:r>
            <a:r>
              <a:rPr lang="en-US" sz="1600" dirty="0">
                <a:solidFill>
                  <a:srgbClr val="00B0F0"/>
                </a:solidFill>
                <a:cs typeface="Segoe UI" panose="020B0502040204020203" pitchFamily="34" charset="0"/>
              </a:rPr>
              <a:t>half of the maximum bandwidth </a:t>
            </a:r>
            <a:r>
              <a:rPr lang="en-US" sz="1600" dirty="0">
                <a:cs typeface="Segoe UI" panose="020B0502040204020203" pitchFamily="34" charset="0"/>
              </a:rPr>
              <a:t>is utilized in </a:t>
            </a:r>
            <a:r>
              <a:rPr lang="en-US" sz="1600" dirty="0">
                <a:solidFill>
                  <a:schemeClr val="accent2"/>
                </a:solidFill>
                <a:cs typeface="Segoe UI" panose="020B0502040204020203" pitchFamily="34" charset="0"/>
              </a:rPr>
              <a:t>4K video streaming </a:t>
            </a:r>
            <a:r>
              <a:rPr lang="en-US" sz="2500" b="1" dirty="0">
                <a:solidFill>
                  <a:schemeClr val="accent5"/>
                </a:solidFill>
              </a:rPr>
              <a:t>[END]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236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Our goal is to </a:t>
            </a:r>
            <a:r>
              <a:rPr lang="en-US" sz="1200" b="1" dirty="0">
                <a:solidFill>
                  <a:srgbClr val="FF0000"/>
                </a:solidFill>
              </a:rPr>
              <a:t>eliminate the bottleneck </a:t>
            </a:r>
            <a:r>
              <a:rPr lang="en-US" sz="1200" b="1" dirty="0">
                <a:solidFill>
                  <a:schemeClr val="tx1"/>
                </a:solidFill>
              </a:rPr>
              <a:t>in the display panel  </a:t>
            </a:r>
            <a:r>
              <a:rPr lang="en-US" b="1" baseline="0" dirty="0"/>
              <a:t>[CLICK]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So that the system directly transfers </a:t>
            </a:r>
            <a:r>
              <a:rPr lang="en-US" sz="1200" b="1" dirty="0">
                <a:solidFill>
                  <a:srgbClr val="7030A0"/>
                </a:solidFill>
              </a:rPr>
              <a:t>a full decoded frame </a:t>
            </a:r>
            <a:r>
              <a:rPr lang="en-US" sz="1200" b="1" dirty="0">
                <a:solidFill>
                  <a:schemeClr val="tx1"/>
                </a:solidFill>
              </a:rPr>
              <a:t>from the video decoder to the display panel </a:t>
            </a:r>
            <a:r>
              <a:rPr lang="en-US" sz="1200" b="1" dirty="0">
                <a:solidFill>
                  <a:schemeClr val="accent6"/>
                </a:solidFill>
              </a:rPr>
              <a:t>in a burst</a:t>
            </a:r>
            <a:r>
              <a:rPr lang="en-US" sz="1200" b="1" dirty="0">
                <a:solidFill>
                  <a:schemeClr val="tx1"/>
                </a:solidFill>
              </a:rPr>
              <a:t>, thus </a:t>
            </a:r>
            <a:r>
              <a:rPr lang="en-US" sz="1200" b="1" dirty="0">
                <a:solidFill>
                  <a:srgbClr val="0070C0"/>
                </a:solidFill>
              </a:rPr>
              <a:t>increasing system idleness </a:t>
            </a:r>
            <a:r>
              <a:rPr lang="en-US" b="1" baseline="0" dirty="0"/>
              <a:t>[CLICK] </a:t>
            </a:r>
            <a:endParaRPr lang="en-US" sz="1200" b="1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We eliminate the </a:t>
            </a:r>
            <a:r>
              <a:rPr lang="en-US" sz="1200" b="1" dirty="0">
                <a:solidFill>
                  <a:srgbClr val="FF0000"/>
                </a:solidFill>
              </a:rPr>
              <a:t>bottleneck</a:t>
            </a:r>
            <a:r>
              <a:rPr lang="en-US" sz="1200" b="1" dirty="0">
                <a:solidFill>
                  <a:schemeClr val="tx1"/>
                </a:solidFill>
              </a:rPr>
              <a:t> in the display panel via </a:t>
            </a:r>
            <a:r>
              <a:rPr lang="en-US" sz="1200" b="1" dirty="0">
                <a:solidFill>
                  <a:srgbClr val="0000FF"/>
                </a:solidFill>
              </a:rPr>
              <a:t>“Frame Bursting”</a:t>
            </a:r>
            <a:r>
              <a:rPr lang="en-US" sz="1200" b="1" dirty="0">
                <a:solidFill>
                  <a:schemeClr val="tx1"/>
                </a:solidFill>
              </a:rPr>
              <a:t>  that we describe later </a:t>
            </a:r>
            <a:r>
              <a:rPr lang="en-US" sz="1200" b="1" dirty="0">
                <a:solidFill>
                  <a:schemeClr val="accent5"/>
                </a:solidFill>
              </a:rPr>
              <a:t>[END]</a:t>
            </a:r>
          </a:p>
          <a:p>
            <a:endParaRPr lang="en-US" sz="1200" b="1" dirty="0">
              <a:solidFill>
                <a:schemeClr val="tx1"/>
              </a:solidFill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196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explain the technique to achieve our goal </a:t>
            </a:r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64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0000FF"/>
                </a:solidFill>
              </a:rPr>
              <a:t>Frame Buffer Bypassing </a:t>
            </a:r>
            <a:r>
              <a:rPr lang="en-US" sz="2000" dirty="0"/>
              <a:t>technique redirects the processed frame from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video decoder </a:t>
            </a:r>
            <a:r>
              <a:rPr lang="en-US" sz="2000" dirty="0"/>
              <a:t>to the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display controller</a:t>
            </a:r>
            <a:r>
              <a:rPr lang="en-US" sz="2000" dirty="0"/>
              <a:t> via the </a:t>
            </a:r>
            <a:r>
              <a:rPr lang="en-US" sz="2000" dirty="0">
                <a:solidFill>
                  <a:srgbClr val="7030A0"/>
                </a:solidFill>
              </a:rPr>
              <a:t>on-chip interconnect </a:t>
            </a:r>
            <a:r>
              <a:rPr lang="en-US" sz="2000" dirty="0"/>
              <a:t>if two conditions are satisfied:  </a:t>
            </a:r>
            <a:r>
              <a:rPr lang="en-US" sz="2000" b="1" dirty="0"/>
              <a:t>[CLICK]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1700" dirty="0"/>
              <a:t>The VD receives a signal from the DC indicating that </a:t>
            </a:r>
            <a:r>
              <a:rPr lang="en-US" sz="1700" dirty="0">
                <a:solidFill>
                  <a:schemeClr val="accent2"/>
                </a:solidFill>
              </a:rPr>
              <a:t>only the video plane </a:t>
            </a:r>
            <a:r>
              <a:rPr lang="en-US" sz="1700" dirty="0"/>
              <a:t>needs to be displayed </a:t>
            </a:r>
            <a:r>
              <a:rPr lang="en-US" sz="1800" b="1" dirty="0"/>
              <a:t>[CLICK]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sz="170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1700" dirty="0"/>
              <a:t>The VD driver sets a flag in the VD indicating that only a </a:t>
            </a:r>
            <a:r>
              <a:rPr lang="en-US" sz="1700" dirty="0">
                <a:solidFill>
                  <a:srgbClr val="00B0F0"/>
                </a:solidFill>
              </a:rPr>
              <a:t>single video application </a:t>
            </a:r>
            <a:r>
              <a:rPr lang="en-US" sz="1700" dirty="0"/>
              <a:t>is running </a:t>
            </a:r>
            <a:r>
              <a:rPr lang="en-US" sz="1800" b="1" dirty="0"/>
              <a:t>[CLICK]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sz="1700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79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0000FF"/>
                </a:solidFill>
              </a:rPr>
              <a:t>Frame Buffer Bypassing  </a:t>
            </a:r>
            <a:r>
              <a:rPr lang="en-US" sz="1200" b="1" dirty="0">
                <a:solidFill>
                  <a:schemeClr val="tx1"/>
                </a:solidFill>
              </a:rPr>
              <a:t>reduces the </a:t>
            </a:r>
            <a:r>
              <a:rPr lang="en-US" sz="1200" b="1" dirty="0">
                <a:solidFill>
                  <a:srgbClr val="FF0000"/>
                </a:solidFill>
              </a:rPr>
              <a:t>energy consumption 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of the host DRAM by </a:t>
            </a:r>
            <a:r>
              <a:rPr lang="en-US" sz="1200" b="1" dirty="0">
                <a:solidFill>
                  <a:schemeClr val="accent6"/>
                </a:solidFill>
              </a:rPr>
              <a:t>eliminating unnecessary data movement  </a:t>
            </a:r>
            <a:r>
              <a:rPr lang="en-US" sz="1200" b="1" dirty="0">
                <a:solidFill>
                  <a:schemeClr val="tx1"/>
                </a:solidFill>
              </a:rPr>
              <a:t>to/from the DRAM frame buffer [END]</a:t>
            </a:r>
            <a:endParaRPr lang="en-US" sz="1200" b="1" dirty="0">
              <a:solidFill>
                <a:srgbClr val="FF0000"/>
              </a:solidFill>
            </a:endParaRP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3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The Frame Bursting technique transfers the decoded frame from the processor to the display panel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bursts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[CLICK]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display panel receives </a:t>
            </a:r>
            <a:r>
              <a:rPr lang="en-US" sz="1800" dirty="0">
                <a:solidFill>
                  <a:srgbClr val="0066FF"/>
                </a:solidFill>
              </a:rPr>
              <a:t>a full frame </a:t>
            </a:r>
            <a:r>
              <a:rPr lang="en-US" sz="1800" dirty="0"/>
              <a:t>over the </a:t>
            </a:r>
            <a:r>
              <a:rPr lang="en-US" sz="1800" dirty="0" err="1"/>
              <a:t>eDP</a:t>
            </a:r>
            <a:r>
              <a:rPr lang="en-US" sz="1800" dirty="0"/>
              <a:t> interface and stores it directly into the </a:t>
            </a:r>
            <a:r>
              <a:rPr lang="en-US" sz="1800" dirty="0">
                <a:solidFill>
                  <a:srgbClr val="7030A0"/>
                </a:solidFill>
              </a:rPr>
              <a:t>double remote frame buffer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[CLICK]</a:t>
            </a:r>
            <a:endParaRPr lang="en-US" sz="1800" b="1" dirty="0">
              <a:solidFill>
                <a:srgbClr val="7030A0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1800" dirty="0"/>
              <a:t>The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Pixel Formatter  </a:t>
            </a:r>
            <a:r>
              <a:rPr lang="en-US" sz="1800" dirty="0"/>
              <a:t>can fetch the frame data from the </a:t>
            </a:r>
            <a:r>
              <a:rPr lang="en-US" sz="1800" dirty="0">
                <a:solidFill>
                  <a:srgbClr val="7030A0"/>
                </a:solidFill>
              </a:rPr>
              <a:t>double remote frame buffer 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7030A0"/>
                </a:solidFill>
              </a:rPr>
              <a:t>at the rate required by a given configuration </a:t>
            </a:r>
            <a:r>
              <a:rPr lang="en-US" sz="1800" dirty="0"/>
              <a:t>to generate pixels and send them to the LCD display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[END]</a:t>
            </a:r>
            <a:endParaRPr lang="en-US" sz="1800" b="1" dirty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 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9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55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There are more details in the paper, for example </a:t>
            </a:r>
            <a:r>
              <a:rPr lang="en-US" sz="2400" b="1" dirty="0"/>
              <a:t>[CLICK]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System </a:t>
            </a:r>
            <a:r>
              <a:rPr lang="en-US" sz="2400" dirty="0">
                <a:solidFill>
                  <a:schemeClr val="accent5"/>
                </a:solidFill>
              </a:rPr>
              <a:t>Power States </a:t>
            </a:r>
            <a:r>
              <a:rPr lang="en-US" sz="2400" dirty="0"/>
              <a:t>in BurstLink </a:t>
            </a:r>
            <a:r>
              <a:rPr lang="en-US" sz="2400" b="1" dirty="0"/>
              <a:t>[CLICK]</a:t>
            </a:r>
            <a:endParaRPr lang="en-US" sz="240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There are more Details on the power state (i.e.,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package C-state</a:t>
            </a:r>
            <a:r>
              <a:rPr lang="en-US" sz="2000" dirty="0"/>
              <a:t>) of a system that supports BurstLink </a:t>
            </a:r>
            <a:r>
              <a:rPr lang="en-US" sz="2000" b="1" dirty="0"/>
              <a:t>[CLICK]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7030A0"/>
                </a:solidFill>
              </a:rPr>
              <a:t>Implementation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6"/>
                </a:solidFill>
              </a:rPr>
              <a:t>hardware cost </a:t>
            </a:r>
            <a:r>
              <a:rPr lang="en-US" sz="2400" dirty="0"/>
              <a:t>of: </a:t>
            </a:r>
            <a:r>
              <a:rPr lang="en-US" sz="2400" b="1" dirty="0"/>
              <a:t>[CLICK]</a:t>
            </a:r>
            <a:endParaRPr lang="en-US" sz="24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Double remote frame buffer (DRFB) </a:t>
            </a:r>
            <a:r>
              <a:rPr lang="en-US" sz="2000" b="1" dirty="0"/>
              <a:t>[CLICK]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Destination Selector that selects the destination of the VD output </a:t>
            </a:r>
            <a:r>
              <a:rPr lang="en-US" sz="2000" b="1" dirty="0"/>
              <a:t>[CLICK]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Changes to power management firmware </a:t>
            </a:r>
            <a:r>
              <a:rPr lang="en-US" sz="2000" b="1" dirty="0"/>
              <a:t>[CLICK]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Generalization</a:t>
            </a:r>
            <a:r>
              <a:rPr lang="en-US" sz="2400" dirty="0"/>
              <a:t> of BurstLink techniques to </a:t>
            </a:r>
            <a:r>
              <a:rPr lang="en-US" sz="2400" dirty="0">
                <a:solidFill>
                  <a:srgbClr val="0066FF"/>
                </a:solidFill>
              </a:rPr>
              <a:t>other </a:t>
            </a:r>
            <a:r>
              <a:rPr lang="sv-SE" sz="2400" dirty="0">
                <a:solidFill>
                  <a:srgbClr val="0066FF"/>
                </a:solidFill>
              </a:rPr>
              <a:t>scenarios </a:t>
            </a:r>
            <a:r>
              <a:rPr lang="sv-SE" sz="2400" dirty="0"/>
              <a:t>in modern mobile systems </a:t>
            </a:r>
            <a:r>
              <a:rPr lang="en-US" sz="2400" b="1" dirty="0"/>
              <a:t>[CLICK]</a:t>
            </a:r>
            <a:endParaRPr lang="sv-SE" sz="24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Video capture (recording), audio streaming, video chat, social networking, and interactive games </a:t>
            </a:r>
            <a:r>
              <a:rPr lang="en-US" sz="2000" b="1" dirty="0"/>
              <a:t>[END]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30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next present our evaluation of </a:t>
            </a:r>
            <a:r>
              <a:rPr lang="en-US" b="1" dirty="0"/>
              <a:t>BurstLink</a:t>
            </a:r>
            <a:r>
              <a:rPr lang="en-US" dirty="0"/>
              <a:t> </a:t>
            </a:r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92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I will present our methodology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dirty="0"/>
          </a:p>
          <a:p>
            <a:endParaRPr lang="en-US" b="1" baseline="0" dirty="0"/>
          </a:p>
          <a:p>
            <a:r>
              <a:rPr lang="en-US" sz="2200" dirty="0"/>
              <a:t>We develop a new analytical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power model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200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1800" dirty="0"/>
              <a:t>We validate our power model against </a:t>
            </a:r>
            <a:r>
              <a:rPr lang="en-US" sz="1800" dirty="0">
                <a:solidFill>
                  <a:srgbClr val="7030A0"/>
                </a:solidFill>
              </a:rPr>
              <a:t>power measurements </a:t>
            </a:r>
            <a:r>
              <a:rPr lang="en-US" sz="1800" dirty="0"/>
              <a:t>from a real modern mobile device that is based on the </a:t>
            </a:r>
            <a:r>
              <a:rPr lang="en-US" sz="1800" dirty="0">
                <a:solidFill>
                  <a:srgbClr val="0066FF"/>
                </a:solidFill>
              </a:rPr>
              <a:t>Intel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66FF"/>
                </a:solidFill>
              </a:rPr>
              <a:t>Skylake architecture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1800" dirty="0">
              <a:solidFill>
                <a:srgbClr val="0066FF"/>
              </a:solidFill>
            </a:endParaRPr>
          </a:p>
          <a:p>
            <a:pPr lvl="1"/>
            <a:r>
              <a:rPr lang="en-US" sz="1800" dirty="0"/>
              <a:t>We use the </a:t>
            </a:r>
            <a:r>
              <a:rPr lang="en-US" sz="1800" dirty="0">
                <a:solidFill>
                  <a:schemeClr val="accent6"/>
                </a:solidFill>
              </a:rPr>
              <a:t>Keysight N6705B power analyzer </a:t>
            </a:r>
            <a:r>
              <a:rPr lang="en-US" sz="1800" dirty="0"/>
              <a:t>for system power measurements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2200" b="1" u="sng" dirty="0">
                <a:solidFill>
                  <a:schemeClr val="accent6"/>
                </a:solidFill>
              </a:rPr>
              <a:t>We use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planar and VR video-streaming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/>
              <a:t>workloads </a:t>
            </a:r>
            <a:r>
              <a:rPr lang="en-US" sz="1800" dirty="0"/>
              <a:t>that are used in standard </a:t>
            </a:r>
            <a:r>
              <a:rPr lang="en-US" sz="1800" dirty="0">
                <a:solidFill>
                  <a:schemeClr val="accent5"/>
                </a:solidFill>
              </a:rPr>
              <a:t>industrial benchmarks </a:t>
            </a:r>
            <a:r>
              <a:rPr lang="en-US" sz="1800" dirty="0"/>
              <a:t>for battery-life and </a:t>
            </a:r>
            <a:r>
              <a:rPr lang="en-US" sz="1800" dirty="0">
                <a:solidFill>
                  <a:srgbClr val="00B0F0"/>
                </a:solidFill>
              </a:rPr>
              <a:t>academic evaluations </a:t>
            </a:r>
            <a:r>
              <a:rPr lang="en-US" sz="1800" dirty="0"/>
              <a:t>of video-streaming optimizations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[END]</a:t>
            </a:r>
            <a:endParaRPr lang="en-US" sz="2000" dirty="0"/>
          </a:p>
          <a:p>
            <a:endParaRPr lang="en-US" b="1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1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First, I will </a:t>
            </a:r>
            <a:r>
              <a:rPr lang="en-US" b="1" baseline="0" dirty="0"/>
              <a:t>give a</a:t>
            </a:r>
            <a:r>
              <a:rPr lang="en-US" baseline="0" dirty="0"/>
              <a:t> </a:t>
            </a:r>
            <a:r>
              <a:rPr lang="en-US" b="1" baseline="0" dirty="0"/>
              <a:t>high-level overview </a:t>
            </a:r>
            <a:r>
              <a:rPr lang="en-US" baseline="0" dirty="0"/>
              <a:t>of the talk </a:t>
            </a:r>
            <a:r>
              <a:rPr lang="en-US" b="1" baseline="0" dirty="0"/>
              <a:t>[CLICK]</a:t>
            </a:r>
          </a:p>
          <a:p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cs typeface="Segoe UI" panose="020B0502040204020203" pitchFamily="34" charset="0"/>
              </a:rPr>
              <a:t>Planar and virtual reality </a:t>
            </a:r>
            <a:r>
              <a:rPr lang="en-US" sz="2000" dirty="0">
                <a:solidFill>
                  <a:srgbClr val="0066FF"/>
                </a:solidFill>
                <a:cs typeface="Segoe UI" panose="020B0502040204020203" pitchFamily="34" charset="0"/>
              </a:rPr>
              <a:t>video streaming</a:t>
            </a:r>
            <a:r>
              <a:rPr lang="en-US" sz="2000" dirty="0">
                <a:cs typeface="Segoe UI" panose="020B0502040204020203" pitchFamily="34" charset="0"/>
              </a:rPr>
              <a:t> consumes significant system energy due to the </a:t>
            </a:r>
            <a:r>
              <a:rPr lang="en-US" sz="2000" dirty="0">
                <a:solidFill>
                  <a:srgbClr val="C00000"/>
                </a:solidFill>
                <a:cs typeface="Segoe UI" panose="020B0502040204020203" pitchFamily="34" charset="0"/>
              </a:rPr>
              <a:t>high power consumption </a:t>
            </a:r>
            <a:r>
              <a:rPr lang="en-US" sz="2000" dirty="0">
                <a:cs typeface="Segoe UI" panose="020B0502040204020203" pitchFamily="34" charset="0"/>
              </a:rPr>
              <a:t>of major system components </a:t>
            </a:r>
            <a:r>
              <a:rPr lang="en-US" sz="2000" b="1" baseline="0" dirty="0"/>
              <a:t>[CLICK]</a:t>
            </a:r>
            <a:endParaRPr lang="en-US" sz="2000" dirty="0">
              <a:cs typeface="Segoe UI" panose="020B0502040204020203" pitchFamily="34" charset="0"/>
            </a:endParaRPr>
          </a:p>
          <a:p>
            <a:endParaRPr lang="en-US" sz="1700" b="1" u="sng" dirty="0">
              <a:solidFill>
                <a:schemeClr val="accent6">
                  <a:lumMod val="75000"/>
                </a:schemeClr>
              </a:solidFill>
              <a:cs typeface="Segoe UI" panose="020B0502040204020203" pitchFamily="34" charset="0"/>
            </a:endParaRPr>
          </a:p>
          <a:p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Out Goal is to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2000" dirty="0">
                <a:cs typeface="Segoe UI" panose="020B0502040204020203" pitchFamily="34" charset="0"/>
              </a:rPr>
              <a:t>improve the </a:t>
            </a:r>
            <a:r>
              <a:rPr lang="en-US" sz="2000" dirty="0">
                <a:solidFill>
                  <a:schemeClr val="accent2"/>
                </a:solidFill>
                <a:cs typeface="Segoe UI" panose="020B0502040204020203" pitchFamily="34" charset="0"/>
              </a:rPr>
              <a:t>energy efficiency</a:t>
            </a:r>
            <a:r>
              <a:rPr lang="en-US" sz="2000" dirty="0">
                <a:cs typeface="Segoe UI" panose="020B0502040204020203" pitchFamily="34" charset="0"/>
              </a:rPr>
              <a:t> of planar and VR video streaming by leveraging </a:t>
            </a:r>
            <a:r>
              <a:rPr lang="en-US" sz="2000" dirty="0">
                <a:solidFill>
                  <a:srgbClr val="0066FF"/>
                </a:solidFill>
                <a:cs typeface="Segoe UI" panose="020B0502040204020203" pitchFamily="34" charset="0"/>
              </a:rPr>
              <a:t>display panel local memory </a:t>
            </a:r>
            <a:r>
              <a:rPr lang="en-US" sz="2000" dirty="0">
                <a:cs typeface="Segoe UI" panose="020B0502040204020203" pitchFamily="34" charset="0"/>
              </a:rPr>
              <a:t>to eliminate buffering frames in main memory </a:t>
            </a:r>
            <a:r>
              <a:rPr lang="en-US" sz="2000" b="1" baseline="0" dirty="0"/>
              <a:t>[CLICK]</a:t>
            </a:r>
            <a:endParaRPr lang="en-US" sz="2000" dirty="0">
              <a:cs typeface="Segoe UI" panose="020B0502040204020203" pitchFamily="34" charset="0"/>
            </a:endParaRPr>
          </a:p>
          <a:p>
            <a:endParaRPr lang="en-US" sz="1700" b="1" u="sng" dirty="0">
              <a:solidFill>
                <a:srgbClr val="7030A0"/>
              </a:solidFill>
              <a:cs typeface="Segoe UI" panose="020B0502040204020203" pitchFamily="34" charset="0"/>
            </a:endParaRPr>
          </a:p>
          <a:p>
            <a:r>
              <a:rPr lang="en-US" sz="2000" b="1" spc="-8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BurstLink is</a:t>
            </a:r>
            <a:r>
              <a:rPr lang="en-US" sz="2000" spc="-80" dirty="0">
                <a:cs typeface="Segoe UI" panose="020B0502040204020203" pitchFamily="34" charset="0"/>
              </a:rPr>
              <a:t> a new planar and VR video streaming scheme that </a:t>
            </a:r>
            <a:r>
              <a:rPr lang="en-US" sz="2000" b="1" baseline="0" dirty="0"/>
              <a:t>[CLICK]</a:t>
            </a:r>
            <a:endParaRPr lang="en-US" sz="2000" spc="-80" dirty="0">
              <a:cs typeface="Segoe UI" panose="020B0502040204020203" pitchFamily="34" charset="0"/>
            </a:endParaRPr>
          </a:p>
          <a:p>
            <a:pPr marL="285744" indent="-285744">
              <a:buFontTx/>
              <a:buChar char="-"/>
            </a:pPr>
            <a:r>
              <a:rPr lang="en-US" dirty="0">
                <a:solidFill>
                  <a:srgbClr val="0066FF"/>
                </a:solidFill>
              </a:rPr>
              <a:t>Directly transfers a full decoded video frame </a:t>
            </a:r>
            <a:r>
              <a:rPr lang="en-US" spc="-80" dirty="0">
                <a:cs typeface="Segoe UI" panose="020B0502040204020203" pitchFamily="34" charset="0"/>
              </a:rPr>
              <a:t>from the video-decoder to the display panel, </a:t>
            </a:r>
            <a:r>
              <a:rPr lang="en-US" spc="-80" dirty="0">
                <a:solidFill>
                  <a:schemeClr val="accent6"/>
                </a:solidFill>
                <a:cs typeface="Segoe UI" panose="020B0502040204020203" pitchFamily="34" charset="0"/>
              </a:rPr>
              <a:t>completely bypassing </a:t>
            </a:r>
            <a:r>
              <a:rPr lang="en-US" spc="-80" dirty="0">
                <a:cs typeface="Segoe UI" panose="020B0502040204020203" pitchFamily="34" charset="0"/>
              </a:rPr>
              <a:t>the host DRAM </a:t>
            </a:r>
            <a:r>
              <a:rPr lang="en-US" sz="1200" b="1" baseline="0" dirty="0"/>
              <a:t>[CLICK]</a:t>
            </a:r>
            <a:endParaRPr lang="en-US" spc="-80" dirty="0">
              <a:cs typeface="Segoe UI" panose="020B0502040204020203" pitchFamily="34" charset="0"/>
            </a:endParaRPr>
          </a:p>
          <a:p>
            <a:pPr marL="285744" indent="-285744">
              <a:buFontTx/>
              <a:buChar char="-"/>
            </a:pPr>
            <a:r>
              <a:rPr lang="en-US" dirty="0">
                <a:solidFill>
                  <a:srgbClr val="0066FF"/>
                </a:solidFill>
              </a:rPr>
              <a:t>It also transfers a complete decoded frame </a:t>
            </a:r>
            <a:r>
              <a:rPr lang="en-US" spc="-80" dirty="0">
                <a:cs typeface="Segoe UI" panose="020B0502040204020203" pitchFamily="34" charset="0"/>
              </a:rPr>
              <a:t>to the display panel </a:t>
            </a:r>
            <a:r>
              <a:rPr lang="en-US" dirty="0">
                <a:solidFill>
                  <a:srgbClr val="0066FF"/>
                </a:solidFill>
              </a:rPr>
              <a:t>in a burst</a:t>
            </a:r>
            <a:r>
              <a:rPr lang="en-US" spc="-80" dirty="0">
                <a:cs typeface="Segoe UI" panose="020B0502040204020203" pitchFamily="34" charset="0"/>
              </a:rPr>
              <a:t>, exploiting the display interface’s </a:t>
            </a:r>
            <a:r>
              <a:rPr lang="en-US" spc="-80" dirty="0">
                <a:solidFill>
                  <a:schemeClr val="accent6"/>
                </a:solidFill>
                <a:cs typeface="Segoe UI" panose="020B0502040204020203" pitchFamily="34" charset="0"/>
              </a:rPr>
              <a:t>maximum bandwidth </a:t>
            </a:r>
            <a:r>
              <a:rPr lang="en-US" sz="1200" b="1" baseline="0" dirty="0"/>
              <a:t>[CLICK]</a:t>
            </a:r>
            <a:endParaRPr lang="en-US" spc="-80" dirty="0">
              <a:solidFill>
                <a:schemeClr val="accent6"/>
              </a:solidFill>
              <a:cs typeface="Segoe UI" panose="020B0502040204020203" pitchFamily="34" charset="0"/>
            </a:endParaRPr>
          </a:p>
          <a:p>
            <a:endParaRPr lang="en-US" sz="1700" b="1" u="sng" dirty="0">
              <a:solidFill>
                <a:schemeClr val="accent4">
                  <a:lumMod val="50000"/>
                </a:schemeClr>
              </a:solidFill>
              <a:cs typeface="Segoe UI" panose="020B0502040204020203" pitchFamily="34" charset="0"/>
            </a:endParaRPr>
          </a:p>
          <a:p>
            <a:r>
              <a:rPr lang="en-US" sz="2000" b="1" dirty="0"/>
              <a:t>We evaluate </a:t>
            </a:r>
            <a:r>
              <a:rPr lang="en-US" sz="2000" spc="-8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BurstLink </a:t>
            </a:r>
            <a:r>
              <a:rPr lang="en-US" sz="2000" spc="-51" dirty="0">
                <a:cs typeface="Segoe UI" panose="020B0502040204020203" pitchFamily="34" charset="0"/>
              </a:rPr>
              <a:t>using</a:t>
            </a:r>
            <a:r>
              <a:rPr lang="en-US" sz="2000" dirty="0"/>
              <a:t> </a:t>
            </a:r>
            <a:r>
              <a:rPr lang="en-US" sz="2000" spc="-51" dirty="0">
                <a:cs typeface="Segoe UI" panose="020B0502040204020203" pitchFamily="34" charset="0"/>
              </a:rPr>
              <a:t>our </a:t>
            </a:r>
            <a:r>
              <a:rPr lang="en-US" sz="2000" spc="-51" dirty="0">
                <a:solidFill>
                  <a:srgbClr val="00B0F0"/>
                </a:solidFill>
                <a:cs typeface="Segoe UI" panose="020B0502040204020203" pitchFamily="34" charset="0"/>
              </a:rPr>
              <a:t>open-sourced</a:t>
            </a:r>
            <a:r>
              <a:rPr lang="en-US" sz="2000" spc="-51" dirty="0">
                <a:solidFill>
                  <a:schemeClr val="accent6"/>
                </a:solidFill>
                <a:cs typeface="Segoe UI" panose="020B0502040204020203" pitchFamily="34" charset="0"/>
              </a:rPr>
              <a:t> </a:t>
            </a:r>
            <a:r>
              <a:rPr lang="en-US" sz="2000" dirty="0"/>
              <a:t>analytical power model that we rigorously validate on </a:t>
            </a:r>
            <a:r>
              <a:rPr lang="en-US" sz="2000" dirty="0">
                <a:solidFill>
                  <a:srgbClr val="7030A0"/>
                </a:solidFill>
              </a:rPr>
              <a:t>an Intel Skylake mobile system</a:t>
            </a:r>
            <a:r>
              <a:rPr lang="en-US" sz="2000" dirty="0"/>
              <a:t>. </a:t>
            </a:r>
            <a:r>
              <a:rPr lang="en-US" sz="2000" b="1" baseline="0" dirty="0"/>
              <a:t>[CLICK]</a:t>
            </a:r>
            <a:endParaRPr lang="en-US" sz="2000" dirty="0"/>
          </a:p>
          <a:p>
            <a:pPr marL="285744" lvl="1" indent="-285744">
              <a:buFontTx/>
              <a:buChar char="-"/>
            </a:pPr>
            <a:r>
              <a:rPr lang="en-US" sz="1200" dirty="0"/>
              <a:t>BurstLink </a:t>
            </a:r>
            <a:r>
              <a:rPr lang="en-US" spc="-80" dirty="0">
                <a:cs typeface="Segoe UI" panose="020B0502040204020203" pitchFamily="34" charset="0"/>
              </a:rPr>
              <a:t>Reduces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system energy consumption </a:t>
            </a:r>
            <a:r>
              <a:rPr lang="en-US" spc="-80" dirty="0">
                <a:cs typeface="Segoe UI" panose="020B0502040204020203" pitchFamily="34" charset="0"/>
              </a:rPr>
              <a:t>for 4K planar/VR video streaming</a:t>
            </a:r>
            <a:r>
              <a:rPr lang="en-US" spc="-31" dirty="0">
                <a:solidFill>
                  <a:srgbClr val="0066FF"/>
                </a:solidFill>
                <a:cs typeface="Segoe UI" panose="020B0502040204020203" pitchFamily="34" charset="0"/>
              </a:rPr>
              <a:t> by 41%/33% </a:t>
            </a:r>
            <a:r>
              <a:rPr lang="en-US" sz="1200" b="1" baseline="0" dirty="0"/>
              <a:t>[CLICK]</a:t>
            </a:r>
            <a:endParaRPr lang="en-US" spc="-31" dirty="0">
              <a:solidFill>
                <a:srgbClr val="0066FF"/>
              </a:solidFill>
              <a:cs typeface="Segoe UI" panose="020B0502040204020203" pitchFamily="34" charset="0"/>
            </a:endParaRPr>
          </a:p>
          <a:p>
            <a:pPr marL="285744" lvl="1" indent="-285744">
              <a:buFontTx/>
              <a:buChar char="-"/>
            </a:pPr>
            <a:r>
              <a:rPr lang="en-US" sz="1200" dirty="0"/>
              <a:t>BurstLink </a:t>
            </a:r>
            <a:r>
              <a:rPr lang="en-US" spc="-80" dirty="0">
                <a:cs typeface="Segoe UI" panose="020B0502040204020203" pitchFamily="34" charset="0"/>
              </a:rPr>
              <a:t>Provides an even </a:t>
            </a:r>
            <a:r>
              <a:rPr lang="en-US" spc="-31" dirty="0">
                <a:solidFill>
                  <a:srgbClr val="0066FF"/>
                </a:solidFill>
                <a:cs typeface="Segoe UI" panose="020B0502040204020203" pitchFamily="34" charset="0"/>
              </a:rPr>
              <a:t>higher energy reduction </a:t>
            </a:r>
            <a:r>
              <a:rPr lang="en-US" spc="-80" dirty="0">
                <a:cs typeface="Segoe UI" panose="020B0502040204020203" pitchFamily="34" charset="0"/>
              </a:rPr>
              <a:t>in future </a:t>
            </a:r>
            <a:r>
              <a:rPr lang="en-CH" dirty="0"/>
              <a:t>planar</a:t>
            </a:r>
            <a:r>
              <a:rPr lang="en-US" spc="-80" dirty="0">
                <a:cs typeface="Segoe UI" panose="020B0502040204020203" pitchFamily="34" charset="0"/>
              </a:rPr>
              <a:t> video streaming systems with </a:t>
            </a:r>
            <a:r>
              <a:rPr lang="en-US" spc="-31" dirty="0">
                <a:solidFill>
                  <a:schemeClr val="accent6"/>
                </a:solidFill>
                <a:cs typeface="Segoe UI" panose="020B0502040204020203" pitchFamily="34" charset="0"/>
              </a:rPr>
              <a:t>higher display resolutions </a:t>
            </a:r>
            <a:r>
              <a:rPr lang="en-US" spc="-80" dirty="0">
                <a:cs typeface="Segoe UI" panose="020B0502040204020203" pitchFamily="34" charset="0"/>
              </a:rPr>
              <a:t>and/or </a:t>
            </a:r>
            <a:r>
              <a:rPr lang="en-US" spc="-31" dirty="0">
                <a:solidFill>
                  <a:schemeClr val="accent6"/>
                </a:solidFill>
                <a:cs typeface="Segoe UI" panose="020B0502040204020203" pitchFamily="34" charset="0"/>
              </a:rPr>
              <a:t>display refresh rates </a:t>
            </a:r>
            <a:r>
              <a:rPr lang="en-US" b="1" baseline="0" dirty="0">
                <a:solidFill>
                  <a:srgbClr val="0000FF"/>
                </a:solidFill>
                <a:highlight>
                  <a:srgbClr val="FFFF00"/>
                </a:highlight>
              </a:rPr>
              <a:t>[END]</a:t>
            </a:r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56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r>
              <a:rPr lang="en-US" sz="22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2200" dirty="0"/>
              <a:t>BurstLink </a:t>
            </a:r>
            <a:r>
              <a:rPr lang="en-US" sz="2200" dirty="0">
                <a:solidFill>
                  <a:schemeClr val="accent6"/>
                </a:solidFill>
              </a:rPr>
              <a:t>reduces</a:t>
            </a:r>
            <a:r>
              <a:rPr lang="en-US" sz="2200" dirty="0"/>
              <a:t> the overall system energy consumption by </a:t>
            </a:r>
            <a:r>
              <a:rPr lang="en-US" sz="2200" dirty="0">
                <a:solidFill>
                  <a:srgbClr val="0066FF"/>
                </a:solidFill>
              </a:rPr>
              <a:t>37%</a:t>
            </a:r>
            <a:r>
              <a:rPr lang="en-US" sz="2200" dirty="0"/>
              <a:t> for a full high definition display </a:t>
            </a: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Frame Buffer Bypassing </a:t>
            </a:r>
            <a:r>
              <a:rPr lang="en-US" sz="1800" dirty="0"/>
              <a:t>and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Frame Bursting</a:t>
            </a:r>
            <a:r>
              <a:rPr lang="en-US" sz="1800" dirty="0"/>
              <a:t> reduce overall energy by </a:t>
            </a:r>
            <a:r>
              <a:rPr lang="en-US" sz="1800" dirty="0">
                <a:solidFill>
                  <a:srgbClr val="0066FF"/>
                </a:solidFill>
              </a:rPr>
              <a:t>31%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0066FF"/>
                </a:solidFill>
              </a:rPr>
              <a:t>23%</a:t>
            </a:r>
            <a:r>
              <a:rPr lang="en-US" sz="1800" dirty="0"/>
              <a:t> compared to the baseline, respectively </a:t>
            </a: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1800" dirty="0"/>
          </a:p>
          <a:p>
            <a:pPr marL="457200" lvl="1" indent="0">
              <a:lnSpc>
                <a:spcPct val="100000"/>
              </a:lnSpc>
              <a:buNone/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 err="1"/>
              <a:t>BurstLink’s</a:t>
            </a:r>
            <a:r>
              <a:rPr lang="en-US" sz="2200" dirty="0"/>
              <a:t> energy reduction </a:t>
            </a:r>
            <a:r>
              <a:rPr lang="en-US" sz="2200" dirty="0">
                <a:solidFill>
                  <a:schemeClr val="accent6"/>
                </a:solidFill>
              </a:rPr>
              <a:t>increases</a:t>
            </a:r>
            <a:r>
              <a:rPr lang="en-US" sz="2200" dirty="0"/>
              <a:t> as display resolution </a:t>
            </a:r>
            <a:r>
              <a:rPr lang="en-US" sz="2200" dirty="0">
                <a:solidFill>
                  <a:schemeClr val="accent2"/>
                </a:solidFill>
              </a:rPr>
              <a:t>increases </a:t>
            </a: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1800" dirty="0"/>
              <a:t>For a 5𝐾 display, BurstLink reduces the overall system energy by </a:t>
            </a:r>
            <a:r>
              <a:rPr lang="en-US" sz="1800" dirty="0">
                <a:solidFill>
                  <a:srgbClr val="0066FF"/>
                </a:solidFill>
              </a:rPr>
              <a:t>∼42% </a:t>
            </a: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[END]</a:t>
            </a:r>
            <a:endParaRPr lang="en-CH" sz="1800" dirty="0">
              <a:solidFill>
                <a:srgbClr val="0066FF"/>
              </a:solidFill>
            </a:endParaRP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57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US" sz="2700" dirty="0"/>
          </a:p>
          <a:p>
            <a:pPr>
              <a:lnSpc>
                <a:spcPct val="120000"/>
              </a:lnSpc>
            </a:pP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r>
              <a:rPr lang="en-US" sz="27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2700" dirty="0"/>
              <a:t>BurstLink </a:t>
            </a:r>
            <a:r>
              <a:rPr lang="en-US" sz="2700" dirty="0">
                <a:solidFill>
                  <a:schemeClr val="accent6"/>
                </a:solidFill>
              </a:rPr>
              <a:t>reduces</a:t>
            </a:r>
            <a:r>
              <a:rPr lang="en-US" sz="2700" dirty="0"/>
              <a:t> the overall system energy consumption by up to </a:t>
            </a:r>
            <a:r>
              <a:rPr lang="en-US" sz="2700" dirty="0">
                <a:solidFill>
                  <a:srgbClr val="0066FF"/>
                </a:solidFill>
              </a:rPr>
              <a:t>33%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CH" sz="2500" dirty="0">
                <a:solidFill>
                  <a:schemeClr val="accent6"/>
                </a:solidFill>
              </a:rPr>
              <a:t>Memory-energy</a:t>
            </a:r>
            <a:r>
              <a:rPr lang="en-US" sz="2500" dirty="0">
                <a:solidFill>
                  <a:schemeClr val="accent6"/>
                </a:solidFill>
              </a:rPr>
              <a:t> </a:t>
            </a:r>
            <a:r>
              <a:rPr lang="en-CH" sz="2500" dirty="0">
                <a:solidFill>
                  <a:schemeClr val="accent6"/>
                </a:solidFill>
              </a:rPr>
              <a:t>dominant</a:t>
            </a:r>
            <a:r>
              <a:rPr lang="en-US" sz="2500" dirty="0">
                <a:solidFill>
                  <a:schemeClr val="accent6"/>
                </a:solidFill>
              </a:rPr>
              <a:t> </a:t>
            </a:r>
            <a:r>
              <a:rPr lang="en-US" sz="2500" dirty="0"/>
              <a:t>workloads</a:t>
            </a:r>
            <a:r>
              <a:rPr lang="en-US" sz="2500" dirty="0">
                <a:solidFill>
                  <a:schemeClr val="accent6"/>
                </a:solidFill>
              </a:rPr>
              <a:t> </a:t>
            </a:r>
            <a:r>
              <a:rPr lang="en-US" sz="2500" dirty="0"/>
              <a:t>have higher benefits compared to 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</a:rPr>
              <a:t>compute-energy dominant </a:t>
            </a:r>
            <a:r>
              <a:rPr lang="en-US" sz="2500" dirty="0"/>
              <a:t>(mainly GPU) since BurstLink greatly reduces memory energy</a:t>
            </a:r>
            <a:endParaRPr lang="en-US" sz="2500" dirty="0">
              <a:solidFill>
                <a:schemeClr val="accent6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700" dirty="0" err="1"/>
              <a:t>BurstLink’s</a:t>
            </a:r>
            <a:r>
              <a:rPr lang="en-US" sz="2700" dirty="0"/>
              <a:t> benefits </a:t>
            </a:r>
            <a:r>
              <a:rPr lang="en-US" sz="2700" dirty="0">
                <a:solidFill>
                  <a:schemeClr val="accent2"/>
                </a:solidFill>
              </a:rPr>
              <a:t>decrease</a:t>
            </a:r>
            <a:r>
              <a:rPr lang="en-US" sz="2700" dirty="0"/>
              <a:t> as VR display resolution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increases</a:t>
            </a:r>
            <a:r>
              <a:rPr lang="en-US" sz="2700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sz="2300" dirty="0"/>
              <a:t>Compute energy becomes </a:t>
            </a:r>
            <a:r>
              <a:rPr lang="en-US" sz="2300" dirty="0">
                <a:solidFill>
                  <a:schemeClr val="accent4">
                    <a:lumMod val="75000"/>
                  </a:schemeClr>
                </a:solidFill>
              </a:rPr>
              <a:t>more dominant </a:t>
            </a:r>
            <a:r>
              <a:rPr lang="en-US" sz="2300" dirty="0"/>
              <a:t>in VR workloads as display resolution </a:t>
            </a:r>
            <a:r>
              <a:rPr lang="en-US" sz="2300" dirty="0">
                <a:solidFill>
                  <a:srgbClr val="0066FF"/>
                </a:solidFill>
              </a:rPr>
              <a:t>increases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Higher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compute energy</a:t>
            </a:r>
            <a:r>
              <a:rPr lang="en-US" sz="2200" dirty="0"/>
              <a:t> decreases only the </a:t>
            </a:r>
            <a:r>
              <a:rPr lang="en-US" sz="2200" dirty="0">
                <a:solidFill>
                  <a:srgbClr val="0066FF"/>
                </a:solidFill>
              </a:rPr>
              <a:t>relative contribution </a:t>
            </a:r>
            <a:r>
              <a:rPr lang="en-US" sz="2200" dirty="0"/>
              <a:t>of </a:t>
            </a:r>
            <a:r>
              <a:rPr lang="en-US" sz="2200" dirty="0" err="1"/>
              <a:t>BurstLink’s</a:t>
            </a:r>
            <a:r>
              <a:rPr lang="en-US" sz="2200" dirty="0"/>
              <a:t> memory energy saving</a:t>
            </a:r>
            <a:endParaRPr lang="en-CH" sz="2200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55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There are other results in the paper, for example </a:t>
            </a: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4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Effect of video frame rate on BurstLink benefits </a:t>
            </a: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4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>
                <a:latin typeface="+mn-lt"/>
              </a:rPr>
              <a:t>BurstLink’s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energy consumption reduces </a:t>
            </a:r>
            <a:r>
              <a:rPr lang="en-US" sz="2000" dirty="0">
                <a:latin typeface="+mn-lt"/>
              </a:rPr>
              <a:t>as the video frame rate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increases </a:t>
            </a: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000" dirty="0">
              <a:solidFill>
                <a:schemeClr val="accent6"/>
              </a:solidFill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Comparison of BurstLink to existing techniques </a:t>
            </a: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4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>
                <a:solidFill>
                  <a:srgbClr val="0066FF"/>
                </a:solidFill>
                <a:latin typeface="+mn-lt"/>
              </a:rPr>
              <a:t>29%</a:t>
            </a:r>
            <a:r>
              <a:rPr lang="en-US" sz="2000" dirty="0">
                <a:latin typeface="+mn-lt"/>
              </a:rPr>
              <a:t> lower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energy consumption </a:t>
            </a:r>
            <a:r>
              <a:rPr lang="en-US" sz="2000" dirty="0">
                <a:latin typeface="+mn-lt"/>
              </a:rPr>
              <a:t>than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66FF"/>
                </a:solidFill>
                <a:latin typeface="+mn-lt"/>
              </a:rPr>
              <a:t>Frame Buffer Compression  </a:t>
            </a: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000" dirty="0">
              <a:solidFill>
                <a:srgbClr val="0066FF"/>
              </a:solidFill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35%</a:t>
            </a:r>
            <a:r>
              <a:rPr lang="en-US" sz="2000" dirty="0">
                <a:latin typeface="+mn-lt"/>
              </a:rPr>
              <a:t> lower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energy consumption </a:t>
            </a:r>
            <a:r>
              <a:rPr lang="en-US" sz="2000" dirty="0">
                <a:latin typeface="+mn-lt"/>
              </a:rPr>
              <a:t>than 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Race-to-Sleep, Content Caching, and Display Caching techniques </a:t>
            </a: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sz="1600" dirty="0">
              <a:solidFill>
                <a:schemeClr val="accent2"/>
              </a:solidFill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sz="1600" dirty="0">
              <a:solidFill>
                <a:schemeClr val="accent2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Benefits of BurstLink on other mobile workloads: </a:t>
            </a: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4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40% </a:t>
            </a:r>
            <a:r>
              <a:rPr lang="en-US" sz="2000" dirty="0">
                <a:latin typeface="+mn-lt"/>
              </a:rPr>
              <a:t>lower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energy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consumption</a:t>
            </a:r>
            <a:r>
              <a:rPr lang="en-US" sz="2000" dirty="0">
                <a:latin typeface="+mn-lt"/>
              </a:rPr>
              <a:t> when playing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local video </a:t>
            </a:r>
            <a:r>
              <a:rPr lang="en-US" sz="2000" dirty="0">
                <a:latin typeface="+mn-lt"/>
              </a:rPr>
              <a:t>files with different resolutions </a:t>
            </a: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000" dirty="0">
              <a:latin typeface="+mn-lt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+mn-lt"/>
              </a:rPr>
              <a:t>Frame Buffer Bypassing reduces energy between 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12% and 31% </a:t>
            </a:r>
            <a:r>
              <a:rPr lang="en-US" sz="2000" dirty="0">
                <a:latin typeface="+mn-lt"/>
              </a:rPr>
              <a:t>on four mobile workloads: Video capturing, video conferencing, casual gaming, and </a:t>
            </a:r>
            <a:r>
              <a:rPr lang="en-US" sz="2000" dirty="0" err="1">
                <a:latin typeface="+mn-lt"/>
              </a:rPr>
              <a:t>MobileMark</a:t>
            </a:r>
            <a:r>
              <a:rPr lang="en-US" sz="2000" dirty="0">
                <a:latin typeface="+mn-lt"/>
              </a:rPr>
              <a:t>  </a:t>
            </a: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[END]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52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Let me quickly conclude my talk</a:t>
            </a:r>
            <a:r>
              <a:rPr lang="en-US" b="1" dirty="0"/>
              <a:t> 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cs typeface="Segoe UI" panose="020B0502040204020203" pitchFamily="34" charset="0"/>
              </a:rPr>
              <a:t>Planar and virtual reality </a:t>
            </a:r>
            <a:r>
              <a:rPr lang="en-US" sz="2000" dirty="0">
                <a:solidFill>
                  <a:srgbClr val="0066FF"/>
                </a:solidFill>
                <a:cs typeface="Segoe UI" panose="020B0502040204020203" pitchFamily="34" charset="0"/>
              </a:rPr>
              <a:t>video streaming</a:t>
            </a:r>
            <a:r>
              <a:rPr lang="en-US" sz="2000" dirty="0">
                <a:cs typeface="Segoe UI" panose="020B0502040204020203" pitchFamily="34" charset="0"/>
              </a:rPr>
              <a:t> consumes significant system energy due to the </a:t>
            </a:r>
            <a:r>
              <a:rPr lang="en-US" sz="2000" dirty="0">
                <a:solidFill>
                  <a:srgbClr val="C00000"/>
                </a:solidFill>
                <a:cs typeface="Segoe UI" panose="020B0502040204020203" pitchFamily="34" charset="0"/>
              </a:rPr>
              <a:t>high power consumption </a:t>
            </a:r>
            <a:r>
              <a:rPr lang="en-US" sz="2000" dirty="0">
                <a:cs typeface="Segoe UI" panose="020B0502040204020203" pitchFamily="34" charset="0"/>
              </a:rPr>
              <a:t>of major system components </a:t>
            </a:r>
            <a:r>
              <a:rPr lang="en-US" sz="2000" b="1" baseline="0" dirty="0"/>
              <a:t>[CLICK]</a:t>
            </a:r>
            <a:endParaRPr lang="en-US" sz="2000" dirty="0">
              <a:cs typeface="Segoe UI" panose="020B0502040204020203" pitchFamily="34" charset="0"/>
            </a:endParaRPr>
          </a:p>
          <a:p>
            <a:endParaRPr lang="en-US" sz="1700" b="1" u="sng" dirty="0">
              <a:solidFill>
                <a:schemeClr val="accent6">
                  <a:lumMod val="75000"/>
                </a:schemeClr>
              </a:solidFill>
              <a:cs typeface="Segoe UI" panose="020B0502040204020203" pitchFamily="34" charset="0"/>
            </a:endParaRPr>
          </a:p>
          <a:p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Out Goal is to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2000" dirty="0">
                <a:cs typeface="Segoe UI" panose="020B0502040204020203" pitchFamily="34" charset="0"/>
              </a:rPr>
              <a:t>improve the </a:t>
            </a:r>
            <a:r>
              <a:rPr lang="en-US" sz="2000" dirty="0">
                <a:solidFill>
                  <a:schemeClr val="accent2"/>
                </a:solidFill>
                <a:cs typeface="Segoe UI" panose="020B0502040204020203" pitchFamily="34" charset="0"/>
              </a:rPr>
              <a:t>energy efficiency</a:t>
            </a:r>
            <a:r>
              <a:rPr lang="en-US" sz="2000" dirty="0">
                <a:cs typeface="Segoe UI" panose="020B0502040204020203" pitchFamily="34" charset="0"/>
              </a:rPr>
              <a:t> of planar and VR video streaming by leveraging </a:t>
            </a:r>
            <a:r>
              <a:rPr lang="en-US" sz="2000" dirty="0">
                <a:solidFill>
                  <a:srgbClr val="0066FF"/>
                </a:solidFill>
                <a:cs typeface="Segoe UI" panose="020B0502040204020203" pitchFamily="34" charset="0"/>
              </a:rPr>
              <a:t>display panel local memory </a:t>
            </a:r>
            <a:r>
              <a:rPr lang="en-US" sz="2000" dirty="0">
                <a:cs typeface="Segoe UI" panose="020B0502040204020203" pitchFamily="34" charset="0"/>
              </a:rPr>
              <a:t>to eliminate buffering frames in main memory </a:t>
            </a:r>
            <a:r>
              <a:rPr lang="en-US" sz="2000" b="1" baseline="0" dirty="0"/>
              <a:t>[CLICK]</a:t>
            </a:r>
            <a:endParaRPr lang="en-US" sz="2000" dirty="0">
              <a:cs typeface="Segoe UI" panose="020B0502040204020203" pitchFamily="34" charset="0"/>
            </a:endParaRPr>
          </a:p>
          <a:p>
            <a:endParaRPr lang="en-US" sz="1700" b="1" u="sng" dirty="0">
              <a:solidFill>
                <a:srgbClr val="7030A0"/>
              </a:solidFill>
              <a:cs typeface="Segoe UI" panose="020B0502040204020203" pitchFamily="34" charset="0"/>
            </a:endParaRPr>
          </a:p>
          <a:p>
            <a:r>
              <a:rPr lang="en-US" sz="2000" b="1" spc="-8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BurstLink is</a:t>
            </a:r>
            <a:r>
              <a:rPr lang="en-US" sz="2000" spc="-80" dirty="0">
                <a:cs typeface="Segoe UI" panose="020B0502040204020203" pitchFamily="34" charset="0"/>
              </a:rPr>
              <a:t> a new planar and VR video streaming scheme that </a:t>
            </a:r>
            <a:r>
              <a:rPr lang="en-US" sz="2000" b="1" baseline="0" dirty="0"/>
              <a:t>[CLICK]</a:t>
            </a:r>
            <a:endParaRPr lang="en-US" sz="2000" spc="-80" dirty="0">
              <a:cs typeface="Segoe UI" panose="020B0502040204020203" pitchFamily="34" charset="0"/>
            </a:endParaRPr>
          </a:p>
          <a:p>
            <a:pPr marL="285744" indent="-285744">
              <a:buFontTx/>
              <a:buChar char="-"/>
            </a:pPr>
            <a:r>
              <a:rPr lang="en-US" dirty="0">
                <a:solidFill>
                  <a:srgbClr val="0066FF"/>
                </a:solidFill>
              </a:rPr>
              <a:t>Directly transfers a full decoded video frame </a:t>
            </a:r>
            <a:r>
              <a:rPr lang="en-US" spc="-80" dirty="0">
                <a:cs typeface="Segoe UI" panose="020B0502040204020203" pitchFamily="34" charset="0"/>
              </a:rPr>
              <a:t>from the video-decoder to the display panel, </a:t>
            </a:r>
            <a:r>
              <a:rPr lang="en-US" spc="-80" dirty="0">
                <a:solidFill>
                  <a:schemeClr val="accent6"/>
                </a:solidFill>
                <a:cs typeface="Segoe UI" panose="020B0502040204020203" pitchFamily="34" charset="0"/>
              </a:rPr>
              <a:t>completely bypassing </a:t>
            </a:r>
            <a:r>
              <a:rPr lang="en-US" spc="-80" dirty="0">
                <a:cs typeface="Segoe UI" panose="020B0502040204020203" pitchFamily="34" charset="0"/>
              </a:rPr>
              <a:t>the host DRAM </a:t>
            </a:r>
            <a:r>
              <a:rPr lang="en-US" sz="1200" b="1" baseline="0" dirty="0"/>
              <a:t>[CLICK]</a:t>
            </a:r>
            <a:endParaRPr lang="en-US" spc="-80" dirty="0">
              <a:cs typeface="Segoe UI" panose="020B0502040204020203" pitchFamily="34" charset="0"/>
            </a:endParaRPr>
          </a:p>
          <a:p>
            <a:pPr marL="285744" indent="-285744">
              <a:buFontTx/>
              <a:buChar char="-"/>
            </a:pPr>
            <a:r>
              <a:rPr lang="en-US" dirty="0">
                <a:solidFill>
                  <a:srgbClr val="0066FF"/>
                </a:solidFill>
              </a:rPr>
              <a:t>It also transfers a complete decoded frame </a:t>
            </a:r>
            <a:r>
              <a:rPr lang="en-US" spc="-80" dirty="0">
                <a:cs typeface="Segoe UI" panose="020B0502040204020203" pitchFamily="34" charset="0"/>
              </a:rPr>
              <a:t>to the display panel </a:t>
            </a:r>
            <a:r>
              <a:rPr lang="en-US" dirty="0">
                <a:solidFill>
                  <a:srgbClr val="0066FF"/>
                </a:solidFill>
              </a:rPr>
              <a:t>in a burst</a:t>
            </a:r>
            <a:r>
              <a:rPr lang="en-US" spc="-80" dirty="0">
                <a:cs typeface="Segoe UI" panose="020B0502040204020203" pitchFamily="34" charset="0"/>
              </a:rPr>
              <a:t>, exploiting the display interface’s </a:t>
            </a:r>
            <a:r>
              <a:rPr lang="en-US" spc="-80" dirty="0">
                <a:solidFill>
                  <a:schemeClr val="accent6"/>
                </a:solidFill>
                <a:cs typeface="Segoe UI" panose="020B0502040204020203" pitchFamily="34" charset="0"/>
              </a:rPr>
              <a:t>maximum bandwidth </a:t>
            </a:r>
            <a:r>
              <a:rPr lang="en-US" sz="1200" b="1" baseline="0" dirty="0"/>
              <a:t>[CLICK]</a:t>
            </a:r>
            <a:endParaRPr lang="en-US" spc="-80" dirty="0">
              <a:solidFill>
                <a:schemeClr val="accent6"/>
              </a:solidFill>
              <a:cs typeface="Segoe UI" panose="020B0502040204020203" pitchFamily="34" charset="0"/>
            </a:endParaRPr>
          </a:p>
          <a:p>
            <a:endParaRPr lang="en-US" sz="1700" b="1" u="sng" dirty="0">
              <a:solidFill>
                <a:schemeClr val="accent4">
                  <a:lumMod val="50000"/>
                </a:schemeClr>
              </a:solidFill>
              <a:cs typeface="Segoe UI" panose="020B0502040204020203" pitchFamily="34" charset="0"/>
            </a:endParaRPr>
          </a:p>
          <a:p>
            <a:r>
              <a:rPr lang="en-US" sz="2000" b="1" dirty="0"/>
              <a:t>We evaluate </a:t>
            </a:r>
            <a:r>
              <a:rPr lang="en-US" sz="2000" spc="-8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BurstLink </a:t>
            </a:r>
            <a:r>
              <a:rPr lang="en-US" sz="2000" spc="-51" dirty="0">
                <a:cs typeface="Segoe UI" panose="020B0502040204020203" pitchFamily="34" charset="0"/>
              </a:rPr>
              <a:t>using</a:t>
            </a:r>
            <a:r>
              <a:rPr lang="en-US" sz="2000" dirty="0"/>
              <a:t> </a:t>
            </a:r>
            <a:r>
              <a:rPr lang="en-US" sz="2000" spc="-51" dirty="0">
                <a:cs typeface="Segoe UI" panose="020B0502040204020203" pitchFamily="34" charset="0"/>
              </a:rPr>
              <a:t>our </a:t>
            </a:r>
            <a:r>
              <a:rPr lang="en-US" sz="2000" spc="-51" dirty="0">
                <a:solidFill>
                  <a:srgbClr val="00B0F0"/>
                </a:solidFill>
                <a:cs typeface="Segoe UI" panose="020B0502040204020203" pitchFamily="34" charset="0"/>
              </a:rPr>
              <a:t>open-sourced</a:t>
            </a:r>
            <a:r>
              <a:rPr lang="en-US" sz="2000" spc="-51" dirty="0">
                <a:solidFill>
                  <a:schemeClr val="accent6"/>
                </a:solidFill>
                <a:cs typeface="Segoe UI" panose="020B0502040204020203" pitchFamily="34" charset="0"/>
              </a:rPr>
              <a:t> </a:t>
            </a:r>
            <a:r>
              <a:rPr lang="en-US" sz="2000" dirty="0"/>
              <a:t>analytical power model that we rigorously validate on </a:t>
            </a:r>
            <a:r>
              <a:rPr lang="en-US" sz="2000" dirty="0">
                <a:solidFill>
                  <a:srgbClr val="7030A0"/>
                </a:solidFill>
              </a:rPr>
              <a:t>an Intel Skylake mobile system</a:t>
            </a:r>
            <a:r>
              <a:rPr lang="en-US" sz="2000" dirty="0"/>
              <a:t>. </a:t>
            </a:r>
            <a:r>
              <a:rPr lang="en-US" sz="2000" b="1" baseline="0" dirty="0"/>
              <a:t>[CLICK]</a:t>
            </a:r>
            <a:endParaRPr lang="en-US" sz="2000" dirty="0"/>
          </a:p>
          <a:p>
            <a:pPr marL="285744" lvl="1" indent="-285744">
              <a:buFontTx/>
              <a:buChar char="-"/>
            </a:pPr>
            <a:r>
              <a:rPr lang="en-US" sz="1200" dirty="0"/>
              <a:t>BurstLink </a:t>
            </a:r>
            <a:r>
              <a:rPr lang="en-US" spc="-80" dirty="0">
                <a:cs typeface="Segoe UI" panose="020B0502040204020203" pitchFamily="34" charset="0"/>
              </a:rPr>
              <a:t>Reduces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system energy consumption </a:t>
            </a:r>
            <a:r>
              <a:rPr lang="en-US" spc="-80" dirty="0">
                <a:cs typeface="Segoe UI" panose="020B0502040204020203" pitchFamily="34" charset="0"/>
              </a:rPr>
              <a:t>for 4K planar/VR video streaming</a:t>
            </a:r>
            <a:r>
              <a:rPr lang="en-US" spc="-31" dirty="0">
                <a:solidFill>
                  <a:srgbClr val="0066FF"/>
                </a:solidFill>
                <a:cs typeface="Segoe UI" panose="020B0502040204020203" pitchFamily="34" charset="0"/>
              </a:rPr>
              <a:t> by 41%/33% </a:t>
            </a:r>
            <a:r>
              <a:rPr lang="en-US" sz="1200" b="1" baseline="0" dirty="0"/>
              <a:t>[CLICK]</a:t>
            </a:r>
            <a:endParaRPr lang="en-US" spc="-31" dirty="0">
              <a:solidFill>
                <a:srgbClr val="0066FF"/>
              </a:solidFill>
              <a:cs typeface="Segoe UI" panose="020B0502040204020203" pitchFamily="34" charset="0"/>
            </a:endParaRPr>
          </a:p>
          <a:p>
            <a:pPr marL="285744" lvl="1" indent="-285744">
              <a:buFontTx/>
              <a:buChar char="-"/>
            </a:pPr>
            <a:r>
              <a:rPr lang="en-US" sz="1200" dirty="0"/>
              <a:t>BurstLink </a:t>
            </a:r>
            <a:r>
              <a:rPr lang="en-US" spc="-80" dirty="0">
                <a:cs typeface="Segoe UI" panose="020B0502040204020203" pitchFamily="34" charset="0"/>
              </a:rPr>
              <a:t>Provides an even </a:t>
            </a:r>
            <a:r>
              <a:rPr lang="en-US" spc="-31" dirty="0">
                <a:solidFill>
                  <a:srgbClr val="0066FF"/>
                </a:solidFill>
                <a:cs typeface="Segoe UI" panose="020B0502040204020203" pitchFamily="34" charset="0"/>
              </a:rPr>
              <a:t>higher energy reduction </a:t>
            </a:r>
            <a:r>
              <a:rPr lang="en-US" spc="-80" dirty="0">
                <a:cs typeface="Segoe UI" panose="020B0502040204020203" pitchFamily="34" charset="0"/>
              </a:rPr>
              <a:t>in future </a:t>
            </a:r>
            <a:r>
              <a:rPr lang="en-CH" dirty="0"/>
              <a:t>planar</a:t>
            </a:r>
            <a:r>
              <a:rPr lang="en-US" spc="-80" dirty="0">
                <a:cs typeface="Segoe UI" panose="020B0502040204020203" pitchFamily="34" charset="0"/>
              </a:rPr>
              <a:t> video streaming systems with </a:t>
            </a:r>
            <a:r>
              <a:rPr lang="en-US" spc="-31" dirty="0">
                <a:solidFill>
                  <a:schemeClr val="accent6"/>
                </a:solidFill>
                <a:cs typeface="Segoe UI" panose="020B0502040204020203" pitchFamily="34" charset="0"/>
              </a:rPr>
              <a:t>higher display resolutions </a:t>
            </a:r>
            <a:r>
              <a:rPr lang="en-US" spc="-80" dirty="0">
                <a:cs typeface="Segoe UI" panose="020B0502040204020203" pitchFamily="34" charset="0"/>
              </a:rPr>
              <a:t>and/or </a:t>
            </a:r>
            <a:r>
              <a:rPr lang="en-US" spc="-31" dirty="0">
                <a:solidFill>
                  <a:schemeClr val="accent6"/>
                </a:solidFill>
                <a:cs typeface="Segoe UI" panose="020B0502040204020203" pitchFamily="34" charset="0"/>
              </a:rPr>
              <a:t>display refresh rates </a:t>
            </a:r>
            <a:r>
              <a:rPr lang="en-US" b="1" baseline="0" dirty="0">
                <a:solidFill>
                  <a:srgbClr val="0000FF"/>
                </a:solidFill>
                <a:highlight>
                  <a:srgbClr val="FFFF00"/>
                </a:highlight>
              </a:rPr>
              <a:t>[END]</a:t>
            </a:r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68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Thank you for your attention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. For many more details, I invite you to read our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MICRO 2021 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paper </a:t>
            </a:r>
            <a:r>
              <a:rPr lang="en-US" sz="4400" b="1" baseline="0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36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7030A0"/>
                </a:solidFill>
              </a:rPr>
              <a:t>BurstLink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/>
              <a:t>reduces the </a:t>
            </a:r>
            <a:r>
              <a:rPr lang="en-US" sz="2200" dirty="0">
                <a:solidFill>
                  <a:schemeClr val="accent6"/>
                </a:solidFill>
              </a:rPr>
              <a:t>energy consumption </a:t>
            </a:r>
            <a:r>
              <a:rPr lang="en-US" sz="2200" dirty="0"/>
              <a:t>of the host DRAM by eliminating data movement to/from the </a:t>
            </a:r>
            <a:r>
              <a:rPr lang="en-US" sz="2200" dirty="0">
                <a:solidFill>
                  <a:srgbClr val="0066FF"/>
                </a:solidFill>
              </a:rPr>
              <a:t>DRAM frame buffer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buClr>
                <a:schemeClr val="tx1"/>
              </a:buClr>
            </a:pPr>
            <a:endParaRPr lang="en-US" sz="2200" dirty="0">
              <a:solidFill>
                <a:srgbClr val="0066FF"/>
              </a:solidFill>
            </a:endParaRPr>
          </a:p>
          <a:p>
            <a:pPr lvl="1">
              <a:buClr>
                <a:schemeClr val="tx1"/>
              </a:buClr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7030A0"/>
                </a:solidFill>
              </a:rPr>
              <a:t>BurstLink</a:t>
            </a:r>
            <a:r>
              <a:rPr lang="en-US" sz="2200" dirty="0"/>
              <a:t> increases the </a:t>
            </a:r>
            <a:r>
              <a:rPr lang="en-US" sz="2200" dirty="0">
                <a:solidFill>
                  <a:srgbClr val="00B050"/>
                </a:solidFill>
              </a:rPr>
              <a:t>system’s idle-power state </a:t>
            </a:r>
            <a:r>
              <a:rPr lang="en-US" sz="2200" dirty="0"/>
              <a:t>residency by reducing the </a:t>
            </a:r>
            <a:r>
              <a:rPr lang="en-US" sz="2200" dirty="0">
                <a:solidFill>
                  <a:srgbClr val="00B0F0"/>
                </a:solidFill>
              </a:rPr>
              <a:t>usage of the processor </a:t>
            </a:r>
            <a:r>
              <a:rPr lang="en-US" sz="2200" dirty="0"/>
              <a:t>and the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display subsystem </a:t>
            </a:r>
            <a:r>
              <a:rPr lang="en-US" sz="2200" dirty="0"/>
              <a:t>since they are active only during the </a:t>
            </a:r>
            <a:r>
              <a:rPr lang="en-US" sz="2200" dirty="0">
                <a:solidFill>
                  <a:schemeClr val="accent2"/>
                </a:solidFill>
              </a:rPr>
              <a:t>burst period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buClr>
                <a:schemeClr val="tx1"/>
              </a:buClr>
            </a:pPr>
            <a:endParaRPr lang="en-US" sz="2200" dirty="0">
              <a:solidFill>
                <a:schemeClr val="accent2"/>
              </a:solidFill>
            </a:endParaRPr>
          </a:p>
          <a:p>
            <a:pPr lvl="1">
              <a:buClr>
                <a:schemeClr val="tx1"/>
              </a:buClr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We evaluate </a:t>
            </a:r>
            <a:r>
              <a:rPr lang="en-US" sz="2200" dirty="0">
                <a:solidFill>
                  <a:schemeClr val="accent6"/>
                </a:solidFill>
              </a:rPr>
              <a:t>BurstLink</a:t>
            </a:r>
            <a:r>
              <a:rPr lang="en-US" sz="2200" dirty="0"/>
              <a:t> using an analytical power model that we rigorously validate on </a:t>
            </a:r>
            <a:r>
              <a:rPr lang="en-US" sz="2200" dirty="0">
                <a:solidFill>
                  <a:srgbClr val="7030A0"/>
                </a:solidFill>
              </a:rPr>
              <a:t>an Intel Skylake mobile system</a:t>
            </a:r>
            <a:r>
              <a:rPr lang="en-US" sz="2200" dirty="0"/>
              <a:t>. BurstLink: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n-US" sz="220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/>
              <a:t>Reduces </a:t>
            </a:r>
            <a:r>
              <a:rPr lang="en-US" sz="1700" dirty="0">
                <a:solidFill>
                  <a:schemeClr val="accent4">
                    <a:lumMod val="75000"/>
                  </a:schemeClr>
                </a:solidFill>
              </a:rPr>
              <a:t>system energy consumption </a:t>
            </a:r>
            <a:r>
              <a:rPr lang="en-US" sz="1700" dirty="0"/>
              <a:t>for 4K planar/VR video streaming </a:t>
            </a:r>
            <a:r>
              <a:rPr lang="en-US" sz="1700" dirty="0">
                <a:solidFill>
                  <a:srgbClr val="0066FF"/>
                </a:solidFill>
              </a:rPr>
              <a:t>by 41%/33%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lvl="1"/>
            <a:endParaRPr lang="en-US" sz="1700" dirty="0">
              <a:solidFill>
                <a:srgbClr val="0066FF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/>
              <a:t>Provides an even </a:t>
            </a:r>
            <a:r>
              <a:rPr lang="en-US" sz="1700" dirty="0">
                <a:solidFill>
                  <a:srgbClr val="0066FF"/>
                </a:solidFill>
              </a:rPr>
              <a:t>higher energy reduction </a:t>
            </a:r>
            <a:r>
              <a:rPr lang="en-US" sz="1700" dirty="0"/>
              <a:t>in future video streaming systems with higher display resolutions and/or display refresh rates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We </a:t>
            </a:r>
            <a:r>
              <a:rPr lang="en-US" sz="2200" b="1" dirty="0">
                <a:solidFill>
                  <a:schemeClr val="accent2"/>
                </a:solidFill>
              </a:rPr>
              <a:t>show</a:t>
            </a:r>
            <a:r>
              <a:rPr lang="en-US" sz="2200" dirty="0"/>
              <a:t> that using main memory (DRAM) as a </a:t>
            </a:r>
            <a:r>
              <a:rPr lang="en-US" sz="2200" dirty="0">
                <a:solidFill>
                  <a:srgbClr val="C00000"/>
                </a:solidFill>
              </a:rPr>
              <a:t>communication hub between system components </a:t>
            </a:r>
            <a:r>
              <a:rPr lang="en-US" sz="2200" dirty="0"/>
              <a:t>is energy-inefficient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200" dirty="0"/>
          </a:p>
          <a:p>
            <a:pPr lvl="1"/>
            <a:r>
              <a:rPr lang="en-US" sz="1700" dirty="0"/>
              <a:t>BurstLink uses </a:t>
            </a:r>
            <a:r>
              <a:rPr lang="en-US" sz="1700" dirty="0">
                <a:solidFill>
                  <a:srgbClr val="0066FF"/>
                </a:solidFill>
              </a:rPr>
              <a:t>small remote memory </a:t>
            </a:r>
            <a:r>
              <a:rPr lang="en-US" sz="1700" dirty="0"/>
              <a:t>near the data consumer to significantly reduce the number of costly main memory accesses in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frame-based applications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[END]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n-US" sz="2250" dirty="0"/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87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is the outline for the talk today.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will begin with a brief </a:t>
            </a:r>
            <a:r>
              <a:rPr lang="en-US" b="1" dirty="0">
                <a:solidFill>
                  <a:srgbClr val="0066FF"/>
                </a:solidFill>
              </a:rPr>
              <a:t>Overview of Mobile SoC Microarchitecture</a:t>
            </a:r>
            <a:r>
              <a:rPr lang="en-US" b="0" dirty="0"/>
              <a:t> </a:t>
            </a:r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2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[CLICK] 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A conventional display subsystem consists of five main components: </a:t>
            </a:r>
            <a:r>
              <a:rPr lang="en-US" sz="2400" b="1" baseline="0" dirty="0"/>
              <a:t>[CLICK]</a:t>
            </a:r>
            <a:endParaRPr lang="en-US" sz="2200" dirty="0"/>
          </a:p>
          <a:p>
            <a:endParaRPr lang="en-US" baseline="0" dirty="0"/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1400" dirty="0"/>
              <a:t>In the </a:t>
            </a:r>
            <a:r>
              <a:rPr lang="en-US" sz="1400" b="1" dirty="0">
                <a:solidFill>
                  <a:schemeClr val="accent2"/>
                </a:solidFill>
              </a:rPr>
              <a:t>processor</a:t>
            </a:r>
            <a:r>
              <a:rPr lang="en-US" sz="1400" dirty="0"/>
              <a:t>: </a:t>
            </a:r>
            <a:r>
              <a:rPr lang="en-US" sz="1400" b="1" baseline="0" dirty="0"/>
              <a:t>[CLICK]</a:t>
            </a:r>
            <a:endParaRPr lang="en-US" sz="1400" dirty="0"/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accent2"/>
                </a:solidFill>
              </a:rPr>
              <a:t>Video Decoder (VD) </a:t>
            </a:r>
            <a:r>
              <a:rPr lang="en-US" sz="1200" b="1" baseline="0" dirty="0"/>
              <a:t>[CLICK]</a:t>
            </a:r>
            <a:endParaRPr lang="en-US" sz="12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accent2"/>
                </a:solidFill>
              </a:rPr>
              <a:t>Display Controller (DC) </a:t>
            </a:r>
            <a:r>
              <a:rPr lang="en-US" sz="1200" b="1" baseline="0" dirty="0"/>
              <a:t>[CLICK]</a:t>
            </a:r>
            <a:endParaRPr lang="en-US" sz="1200" dirty="0">
              <a:solidFill>
                <a:schemeClr val="accent2"/>
              </a:solidFill>
            </a:endParaRPr>
          </a:p>
          <a:p>
            <a:endParaRPr lang="en-US" baseline="0" dirty="0"/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1400" dirty="0"/>
              <a:t>In the </a:t>
            </a:r>
            <a:r>
              <a:rPr lang="en-US" sz="1400" b="1" dirty="0">
                <a:solidFill>
                  <a:srgbClr val="0066FF"/>
                </a:solidFill>
              </a:rPr>
              <a:t>display panel</a:t>
            </a:r>
            <a:r>
              <a:rPr lang="en-US" sz="1400" dirty="0"/>
              <a:t>: </a:t>
            </a:r>
            <a:r>
              <a:rPr lang="en-US" sz="1400" b="1" baseline="0" dirty="0"/>
              <a:t>[CLICK]</a:t>
            </a:r>
            <a:endParaRPr lang="en-US" sz="1400" dirty="0"/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sz="1200" dirty="0">
                <a:solidFill>
                  <a:srgbClr val="0066FF"/>
                </a:solidFill>
              </a:rPr>
              <a:t>embedded-DisplayPort (</a:t>
            </a:r>
            <a:r>
              <a:rPr lang="en-US" sz="1200" dirty="0" err="1">
                <a:solidFill>
                  <a:srgbClr val="0066FF"/>
                </a:solidFill>
              </a:rPr>
              <a:t>eDP</a:t>
            </a:r>
            <a:r>
              <a:rPr lang="en-US" sz="1200" dirty="0">
                <a:solidFill>
                  <a:srgbClr val="0066FF"/>
                </a:solidFill>
              </a:rPr>
              <a:t>) Receiver </a:t>
            </a:r>
            <a:r>
              <a:rPr lang="en-US" sz="1200" b="1" baseline="0" dirty="0"/>
              <a:t>[CLICK]</a:t>
            </a:r>
            <a:endParaRPr lang="en-US" sz="1200" dirty="0">
              <a:solidFill>
                <a:srgbClr val="0066FF"/>
              </a:solidFill>
            </a:endParaRP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sz="1200" dirty="0">
                <a:solidFill>
                  <a:srgbClr val="0066FF"/>
                </a:solidFill>
              </a:rPr>
              <a:t>Pixel Formatter (PF) </a:t>
            </a:r>
            <a:r>
              <a:rPr lang="en-US" sz="1200" b="1" baseline="0" dirty="0"/>
              <a:t>[CLICK]</a:t>
            </a:r>
            <a:endParaRPr lang="en-US" sz="1200" dirty="0">
              <a:solidFill>
                <a:srgbClr val="0066FF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 startAt="3"/>
              <a:tabLst/>
              <a:defRPr/>
            </a:pPr>
            <a:r>
              <a:rPr lang="en-US" sz="1200" dirty="0">
                <a:solidFill>
                  <a:srgbClr val="0066FF"/>
                </a:solidFill>
              </a:rPr>
              <a:t>Remote Frame Buffer (RFB), which </a:t>
            </a:r>
            <a:r>
              <a:rPr lang="en-US" sz="1200" dirty="0">
                <a:solidFill>
                  <a:schemeClr val="accent6"/>
                </a:solidFill>
              </a:rPr>
              <a:t>stores the current frame for </a:t>
            </a:r>
            <a:r>
              <a:rPr lang="en-US" sz="1200" b="1" dirty="0">
                <a:solidFill>
                  <a:schemeClr val="accent6"/>
                </a:solidFill>
              </a:rPr>
              <a:t>self-refresh of the LCD</a:t>
            </a:r>
            <a:r>
              <a:rPr lang="en-US" sz="1200" dirty="0">
                <a:solidFill>
                  <a:schemeClr val="accent6"/>
                </a:solidFill>
              </a:rPr>
              <a:t> when displaying a </a:t>
            </a:r>
            <a:r>
              <a:rPr lang="en-US" sz="1200" b="1" dirty="0">
                <a:solidFill>
                  <a:schemeClr val="accent6"/>
                </a:solidFill>
              </a:rPr>
              <a:t>static image  </a:t>
            </a:r>
            <a:r>
              <a:rPr lang="en-US" sz="1200" b="1" baseline="0" dirty="0"/>
              <a:t>[END]</a:t>
            </a:r>
            <a:endParaRPr lang="en-US" sz="1200" dirty="0">
              <a:solidFill>
                <a:srgbClr val="0066FF"/>
              </a:solidFill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03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[CLICK] </a:t>
            </a:r>
            <a:r>
              <a:rPr lang="en-US" sz="1200" dirty="0">
                <a:solidFill>
                  <a:srgbClr val="0066FF"/>
                </a:solidFill>
              </a:rPr>
              <a:t>Planar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0066FF"/>
                </a:solidFill>
              </a:rPr>
              <a:t>video</a:t>
            </a:r>
            <a:r>
              <a:rPr lang="en-US" sz="1200" dirty="0"/>
              <a:t> processing consists of three main stages: </a:t>
            </a:r>
            <a:r>
              <a:rPr lang="en-US" sz="2400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</a:rPr>
              <a:t>Buffering</a:t>
            </a:r>
            <a:r>
              <a:rPr lang="en-US" sz="2400" dirty="0">
                <a:solidFill>
                  <a:schemeClr val="tx1"/>
                </a:solidFill>
              </a:rPr>
              <a:t> the encoded frames </a:t>
            </a:r>
            <a:r>
              <a:rPr lang="en-US" sz="2400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</a:rPr>
              <a:t>Decoding</a:t>
            </a:r>
            <a:r>
              <a:rPr lang="en-US" sz="2400" dirty="0">
                <a:solidFill>
                  <a:schemeClr val="tx1"/>
                </a:solidFill>
              </a:rPr>
              <a:t> the buffered frames </a:t>
            </a:r>
            <a:r>
              <a:rPr lang="en-US" sz="2400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</a:rPr>
              <a:t>Displaying</a:t>
            </a:r>
            <a:r>
              <a:rPr lang="en-US" sz="2400" dirty="0">
                <a:solidFill>
                  <a:schemeClr val="tx1"/>
                </a:solidFill>
              </a:rPr>
              <a:t> the decoded frames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2500" b="1" dirty="0">
                <a:solidFill>
                  <a:schemeClr val="accent5"/>
                </a:solidFill>
              </a:rPr>
              <a:t>[END]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980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now discuss the </a:t>
            </a:r>
            <a:r>
              <a:rPr lang="en-US" b="1" dirty="0"/>
              <a:t>motivation</a:t>
            </a:r>
            <a:r>
              <a:rPr lang="en-US" dirty="0"/>
              <a:t> and the </a:t>
            </a:r>
            <a:r>
              <a:rPr lang="en-US" b="1" dirty="0"/>
              <a:t>goal</a:t>
            </a:r>
            <a:r>
              <a:rPr lang="en-US" dirty="0"/>
              <a:t> of our work </a:t>
            </a:r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18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>
                <a:solidFill>
                  <a:srgbClr val="0000FF"/>
                </a:solidFill>
              </a:rPr>
              <a:t>There are two problems in video processing </a:t>
            </a:r>
            <a:r>
              <a:rPr lang="en-US" sz="1200" b="1" dirty="0">
                <a:solidFill>
                  <a:srgbClr val="0000FF"/>
                </a:solidFill>
              </a:rPr>
              <a:t>[CLICK]</a:t>
            </a:r>
          </a:p>
          <a:p>
            <a:pPr marL="0" indent="0">
              <a:buFont typeface="+mj-lt"/>
              <a:buNone/>
            </a:pPr>
            <a:endParaRPr lang="en-US" sz="1200" dirty="0">
              <a:solidFill>
                <a:srgbClr val="0000FF"/>
              </a:solidFill>
            </a:endParaRPr>
          </a:p>
          <a:p>
            <a:pPr marL="0" indent="0">
              <a:buFont typeface="+mj-lt"/>
              <a:buNone/>
            </a:pPr>
            <a:endParaRPr lang="en-US" sz="1200" dirty="0">
              <a:solidFill>
                <a:srgbClr val="0000FF"/>
              </a:solidFill>
            </a:endParaRPr>
          </a:p>
          <a:p>
            <a:pPr marL="0" indent="0">
              <a:buFont typeface="+mj-lt"/>
              <a:buNone/>
            </a:pPr>
            <a:r>
              <a:rPr lang="en-US" sz="1200" dirty="0">
                <a:solidFill>
                  <a:srgbClr val="0000FF"/>
                </a:solidFill>
              </a:rPr>
              <a:t>The first problem is the </a:t>
            </a:r>
            <a:r>
              <a:rPr lang="en-CH" sz="1200" dirty="0">
                <a:solidFill>
                  <a:srgbClr val="0000FF"/>
                </a:solidFill>
              </a:rPr>
              <a:t>Unnecessary Data Movement</a:t>
            </a:r>
            <a:r>
              <a:rPr lang="en-US" sz="1200" dirty="0">
                <a:solidFill>
                  <a:srgbClr val="0000FF"/>
                </a:solidFill>
              </a:rPr>
              <a:t> to/from Host Memory </a:t>
            </a:r>
            <a:r>
              <a:rPr lang="en-US" sz="1200" b="1" dirty="0">
                <a:solidFill>
                  <a:srgbClr val="0000FF"/>
                </a:solidFill>
              </a:rPr>
              <a:t>[CLICK]</a:t>
            </a:r>
          </a:p>
          <a:p>
            <a:pPr marL="514350" indent="-514350">
              <a:buFont typeface="+mj-lt"/>
              <a:buAutoNum type="arabicPeriod"/>
            </a:pPr>
            <a:endParaRPr lang="en-US" sz="1200" dirty="0">
              <a:solidFill>
                <a:srgbClr val="0000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>
                <a:solidFill>
                  <a:srgbClr val="C00000"/>
                </a:solidFill>
              </a:rPr>
              <a:t>and the second problem is the u</a:t>
            </a:r>
            <a:r>
              <a:rPr lang="en-CH" sz="1200" dirty="0" err="1">
                <a:solidFill>
                  <a:srgbClr val="C00000"/>
                </a:solidFill>
              </a:rPr>
              <a:t>nderutilization</a:t>
            </a:r>
            <a:r>
              <a:rPr lang="en-CH" sz="1200" dirty="0">
                <a:solidFill>
                  <a:srgbClr val="C00000"/>
                </a:solidFill>
              </a:rPr>
              <a:t> of Display Interface Bandwidth</a:t>
            </a:r>
            <a:r>
              <a:rPr lang="en-US" sz="1200" dirty="0">
                <a:solidFill>
                  <a:srgbClr val="C00000"/>
                </a:solidFill>
              </a:rPr>
              <a:t> </a:t>
            </a:r>
            <a:r>
              <a:rPr lang="en-US" sz="1200" b="1" dirty="0">
                <a:solidFill>
                  <a:srgbClr val="0000FF"/>
                </a:solidFill>
              </a:rPr>
              <a:t>[END]</a:t>
            </a:r>
            <a:endParaRPr lang="en-CH" sz="1200" dirty="0">
              <a:solidFill>
                <a:srgbClr val="C00000"/>
              </a:solidFill>
            </a:endParaRPr>
          </a:p>
          <a:p>
            <a:pPr marL="0" indent="0">
              <a:buFont typeface="+mj-lt"/>
              <a:buNone/>
            </a:pP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121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[CLICK]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2400" dirty="0"/>
              <a:t>In current video processing schemes, the video decoder </a:t>
            </a:r>
            <a:r>
              <a:rPr lang="en-US" sz="2400" dirty="0">
                <a:solidFill>
                  <a:schemeClr val="accent2"/>
                </a:solidFill>
              </a:rPr>
              <a:t>stores each decoded frame</a:t>
            </a:r>
            <a:r>
              <a:rPr lang="en-US" sz="2400" dirty="0"/>
              <a:t> into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frame buffer in the host DRAM </a:t>
            </a:r>
            <a:r>
              <a:rPr lang="en-US" sz="2400" b="1" baseline="0" dirty="0"/>
              <a:t>[CLICK]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/>
              <a:t>This is necessary only when there exist </a:t>
            </a:r>
            <a:r>
              <a:rPr lang="en-US" sz="2000" dirty="0">
                <a:solidFill>
                  <a:srgbClr val="C00000"/>
                </a:solidFill>
              </a:rPr>
              <a:t>other planes </a:t>
            </a:r>
            <a:r>
              <a:rPr lang="en-US" sz="2000" dirty="0"/>
              <a:t>in addition to the video plane. At </a:t>
            </a:r>
            <a:r>
              <a:rPr lang="en-US" sz="2000" dirty="0">
                <a:solidFill>
                  <a:schemeClr val="accent6"/>
                </a:solidFill>
              </a:rPr>
              <a:t>all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6"/>
                </a:solidFill>
              </a:rPr>
              <a:t>other times</a:t>
            </a:r>
            <a:r>
              <a:rPr lang="en-US" sz="2000" dirty="0"/>
              <a:t>, there is no need to access host DRAM</a:t>
            </a:r>
            <a:r>
              <a:rPr lang="en-US" sz="2000" b="1" baseline="0" dirty="0"/>
              <a:t>[CLICK]</a:t>
            </a:r>
          </a:p>
          <a:p>
            <a:pPr marL="457200" lvl="1" indent="0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2000" dirty="0"/>
              <a:t>DC reads the data chunk from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each plane’s frame buffer</a:t>
            </a:r>
            <a:r>
              <a:rPr lang="en-US" sz="2000" dirty="0"/>
              <a:t>, generates one composite chunk out of them, and sends the </a:t>
            </a:r>
            <a:r>
              <a:rPr lang="en-US" sz="2000" dirty="0">
                <a:solidFill>
                  <a:srgbClr val="0066FF"/>
                </a:solidFill>
              </a:rPr>
              <a:t>composite chunk </a:t>
            </a:r>
            <a:r>
              <a:rPr lang="en-US" sz="2000" dirty="0"/>
              <a:t>to the display </a:t>
            </a:r>
            <a:r>
              <a:rPr lang="en-US" sz="2500" b="1" dirty="0">
                <a:solidFill>
                  <a:schemeClr val="accent5"/>
                </a:solidFill>
              </a:rPr>
              <a:t>[END]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327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Our goal is to prevent</a:t>
            </a:r>
            <a:r>
              <a:rPr lang="en-US" sz="1200" b="1" dirty="0">
                <a:solidFill>
                  <a:srgbClr val="FF0000"/>
                </a:solidFill>
              </a:rPr>
              <a:t> unnecessary data movement </a:t>
            </a:r>
            <a:r>
              <a:rPr lang="en-US" sz="1200" b="1" dirty="0">
                <a:solidFill>
                  <a:schemeClr val="tx1"/>
                </a:solidFill>
              </a:rPr>
              <a:t>to/from host DRAM with </a:t>
            </a:r>
            <a:r>
              <a:rPr lang="en-US" sz="1200" b="1" dirty="0">
                <a:solidFill>
                  <a:schemeClr val="accent6"/>
                </a:solidFill>
              </a:rPr>
              <a:t>minimal changes </a:t>
            </a:r>
            <a:r>
              <a:rPr lang="en-US" sz="1200" b="1" dirty="0">
                <a:solidFill>
                  <a:schemeClr val="tx1"/>
                </a:solidFill>
              </a:rPr>
              <a:t>to current mobile SoC microarchitectures </a:t>
            </a:r>
            <a:r>
              <a:rPr lang="en-US" b="1" baseline="0" dirty="0"/>
              <a:t>[CLICK]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r>
              <a:rPr lang="en-US" sz="2800" b="1" dirty="0">
                <a:solidFill>
                  <a:schemeClr val="tx1"/>
                </a:solidFill>
              </a:rPr>
              <a:t>We prevent </a:t>
            </a:r>
            <a:r>
              <a:rPr lang="en-US" sz="2800" b="1" dirty="0">
                <a:solidFill>
                  <a:srgbClr val="FF0000"/>
                </a:solidFill>
              </a:rPr>
              <a:t>unnecessary data movement </a:t>
            </a:r>
            <a:r>
              <a:rPr lang="en-US" sz="2800" b="1" dirty="0">
                <a:solidFill>
                  <a:schemeClr val="tx1"/>
                </a:solidFill>
              </a:rPr>
              <a:t>via </a:t>
            </a:r>
            <a:r>
              <a:rPr lang="en-US" sz="2800" b="1" dirty="0">
                <a:solidFill>
                  <a:srgbClr val="0000FF"/>
                </a:solidFill>
              </a:rPr>
              <a:t>“Frame Buffer Bypassing”</a:t>
            </a:r>
            <a:r>
              <a:rPr lang="en-US" sz="2800" b="1" dirty="0">
                <a:solidFill>
                  <a:schemeClr val="tx1"/>
                </a:solidFill>
              </a:rPr>
              <a:t>  that we described later 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endParaRPr lang="en-US" sz="2500" b="1" dirty="0">
              <a:solidFill>
                <a:schemeClr val="accent5"/>
              </a:solidFill>
            </a:endParaRPr>
          </a:p>
          <a:p>
            <a:pPr lvl="0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2500" b="1" dirty="0">
                <a:solidFill>
                  <a:schemeClr val="accent5"/>
                </a:solidFill>
              </a:rPr>
              <a:t>[END]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76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4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3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9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927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77054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98344"/>
            <a:ext cx="1080120" cy="31252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6C95C-F5A1-47A0-B338-935B91ACFEDF}"/>
              </a:ext>
            </a:extLst>
          </p:cNvPr>
          <p:cNvCxnSpPr>
            <a:cxnSpLocks/>
          </p:cNvCxnSpPr>
          <p:nvPr userDrawn="1"/>
        </p:nvCxnSpPr>
        <p:spPr>
          <a:xfrm>
            <a:off x="117021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643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2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C298BE-C18D-4590-94F7-BEFA6C786409}"/>
              </a:ext>
            </a:extLst>
          </p:cNvPr>
          <p:cNvSpPr txBox="1">
            <a:spLocks/>
          </p:cNvSpPr>
          <p:nvPr userDrawn="1"/>
        </p:nvSpPr>
        <p:spPr>
          <a:xfrm>
            <a:off x="7977054" y="6355719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 descr="safari.png">
            <a:extLst>
              <a:ext uri="{FF2B5EF4-FFF2-40B4-BE49-F238E27FC236}">
                <a16:creationId xmlns:a16="http://schemas.microsoft.com/office/drawing/2014/main" id="{2C8B29B9-3439-424C-ABE7-B88DB5C1B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98344"/>
            <a:ext cx="1080120" cy="31252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697BC7-4051-428B-9371-04BF2E44356C}"/>
              </a:ext>
            </a:extLst>
          </p:cNvPr>
          <p:cNvCxnSpPr>
            <a:cxnSpLocks/>
          </p:cNvCxnSpPr>
          <p:nvPr userDrawn="1"/>
        </p:nvCxnSpPr>
        <p:spPr>
          <a:xfrm>
            <a:off x="117023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11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3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3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7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15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github.com/CMU-SAFARI/BurstLi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hyperlink" Target="https://github.com/CMU-SAFARI/BurstLin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hyperlink" Target="https://github.com/CMU-SAFARI/BurstLink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4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3449343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r>
              <a:rPr lang="en-US" sz="2400" i="1" dirty="0">
                <a:solidFill>
                  <a:srgbClr val="0071C5"/>
                </a:solidFill>
                <a:latin typeface="Cambria" panose="02040503050406030204" pitchFamily="18" charset="0"/>
              </a:rPr>
              <a:t>     </a:t>
            </a:r>
            <a:r>
              <a:rPr lang="en-US" sz="2400" i="1" dirty="0">
                <a:latin typeface="Cambria" panose="02040503050406030204" pitchFamily="18" charset="0"/>
              </a:rPr>
              <a:t>Jisung Park     Rahul Bera     Juan Gómez Luna     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Taha Shahroodi     Jeremie S. Kim     Efraim Rotem     Onur Mutlu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302696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BurstLink 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Techniques for Energy-Efficient Video Display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for Conventional and Virtual Reality Systems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AA307F7-5CEA-466B-8132-D2F29C8CE1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92195" y="5427493"/>
            <a:ext cx="2579555" cy="953236"/>
            <a:chOff x="2817" y="2869"/>
            <a:chExt cx="2928" cy="1082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764856E3-E385-4E45-B618-FEABF22225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7" name="Rectangle 5">
              <a:extLst>
                <a:ext uri="{FF2B5EF4-FFF2-40B4-BE49-F238E27FC236}">
                  <a16:creationId xmlns:a16="http://schemas.microsoft.com/office/drawing/2014/main" id="{4C99916C-C8E0-4EC2-990E-71C25830F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BED6248-FAD9-4FD4-A935-AD298D78D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EB446B1E-4985-47AC-ABC7-8A10DED0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7087107-50AD-4D08-AC3C-A0FBAC6FB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9CA76D3-1B00-475D-AB6F-20C71F532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2A3AF0B5-1FCF-431F-8822-5665C9578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2665827D-9699-4A8B-B18B-40F67715C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9447A8B-8156-4AF8-B29E-E84CE1955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F1D91B9D-E80A-43FF-BCB0-97CF2DA61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45920028-D339-46F6-8800-1F3096E76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8D6304F3-FD74-4DF2-BCCB-845D16459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51" name="Picture 2" descr="How to Build an Impactful Research Group">
            <a:extLst>
              <a:ext uri="{FF2B5EF4-FFF2-40B4-BE49-F238E27FC236}">
                <a16:creationId xmlns:a16="http://schemas.microsoft.com/office/drawing/2014/main" id="{9A9A0855-8F53-4AC7-96C6-0BCF2AABF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2" y="5738178"/>
            <a:ext cx="1665467" cy="65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2A61AEF-5902-4EAB-B529-176CA64DA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773" y="5572130"/>
            <a:ext cx="1198904" cy="518445"/>
          </a:xfrm>
          <a:prstGeom prst="rect">
            <a:avLst/>
          </a:prstGeom>
        </p:spPr>
      </p:pic>
      <p:pic>
        <p:nvPicPr>
          <p:cNvPr id="1028" name="Picture 4" descr="TU Delft | Ricoh Switzerland">
            <a:extLst>
              <a:ext uri="{FF2B5EF4-FFF2-40B4-BE49-F238E27FC236}">
                <a16:creationId xmlns:a16="http://schemas.microsoft.com/office/drawing/2014/main" id="{EEBA1838-DE30-4237-958E-485C8D1C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592" y="5293957"/>
            <a:ext cx="2040340" cy="102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32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Underutilization of </a:t>
            </a:r>
            <a:r>
              <a:rPr lang="en-U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eDP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Bandwidth</a:t>
            </a: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94C25FA1-8121-40E6-8560-4D76FCB050D7}"/>
              </a:ext>
            </a:extLst>
          </p:cNvPr>
          <p:cNvSpPr/>
          <p:nvPr/>
        </p:nvSpPr>
        <p:spPr>
          <a:xfrm>
            <a:off x="2095722" y="2873007"/>
            <a:ext cx="1276492" cy="144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AE27723E-53DA-47C5-9CDC-70060AA162AC}"/>
              </a:ext>
            </a:extLst>
          </p:cNvPr>
          <p:cNvSpPr/>
          <p:nvPr/>
        </p:nvSpPr>
        <p:spPr>
          <a:xfrm>
            <a:off x="799388" y="1393996"/>
            <a:ext cx="3585588" cy="1729688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70296BD0-4258-4A61-9F5A-74AEC8B596F4}"/>
              </a:ext>
            </a:extLst>
          </p:cNvPr>
          <p:cNvSpPr/>
          <p:nvPr/>
        </p:nvSpPr>
        <p:spPr>
          <a:xfrm>
            <a:off x="6126443" y="1464295"/>
            <a:ext cx="1388136" cy="2242233"/>
          </a:xfrm>
          <a:prstGeom prst="roundRect">
            <a:avLst>
              <a:gd name="adj" fmla="val 12309"/>
            </a:avLst>
          </a:prstGeom>
          <a:solidFill>
            <a:schemeClr val="bg1">
              <a:lumMod val="8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E22404-B1BD-418D-99AB-9CA377DFEF2F}"/>
              </a:ext>
            </a:extLst>
          </p:cNvPr>
          <p:cNvSpPr/>
          <p:nvPr/>
        </p:nvSpPr>
        <p:spPr>
          <a:xfrm>
            <a:off x="1631052" y="1915904"/>
            <a:ext cx="972911" cy="584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 Decoder (</a:t>
            </a:r>
            <a:r>
              <a:rPr lang="en-US" sz="1100" i="1" dirty="0">
                <a:solidFill>
                  <a:schemeClr val="tx1"/>
                </a:solidFill>
              </a:rPr>
              <a:t>VD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1D4FD6-45D0-41D0-8C1D-F8D6340FAF79}"/>
              </a:ext>
            </a:extLst>
          </p:cNvPr>
          <p:cNvSpPr/>
          <p:nvPr/>
        </p:nvSpPr>
        <p:spPr>
          <a:xfrm>
            <a:off x="3347419" y="1915903"/>
            <a:ext cx="949067" cy="58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Display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Controller (</a:t>
            </a:r>
            <a:r>
              <a:rPr lang="en-US" sz="1100" i="1" dirty="0">
                <a:solidFill>
                  <a:schemeClr val="tx1"/>
                </a:solidFill>
              </a:rPr>
              <a:t>DC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87A570-C901-4798-9CDF-F31C1F4DE094}"/>
              </a:ext>
            </a:extLst>
          </p:cNvPr>
          <p:cNvSpPr/>
          <p:nvPr/>
        </p:nvSpPr>
        <p:spPr>
          <a:xfrm>
            <a:off x="960466" y="3488728"/>
            <a:ext cx="2821083" cy="646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095022-24CB-41C3-9881-009B49CD4401}"/>
              </a:ext>
            </a:extLst>
          </p:cNvPr>
          <p:cNvCxnSpPr>
            <a:cxnSpLocks/>
          </p:cNvCxnSpPr>
          <p:nvPr/>
        </p:nvCxnSpPr>
        <p:spPr>
          <a:xfrm flipV="1">
            <a:off x="3669968" y="2500457"/>
            <a:ext cx="0" cy="104864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4">
            <a:extLst>
              <a:ext uri="{FF2B5EF4-FFF2-40B4-BE49-F238E27FC236}">
                <a16:creationId xmlns:a16="http://schemas.microsoft.com/office/drawing/2014/main" id="{91163303-24CA-48FC-91DE-A49CFA37C18B}"/>
              </a:ext>
            </a:extLst>
          </p:cNvPr>
          <p:cNvSpPr/>
          <p:nvPr/>
        </p:nvSpPr>
        <p:spPr>
          <a:xfrm>
            <a:off x="6011505" y="1386916"/>
            <a:ext cx="1592589" cy="2694581"/>
          </a:xfrm>
          <a:prstGeom prst="roundRect">
            <a:avLst>
              <a:gd name="adj" fmla="val 950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Left-right Arrow 138">
            <a:extLst>
              <a:ext uri="{FF2B5EF4-FFF2-40B4-BE49-F238E27FC236}">
                <a16:creationId xmlns:a16="http://schemas.microsoft.com/office/drawing/2014/main" id="{50C2258A-16C6-46EA-A035-91B0DA18B58E}"/>
              </a:ext>
            </a:extLst>
          </p:cNvPr>
          <p:cNvSpPr/>
          <p:nvPr/>
        </p:nvSpPr>
        <p:spPr>
          <a:xfrm>
            <a:off x="4289605" y="2106012"/>
            <a:ext cx="1741495" cy="462565"/>
          </a:xfrm>
          <a:prstGeom prst="leftRightArrow">
            <a:avLst>
              <a:gd name="adj1" fmla="val 43812"/>
              <a:gd name="adj2" fmla="val 4226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DCF786-0891-4B50-8DBE-CAFEB3EFA61D}"/>
              </a:ext>
            </a:extLst>
          </p:cNvPr>
          <p:cNvSpPr/>
          <p:nvPr/>
        </p:nvSpPr>
        <p:spPr>
          <a:xfrm>
            <a:off x="6171293" y="3764391"/>
            <a:ext cx="1217591" cy="241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LCD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Display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587572-BB28-4408-BECB-8E56D7FC8200}"/>
              </a:ext>
            </a:extLst>
          </p:cNvPr>
          <p:cNvSpPr/>
          <p:nvPr/>
        </p:nvSpPr>
        <p:spPr>
          <a:xfrm>
            <a:off x="6171295" y="3355536"/>
            <a:ext cx="1217589" cy="2418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LCD Interface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ED8AF-4B6B-41D1-A928-7D93AA3C40A5}"/>
              </a:ext>
            </a:extLst>
          </p:cNvPr>
          <p:cNvSpPr/>
          <p:nvPr/>
        </p:nvSpPr>
        <p:spPr>
          <a:xfrm>
            <a:off x="6230681" y="2116346"/>
            <a:ext cx="902692" cy="4625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Receiver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195248-E7CF-4079-9F57-428C8C306721}"/>
              </a:ext>
            </a:extLst>
          </p:cNvPr>
          <p:cNvSpPr/>
          <p:nvPr/>
        </p:nvSpPr>
        <p:spPr>
          <a:xfrm>
            <a:off x="6171297" y="2883069"/>
            <a:ext cx="1297103" cy="2675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100" dirty="0"/>
              <a:t>Pixel Formatter (PF)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C8A1FF-2CB7-413D-A659-56AB1B5CA50A}"/>
              </a:ext>
            </a:extLst>
          </p:cNvPr>
          <p:cNvCxnSpPr>
            <a:cxnSpLocks/>
          </p:cNvCxnSpPr>
          <p:nvPr/>
        </p:nvCxnSpPr>
        <p:spPr>
          <a:xfrm>
            <a:off x="7268818" y="2062725"/>
            <a:ext cx="0" cy="82034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80CF95-114E-40AD-8287-45E5E9A7B1CE}"/>
              </a:ext>
            </a:extLst>
          </p:cNvPr>
          <p:cNvCxnSpPr>
            <a:cxnSpLocks/>
          </p:cNvCxnSpPr>
          <p:nvPr/>
        </p:nvCxnSpPr>
        <p:spPr>
          <a:xfrm>
            <a:off x="6688122" y="2585406"/>
            <a:ext cx="0" cy="293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51E8F6-AA11-4DEA-9C8E-45E3D46C33EE}"/>
              </a:ext>
            </a:extLst>
          </p:cNvPr>
          <p:cNvCxnSpPr/>
          <p:nvPr/>
        </p:nvCxnSpPr>
        <p:spPr>
          <a:xfrm>
            <a:off x="6682026" y="3165517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59E0AA5-EF0E-4A90-9FE0-26780DFF97FD}"/>
              </a:ext>
            </a:extLst>
          </p:cNvPr>
          <p:cNvSpPr txBox="1"/>
          <p:nvPr/>
        </p:nvSpPr>
        <p:spPr>
          <a:xfrm>
            <a:off x="5047666" y="2200082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eDP</a:t>
            </a:r>
            <a:r>
              <a:rPr lang="en-US" sz="1200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FE931F-3633-4869-920D-4299EF26B0E3}"/>
              </a:ext>
            </a:extLst>
          </p:cNvPr>
          <p:cNvSpPr txBox="1"/>
          <p:nvPr/>
        </p:nvSpPr>
        <p:spPr>
          <a:xfrm>
            <a:off x="2686559" y="1033394"/>
            <a:ext cx="155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Processor</a:t>
            </a:r>
            <a:endParaRPr lang="en-US" b="1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4975A5-F38A-443D-AE6A-C8E44E84AB22}"/>
              </a:ext>
            </a:extLst>
          </p:cNvPr>
          <p:cNvSpPr txBox="1"/>
          <p:nvPr/>
        </p:nvSpPr>
        <p:spPr>
          <a:xfrm>
            <a:off x="6011501" y="1033434"/>
            <a:ext cx="159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Display Panel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D4DFA0-2A91-4D2D-9498-351D3FC80E46}"/>
              </a:ext>
            </a:extLst>
          </p:cNvPr>
          <p:cNvSpPr/>
          <p:nvPr/>
        </p:nvSpPr>
        <p:spPr>
          <a:xfrm>
            <a:off x="3496660" y="2324856"/>
            <a:ext cx="678007" cy="165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E61906-409A-4B7A-A170-561538D1880C}"/>
              </a:ext>
            </a:extLst>
          </p:cNvPr>
          <p:cNvSpPr/>
          <p:nvPr/>
        </p:nvSpPr>
        <p:spPr>
          <a:xfrm>
            <a:off x="3733099" y="3654558"/>
            <a:ext cx="7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/>
              <a:t>DRAM</a:t>
            </a:r>
            <a:endParaRPr lang="en-US" b="1" i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C287AD-9101-4D37-A797-BDC04063D9E3}"/>
              </a:ext>
            </a:extLst>
          </p:cNvPr>
          <p:cNvSpPr/>
          <p:nvPr/>
        </p:nvSpPr>
        <p:spPr>
          <a:xfrm>
            <a:off x="2402515" y="3549099"/>
            <a:ext cx="132118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23E4FED-ADF0-43C5-B7D9-BE9782E6A9E1}"/>
              </a:ext>
            </a:extLst>
          </p:cNvPr>
          <p:cNvSpPr/>
          <p:nvPr/>
        </p:nvSpPr>
        <p:spPr>
          <a:xfrm>
            <a:off x="1386674" y="3549455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651650-C201-4CFC-BCEC-99759DA46F71}"/>
              </a:ext>
            </a:extLst>
          </p:cNvPr>
          <p:cNvSpPr txBox="1"/>
          <p:nvPr/>
        </p:nvSpPr>
        <p:spPr>
          <a:xfrm>
            <a:off x="1562219" y="341950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D05E6B-C191-4F60-97EB-2B1C53D77D92}"/>
              </a:ext>
            </a:extLst>
          </p:cNvPr>
          <p:cNvSpPr/>
          <p:nvPr/>
        </p:nvSpPr>
        <p:spPr>
          <a:xfrm>
            <a:off x="1541926" y="1426778"/>
            <a:ext cx="1739867" cy="23145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CPU (application)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BAF998-5C1E-4734-989C-4C57118239A7}"/>
              </a:ext>
            </a:extLst>
          </p:cNvPr>
          <p:cNvSpPr txBox="1"/>
          <p:nvPr/>
        </p:nvSpPr>
        <p:spPr>
          <a:xfrm>
            <a:off x="1567275" y="364159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96AA63-2BD4-4038-BC41-0EE54060D515}"/>
              </a:ext>
            </a:extLst>
          </p:cNvPr>
          <p:cNvSpPr/>
          <p:nvPr/>
        </p:nvSpPr>
        <p:spPr>
          <a:xfrm>
            <a:off x="1812623" y="3549099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87AB79-E097-4FBC-98C7-921FC16AFB6A}"/>
              </a:ext>
            </a:extLst>
          </p:cNvPr>
          <p:cNvSpPr/>
          <p:nvPr/>
        </p:nvSpPr>
        <p:spPr>
          <a:xfrm>
            <a:off x="1849116" y="3571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F4F80A-59EA-4374-8811-BE618FBFD4E9}"/>
              </a:ext>
            </a:extLst>
          </p:cNvPr>
          <p:cNvSpPr/>
          <p:nvPr/>
        </p:nvSpPr>
        <p:spPr>
          <a:xfrm>
            <a:off x="6301072" y="1669120"/>
            <a:ext cx="1152083" cy="3892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Remote Frame         </a:t>
            </a:r>
          </a:p>
          <a:p>
            <a:r>
              <a:rPr lang="en-US" sz="1100" dirty="0"/>
              <a:t>Buffer (RFB)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F0EA39-E4CB-4225-81BF-34EE9AB7F48B}"/>
              </a:ext>
            </a:extLst>
          </p:cNvPr>
          <p:cNvSpPr txBox="1"/>
          <p:nvPr/>
        </p:nvSpPr>
        <p:spPr>
          <a:xfrm>
            <a:off x="1799808" y="3564679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4CDDAC8-9418-4B7A-8AA9-CE5B6BA74DDE}"/>
              </a:ext>
            </a:extLst>
          </p:cNvPr>
          <p:cNvCxnSpPr>
            <a:cxnSpLocks/>
          </p:cNvCxnSpPr>
          <p:nvPr/>
        </p:nvCxnSpPr>
        <p:spPr>
          <a:xfrm flipH="1">
            <a:off x="2550600" y="2507623"/>
            <a:ext cx="7637" cy="10874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E238E5-5B2A-4243-9CC3-EE9ECDF11009}"/>
              </a:ext>
            </a:extLst>
          </p:cNvPr>
          <p:cNvSpPr txBox="1"/>
          <p:nvPr/>
        </p:nvSpPr>
        <p:spPr>
          <a:xfrm>
            <a:off x="6533468" y="1404841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T-con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5F3A3A2-B4CC-4953-93B6-CAAAEDC7AC6B}"/>
              </a:ext>
            </a:extLst>
          </p:cNvPr>
          <p:cNvSpPr/>
          <p:nvPr/>
        </p:nvSpPr>
        <p:spPr>
          <a:xfrm>
            <a:off x="1961279" y="3571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76DAFA0-A055-4783-9A07-AE81187C85FB}"/>
              </a:ext>
            </a:extLst>
          </p:cNvPr>
          <p:cNvSpPr/>
          <p:nvPr/>
        </p:nvSpPr>
        <p:spPr>
          <a:xfrm>
            <a:off x="1849116" y="364833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D7AC28-D059-4EFE-80B3-AAFABDDF6BD2}"/>
              </a:ext>
            </a:extLst>
          </p:cNvPr>
          <p:cNvSpPr/>
          <p:nvPr/>
        </p:nvSpPr>
        <p:spPr>
          <a:xfrm>
            <a:off x="1961279" y="364833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A9ECDF6-7650-4D7A-87C4-0EA53FCA3324}"/>
              </a:ext>
            </a:extLst>
          </p:cNvPr>
          <p:cNvSpPr/>
          <p:nvPr/>
        </p:nvSpPr>
        <p:spPr>
          <a:xfrm>
            <a:off x="1849116" y="375896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415FAF-EA29-41B5-82A8-99F30F73D522}"/>
              </a:ext>
            </a:extLst>
          </p:cNvPr>
          <p:cNvSpPr/>
          <p:nvPr/>
        </p:nvSpPr>
        <p:spPr>
          <a:xfrm>
            <a:off x="1961279" y="375896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4E5660-033D-4D89-BCAF-5BFB613BCEE0}"/>
              </a:ext>
            </a:extLst>
          </p:cNvPr>
          <p:cNvSpPr/>
          <p:nvPr/>
        </p:nvSpPr>
        <p:spPr>
          <a:xfrm>
            <a:off x="1849116" y="3839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955EA67-0574-4FA2-BA20-AFFCF2414915}"/>
              </a:ext>
            </a:extLst>
          </p:cNvPr>
          <p:cNvSpPr/>
          <p:nvPr/>
        </p:nvSpPr>
        <p:spPr>
          <a:xfrm>
            <a:off x="1961279" y="3839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AAEA7FB-2D0B-46E2-AF1D-7783C457A1BF}"/>
              </a:ext>
            </a:extLst>
          </p:cNvPr>
          <p:cNvSpPr/>
          <p:nvPr/>
        </p:nvSpPr>
        <p:spPr>
          <a:xfrm>
            <a:off x="1102140" y="3867559"/>
            <a:ext cx="11288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Encoded Frames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8CB4902-CBC2-490B-8602-21EFF95A6989}"/>
              </a:ext>
            </a:extLst>
          </p:cNvPr>
          <p:cNvSpPr/>
          <p:nvPr/>
        </p:nvSpPr>
        <p:spPr>
          <a:xfrm>
            <a:off x="2526705" y="3890684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Frame Buffer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AB71BA-0F16-473A-A229-94F26CEAD116}"/>
              </a:ext>
            </a:extLst>
          </p:cNvPr>
          <p:cNvSpPr/>
          <p:nvPr/>
        </p:nvSpPr>
        <p:spPr>
          <a:xfrm>
            <a:off x="2435717" y="251048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12225D4-EB9B-4761-9511-8C779334AC82}"/>
              </a:ext>
            </a:extLst>
          </p:cNvPr>
          <p:cNvSpPr/>
          <p:nvPr/>
        </p:nvSpPr>
        <p:spPr>
          <a:xfrm>
            <a:off x="249798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335042-6ECD-4A9F-90A4-E4CF3F98C0E2}"/>
              </a:ext>
            </a:extLst>
          </p:cNvPr>
          <p:cNvSpPr/>
          <p:nvPr/>
        </p:nvSpPr>
        <p:spPr>
          <a:xfrm>
            <a:off x="267449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A0D6DFE-DB4B-4259-85A6-F21F6C509FFC}"/>
              </a:ext>
            </a:extLst>
          </p:cNvPr>
          <p:cNvSpPr/>
          <p:nvPr/>
        </p:nvSpPr>
        <p:spPr>
          <a:xfrm>
            <a:off x="308466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14D743-4E7F-4F46-BAE6-2FCB35EAA13B}"/>
              </a:ext>
            </a:extLst>
          </p:cNvPr>
          <p:cNvSpPr/>
          <p:nvPr/>
        </p:nvSpPr>
        <p:spPr>
          <a:xfrm>
            <a:off x="326117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45C400D-1113-42C3-AB51-BE3685374CB9}"/>
              </a:ext>
            </a:extLst>
          </p:cNvPr>
          <p:cNvSpPr/>
          <p:nvPr/>
        </p:nvSpPr>
        <p:spPr>
          <a:xfrm>
            <a:off x="343768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17BB4EC-A357-4E14-B305-FB74D31DD599}"/>
              </a:ext>
            </a:extLst>
          </p:cNvPr>
          <p:cNvSpPr/>
          <p:nvPr/>
        </p:nvSpPr>
        <p:spPr>
          <a:xfrm>
            <a:off x="249798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ACC9F14-3515-43BF-8178-8FBBB0D24196}"/>
              </a:ext>
            </a:extLst>
          </p:cNvPr>
          <p:cNvSpPr/>
          <p:nvPr/>
        </p:nvSpPr>
        <p:spPr>
          <a:xfrm>
            <a:off x="267449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08C2D06-E6B2-42F1-941A-2F9DE5ECE414}"/>
              </a:ext>
            </a:extLst>
          </p:cNvPr>
          <p:cNvSpPr/>
          <p:nvPr/>
        </p:nvSpPr>
        <p:spPr>
          <a:xfrm>
            <a:off x="308466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F7B07AC-6D9D-4E11-8236-2CE1521F7EF5}"/>
              </a:ext>
            </a:extLst>
          </p:cNvPr>
          <p:cNvSpPr/>
          <p:nvPr/>
        </p:nvSpPr>
        <p:spPr>
          <a:xfrm>
            <a:off x="326117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716B2A7-7923-4799-8C68-CA67479F81F0}"/>
              </a:ext>
            </a:extLst>
          </p:cNvPr>
          <p:cNvSpPr/>
          <p:nvPr/>
        </p:nvSpPr>
        <p:spPr>
          <a:xfrm>
            <a:off x="343768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FCDC71E-7507-4A35-9B53-249AEF8ACA37}"/>
              </a:ext>
            </a:extLst>
          </p:cNvPr>
          <p:cNvSpPr txBox="1"/>
          <p:nvPr/>
        </p:nvSpPr>
        <p:spPr>
          <a:xfrm>
            <a:off x="2774431" y="3531717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>
                <a:solidFill>
                  <a:schemeClr val="bg1"/>
                </a:solidFill>
              </a:rPr>
              <a:t>…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FA6C2D0-91FF-4185-A567-5B950A54DB99}"/>
              </a:ext>
            </a:extLst>
          </p:cNvPr>
          <p:cNvSpPr/>
          <p:nvPr/>
        </p:nvSpPr>
        <p:spPr>
          <a:xfrm>
            <a:off x="1845548" y="2344739"/>
            <a:ext cx="742735" cy="1053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C570A70-9D63-473B-A2F0-BA8DB2781898}"/>
              </a:ext>
            </a:extLst>
          </p:cNvPr>
          <p:cNvSpPr/>
          <p:nvPr/>
        </p:nvSpPr>
        <p:spPr>
          <a:xfrm>
            <a:off x="2021720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70DBA5C-7AC0-4769-AF93-668A9602D4FA}"/>
              </a:ext>
            </a:extLst>
          </p:cNvPr>
          <p:cNvSpPr/>
          <p:nvPr/>
        </p:nvSpPr>
        <p:spPr>
          <a:xfrm>
            <a:off x="2131808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6A25F01-33FB-4D48-9FF9-503ACDFA74CD}"/>
              </a:ext>
            </a:extLst>
          </p:cNvPr>
          <p:cNvSpPr/>
          <p:nvPr/>
        </p:nvSpPr>
        <p:spPr>
          <a:xfrm>
            <a:off x="2355895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0B6F4C1-899C-4804-B4A9-90BAFE72DD88}"/>
              </a:ext>
            </a:extLst>
          </p:cNvPr>
          <p:cNvSpPr/>
          <p:nvPr/>
        </p:nvSpPr>
        <p:spPr>
          <a:xfrm>
            <a:off x="2466887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05BBD4C-F819-4AE0-9637-3F7D3162A24E}"/>
              </a:ext>
            </a:extLst>
          </p:cNvPr>
          <p:cNvSpPr txBox="1"/>
          <p:nvPr/>
        </p:nvSpPr>
        <p:spPr>
          <a:xfrm>
            <a:off x="2131804" y="2233236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21C145D-7BEF-4897-AE3A-1798D712C219}"/>
              </a:ext>
            </a:extLst>
          </p:cNvPr>
          <p:cNvSpPr/>
          <p:nvPr/>
        </p:nvSpPr>
        <p:spPr>
          <a:xfrm>
            <a:off x="960466" y="1100966"/>
            <a:ext cx="859464" cy="17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Network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Rounded Rectangle 3">
            <a:extLst>
              <a:ext uri="{FF2B5EF4-FFF2-40B4-BE49-F238E27FC236}">
                <a16:creationId xmlns:a16="http://schemas.microsoft.com/office/drawing/2014/main" id="{A2630124-E3CD-49FB-AE61-1A19AFB72205}"/>
              </a:ext>
            </a:extLst>
          </p:cNvPr>
          <p:cNvSpPr/>
          <p:nvPr/>
        </p:nvSpPr>
        <p:spPr>
          <a:xfrm>
            <a:off x="919985" y="1059370"/>
            <a:ext cx="947003" cy="308391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BAA57B1-EFDB-4ED0-A375-374C16110E3B}"/>
              </a:ext>
            </a:extLst>
          </p:cNvPr>
          <p:cNvSpPr txBox="1"/>
          <p:nvPr/>
        </p:nvSpPr>
        <p:spPr>
          <a:xfrm>
            <a:off x="1706192" y="1036327"/>
            <a:ext cx="93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Chipset</a:t>
            </a:r>
            <a:endParaRPr lang="en-US" b="1" i="1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1C8CEB-14D2-469B-9486-1C77A12D263A}"/>
              </a:ext>
            </a:extLst>
          </p:cNvPr>
          <p:cNvSpPr/>
          <p:nvPr/>
        </p:nvSpPr>
        <p:spPr>
          <a:xfrm>
            <a:off x="1081312" y="1290947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1A0F707-D10C-49E2-934D-41F762194036}"/>
              </a:ext>
            </a:extLst>
          </p:cNvPr>
          <p:cNvCxnSpPr>
            <a:cxnSpLocks/>
          </p:cNvCxnSpPr>
          <p:nvPr/>
        </p:nvCxnSpPr>
        <p:spPr>
          <a:xfrm flipV="1">
            <a:off x="2831400" y="2507254"/>
            <a:ext cx="0" cy="10655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3A57C73-ADF6-4091-9697-FACB99F379CF}"/>
              </a:ext>
            </a:extLst>
          </p:cNvPr>
          <p:cNvCxnSpPr>
            <a:cxnSpLocks/>
          </p:cNvCxnSpPr>
          <p:nvPr/>
        </p:nvCxnSpPr>
        <p:spPr>
          <a:xfrm>
            <a:off x="3137296" y="2497147"/>
            <a:ext cx="0" cy="11012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D60F485-69D1-453A-A9E5-BD9442171F02}"/>
              </a:ext>
            </a:extLst>
          </p:cNvPr>
          <p:cNvCxnSpPr/>
          <p:nvPr/>
        </p:nvCxnSpPr>
        <p:spPr>
          <a:xfrm>
            <a:off x="6688122" y="3599740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C13BCAD-1562-4DBB-8B94-73AEEBB7B8E1}"/>
              </a:ext>
            </a:extLst>
          </p:cNvPr>
          <p:cNvCxnSpPr>
            <a:cxnSpLocks/>
          </p:cNvCxnSpPr>
          <p:nvPr/>
        </p:nvCxnSpPr>
        <p:spPr>
          <a:xfrm>
            <a:off x="1196048" y="1279325"/>
            <a:ext cx="6463" cy="224632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1">
            <a:extLst>
              <a:ext uri="{FF2B5EF4-FFF2-40B4-BE49-F238E27FC236}">
                <a16:creationId xmlns:a16="http://schemas.microsoft.com/office/drawing/2014/main" id="{CDF7BFD5-AE73-44FA-A8C0-A3FC254F0627}"/>
              </a:ext>
            </a:extLst>
          </p:cNvPr>
          <p:cNvSpPr/>
          <p:nvPr/>
        </p:nvSpPr>
        <p:spPr>
          <a:xfrm>
            <a:off x="2687842" y="1717970"/>
            <a:ext cx="552357" cy="269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PMU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C6CF21A-0D97-4048-A8D8-93F7218396C5}"/>
              </a:ext>
            </a:extLst>
          </p:cNvPr>
          <p:cNvSpPr/>
          <p:nvPr/>
        </p:nvSpPr>
        <p:spPr>
          <a:xfrm>
            <a:off x="1849116" y="35729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1">
            <a:extLst>
              <a:ext uri="{FF2B5EF4-FFF2-40B4-BE49-F238E27FC236}">
                <a16:creationId xmlns:a16="http://schemas.microsoft.com/office/drawing/2014/main" id="{6C8F314B-F737-4668-81DD-AAF97521BEE3}"/>
              </a:ext>
            </a:extLst>
          </p:cNvPr>
          <p:cNvSpPr/>
          <p:nvPr/>
        </p:nvSpPr>
        <p:spPr>
          <a:xfrm>
            <a:off x="2689443" y="2238765"/>
            <a:ext cx="549148" cy="268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DFA7148-A3FD-4117-8E9D-ADA0004B3419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1934814" y="2428408"/>
            <a:ext cx="7637" cy="112069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22">
            <a:extLst>
              <a:ext uri="{FF2B5EF4-FFF2-40B4-BE49-F238E27FC236}">
                <a16:creationId xmlns:a16="http://schemas.microsoft.com/office/drawing/2014/main" id="{E83C82A3-CEDC-433D-A555-23EE837E1B3F}"/>
              </a:ext>
            </a:extLst>
          </p:cNvPr>
          <p:cNvCxnSpPr>
            <a:cxnSpLocks/>
          </p:cNvCxnSpPr>
          <p:nvPr/>
        </p:nvCxnSpPr>
        <p:spPr>
          <a:xfrm flipH="1">
            <a:off x="1314778" y="2706033"/>
            <a:ext cx="292247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27">
            <a:extLst>
              <a:ext uri="{FF2B5EF4-FFF2-40B4-BE49-F238E27FC236}">
                <a16:creationId xmlns:a16="http://schemas.microsoft.com/office/drawing/2014/main" id="{6AC2EB47-A5B8-4D75-93F1-BF759C49449F}"/>
              </a:ext>
            </a:extLst>
          </p:cNvPr>
          <p:cNvCxnSpPr>
            <a:cxnSpLocks/>
          </p:cNvCxnSpPr>
          <p:nvPr/>
        </p:nvCxnSpPr>
        <p:spPr>
          <a:xfrm flipV="1">
            <a:off x="3919420" y="2498880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27">
            <a:extLst>
              <a:ext uri="{FF2B5EF4-FFF2-40B4-BE49-F238E27FC236}">
                <a16:creationId xmlns:a16="http://schemas.microsoft.com/office/drawing/2014/main" id="{BE085F91-7ADA-48F6-8638-9F3866BD96E6}"/>
              </a:ext>
            </a:extLst>
          </p:cNvPr>
          <p:cNvCxnSpPr>
            <a:cxnSpLocks/>
          </p:cNvCxnSpPr>
          <p:nvPr/>
        </p:nvCxnSpPr>
        <p:spPr>
          <a:xfrm flipV="1">
            <a:off x="2964016" y="249106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27">
            <a:extLst>
              <a:ext uri="{FF2B5EF4-FFF2-40B4-BE49-F238E27FC236}">
                <a16:creationId xmlns:a16="http://schemas.microsoft.com/office/drawing/2014/main" id="{81A89818-D324-42CE-A9A9-6DA39B253E73}"/>
              </a:ext>
            </a:extLst>
          </p:cNvPr>
          <p:cNvCxnSpPr>
            <a:cxnSpLocks/>
          </p:cNvCxnSpPr>
          <p:nvPr/>
        </p:nvCxnSpPr>
        <p:spPr>
          <a:xfrm flipV="1">
            <a:off x="2197588" y="249106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27">
            <a:extLst>
              <a:ext uri="{FF2B5EF4-FFF2-40B4-BE49-F238E27FC236}">
                <a16:creationId xmlns:a16="http://schemas.microsoft.com/office/drawing/2014/main" id="{B7CEE470-28CB-457E-8E88-DA2EA153AD38}"/>
              </a:ext>
            </a:extLst>
          </p:cNvPr>
          <p:cNvCxnSpPr>
            <a:cxnSpLocks/>
          </p:cNvCxnSpPr>
          <p:nvPr/>
        </p:nvCxnSpPr>
        <p:spPr>
          <a:xfrm flipV="1">
            <a:off x="1431729" y="1268371"/>
            <a:ext cx="0" cy="144267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2C6050EB-75F2-4DA2-9992-7FC53ABF6879}"/>
              </a:ext>
            </a:extLst>
          </p:cNvPr>
          <p:cNvSpPr txBox="1"/>
          <p:nvPr/>
        </p:nvSpPr>
        <p:spPr>
          <a:xfrm>
            <a:off x="1223669" y="2654375"/>
            <a:ext cx="91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Interconnect</a:t>
            </a:r>
          </a:p>
        </p:txBody>
      </p:sp>
      <p:cxnSp>
        <p:nvCxnSpPr>
          <p:cNvPr id="118" name="Straight Arrow Connector 27">
            <a:extLst>
              <a:ext uri="{FF2B5EF4-FFF2-40B4-BE49-F238E27FC236}">
                <a16:creationId xmlns:a16="http://schemas.microsoft.com/office/drawing/2014/main" id="{65CD56F5-A864-4F71-95CE-7D99503D73AC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2731347" y="2699683"/>
            <a:ext cx="2623" cy="17332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27">
            <a:extLst>
              <a:ext uri="{FF2B5EF4-FFF2-40B4-BE49-F238E27FC236}">
                <a16:creationId xmlns:a16="http://schemas.microsoft.com/office/drawing/2014/main" id="{D2B33F7D-EF00-483B-93C4-C7F5CF0FB096}"/>
              </a:ext>
            </a:extLst>
          </p:cNvPr>
          <p:cNvCxnSpPr>
            <a:cxnSpLocks/>
          </p:cNvCxnSpPr>
          <p:nvPr/>
        </p:nvCxnSpPr>
        <p:spPr>
          <a:xfrm flipV="1">
            <a:off x="2731347" y="3022470"/>
            <a:ext cx="2623" cy="46018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282A1B3-4374-4CB0-9E73-EC2BD9DE58AB}"/>
              </a:ext>
            </a:extLst>
          </p:cNvPr>
          <p:cNvSpPr/>
          <p:nvPr/>
        </p:nvSpPr>
        <p:spPr>
          <a:xfrm>
            <a:off x="3604195" y="3583273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883E988-79C4-4D55-A5DC-77AC325A828A}"/>
              </a:ext>
            </a:extLst>
          </p:cNvPr>
          <p:cNvSpPr/>
          <p:nvPr/>
        </p:nvSpPr>
        <p:spPr>
          <a:xfrm>
            <a:off x="3741500" y="2360866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A821CCD-1C22-4371-99DB-1E07641942EC}"/>
              </a:ext>
            </a:extLst>
          </p:cNvPr>
          <p:cNvSpPr/>
          <p:nvPr/>
        </p:nvSpPr>
        <p:spPr>
          <a:xfrm>
            <a:off x="3901281" y="2360866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F7E65FB-F32B-4FA5-A327-B45A2EA2B72B}"/>
              </a:ext>
            </a:extLst>
          </p:cNvPr>
          <p:cNvSpPr/>
          <p:nvPr/>
        </p:nvSpPr>
        <p:spPr>
          <a:xfrm>
            <a:off x="4051940" y="2360866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A1EFE41-656A-404F-9BEE-E8F2E19FB504}"/>
              </a:ext>
            </a:extLst>
          </p:cNvPr>
          <p:cNvSpPr/>
          <p:nvPr/>
        </p:nvSpPr>
        <p:spPr>
          <a:xfrm>
            <a:off x="3519201" y="2319126"/>
            <a:ext cx="678007" cy="16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Buffer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8878315-8A1E-4373-8DE2-BD67AAEC6642}"/>
              </a:ext>
            </a:extLst>
          </p:cNvPr>
          <p:cNvSpPr/>
          <p:nvPr/>
        </p:nvSpPr>
        <p:spPr>
          <a:xfrm>
            <a:off x="6664781" y="2887479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F99F081-3E33-4C01-896E-8756F5EDA610}"/>
              </a:ext>
            </a:extLst>
          </p:cNvPr>
          <p:cNvSpPr/>
          <p:nvPr/>
        </p:nvSpPr>
        <p:spPr>
          <a:xfrm>
            <a:off x="6671131" y="2893829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1DB2B6B9-428A-4EBF-AA15-876681F3613D}"/>
              </a:ext>
            </a:extLst>
          </p:cNvPr>
          <p:cNvSpPr txBox="1">
            <a:spLocks/>
          </p:cNvSpPr>
          <p:nvPr/>
        </p:nvSpPr>
        <p:spPr>
          <a:xfrm>
            <a:off x="169016" y="4402469"/>
            <a:ext cx="8974984" cy="2073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The DC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sends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/>
              <a:t>decoded frame data to the display panel in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 constant rate </a:t>
            </a:r>
            <a:r>
              <a:rPr lang="en-US" sz="2000" dirty="0"/>
              <a:t>during the entire frame window, keeping the DC and the </a:t>
            </a:r>
            <a:r>
              <a:rPr lang="en-US" sz="2000" dirty="0" err="1"/>
              <a:t>eDP</a:t>
            </a:r>
            <a:r>
              <a:rPr lang="en-US" sz="2000" dirty="0"/>
              <a:t> receiver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continuously active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transfer rates of the DC, </a:t>
            </a:r>
            <a:r>
              <a:rPr lang="en-US" sz="1800" dirty="0" err="1"/>
              <a:t>eDP</a:t>
            </a:r>
            <a:r>
              <a:rPr lang="en-US" sz="1800" dirty="0"/>
              <a:t> receiver, and pixel-formatter (PF) are </a:t>
            </a:r>
            <a:r>
              <a:rPr lang="en-US" sz="1800" dirty="0">
                <a:solidFill>
                  <a:srgbClr val="FF0000"/>
                </a:solidFill>
              </a:rPr>
              <a:t>tightly coupled </a:t>
            </a:r>
            <a:r>
              <a:rPr lang="en-US" sz="1800" dirty="0"/>
              <a:t>and</a:t>
            </a:r>
            <a:r>
              <a:rPr lang="en-US" sz="1800" dirty="0">
                <a:solidFill>
                  <a:srgbClr val="FF0000"/>
                </a:solidFill>
              </a:rPr>
              <a:t> bottlenecked </a:t>
            </a:r>
            <a:r>
              <a:rPr lang="en-US" sz="1800" dirty="0"/>
              <a:t>by the </a:t>
            </a:r>
            <a:r>
              <a:rPr lang="en-US" sz="1800" dirty="0">
                <a:solidFill>
                  <a:srgbClr val="FF0000"/>
                </a:solidFill>
              </a:rPr>
              <a:t>PF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</a:t>
            </a:r>
            <a:r>
              <a:rPr lang="en-US" sz="1800" dirty="0" err="1">
                <a:solidFill>
                  <a:srgbClr val="7030A0"/>
                </a:solidFill>
              </a:rPr>
              <a:t>eDP</a:t>
            </a:r>
            <a:r>
              <a:rPr lang="en-US" sz="1800" dirty="0"/>
              <a:t> interface bandwidth is </a:t>
            </a:r>
            <a:r>
              <a:rPr lang="en-US" sz="1800" dirty="0">
                <a:solidFill>
                  <a:srgbClr val="7030A0"/>
                </a:solidFill>
              </a:rPr>
              <a:t>underutilized</a:t>
            </a:r>
            <a:r>
              <a:rPr lang="en-US" sz="1800" dirty="0"/>
              <a:t> during video streaming 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Tx/>
              <a:buChar char="-"/>
            </a:pPr>
            <a:r>
              <a:rPr lang="en-US" sz="1600" dirty="0">
                <a:cs typeface="Segoe UI" panose="020B0502040204020203" pitchFamily="34" charset="0"/>
              </a:rPr>
              <a:t>For example, only </a:t>
            </a:r>
            <a:r>
              <a:rPr lang="en-US" sz="1600" dirty="0">
                <a:solidFill>
                  <a:srgbClr val="00B0F0"/>
                </a:solidFill>
                <a:cs typeface="Segoe UI" panose="020B0502040204020203" pitchFamily="34" charset="0"/>
              </a:rPr>
              <a:t>half of the maximum bandwidth </a:t>
            </a:r>
            <a:r>
              <a:rPr lang="en-US" sz="1600" dirty="0">
                <a:cs typeface="Segoe UI" panose="020B0502040204020203" pitchFamily="34" charset="0"/>
              </a:rPr>
              <a:t>is utilized in </a:t>
            </a:r>
            <a:r>
              <a:rPr lang="en-US" sz="1600" dirty="0">
                <a:solidFill>
                  <a:schemeClr val="accent2"/>
                </a:solidFill>
                <a:cs typeface="Segoe UI" panose="020B0502040204020203" pitchFamily="34" charset="0"/>
              </a:rPr>
              <a:t>4K video streaming</a:t>
            </a:r>
            <a:r>
              <a:rPr lang="en-US" sz="1600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492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00086 -0.17916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89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50" presetClass="path" presetSubtype="0" repeatCount="200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14289 -3.33333E-6 C 0.20677 -3.33333E-6 0.28629 0.02107 0.28629 0.03866 L 0.28629 0.07732 " pathEditMode="relative" rAng="0" ptsTypes="AAAA">
                                      <p:cBhvr>
                                        <p:cTn id="17" dur="1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38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2000" accel="5000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18 -0.00046 L -0.00018 -0.00023 C 0.00034 0.00278 0.00052 0.00625 0.00156 0.00973 C 0.00399 0.01922 0.0026 0.01181 0.00486 0.01806 C 0.00538 0.01945 0.00555 0.02107 0.00607 0.02269 C 0.00677 0.02385 0.00746 0.025 0.00816 0.02639 C 0.00989 0.03056 0.00885 0.03264 0.01198 0.03658 C 0.01284 0.0375 0.01423 0.03797 0.01545 0.03843 C 0.01823 0.03936 0.02135 0.04028 0.02448 0.04121 C 0.03107 0.04028 0.03767 0.04051 0.04427 0.03843 C 0.04635 0.0375 0.04791 0.03473 0.05 0.03287 C 0.05329 0.02917 0.05416 0.02801 0.05659 0.02362 C 0.05989 0.01713 0.06371 0.01112 0.06649 0.00417 C 0.06996 -0.00555 0.071 -0.01412 0.07309 -0.02453 C 0.07257 -0.04305 0.07257 -0.06157 0.07222 -0.08009 C 0.07204 -0.08703 0.071 -0.08657 0.07013 -0.09305 C 0.06944 -0.09838 0.06875 -0.1037 0.06823 -0.10879 C 0.06788 -0.11157 0.06736 -0.1162 0.06701 -0.11898 C 0.06597 -0.12361 0.06649 -0.12013 0.0651 -0.12453 C 0.06458 -0.12546 0.06441 -0.12638 0.06441 -0.12731 C 0.06388 -0.12847 0.06163 -0.13333 0.06111 -0.13472 C 0.06007 -0.13634 0.05902 -0.13773 0.0585 -0.13935 C 0.05677 -0.14282 0.05763 -0.14351 0.05538 -0.14583 C 0.05347 -0.14722 0.05156 -0.14676 0.05 -0.14676 " pathEditMode="relative" rAng="0" ptsTypes="AAAAAAAAAAAAAAAAAAAAAAAA">
                                      <p:cBhvr>
                                        <p:cTn id="23" dur="1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525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2000" accel="5000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22222E-6 4.81481E-6 L -0.00452 0.1331 " pathEditMode="relative" rAng="0" ptsTypes="AA">
                                      <p:cBhvr>
                                        <p:cTn id="25" dur="14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5" grpId="0" animBg="1"/>
      <p:bldP spid="126" grpId="0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Underutilization of </a:t>
            </a:r>
            <a:r>
              <a:rPr lang="en-U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eDP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Bandwidth</a:t>
            </a: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94C25FA1-8121-40E6-8560-4D76FCB050D7}"/>
              </a:ext>
            </a:extLst>
          </p:cNvPr>
          <p:cNvSpPr/>
          <p:nvPr/>
        </p:nvSpPr>
        <p:spPr>
          <a:xfrm>
            <a:off x="2095722" y="2873007"/>
            <a:ext cx="1276492" cy="144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AE27723E-53DA-47C5-9CDC-70060AA162AC}"/>
              </a:ext>
            </a:extLst>
          </p:cNvPr>
          <p:cNvSpPr/>
          <p:nvPr/>
        </p:nvSpPr>
        <p:spPr>
          <a:xfrm>
            <a:off x="799388" y="1393996"/>
            <a:ext cx="3585588" cy="1729688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70296BD0-4258-4A61-9F5A-74AEC8B596F4}"/>
              </a:ext>
            </a:extLst>
          </p:cNvPr>
          <p:cNvSpPr/>
          <p:nvPr/>
        </p:nvSpPr>
        <p:spPr>
          <a:xfrm>
            <a:off x="6126443" y="1464295"/>
            <a:ext cx="1388136" cy="2242233"/>
          </a:xfrm>
          <a:prstGeom prst="roundRect">
            <a:avLst>
              <a:gd name="adj" fmla="val 12309"/>
            </a:avLst>
          </a:prstGeom>
          <a:solidFill>
            <a:schemeClr val="bg1">
              <a:lumMod val="8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E22404-B1BD-418D-99AB-9CA377DFEF2F}"/>
              </a:ext>
            </a:extLst>
          </p:cNvPr>
          <p:cNvSpPr/>
          <p:nvPr/>
        </p:nvSpPr>
        <p:spPr>
          <a:xfrm>
            <a:off x="1631052" y="1915904"/>
            <a:ext cx="972911" cy="584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 Decoder (</a:t>
            </a:r>
            <a:r>
              <a:rPr lang="en-US" sz="1100" i="1" dirty="0">
                <a:solidFill>
                  <a:schemeClr val="tx1"/>
                </a:solidFill>
              </a:rPr>
              <a:t>VD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1D4FD6-45D0-41D0-8C1D-F8D6340FAF79}"/>
              </a:ext>
            </a:extLst>
          </p:cNvPr>
          <p:cNvSpPr/>
          <p:nvPr/>
        </p:nvSpPr>
        <p:spPr>
          <a:xfrm>
            <a:off x="3347419" y="1915903"/>
            <a:ext cx="949067" cy="58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Display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Controller (</a:t>
            </a:r>
            <a:r>
              <a:rPr lang="en-US" sz="1100" i="1" dirty="0">
                <a:solidFill>
                  <a:schemeClr val="tx1"/>
                </a:solidFill>
              </a:rPr>
              <a:t>DC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87A570-C901-4798-9CDF-F31C1F4DE094}"/>
              </a:ext>
            </a:extLst>
          </p:cNvPr>
          <p:cNvSpPr/>
          <p:nvPr/>
        </p:nvSpPr>
        <p:spPr>
          <a:xfrm>
            <a:off x="960466" y="3488728"/>
            <a:ext cx="2821083" cy="646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095022-24CB-41C3-9881-009B49CD4401}"/>
              </a:ext>
            </a:extLst>
          </p:cNvPr>
          <p:cNvCxnSpPr>
            <a:cxnSpLocks/>
          </p:cNvCxnSpPr>
          <p:nvPr/>
        </p:nvCxnSpPr>
        <p:spPr>
          <a:xfrm flipV="1">
            <a:off x="3669968" y="2500457"/>
            <a:ext cx="0" cy="104864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4">
            <a:extLst>
              <a:ext uri="{FF2B5EF4-FFF2-40B4-BE49-F238E27FC236}">
                <a16:creationId xmlns:a16="http://schemas.microsoft.com/office/drawing/2014/main" id="{91163303-24CA-48FC-91DE-A49CFA37C18B}"/>
              </a:ext>
            </a:extLst>
          </p:cNvPr>
          <p:cNvSpPr/>
          <p:nvPr/>
        </p:nvSpPr>
        <p:spPr>
          <a:xfrm>
            <a:off x="6011505" y="1386916"/>
            <a:ext cx="1592589" cy="2694581"/>
          </a:xfrm>
          <a:prstGeom prst="roundRect">
            <a:avLst>
              <a:gd name="adj" fmla="val 950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Left-right Arrow 138">
            <a:extLst>
              <a:ext uri="{FF2B5EF4-FFF2-40B4-BE49-F238E27FC236}">
                <a16:creationId xmlns:a16="http://schemas.microsoft.com/office/drawing/2014/main" id="{50C2258A-16C6-46EA-A035-91B0DA18B58E}"/>
              </a:ext>
            </a:extLst>
          </p:cNvPr>
          <p:cNvSpPr/>
          <p:nvPr/>
        </p:nvSpPr>
        <p:spPr>
          <a:xfrm>
            <a:off x="4289605" y="2106012"/>
            <a:ext cx="1741495" cy="462565"/>
          </a:xfrm>
          <a:prstGeom prst="leftRightArrow">
            <a:avLst>
              <a:gd name="adj1" fmla="val 43812"/>
              <a:gd name="adj2" fmla="val 4226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DCF786-0891-4B50-8DBE-CAFEB3EFA61D}"/>
              </a:ext>
            </a:extLst>
          </p:cNvPr>
          <p:cNvSpPr/>
          <p:nvPr/>
        </p:nvSpPr>
        <p:spPr>
          <a:xfrm>
            <a:off x="6171293" y="3764391"/>
            <a:ext cx="1217591" cy="241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LCD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Display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587572-BB28-4408-BECB-8E56D7FC8200}"/>
              </a:ext>
            </a:extLst>
          </p:cNvPr>
          <p:cNvSpPr/>
          <p:nvPr/>
        </p:nvSpPr>
        <p:spPr>
          <a:xfrm>
            <a:off x="6171295" y="3355536"/>
            <a:ext cx="1217589" cy="2418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LCD Interface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ED8AF-4B6B-41D1-A928-7D93AA3C40A5}"/>
              </a:ext>
            </a:extLst>
          </p:cNvPr>
          <p:cNvSpPr/>
          <p:nvPr/>
        </p:nvSpPr>
        <p:spPr>
          <a:xfrm>
            <a:off x="6230681" y="2116346"/>
            <a:ext cx="902692" cy="4625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Receiver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195248-E7CF-4079-9F57-428C8C306721}"/>
              </a:ext>
            </a:extLst>
          </p:cNvPr>
          <p:cNvSpPr/>
          <p:nvPr/>
        </p:nvSpPr>
        <p:spPr>
          <a:xfrm>
            <a:off x="6171297" y="2883069"/>
            <a:ext cx="1297103" cy="2675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100" dirty="0"/>
              <a:t>Pixel Formatter (PF)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C8A1FF-2CB7-413D-A659-56AB1B5CA50A}"/>
              </a:ext>
            </a:extLst>
          </p:cNvPr>
          <p:cNvCxnSpPr>
            <a:cxnSpLocks/>
          </p:cNvCxnSpPr>
          <p:nvPr/>
        </p:nvCxnSpPr>
        <p:spPr>
          <a:xfrm>
            <a:off x="7268818" y="2062725"/>
            <a:ext cx="0" cy="82034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80CF95-114E-40AD-8287-45E5E9A7B1CE}"/>
              </a:ext>
            </a:extLst>
          </p:cNvPr>
          <p:cNvCxnSpPr>
            <a:cxnSpLocks/>
          </p:cNvCxnSpPr>
          <p:nvPr/>
        </p:nvCxnSpPr>
        <p:spPr>
          <a:xfrm>
            <a:off x="6688122" y="2585406"/>
            <a:ext cx="0" cy="293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51E8F6-AA11-4DEA-9C8E-45E3D46C33EE}"/>
              </a:ext>
            </a:extLst>
          </p:cNvPr>
          <p:cNvCxnSpPr/>
          <p:nvPr/>
        </p:nvCxnSpPr>
        <p:spPr>
          <a:xfrm>
            <a:off x="6682026" y="3165517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59E0AA5-EF0E-4A90-9FE0-26780DFF97FD}"/>
              </a:ext>
            </a:extLst>
          </p:cNvPr>
          <p:cNvSpPr txBox="1"/>
          <p:nvPr/>
        </p:nvSpPr>
        <p:spPr>
          <a:xfrm>
            <a:off x="5047666" y="2200082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eDP</a:t>
            </a:r>
            <a:r>
              <a:rPr lang="en-US" sz="1200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FE931F-3633-4869-920D-4299EF26B0E3}"/>
              </a:ext>
            </a:extLst>
          </p:cNvPr>
          <p:cNvSpPr txBox="1"/>
          <p:nvPr/>
        </p:nvSpPr>
        <p:spPr>
          <a:xfrm>
            <a:off x="2686559" y="1033394"/>
            <a:ext cx="155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Processor</a:t>
            </a:r>
            <a:endParaRPr lang="en-US" b="1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4975A5-F38A-443D-AE6A-C8E44E84AB22}"/>
              </a:ext>
            </a:extLst>
          </p:cNvPr>
          <p:cNvSpPr txBox="1"/>
          <p:nvPr/>
        </p:nvSpPr>
        <p:spPr>
          <a:xfrm>
            <a:off x="6011501" y="1033434"/>
            <a:ext cx="159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Display Panel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D4DFA0-2A91-4D2D-9498-351D3FC80E46}"/>
              </a:ext>
            </a:extLst>
          </p:cNvPr>
          <p:cNvSpPr/>
          <p:nvPr/>
        </p:nvSpPr>
        <p:spPr>
          <a:xfrm>
            <a:off x="3496660" y="2324856"/>
            <a:ext cx="678007" cy="165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E61906-409A-4B7A-A170-561538D1880C}"/>
              </a:ext>
            </a:extLst>
          </p:cNvPr>
          <p:cNvSpPr/>
          <p:nvPr/>
        </p:nvSpPr>
        <p:spPr>
          <a:xfrm>
            <a:off x="3733099" y="3654558"/>
            <a:ext cx="7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/>
              <a:t>DRAM</a:t>
            </a:r>
            <a:endParaRPr lang="en-US" b="1" i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C287AD-9101-4D37-A797-BDC04063D9E3}"/>
              </a:ext>
            </a:extLst>
          </p:cNvPr>
          <p:cNvSpPr/>
          <p:nvPr/>
        </p:nvSpPr>
        <p:spPr>
          <a:xfrm>
            <a:off x="2402515" y="3549099"/>
            <a:ext cx="132118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23E4FED-ADF0-43C5-B7D9-BE9782E6A9E1}"/>
              </a:ext>
            </a:extLst>
          </p:cNvPr>
          <p:cNvSpPr/>
          <p:nvPr/>
        </p:nvSpPr>
        <p:spPr>
          <a:xfrm>
            <a:off x="1386674" y="3549455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651650-C201-4CFC-BCEC-99759DA46F71}"/>
              </a:ext>
            </a:extLst>
          </p:cNvPr>
          <p:cNvSpPr txBox="1"/>
          <p:nvPr/>
        </p:nvSpPr>
        <p:spPr>
          <a:xfrm>
            <a:off x="1562219" y="341950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D05E6B-C191-4F60-97EB-2B1C53D77D92}"/>
              </a:ext>
            </a:extLst>
          </p:cNvPr>
          <p:cNvSpPr/>
          <p:nvPr/>
        </p:nvSpPr>
        <p:spPr>
          <a:xfrm>
            <a:off x="1541926" y="1426778"/>
            <a:ext cx="1739867" cy="23145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CPU (application)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BAF998-5C1E-4734-989C-4C57118239A7}"/>
              </a:ext>
            </a:extLst>
          </p:cNvPr>
          <p:cNvSpPr txBox="1"/>
          <p:nvPr/>
        </p:nvSpPr>
        <p:spPr>
          <a:xfrm>
            <a:off x="1567275" y="364159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96AA63-2BD4-4038-BC41-0EE54060D515}"/>
              </a:ext>
            </a:extLst>
          </p:cNvPr>
          <p:cNvSpPr/>
          <p:nvPr/>
        </p:nvSpPr>
        <p:spPr>
          <a:xfrm>
            <a:off x="1812623" y="3549099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87AB79-E097-4FBC-98C7-921FC16AFB6A}"/>
              </a:ext>
            </a:extLst>
          </p:cNvPr>
          <p:cNvSpPr/>
          <p:nvPr/>
        </p:nvSpPr>
        <p:spPr>
          <a:xfrm>
            <a:off x="1849116" y="3571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F4F80A-59EA-4374-8811-BE618FBFD4E9}"/>
              </a:ext>
            </a:extLst>
          </p:cNvPr>
          <p:cNvSpPr/>
          <p:nvPr/>
        </p:nvSpPr>
        <p:spPr>
          <a:xfrm>
            <a:off x="6301072" y="1669120"/>
            <a:ext cx="1152083" cy="3892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Remote Frame         </a:t>
            </a:r>
          </a:p>
          <a:p>
            <a:r>
              <a:rPr lang="en-US" sz="1100" dirty="0"/>
              <a:t>Buffer (RFB)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F0EA39-E4CB-4225-81BF-34EE9AB7F48B}"/>
              </a:ext>
            </a:extLst>
          </p:cNvPr>
          <p:cNvSpPr txBox="1"/>
          <p:nvPr/>
        </p:nvSpPr>
        <p:spPr>
          <a:xfrm>
            <a:off x="1799808" y="3564679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4CDDAC8-9418-4B7A-8AA9-CE5B6BA74DDE}"/>
              </a:ext>
            </a:extLst>
          </p:cNvPr>
          <p:cNvCxnSpPr>
            <a:cxnSpLocks/>
          </p:cNvCxnSpPr>
          <p:nvPr/>
        </p:nvCxnSpPr>
        <p:spPr>
          <a:xfrm flipH="1">
            <a:off x="2550600" y="2507623"/>
            <a:ext cx="7637" cy="10874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E238E5-5B2A-4243-9CC3-EE9ECDF11009}"/>
              </a:ext>
            </a:extLst>
          </p:cNvPr>
          <p:cNvSpPr txBox="1"/>
          <p:nvPr/>
        </p:nvSpPr>
        <p:spPr>
          <a:xfrm>
            <a:off x="6533468" y="1404841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T-con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5F3A3A2-B4CC-4953-93B6-CAAAEDC7AC6B}"/>
              </a:ext>
            </a:extLst>
          </p:cNvPr>
          <p:cNvSpPr/>
          <p:nvPr/>
        </p:nvSpPr>
        <p:spPr>
          <a:xfrm>
            <a:off x="1961279" y="3571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76DAFA0-A055-4783-9A07-AE81187C85FB}"/>
              </a:ext>
            </a:extLst>
          </p:cNvPr>
          <p:cNvSpPr/>
          <p:nvPr/>
        </p:nvSpPr>
        <p:spPr>
          <a:xfrm>
            <a:off x="1849116" y="364833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D7AC28-D059-4EFE-80B3-AAFABDDF6BD2}"/>
              </a:ext>
            </a:extLst>
          </p:cNvPr>
          <p:cNvSpPr/>
          <p:nvPr/>
        </p:nvSpPr>
        <p:spPr>
          <a:xfrm>
            <a:off x="1961279" y="364833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A9ECDF6-7650-4D7A-87C4-0EA53FCA3324}"/>
              </a:ext>
            </a:extLst>
          </p:cNvPr>
          <p:cNvSpPr/>
          <p:nvPr/>
        </p:nvSpPr>
        <p:spPr>
          <a:xfrm>
            <a:off x="1849116" y="375896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415FAF-EA29-41B5-82A8-99F30F73D522}"/>
              </a:ext>
            </a:extLst>
          </p:cNvPr>
          <p:cNvSpPr/>
          <p:nvPr/>
        </p:nvSpPr>
        <p:spPr>
          <a:xfrm>
            <a:off x="1961279" y="375896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4E5660-033D-4D89-BCAF-5BFB613BCEE0}"/>
              </a:ext>
            </a:extLst>
          </p:cNvPr>
          <p:cNvSpPr/>
          <p:nvPr/>
        </p:nvSpPr>
        <p:spPr>
          <a:xfrm>
            <a:off x="1849116" y="3839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955EA67-0574-4FA2-BA20-AFFCF2414915}"/>
              </a:ext>
            </a:extLst>
          </p:cNvPr>
          <p:cNvSpPr/>
          <p:nvPr/>
        </p:nvSpPr>
        <p:spPr>
          <a:xfrm>
            <a:off x="1961279" y="3839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AAEA7FB-2D0B-46E2-AF1D-7783C457A1BF}"/>
              </a:ext>
            </a:extLst>
          </p:cNvPr>
          <p:cNvSpPr/>
          <p:nvPr/>
        </p:nvSpPr>
        <p:spPr>
          <a:xfrm>
            <a:off x="1102140" y="3867559"/>
            <a:ext cx="11288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Encoded Frames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8CB4902-CBC2-490B-8602-21EFF95A6989}"/>
              </a:ext>
            </a:extLst>
          </p:cNvPr>
          <p:cNvSpPr/>
          <p:nvPr/>
        </p:nvSpPr>
        <p:spPr>
          <a:xfrm>
            <a:off x="2526705" y="3890684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Frame Buffer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AB71BA-0F16-473A-A229-94F26CEAD116}"/>
              </a:ext>
            </a:extLst>
          </p:cNvPr>
          <p:cNvSpPr/>
          <p:nvPr/>
        </p:nvSpPr>
        <p:spPr>
          <a:xfrm>
            <a:off x="2435717" y="251048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12225D4-EB9B-4761-9511-8C779334AC82}"/>
              </a:ext>
            </a:extLst>
          </p:cNvPr>
          <p:cNvSpPr/>
          <p:nvPr/>
        </p:nvSpPr>
        <p:spPr>
          <a:xfrm>
            <a:off x="249798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335042-6ECD-4A9F-90A4-E4CF3F98C0E2}"/>
              </a:ext>
            </a:extLst>
          </p:cNvPr>
          <p:cNvSpPr/>
          <p:nvPr/>
        </p:nvSpPr>
        <p:spPr>
          <a:xfrm>
            <a:off x="267449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A0D6DFE-DB4B-4259-85A6-F21F6C509FFC}"/>
              </a:ext>
            </a:extLst>
          </p:cNvPr>
          <p:cNvSpPr/>
          <p:nvPr/>
        </p:nvSpPr>
        <p:spPr>
          <a:xfrm>
            <a:off x="308466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14D743-4E7F-4F46-BAE6-2FCB35EAA13B}"/>
              </a:ext>
            </a:extLst>
          </p:cNvPr>
          <p:cNvSpPr/>
          <p:nvPr/>
        </p:nvSpPr>
        <p:spPr>
          <a:xfrm>
            <a:off x="326117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45C400D-1113-42C3-AB51-BE3685374CB9}"/>
              </a:ext>
            </a:extLst>
          </p:cNvPr>
          <p:cNvSpPr/>
          <p:nvPr/>
        </p:nvSpPr>
        <p:spPr>
          <a:xfrm>
            <a:off x="343768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17BB4EC-A357-4E14-B305-FB74D31DD599}"/>
              </a:ext>
            </a:extLst>
          </p:cNvPr>
          <p:cNvSpPr/>
          <p:nvPr/>
        </p:nvSpPr>
        <p:spPr>
          <a:xfrm>
            <a:off x="249798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ACC9F14-3515-43BF-8178-8FBBB0D24196}"/>
              </a:ext>
            </a:extLst>
          </p:cNvPr>
          <p:cNvSpPr/>
          <p:nvPr/>
        </p:nvSpPr>
        <p:spPr>
          <a:xfrm>
            <a:off x="267449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08C2D06-E6B2-42F1-941A-2F9DE5ECE414}"/>
              </a:ext>
            </a:extLst>
          </p:cNvPr>
          <p:cNvSpPr/>
          <p:nvPr/>
        </p:nvSpPr>
        <p:spPr>
          <a:xfrm>
            <a:off x="308466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F7B07AC-6D9D-4E11-8236-2CE1521F7EF5}"/>
              </a:ext>
            </a:extLst>
          </p:cNvPr>
          <p:cNvSpPr/>
          <p:nvPr/>
        </p:nvSpPr>
        <p:spPr>
          <a:xfrm>
            <a:off x="326117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716B2A7-7923-4799-8C68-CA67479F81F0}"/>
              </a:ext>
            </a:extLst>
          </p:cNvPr>
          <p:cNvSpPr/>
          <p:nvPr/>
        </p:nvSpPr>
        <p:spPr>
          <a:xfrm>
            <a:off x="343768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FCDC71E-7507-4A35-9B53-249AEF8ACA37}"/>
              </a:ext>
            </a:extLst>
          </p:cNvPr>
          <p:cNvSpPr txBox="1"/>
          <p:nvPr/>
        </p:nvSpPr>
        <p:spPr>
          <a:xfrm>
            <a:off x="2774431" y="3531717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>
                <a:solidFill>
                  <a:schemeClr val="bg1"/>
                </a:solidFill>
              </a:rPr>
              <a:t>…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FA6C2D0-91FF-4185-A567-5B950A54DB99}"/>
              </a:ext>
            </a:extLst>
          </p:cNvPr>
          <p:cNvSpPr/>
          <p:nvPr/>
        </p:nvSpPr>
        <p:spPr>
          <a:xfrm>
            <a:off x="1845548" y="2344739"/>
            <a:ext cx="742735" cy="1053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C570A70-9D63-473B-A2F0-BA8DB2781898}"/>
              </a:ext>
            </a:extLst>
          </p:cNvPr>
          <p:cNvSpPr/>
          <p:nvPr/>
        </p:nvSpPr>
        <p:spPr>
          <a:xfrm>
            <a:off x="2021720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70DBA5C-7AC0-4769-AF93-668A9602D4FA}"/>
              </a:ext>
            </a:extLst>
          </p:cNvPr>
          <p:cNvSpPr/>
          <p:nvPr/>
        </p:nvSpPr>
        <p:spPr>
          <a:xfrm>
            <a:off x="2131808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6A25F01-33FB-4D48-9FF9-503ACDFA74CD}"/>
              </a:ext>
            </a:extLst>
          </p:cNvPr>
          <p:cNvSpPr/>
          <p:nvPr/>
        </p:nvSpPr>
        <p:spPr>
          <a:xfrm>
            <a:off x="2355895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0B6F4C1-899C-4804-B4A9-90BAFE72DD88}"/>
              </a:ext>
            </a:extLst>
          </p:cNvPr>
          <p:cNvSpPr/>
          <p:nvPr/>
        </p:nvSpPr>
        <p:spPr>
          <a:xfrm>
            <a:off x="2466887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05BBD4C-F819-4AE0-9637-3F7D3162A24E}"/>
              </a:ext>
            </a:extLst>
          </p:cNvPr>
          <p:cNvSpPr txBox="1"/>
          <p:nvPr/>
        </p:nvSpPr>
        <p:spPr>
          <a:xfrm>
            <a:off x="2131804" y="2233236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21C145D-7BEF-4897-AE3A-1798D712C219}"/>
              </a:ext>
            </a:extLst>
          </p:cNvPr>
          <p:cNvSpPr/>
          <p:nvPr/>
        </p:nvSpPr>
        <p:spPr>
          <a:xfrm>
            <a:off x="960466" y="1100966"/>
            <a:ext cx="859464" cy="17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Network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Rounded Rectangle 3">
            <a:extLst>
              <a:ext uri="{FF2B5EF4-FFF2-40B4-BE49-F238E27FC236}">
                <a16:creationId xmlns:a16="http://schemas.microsoft.com/office/drawing/2014/main" id="{A2630124-E3CD-49FB-AE61-1A19AFB72205}"/>
              </a:ext>
            </a:extLst>
          </p:cNvPr>
          <p:cNvSpPr/>
          <p:nvPr/>
        </p:nvSpPr>
        <p:spPr>
          <a:xfrm>
            <a:off x="919985" y="1059370"/>
            <a:ext cx="947003" cy="308391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BAA57B1-EFDB-4ED0-A375-374C16110E3B}"/>
              </a:ext>
            </a:extLst>
          </p:cNvPr>
          <p:cNvSpPr txBox="1"/>
          <p:nvPr/>
        </p:nvSpPr>
        <p:spPr>
          <a:xfrm>
            <a:off x="1706192" y="1036327"/>
            <a:ext cx="93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Chipset</a:t>
            </a:r>
            <a:endParaRPr lang="en-US" b="1" i="1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1C8CEB-14D2-469B-9486-1C77A12D263A}"/>
              </a:ext>
            </a:extLst>
          </p:cNvPr>
          <p:cNvSpPr/>
          <p:nvPr/>
        </p:nvSpPr>
        <p:spPr>
          <a:xfrm>
            <a:off x="1081312" y="1290947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1A0F707-D10C-49E2-934D-41F762194036}"/>
              </a:ext>
            </a:extLst>
          </p:cNvPr>
          <p:cNvCxnSpPr>
            <a:cxnSpLocks/>
          </p:cNvCxnSpPr>
          <p:nvPr/>
        </p:nvCxnSpPr>
        <p:spPr>
          <a:xfrm flipV="1">
            <a:off x="2831400" y="2507254"/>
            <a:ext cx="0" cy="10655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3A57C73-ADF6-4091-9697-FACB99F379CF}"/>
              </a:ext>
            </a:extLst>
          </p:cNvPr>
          <p:cNvCxnSpPr>
            <a:cxnSpLocks/>
          </p:cNvCxnSpPr>
          <p:nvPr/>
        </p:nvCxnSpPr>
        <p:spPr>
          <a:xfrm>
            <a:off x="3137296" y="2497147"/>
            <a:ext cx="0" cy="11012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D60F485-69D1-453A-A9E5-BD9442171F02}"/>
              </a:ext>
            </a:extLst>
          </p:cNvPr>
          <p:cNvCxnSpPr/>
          <p:nvPr/>
        </p:nvCxnSpPr>
        <p:spPr>
          <a:xfrm>
            <a:off x="6688122" y="3599740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C13BCAD-1562-4DBB-8B94-73AEEBB7B8E1}"/>
              </a:ext>
            </a:extLst>
          </p:cNvPr>
          <p:cNvCxnSpPr>
            <a:cxnSpLocks/>
          </p:cNvCxnSpPr>
          <p:nvPr/>
        </p:nvCxnSpPr>
        <p:spPr>
          <a:xfrm>
            <a:off x="1196048" y="1279325"/>
            <a:ext cx="6463" cy="224632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1">
            <a:extLst>
              <a:ext uri="{FF2B5EF4-FFF2-40B4-BE49-F238E27FC236}">
                <a16:creationId xmlns:a16="http://schemas.microsoft.com/office/drawing/2014/main" id="{CDF7BFD5-AE73-44FA-A8C0-A3FC254F0627}"/>
              </a:ext>
            </a:extLst>
          </p:cNvPr>
          <p:cNvSpPr/>
          <p:nvPr/>
        </p:nvSpPr>
        <p:spPr>
          <a:xfrm>
            <a:off x="2687842" y="1717970"/>
            <a:ext cx="552357" cy="269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PMU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C6CF21A-0D97-4048-A8D8-93F7218396C5}"/>
              </a:ext>
            </a:extLst>
          </p:cNvPr>
          <p:cNvSpPr/>
          <p:nvPr/>
        </p:nvSpPr>
        <p:spPr>
          <a:xfrm>
            <a:off x="1849116" y="35729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1">
            <a:extLst>
              <a:ext uri="{FF2B5EF4-FFF2-40B4-BE49-F238E27FC236}">
                <a16:creationId xmlns:a16="http://schemas.microsoft.com/office/drawing/2014/main" id="{6C8F314B-F737-4668-81DD-AAF97521BEE3}"/>
              </a:ext>
            </a:extLst>
          </p:cNvPr>
          <p:cNvSpPr/>
          <p:nvPr/>
        </p:nvSpPr>
        <p:spPr>
          <a:xfrm>
            <a:off x="2689443" y="2238765"/>
            <a:ext cx="549148" cy="268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DFA7148-A3FD-4117-8E9D-ADA0004B3419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1934814" y="2428408"/>
            <a:ext cx="7637" cy="112069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22">
            <a:extLst>
              <a:ext uri="{FF2B5EF4-FFF2-40B4-BE49-F238E27FC236}">
                <a16:creationId xmlns:a16="http://schemas.microsoft.com/office/drawing/2014/main" id="{E83C82A3-CEDC-433D-A555-23EE837E1B3F}"/>
              </a:ext>
            </a:extLst>
          </p:cNvPr>
          <p:cNvCxnSpPr>
            <a:cxnSpLocks/>
          </p:cNvCxnSpPr>
          <p:nvPr/>
        </p:nvCxnSpPr>
        <p:spPr>
          <a:xfrm flipH="1">
            <a:off x="1314778" y="2706033"/>
            <a:ext cx="292247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27">
            <a:extLst>
              <a:ext uri="{FF2B5EF4-FFF2-40B4-BE49-F238E27FC236}">
                <a16:creationId xmlns:a16="http://schemas.microsoft.com/office/drawing/2014/main" id="{6AC2EB47-A5B8-4D75-93F1-BF759C49449F}"/>
              </a:ext>
            </a:extLst>
          </p:cNvPr>
          <p:cNvCxnSpPr>
            <a:cxnSpLocks/>
          </p:cNvCxnSpPr>
          <p:nvPr/>
        </p:nvCxnSpPr>
        <p:spPr>
          <a:xfrm flipV="1">
            <a:off x="3919420" y="2498880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27">
            <a:extLst>
              <a:ext uri="{FF2B5EF4-FFF2-40B4-BE49-F238E27FC236}">
                <a16:creationId xmlns:a16="http://schemas.microsoft.com/office/drawing/2014/main" id="{BE085F91-7ADA-48F6-8638-9F3866BD96E6}"/>
              </a:ext>
            </a:extLst>
          </p:cNvPr>
          <p:cNvCxnSpPr>
            <a:cxnSpLocks/>
          </p:cNvCxnSpPr>
          <p:nvPr/>
        </p:nvCxnSpPr>
        <p:spPr>
          <a:xfrm flipV="1">
            <a:off x="2964016" y="249106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27">
            <a:extLst>
              <a:ext uri="{FF2B5EF4-FFF2-40B4-BE49-F238E27FC236}">
                <a16:creationId xmlns:a16="http://schemas.microsoft.com/office/drawing/2014/main" id="{81A89818-D324-42CE-A9A9-6DA39B253E73}"/>
              </a:ext>
            </a:extLst>
          </p:cNvPr>
          <p:cNvCxnSpPr>
            <a:cxnSpLocks/>
          </p:cNvCxnSpPr>
          <p:nvPr/>
        </p:nvCxnSpPr>
        <p:spPr>
          <a:xfrm flipV="1">
            <a:off x="2197588" y="249106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27">
            <a:extLst>
              <a:ext uri="{FF2B5EF4-FFF2-40B4-BE49-F238E27FC236}">
                <a16:creationId xmlns:a16="http://schemas.microsoft.com/office/drawing/2014/main" id="{B7CEE470-28CB-457E-8E88-DA2EA153AD38}"/>
              </a:ext>
            </a:extLst>
          </p:cNvPr>
          <p:cNvCxnSpPr>
            <a:cxnSpLocks/>
          </p:cNvCxnSpPr>
          <p:nvPr/>
        </p:nvCxnSpPr>
        <p:spPr>
          <a:xfrm flipV="1">
            <a:off x="1431729" y="1268371"/>
            <a:ext cx="0" cy="144267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2C6050EB-75F2-4DA2-9992-7FC53ABF6879}"/>
              </a:ext>
            </a:extLst>
          </p:cNvPr>
          <p:cNvSpPr txBox="1"/>
          <p:nvPr/>
        </p:nvSpPr>
        <p:spPr>
          <a:xfrm>
            <a:off x="1223669" y="2654375"/>
            <a:ext cx="91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Interconnect</a:t>
            </a:r>
          </a:p>
        </p:txBody>
      </p:sp>
      <p:cxnSp>
        <p:nvCxnSpPr>
          <p:cNvPr id="118" name="Straight Arrow Connector 27">
            <a:extLst>
              <a:ext uri="{FF2B5EF4-FFF2-40B4-BE49-F238E27FC236}">
                <a16:creationId xmlns:a16="http://schemas.microsoft.com/office/drawing/2014/main" id="{65CD56F5-A864-4F71-95CE-7D99503D73AC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2731347" y="2699683"/>
            <a:ext cx="2623" cy="17332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27">
            <a:extLst>
              <a:ext uri="{FF2B5EF4-FFF2-40B4-BE49-F238E27FC236}">
                <a16:creationId xmlns:a16="http://schemas.microsoft.com/office/drawing/2014/main" id="{D2B33F7D-EF00-483B-93C4-C7F5CF0FB096}"/>
              </a:ext>
            </a:extLst>
          </p:cNvPr>
          <p:cNvCxnSpPr>
            <a:cxnSpLocks/>
          </p:cNvCxnSpPr>
          <p:nvPr/>
        </p:nvCxnSpPr>
        <p:spPr>
          <a:xfrm flipV="1">
            <a:off x="2731347" y="3022470"/>
            <a:ext cx="2623" cy="46018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282A1B3-4374-4CB0-9E73-EC2BD9DE58AB}"/>
              </a:ext>
            </a:extLst>
          </p:cNvPr>
          <p:cNvSpPr/>
          <p:nvPr/>
        </p:nvSpPr>
        <p:spPr>
          <a:xfrm>
            <a:off x="3604195" y="3583273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883E988-79C4-4D55-A5DC-77AC325A828A}"/>
              </a:ext>
            </a:extLst>
          </p:cNvPr>
          <p:cNvSpPr/>
          <p:nvPr/>
        </p:nvSpPr>
        <p:spPr>
          <a:xfrm>
            <a:off x="3741500" y="2360866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A821CCD-1C22-4371-99DB-1E07641942EC}"/>
              </a:ext>
            </a:extLst>
          </p:cNvPr>
          <p:cNvSpPr/>
          <p:nvPr/>
        </p:nvSpPr>
        <p:spPr>
          <a:xfrm>
            <a:off x="3901281" y="2360866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F7E65FB-F32B-4FA5-A327-B45A2EA2B72B}"/>
              </a:ext>
            </a:extLst>
          </p:cNvPr>
          <p:cNvSpPr/>
          <p:nvPr/>
        </p:nvSpPr>
        <p:spPr>
          <a:xfrm>
            <a:off x="4051940" y="2360866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A1EFE41-656A-404F-9BEE-E8F2E19FB504}"/>
              </a:ext>
            </a:extLst>
          </p:cNvPr>
          <p:cNvSpPr/>
          <p:nvPr/>
        </p:nvSpPr>
        <p:spPr>
          <a:xfrm>
            <a:off x="3519201" y="2319126"/>
            <a:ext cx="678007" cy="16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Buffer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8878315-8A1E-4373-8DE2-BD67AAEC6642}"/>
              </a:ext>
            </a:extLst>
          </p:cNvPr>
          <p:cNvSpPr/>
          <p:nvPr/>
        </p:nvSpPr>
        <p:spPr>
          <a:xfrm>
            <a:off x="6664781" y="2887479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F99F081-3E33-4C01-896E-8756F5EDA610}"/>
              </a:ext>
            </a:extLst>
          </p:cNvPr>
          <p:cNvSpPr/>
          <p:nvPr/>
        </p:nvSpPr>
        <p:spPr>
          <a:xfrm>
            <a:off x="6671131" y="2893829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1DB2B6B9-428A-4EBF-AA15-876681F3613D}"/>
              </a:ext>
            </a:extLst>
          </p:cNvPr>
          <p:cNvSpPr txBox="1">
            <a:spLocks/>
          </p:cNvSpPr>
          <p:nvPr/>
        </p:nvSpPr>
        <p:spPr>
          <a:xfrm>
            <a:off x="169016" y="4402469"/>
            <a:ext cx="8974984" cy="2073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The DC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sends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/>
              <a:t>decoded frame data to the display panel in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 constant rate </a:t>
            </a:r>
            <a:r>
              <a:rPr lang="en-US" sz="2000" dirty="0"/>
              <a:t>during the entire frame window, keeping the DC and the </a:t>
            </a:r>
            <a:r>
              <a:rPr lang="en-US" sz="2000" dirty="0" err="1"/>
              <a:t>eDP</a:t>
            </a:r>
            <a:r>
              <a:rPr lang="en-US" sz="2000" dirty="0"/>
              <a:t> receiver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continuously active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transfer rates of the DC, </a:t>
            </a:r>
            <a:r>
              <a:rPr lang="en-US" sz="1800" dirty="0" err="1"/>
              <a:t>eDP</a:t>
            </a:r>
            <a:r>
              <a:rPr lang="en-US" sz="1800" dirty="0"/>
              <a:t> receiver, and pixel-formatter (PF) are </a:t>
            </a:r>
            <a:r>
              <a:rPr lang="en-US" sz="1800" dirty="0">
                <a:solidFill>
                  <a:srgbClr val="FF0000"/>
                </a:solidFill>
              </a:rPr>
              <a:t>tightly coupled </a:t>
            </a:r>
            <a:r>
              <a:rPr lang="en-US" sz="1800" dirty="0"/>
              <a:t>and</a:t>
            </a:r>
            <a:r>
              <a:rPr lang="en-US" sz="1800" dirty="0">
                <a:solidFill>
                  <a:srgbClr val="FF0000"/>
                </a:solidFill>
              </a:rPr>
              <a:t> bottlenecked </a:t>
            </a:r>
            <a:r>
              <a:rPr lang="en-US" sz="1800" dirty="0"/>
              <a:t>by the </a:t>
            </a:r>
            <a:r>
              <a:rPr lang="en-US" sz="1800" dirty="0">
                <a:solidFill>
                  <a:srgbClr val="FF0000"/>
                </a:solidFill>
              </a:rPr>
              <a:t>PF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</a:t>
            </a:r>
            <a:r>
              <a:rPr lang="en-US" sz="1800" dirty="0" err="1">
                <a:solidFill>
                  <a:srgbClr val="7030A0"/>
                </a:solidFill>
              </a:rPr>
              <a:t>eDP</a:t>
            </a:r>
            <a:r>
              <a:rPr lang="en-US" sz="1800" dirty="0"/>
              <a:t> interface bandwidth is </a:t>
            </a:r>
            <a:r>
              <a:rPr lang="en-US" sz="1800" dirty="0">
                <a:solidFill>
                  <a:srgbClr val="7030A0"/>
                </a:solidFill>
              </a:rPr>
              <a:t>underutilized</a:t>
            </a:r>
            <a:r>
              <a:rPr lang="en-US" sz="1800" dirty="0"/>
              <a:t> during video streaming 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Tx/>
              <a:buChar char="-"/>
            </a:pPr>
            <a:r>
              <a:rPr lang="en-US" sz="1600" dirty="0">
                <a:cs typeface="Segoe UI" panose="020B0502040204020203" pitchFamily="34" charset="0"/>
              </a:rPr>
              <a:t>For example, only </a:t>
            </a:r>
            <a:r>
              <a:rPr lang="en-US" sz="1600" dirty="0">
                <a:solidFill>
                  <a:srgbClr val="00B0F0"/>
                </a:solidFill>
                <a:cs typeface="Segoe UI" panose="020B0502040204020203" pitchFamily="34" charset="0"/>
              </a:rPr>
              <a:t>half of the maximum bandwidth </a:t>
            </a:r>
            <a:r>
              <a:rPr lang="en-US" sz="1600" dirty="0">
                <a:cs typeface="Segoe UI" panose="020B0502040204020203" pitchFamily="34" charset="0"/>
              </a:rPr>
              <a:t>is utilized in </a:t>
            </a:r>
            <a:r>
              <a:rPr lang="en-US" sz="1600" dirty="0">
                <a:solidFill>
                  <a:schemeClr val="accent2"/>
                </a:solidFill>
                <a:cs typeface="Segoe UI" panose="020B0502040204020203" pitchFamily="34" charset="0"/>
              </a:rPr>
              <a:t>4K video streaming</a:t>
            </a:r>
            <a:r>
              <a:rPr lang="en-US" sz="1600" dirty="0"/>
              <a:t>	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9E2F8C5-0C10-410E-9544-1EDF44E5F768}"/>
              </a:ext>
            </a:extLst>
          </p:cNvPr>
          <p:cNvSpPr/>
          <p:nvPr/>
        </p:nvSpPr>
        <p:spPr>
          <a:xfrm>
            <a:off x="77428" y="902473"/>
            <a:ext cx="9040759" cy="5657353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F9C0D38-A9EE-49AB-B4C7-88B3DD5776DD}"/>
              </a:ext>
            </a:extLst>
          </p:cNvPr>
          <p:cNvSpPr txBox="1"/>
          <p:nvPr/>
        </p:nvSpPr>
        <p:spPr>
          <a:xfrm>
            <a:off x="194824" y="4785278"/>
            <a:ext cx="8805969" cy="9211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200" b="1" dirty="0">
                <a:solidFill>
                  <a:schemeClr val="tx1"/>
                </a:solidFill>
              </a:rPr>
              <a:t>We eliminate the </a:t>
            </a:r>
            <a:r>
              <a:rPr lang="en-US" sz="2200" b="1" dirty="0">
                <a:solidFill>
                  <a:srgbClr val="FF0000"/>
                </a:solidFill>
              </a:rPr>
              <a:t>bottleneck</a:t>
            </a:r>
            <a:r>
              <a:rPr lang="en-US" sz="2200" b="1" dirty="0">
                <a:solidFill>
                  <a:schemeClr val="tx1"/>
                </a:solidFill>
              </a:rPr>
              <a:t> in the display panel via</a:t>
            </a:r>
          </a:p>
          <a:p>
            <a:r>
              <a:rPr lang="en-US" sz="2200" b="1" dirty="0">
                <a:solidFill>
                  <a:srgbClr val="0000FF"/>
                </a:solidFill>
              </a:rPr>
              <a:t>“Frame Bursting”</a:t>
            </a:r>
            <a:r>
              <a:rPr lang="en-US" sz="2200" b="1" dirty="0">
                <a:solidFill>
                  <a:schemeClr val="tx1"/>
                </a:solidFill>
              </a:rPr>
              <a:t>  (described later)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B42E475-D6E1-4511-A651-262DA8F0770E}"/>
              </a:ext>
            </a:extLst>
          </p:cNvPr>
          <p:cNvSpPr txBox="1"/>
          <p:nvPr/>
        </p:nvSpPr>
        <p:spPr>
          <a:xfrm>
            <a:off x="194824" y="3562616"/>
            <a:ext cx="8805968" cy="936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200" b="1" dirty="0">
                <a:solidFill>
                  <a:schemeClr val="tx1"/>
                </a:solidFill>
              </a:rPr>
              <a:t>So that the system directly transfers </a:t>
            </a:r>
            <a:r>
              <a:rPr lang="en-US" sz="2200" b="1" dirty="0">
                <a:solidFill>
                  <a:srgbClr val="7030A0"/>
                </a:solidFill>
              </a:rPr>
              <a:t>a full decoded frame </a:t>
            </a:r>
            <a:r>
              <a:rPr lang="en-US" sz="2200" b="1" dirty="0">
                <a:solidFill>
                  <a:schemeClr val="tx1"/>
                </a:solidFill>
              </a:rPr>
              <a:t>from the video decoder to the display panel </a:t>
            </a:r>
            <a:r>
              <a:rPr lang="en-US" sz="2200" b="1" dirty="0">
                <a:solidFill>
                  <a:schemeClr val="accent6"/>
                </a:solidFill>
              </a:rPr>
              <a:t>in a burst</a:t>
            </a:r>
            <a:r>
              <a:rPr lang="en-US" sz="2200" b="1" dirty="0">
                <a:solidFill>
                  <a:schemeClr val="tx1"/>
                </a:solidFill>
              </a:rPr>
              <a:t>, thus </a:t>
            </a:r>
            <a:r>
              <a:rPr lang="en-US" sz="2200" b="1" dirty="0">
                <a:solidFill>
                  <a:srgbClr val="0070C0"/>
                </a:solidFill>
              </a:rPr>
              <a:t>increasing system idleness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E3E9F5D-196A-4259-AB00-D3E20412F8C9}"/>
              </a:ext>
            </a:extLst>
          </p:cNvPr>
          <p:cNvSpPr txBox="1"/>
          <p:nvPr/>
        </p:nvSpPr>
        <p:spPr>
          <a:xfrm>
            <a:off x="194824" y="2319855"/>
            <a:ext cx="8805968" cy="9563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200" b="1" dirty="0">
                <a:solidFill>
                  <a:schemeClr val="tx1"/>
                </a:solidFill>
              </a:rPr>
              <a:t>Our goal is to </a:t>
            </a:r>
            <a:r>
              <a:rPr lang="en-US" sz="2200" b="1" dirty="0">
                <a:solidFill>
                  <a:srgbClr val="FF0000"/>
                </a:solidFill>
              </a:rPr>
              <a:t>eliminate the bottleneck </a:t>
            </a:r>
            <a:r>
              <a:rPr lang="en-US" sz="2200" b="1" dirty="0">
                <a:solidFill>
                  <a:schemeClr val="tx1"/>
                </a:solidFill>
              </a:rPr>
              <a:t>in the display panel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45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279955" y="1192293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279955" y="1947221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279956" y="4994775"/>
            <a:ext cx="8422136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279402" y="2714962"/>
            <a:ext cx="8426447" cy="130025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279956" y="4247721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2" y="132335"/>
            <a:ext cx="8894603" cy="606084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1" y="1004077"/>
            <a:ext cx="7745558" cy="5183415"/>
          </a:xfrm>
        </p:spPr>
        <p:txBody>
          <a:bodyPr>
            <a:noAutofit/>
          </a:bodyPr>
          <a:lstStyle/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Overview of Mobile SoC Microarchitecture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Motivation and Goal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66FF"/>
                </a:solidFill>
              </a:rPr>
              <a:t>BurstLink</a:t>
            </a:r>
          </a:p>
          <a:p>
            <a:pPr marL="1028674" lvl="1" indent="-571486">
              <a:spcBef>
                <a:spcPts val="0"/>
              </a:spcBef>
              <a:buFont typeface="+mj-lt"/>
              <a:buAutoNum type="romanUcPeriod"/>
            </a:pPr>
            <a:r>
              <a:rPr lang="en-US" dirty="0"/>
              <a:t>Frame Buffer Bypassing 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dirty="0"/>
              <a:t>Frame Bursting 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Evaluation</a:t>
            </a:r>
            <a:endParaRPr lang="en-US" sz="2400" dirty="0"/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012363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>
            <a:extLst>
              <a:ext uri="{FF2B5EF4-FFF2-40B4-BE49-F238E27FC236}">
                <a16:creationId xmlns:a16="http://schemas.microsoft.com/office/drawing/2014/main" id="{6A3A18BC-CC1E-4305-9078-DC071D6A9BC6}"/>
              </a:ext>
            </a:extLst>
          </p:cNvPr>
          <p:cNvSpPr/>
          <p:nvPr/>
        </p:nvSpPr>
        <p:spPr>
          <a:xfrm>
            <a:off x="2118986" y="2784693"/>
            <a:ext cx="1276492" cy="144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6FFBD3B7-E713-46B8-A0CB-1FB9AD01AD45}"/>
              </a:ext>
            </a:extLst>
          </p:cNvPr>
          <p:cNvSpPr/>
          <p:nvPr/>
        </p:nvSpPr>
        <p:spPr>
          <a:xfrm>
            <a:off x="822651" y="1305687"/>
            <a:ext cx="3585588" cy="1729688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B5B9C3A-E419-4846-B143-067F54BB45C8}"/>
              </a:ext>
            </a:extLst>
          </p:cNvPr>
          <p:cNvSpPr/>
          <p:nvPr/>
        </p:nvSpPr>
        <p:spPr>
          <a:xfrm>
            <a:off x="6191309" y="1375982"/>
            <a:ext cx="1388136" cy="2242233"/>
          </a:xfrm>
          <a:prstGeom prst="roundRect">
            <a:avLst>
              <a:gd name="adj" fmla="val 12309"/>
            </a:avLst>
          </a:prstGeom>
          <a:solidFill>
            <a:schemeClr val="bg1">
              <a:lumMod val="8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8D72E-8449-4061-A0CE-79E4C83DDA05}"/>
              </a:ext>
            </a:extLst>
          </p:cNvPr>
          <p:cNvSpPr/>
          <p:nvPr/>
        </p:nvSpPr>
        <p:spPr>
          <a:xfrm>
            <a:off x="1654314" y="1827595"/>
            <a:ext cx="972911" cy="584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 Decoder (</a:t>
            </a:r>
            <a:r>
              <a:rPr lang="en-US" sz="1100" i="1" dirty="0">
                <a:solidFill>
                  <a:schemeClr val="tx1"/>
                </a:solidFill>
              </a:rPr>
              <a:t>VD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D4D235-76E8-49FA-88F2-AC736FCD2D32}"/>
              </a:ext>
            </a:extLst>
          </p:cNvPr>
          <p:cNvSpPr/>
          <p:nvPr/>
        </p:nvSpPr>
        <p:spPr>
          <a:xfrm>
            <a:off x="3370680" y="1827593"/>
            <a:ext cx="949067" cy="58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Display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Controller (</a:t>
            </a:r>
            <a:r>
              <a:rPr lang="en-US" sz="1100" i="1" dirty="0">
                <a:solidFill>
                  <a:schemeClr val="tx1"/>
                </a:solidFill>
              </a:rPr>
              <a:t>DC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6A64C-5E57-4E45-928B-4D1799EFD560}"/>
              </a:ext>
            </a:extLst>
          </p:cNvPr>
          <p:cNvSpPr/>
          <p:nvPr/>
        </p:nvSpPr>
        <p:spPr>
          <a:xfrm>
            <a:off x="983732" y="3421579"/>
            <a:ext cx="2821083" cy="577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A7D6495B-0EE1-48F5-B1E8-87ECEA1C1345}"/>
              </a:ext>
            </a:extLst>
          </p:cNvPr>
          <p:cNvSpPr/>
          <p:nvPr/>
        </p:nvSpPr>
        <p:spPr>
          <a:xfrm>
            <a:off x="6076367" y="1298603"/>
            <a:ext cx="1592589" cy="2694581"/>
          </a:xfrm>
          <a:prstGeom prst="roundRect">
            <a:avLst>
              <a:gd name="adj" fmla="val 950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BC5C92-D003-4E7F-A390-96AAA536A943}"/>
              </a:ext>
            </a:extLst>
          </p:cNvPr>
          <p:cNvSpPr/>
          <p:nvPr/>
        </p:nvSpPr>
        <p:spPr>
          <a:xfrm>
            <a:off x="6236157" y="3676080"/>
            <a:ext cx="1217591" cy="241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LCD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Display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F17CCB-A0A8-4180-AFCC-B07DF91D3F61}"/>
              </a:ext>
            </a:extLst>
          </p:cNvPr>
          <p:cNvSpPr/>
          <p:nvPr/>
        </p:nvSpPr>
        <p:spPr>
          <a:xfrm>
            <a:off x="6236158" y="3267227"/>
            <a:ext cx="1217589" cy="2418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LCD Interface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ED835B-439D-4F9D-A846-52446CF17935}"/>
              </a:ext>
            </a:extLst>
          </p:cNvPr>
          <p:cNvSpPr/>
          <p:nvPr/>
        </p:nvSpPr>
        <p:spPr>
          <a:xfrm>
            <a:off x="6236158" y="2794756"/>
            <a:ext cx="1297103" cy="2675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100" dirty="0"/>
              <a:t>Pixel Formatter (PF)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0D0FA5-0032-46EE-BA95-A05BAA79A525}"/>
              </a:ext>
            </a:extLst>
          </p:cNvPr>
          <p:cNvCxnSpPr>
            <a:cxnSpLocks/>
          </p:cNvCxnSpPr>
          <p:nvPr/>
        </p:nvCxnSpPr>
        <p:spPr>
          <a:xfrm>
            <a:off x="6746891" y="3061910"/>
            <a:ext cx="0" cy="201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4F2F75-7F58-4DED-96C1-F1EEC2025F60}"/>
              </a:ext>
            </a:extLst>
          </p:cNvPr>
          <p:cNvSpPr txBox="1"/>
          <p:nvPr/>
        </p:nvSpPr>
        <p:spPr>
          <a:xfrm>
            <a:off x="2709819" y="945084"/>
            <a:ext cx="155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Processor</a:t>
            </a:r>
            <a:endParaRPr lang="en-US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AB50C6-2E53-4935-8A00-A48D9BCE585B}"/>
              </a:ext>
            </a:extLst>
          </p:cNvPr>
          <p:cNvSpPr txBox="1"/>
          <p:nvPr/>
        </p:nvSpPr>
        <p:spPr>
          <a:xfrm>
            <a:off x="5971787" y="945125"/>
            <a:ext cx="178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New</a:t>
            </a:r>
            <a:r>
              <a:rPr lang="en-US" sz="1600" i="1" dirty="0"/>
              <a:t> </a:t>
            </a:r>
            <a:r>
              <a:rPr lang="en-US" sz="1600" b="1" i="1" dirty="0"/>
              <a:t>Display</a:t>
            </a:r>
            <a:r>
              <a:rPr lang="en-US" sz="1600" i="1" dirty="0"/>
              <a:t> </a:t>
            </a:r>
            <a:r>
              <a:rPr lang="en-US" sz="1600" b="1" i="1" dirty="0"/>
              <a:t>Panel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4A9204-B68C-4BA5-85B5-A6ABE95C521D}"/>
              </a:ext>
            </a:extLst>
          </p:cNvPr>
          <p:cNvSpPr/>
          <p:nvPr/>
        </p:nvSpPr>
        <p:spPr>
          <a:xfrm>
            <a:off x="3519920" y="2236547"/>
            <a:ext cx="678007" cy="165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1620F-A294-4BA0-B977-A179C227DCD3}"/>
              </a:ext>
            </a:extLst>
          </p:cNvPr>
          <p:cNvSpPr/>
          <p:nvPr/>
        </p:nvSpPr>
        <p:spPr>
          <a:xfrm>
            <a:off x="3752944" y="3566247"/>
            <a:ext cx="7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/>
              <a:t>DRAM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776FF9-00F6-4270-B158-FABFB6A81B82}"/>
              </a:ext>
            </a:extLst>
          </p:cNvPr>
          <p:cNvSpPr/>
          <p:nvPr/>
        </p:nvSpPr>
        <p:spPr>
          <a:xfrm>
            <a:off x="2425779" y="3460788"/>
            <a:ext cx="132118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DDA70B-08BC-4620-93A3-836F02DE9E86}"/>
              </a:ext>
            </a:extLst>
          </p:cNvPr>
          <p:cNvSpPr/>
          <p:nvPr/>
        </p:nvSpPr>
        <p:spPr>
          <a:xfrm>
            <a:off x="1409934" y="3461145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F43074-D0DF-442D-AE7C-5C9DAD388E77}"/>
              </a:ext>
            </a:extLst>
          </p:cNvPr>
          <p:cNvSpPr txBox="1"/>
          <p:nvPr/>
        </p:nvSpPr>
        <p:spPr>
          <a:xfrm>
            <a:off x="1585483" y="3331190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A0C14F-89E3-46B1-855C-35F644D82DC8}"/>
              </a:ext>
            </a:extLst>
          </p:cNvPr>
          <p:cNvSpPr/>
          <p:nvPr/>
        </p:nvSpPr>
        <p:spPr>
          <a:xfrm>
            <a:off x="1565186" y="1332117"/>
            <a:ext cx="1739867" cy="1800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CPU (application)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CB5027-8551-46D3-9DDF-F16E26A0C101}"/>
              </a:ext>
            </a:extLst>
          </p:cNvPr>
          <p:cNvSpPr/>
          <p:nvPr/>
        </p:nvSpPr>
        <p:spPr>
          <a:xfrm>
            <a:off x="1102999" y="3461503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884FAE-5D36-4CDD-8B3B-97FB00015870}"/>
              </a:ext>
            </a:extLst>
          </p:cNvPr>
          <p:cNvSpPr txBox="1"/>
          <p:nvPr/>
        </p:nvSpPr>
        <p:spPr>
          <a:xfrm>
            <a:off x="1590539" y="3553279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F403A1-4E16-44BE-B197-7D904F0DE590}"/>
              </a:ext>
            </a:extLst>
          </p:cNvPr>
          <p:cNvSpPr/>
          <p:nvPr/>
        </p:nvSpPr>
        <p:spPr>
          <a:xfrm>
            <a:off x="1835885" y="3460788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94D9B3-2162-4FD8-ABEA-9D1835FD821D}"/>
              </a:ext>
            </a:extLst>
          </p:cNvPr>
          <p:cNvSpPr txBox="1"/>
          <p:nvPr/>
        </p:nvSpPr>
        <p:spPr>
          <a:xfrm>
            <a:off x="6599067" y="1316527"/>
            <a:ext cx="58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T-con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A306A4-7020-4ED5-B786-41C9B3A53E5A}"/>
              </a:ext>
            </a:extLst>
          </p:cNvPr>
          <p:cNvSpPr/>
          <p:nvPr/>
        </p:nvSpPr>
        <p:spPr>
          <a:xfrm>
            <a:off x="1872378" y="3482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F47C4A-BA8A-44D0-A45C-80F081A30638}"/>
              </a:ext>
            </a:extLst>
          </p:cNvPr>
          <p:cNvSpPr/>
          <p:nvPr/>
        </p:nvSpPr>
        <p:spPr>
          <a:xfrm>
            <a:off x="1984539" y="3482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E92A4F-BCCE-450A-AFAC-B63A4D0E1B0B}"/>
              </a:ext>
            </a:extLst>
          </p:cNvPr>
          <p:cNvSpPr/>
          <p:nvPr/>
        </p:nvSpPr>
        <p:spPr>
          <a:xfrm>
            <a:off x="1872378" y="356002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7B9A78-653B-4FBF-AE22-C3CB0DA4E6D9}"/>
              </a:ext>
            </a:extLst>
          </p:cNvPr>
          <p:cNvSpPr/>
          <p:nvPr/>
        </p:nvSpPr>
        <p:spPr>
          <a:xfrm>
            <a:off x="1984539" y="356002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081469-16B5-4557-8271-27C7FAF8FCFC}"/>
              </a:ext>
            </a:extLst>
          </p:cNvPr>
          <p:cNvSpPr/>
          <p:nvPr/>
        </p:nvSpPr>
        <p:spPr>
          <a:xfrm>
            <a:off x="1872378" y="367065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16D00B-C5F3-47C3-85FD-BB3E92114B9F}"/>
              </a:ext>
            </a:extLst>
          </p:cNvPr>
          <p:cNvSpPr/>
          <p:nvPr/>
        </p:nvSpPr>
        <p:spPr>
          <a:xfrm>
            <a:off x="1984539" y="367065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B156A5-EBAA-46B2-BCB8-2BC50A300C9F}"/>
              </a:ext>
            </a:extLst>
          </p:cNvPr>
          <p:cNvSpPr/>
          <p:nvPr/>
        </p:nvSpPr>
        <p:spPr>
          <a:xfrm>
            <a:off x="1872378" y="3750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4F96E2-C0FB-4932-8366-C0AF72C1569D}"/>
              </a:ext>
            </a:extLst>
          </p:cNvPr>
          <p:cNvSpPr/>
          <p:nvPr/>
        </p:nvSpPr>
        <p:spPr>
          <a:xfrm>
            <a:off x="1984539" y="3750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7E4077-86B2-4EC3-8138-EE3AA8C5D7D5}"/>
              </a:ext>
            </a:extLst>
          </p:cNvPr>
          <p:cNvSpPr txBox="1"/>
          <p:nvPr/>
        </p:nvSpPr>
        <p:spPr>
          <a:xfrm>
            <a:off x="1819392" y="3499739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BFC30D-0544-423F-BD6F-15D995D110AC}"/>
              </a:ext>
            </a:extLst>
          </p:cNvPr>
          <p:cNvSpPr/>
          <p:nvPr/>
        </p:nvSpPr>
        <p:spPr>
          <a:xfrm>
            <a:off x="1125400" y="3779250"/>
            <a:ext cx="11288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Encoded Frames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CCCE54-7EA7-4EFC-AE40-5E136B2DF605}"/>
              </a:ext>
            </a:extLst>
          </p:cNvPr>
          <p:cNvSpPr/>
          <p:nvPr/>
        </p:nvSpPr>
        <p:spPr>
          <a:xfrm>
            <a:off x="2549967" y="3771380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Frame Buffer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B496EA-644A-4F85-8331-7DBA81CC390E}"/>
              </a:ext>
            </a:extLst>
          </p:cNvPr>
          <p:cNvSpPr/>
          <p:nvPr/>
        </p:nvSpPr>
        <p:spPr>
          <a:xfrm>
            <a:off x="1868808" y="2256427"/>
            <a:ext cx="742735" cy="1053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E9A9AE-4855-4149-AF79-2291E63B97DF}"/>
              </a:ext>
            </a:extLst>
          </p:cNvPr>
          <p:cNvSpPr/>
          <p:nvPr/>
        </p:nvSpPr>
        <p:spPr>
          <a:xfrm>
            <a:off x="1932819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785F77-C2BD-4EC3-98EB-C96633229B35}"/>
              </a:ext>
            </a:extLst>
          </p:cNvPr>
          <p:cNvSpPr/>
          <p:nvPr/>
        </p:nvSpPr>
        <p:spPr>
          <a:xfrm>
            <a:off x="2044982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DEB423-2533-4316-9A6C-61186A7D3742}"/>
              </a:ext>
            </a:extLst>
          </p:cNvPr>
          <p:cNvSpPr/>
          <p:nvPr/>
        </p:nvSpPr>
        <p:spPr>
          <a:xfrm>
            <a:off x="2155070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B596D0-15D9-4D62-8A73-7EB5613AD6F1}"/>
              </a:ext>
            </a:extLst>
          </p:cNvPr>
          <p:cNvSpPr/>
          <p:nvPr/>
        </p:nvSpPr>
        <p:spPr>
          <a:xfrm>
            <a:off x="2379155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8BA2C87-3BF5-4D2C-A002-78946D3271AE}"/>
              </a:ext>
            </a:extLst>
          </p:cNvPr>
          <p:cNvSpPr/>
          <p:nvPr/>
        </p:nvSpPr>
        <p:spPr>
          <a:xfrm>
            <a:off x="2490147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4843E3-6617-41A3-8059-F152612753ED}"/>
              </a:ext>
            </a:extLst>
          </p:cNvPr>
          <p:cNvSpPr txBox="1"/>
          <p:nvPr/>
        </p:nvSpPr>
        <p:spPr>
          <a:xfrm>
            <a:off x="2198229" y="2144926"/>
            <a:ext cx="170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DEB78E-C226-4FBE-AE49-5754AA130405}"/>
              </a:ext>
            </a:extLst>
          </p:cNvPr>
          <p:cNvSpPr/>
          <p:nvPr/>
        </p:nvSpPr>
        <p:spPr>
          <a:xfrm>
            <a:off x="983731" y="1012653"/>
            <a:ext cx="859464" cy="17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Network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Rounded Rectangle 3">
            <a:extLst>
              <a:ext uri="{FF2B5EF4-FFF2-40B4-BE49-F238E27FC236}">
                <a16:creationId xmlns:a16="http://schemas.microsoft.com/office/drawing/2014/main" id="{0EF4C00B-37B5-4A34-B69A-F1A5D18317FD}"/>
              </a:ext>
            </a:extLst>
          </p:cNvPr>
          <p:cNvSpPr/>
          <p:nvPr/>
        </p:nvSpPr>
        <p:spPr>
          <a:xfrm>
            <a:off x="943246" y="970691"/>
            <a:ext cx="947003" cy="308759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0BAF4C-BC09-4695-A40C-282C23D92467}"/>
              </a:ext>
            </a:extLst>
          </p:cNvPr>
          <p:cNvSpPr txBox="1"/>
          <p:nvPr/>
        </p:nvSpPr>
        <p:spPr>
          <a:xfrm>
            <a:off x="1689664" y="935817"/>
            <a:ext cx="93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Chipset</a:t>
            </a:r>
            <a:endParaRPr lang="en-US" b="1" i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801128-8307-4FF4-8129-99BE780F259B}"/>
              </a:ext>
            </a:extLst>
          </p:cNvPr>
          <p:cNvSpPr/>
          <p:nvPr/>
        </p:nvSpPr>
        <p:spPr>
          <a:xfrm>
            <a:off x="906454" y="1614116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3399A56-202E-4512-8B65-BBC70A348C80}"/>
              </a:ext>
            </a:extLst>
          </p:cNvPr>
          <p:cNvSpPr/>
          <p:nvPr/>
        </p:nvSpPr>
        <p:spPr>
          <a:xfrm>
            <a:off x="906454" y="2234413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ED4A9E-9D04-4912-85FC-B255CAE41998}"/>
              </a:ext>
            </a:extLst>
          </p:cNvPr>
          <p:cNvSpPr txBox="1"/>
          <p:nvPr/>
        </p:nvSpPr>
        <p:spPr>
          <a:xfrm rot="5400000">
            <a:off x="942777" y="1957881"/>
            <a:ext cx="245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400" dirty="0"/>
              <a:t>…</a:t>
            </a:r>
            <a:endParaRPr lang="en-US" sz="14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40BEC0B-A91D-4DA9-9AFE-3BCFD7D9B4DA}"/>
              </a:ext>
            </a:extLst>
          </p:cNvPr>
          <p:cNvCxnSpPr/>
          <p:nvPr/>
        </p:nvCxnSpPr>
        <p:spPr>
          <a:xfrm>
            <a:off x="6752987" y="3511431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2">
            <a:extLst>
              <a:ext uri="{FF2B5EF4-FFF2-40B4-BE49-F238E27FC236}">
                <a16:creationId xmlns:a16="http://schemas.microsoft.com/office/drawing/2014/main" id="{88A9C4F0-1273-4075-801F-89490F10D267}"/>
              </a:ext>
            </a:extLst>
          </p:cNvPr>
          <p:cNvSpPr/>
          <p:nvPr/>
        </p:nvSpPr>
        <p:spPr>
          <a:xfrm>
            <a:off x="3316333" y="1612524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empty</a:t>
            </a:r>
          </a:p>
        </p:txBody>
      </p:sp>
      <p:sp>
        <p:nvSpPr>
          <p:cNvPr id="53" name="Rectangle 11">
            <a:extLst>
              <a:ext uri="{FF2B5EF4-FFF2-40B4-BE49-F238E27FC236}">
                <a16:creationId xmlns:a16="http://schemas.microsoft.com/office/drawing/2014/main" id="{A41F1F7D-2A66-4D45-8B0F-5F6B76FC891B}"/>
              </a:ext>
            </a:extLst>
          </p:cNvPr>
          <p:cNvSpPr/>
          <p:nvPr/>
        </p:nvSpPr>
        <p:spPr>
          <a:xfrm>
            <a:off x="2711104" y="1629661"/>
            <a:ext cx="552357" cy="269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PMU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E68E57A5-1396-40A1-8C58-EC5B648050B6}"/>
              </a:ext>
            </a:extLst>
          </p:cNvPr>
          <p:cNvCxnSpPr>
            <a:cxnSpLocks/>
            <a:stCxn id="8" idx="0"/>
          </p:cNvCxnSpPr>
          <p:nvPr/>
        </p:nvCxnSpPr>
        <p:spPr>
          <a:xfrm rot="16200000" flipV="1">
            <a:off x="3478454" y="1460835"/>
            <a:ext cx="148563" cy="584957"/>
          </a:xfrm>
          <a:prstGeom prst="bentConnector2">
            <a:avLst/>
          </a:prstGeom>
          <a:ln cap="rnd"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F97C962E-6AE5-4E68-9FF4-BF6C37FD690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52648" y="1686550"/>
            <a:ext cx="656549" cy="1410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Rectangle 42">
            <a:extLst>
              <a:ext uri="{FF2B5EF4-FFF2-40B4-BE49-F238E27FC236}">
                <a16:creationId xmlns:a16="http://schemas.microsoft.com/office/drawing/2014/main" id="{3E114A7A-D7EC-439E-86DA-53EF3EBCDEE7}"/>
              </a:ext>
            </a:extLst>
          </p:cNvPr>
          <p:cNvSpPr/>
          <p:nvPr/>
        </p:nvSpPr>
        <p:spPr>
          <a:xfrm>
            <a:off x="2029781" y="1629291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wakeup</a:t>
            </a: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6632B703-763A-4607-B9A4-A1D4CD1C409E}"/>
              </a:ext>
            </a:extLst>
          </p:cNvPr>
          <p:cNvSpPr/>
          <p:nvPr/>
        </p:nvSpPr>
        <p:spPr>
          <a:xfrm>
            <a:off x="2712707" y="2150455"/>
            <a:ext cx="549148" cy="268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C8C88C99-5C85-412C-BA19-8F7EB9769D02}"/>
              </a:ext>
            </a:extLst>
          </p:cNvPr>
          <p:cNvCxnSpPr>
            <a:cxnSpLocks/>
          </p:cNvCxnSpPr>
          <p:nvPr/>
        </p:nvCxnSpPr>
        <p:spPr>
          <a:xfrm rot="5400000">
            <a:off x="2956982" y="2024905"/>
            <a:ext cx="25110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Rectangle 42">
            <a:extLst>
              <a:ext uri="{FF2B5EF4-FFF2-40B4-BE49-F238E27FC236}">
                <a16:creationId xmlns:a16="http://schemas.microsoft.com/office/drawing/2014/main" id="{84708A0B-16EF-41F9-9A85-EC1D32F571B4}"/>
              </a:ext>
            </a:extLst>
          </p:cNvPr>
          <p:cNvSpPr/>
          <p:nvPr/>
        </p:nvSpPr>
        <p:spPr>
          <a:xfrm>
            <a:off x="2565963" y="1849148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wakeup</a:t>
            </a:r>
          </a:p>
        </p:txBody>
      </p:sp>
      <p:cxnSp>
        <p:nvCxnSpPr>
          <p:cNvPr id="60" name="Straight Arrow Connector 22">
            <a:extLst>
              <a:ext uri="{FF2B5EF4-FFF2-40B4-BE49-F238E27FC236}">
                <a16:creationId xmlns:a16="http://schemas.microsoft.com/office/drawing/2014/main" id="{CA07431B-07C1-416D-B636-C11B7FC0CBC2}"/>
              </a:ext>
            </a:extLst>
          </p:cNvPr>
          <p:cNvCxnSpPr>
            <a:cxnSpLocks/>
          </p:cNvCxnSpPr>
          <p:nvPr/>
        </p:nvCxnSpPr>
        <p:spPr>
          <a:xfrm flipH="1">
            <a:off x="1338039" y="2617723"/>
            <a:ext cx="292247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7">
            <a:extLst>
              <a:ext uri="{FF2B5EF4-FFF2-40B4-BE49-F238E27FC236}">
                <a16:creationId xmlns:a16="http://schemas.microsoft.com/office/drawing/2014/main" id="{E0B08EBB-1DE3-4E23-9F10-F47A7BB001C5}"/>
              </a:ext>
            </a:extLst>
          </p:cNvPr>
          <p:cNvCxnSpPr>
            <a:cxnSpLocks/>
          </p:cNvCxnSpPr>
          <p:nvPr/>
        </p:nvCxnSpPr>
        <p:spPr>
          <a:xfrm flipV="1">
            <a:off x="3942683" y="2410570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27">
            <a:extLst>
              <a:ext uri="{FF2B5EF4-FFF2-40B4-BE49-F238E27FC236}">
                <a16:creationId xmlns:a16="http://schemas.microsoft.com/office/drawing/2014/main" id="{92EB39B9-2A45-4037-94A2-BC3D090BFCAA}"/>
              </a:ext>
            </a:extLst>
          </p:cNvPr>
          <p:cNvCxnSpPr>
            <a:cxnSpLocks/>
          </p:cNvCxnSpPr>
          <p:nvPr/>
        </p:nvCxnSpPr>
        <p:spPr>
          <a:xfrm flipV="1">
            <a:off x="2987280" y="240275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27">
            <a:extLst>
              <a:ext uri="{FF2B5EF4-FFF2-40B4-BE49-F238E27FC236}">
                <a16:creationId xmlns:a16="http://schemas.microsoft.com/office/drawing/2014/main" id="{5F51773B-6C03-497E-832E-6BBF0828152D}"/>
              </a:ext>
            </a:extLst>
          </p:cNvPr>
          <p:cNvCxnSpPr>
            <a:cxnSpLocks/>
          </p:cNvCxnSpPr>
          <p:nvPr/>
        </p:nvCxnSpPr>
        <p:spPr>
          <a:xfrm flipV="1">
            <a:off x="2220852" y="240275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27">
            <a:extLst>
              <a:ext uri="{FF2B5EF4-FFF2-40B4-BE49-F238E27FC236}">
                <a16:creationId xmlns:a16="http://schemas.microsoft.com/office/drawing/2014/main" id="{A3DA1FF0-5594-4D5F-954E-6CCE4B33FF7D}"/>
              </a:ext>
            </a:extLst>
          </p:cNvPr>
          <p:cNvCxnSpPr>
            <a:cxnSpLocks/>
          </p:cNvCxnSpPr>
          <p:nvPr/>
        </p:nvCxnSpPr>
        <p:spPr>
          <a:xfrm flipV="1">
            <a:off x="1454993" y="1180061"/>
            <a:ext cx="0" cy="144267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27BE9F2-CF4A-4F0F-B6E4-B3ADDAFB50DF}"/>
              </a:ext>
            </a:extLst>
          </p:cNvPr>
          <p:cNvSpPr txBox="1"/>
          <p:nvPr/>
        </p:nvSpPr>
        <p:spPr>
          <a:xfrm>
            <a:off x="1246931" y="2566066"/>
            <a:ext cx="91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Interconnect</a:t>
            </a:r>
          </a:p>
        </p:txBody>
      </p:sp>
      <p:cxnSp>
        <p:nvCxnSpPr>
          <p:cNvPr id="66" name="Straight Arrow Connector 27">
            <a:extLst>
              <a:ext uri="{FF2B5EF4-FFF2-40B4-BE49-F238E27FC236}">
                <a16:creationId xmlns:a16="http://schemas.microsoft.com/office/drawing/2014/main" id="{C564B4CC-D811-42C5-87CD-21BDD6878FA9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2754611" y="2611372"/>
            <a:ext cx="2623" cy="17332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27">
            <a:extLst>
              <a:ext uri="{FF2B5EF4-FFF2-40B4-BE49-F238E27FC236}">
                <a16:creationId xmlns:a16="http://schemas.microsoft.com/office/drawing/2014/main" id="{646A4775-3482-4EE6-8C00-9E09615A7285}"/>
              </a:ext>
            </a:extLst>
          </p:cNvPr>
          <p:cNvCxnSpPr>
            <a:cxnSpLocks/>
          </p:cNvCxnSpPr>
          <p:nvPr/>
        </p:nvCxnSpPr>
        <p:spPr>
          <a:xfrm flipV="1">
            <a:off x="2757231" y="2928713"/>
            <a:ext cx="0" cy="487019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Curved 175">
            <a:extLst>
              <a:ext uri="{FF2B5EF4-FFF2-40B4-BE49-F238E27FC236}">
                <a16:creationId xmlns:a16="http://schemas.microsoft.com/office/drawing/2014/main" id="{D9172555-83FD-441D-822F-59D1D9D61770}"/>
              </a:ext>
            </a:extLst>
          </p:cNvPr>
          <p:cNvCxnSpPr>
            <a:cxnSpLocks/>
            <a:stCxn id="22" idx="3"/>
            <a:endCxn id="84" idx="7"/>
          </p:cNvCxnSpPr>
          <p:nvPr/>
        </p:nvCxnSpPr>
        <p:spPr>
          <a:xfrm>
            <a:off x="3305054" y="1422130"/>
            <a:ext cx="890359" cy="424689"/>
          </a:xfrm>
          <a:prstGeom prst="curved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39">
            <a:extLst>
              <a:ext uri="{FF2B5EF4-FFF2-40B4-BE49-F238E27FC236}">
                <a16:creationId xmlns:a16="http://schemas.microsoft.com/office/drawing/2014/main" id="{C453394B-5622-4ABC-AAAC-739818D0E733}"/>
              </a:ext>
            </a:extLst>
          </p:cNvPr>
          <p:cNvSpPr/>
          <p:nvPr/>
        </p:nvSpPr>
        <p:spPr>
          <a:xfrm>
            <a:off x="4111809" y="1833515"/>
            <a:ext cx="97947" cy="908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85" name="Connector: Curved 175">
            <a:extLst>
              <a:ext uri="{FF2B5EF4-FFF2-40B4-BE49-F238E27FC236}">
                <a16:creationId xmlns:a16="http://schemas.microsoft.com/office/drawing/2014/main" id="{00AAA9C7-0509-4D4F-832B-12DB6DB0A0CA}"/>
              </a:ext>
            </a:extLst>
          </p:cNvPr>
          <p:cNvCxnSpPr>
            <a:cxnSpLocks/>
            <a:stCxn id="84" idx="1"/>
            <a:endCxn id="86" idx="1"/>
          </p:cNvCxnSpPr>
          <p:nvPr/>
        </p:nvCxnSpPr>
        <p:spPr>
          <a:xfrm rot="16200000" flipV="1">
            <a:off x="2939918" y="660581"/>
            <a:ext cx="19211" cy="2353261"/>
          </a:xfrm>
          <a:prstGeom prst="curvedConnector3">
            <a:avLst>
              <a:gd name="adj1" fmla="val 1590568"/>
            </a:avLst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39">
            <a:extLst>
              <a:ext uri="{FF2B5EF4-FFF2-40B4-BE49-F238E27FC236}">
                <a16:creationId xmlns:a16="http://schemas.microsoft.com/office/drawing/2014/main" id="{6BD52BDA-BB21-4174-A049-8D3DD9B99E30}"/>
              </a:ext>
            </a:extLst>
          </p:cNvPr>
          <p:cNvSpPr/>
          <p:nvPr/>
        </p:nvSpPr>
        <p:spPr>
          <a:xfrm>
            <a:off x="1758548" y="1814305"/>
            <a:ext cx="97947" cy="908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7" name="Rectangle 29">
            <a:extLst>
              <a:ext uri="{FF2B5EF4-FFF2-40B4-BE49-F238E27FC236}">
                <a16:creationId xmlns:a16="http://schemas.microsoft.com/office/drawing/2014/main" id="{49D78B77-73C0-428E-9CE4-746819EA8A70}"/>
              </a:ext>
            </a:extLst>
          </p:cNvPr>
          <p:cNvSpPr/>
          <p:nvPr/>
        </p:nvSpPr>
        <p:spPr>
          <a:xfrm>
            <a:off x="1084548" y="1430757"/>
            <a:ext cx="1285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video_plane_only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8" name="Rectangle 29">
            <a:extLst>
              <a:ext uri="{FF2B5EF4-FFF2-40B4-BE49-F238E27FC236}">
                <a16:creationId xmlns:a16="http://schemas.microsoft.com/office/drawing/2014/main" id="{61185E4A-3F74-4255-A6EB-828BCAAF3991}"/>
              </a:ext>
            </a:extLst>
          </p:cNvPr>
          <p:cNvSpPr/>
          <p:nvPr/>
        </p:nvSpPr>
        <p:spPr>
          <a:xfrm>
            <a:off x="3705860" y="1337297"/>
            <a:ext cx="786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video</a:t>
            </a:r>
            <a:endParaRPr lang="en-US" sz="11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0" name="Connector: Curved 141">
            <a:extLst>
              <a:ext uri="{FF2B5EF4-FFF2-40B4-BE49-F238E27FC236}">
                <a16:creationId xmlns:a16="http://schemas.microsoft.com/office/drawing/2014/main" id="{6C498AC4-EF19-4668-A84C-F5AEE84F7251}"/>
              </a:ext>
            </a:extLst>
          </p:cNvPr>
          <p:cNvCxnSpPr>
            <a:cxnSpLocks/>
            <a:stCxn id="57" idx="3"/>
          </p:cNvCxnSpPr>
          <p:nvPr/>
        </p:nvCxnSpPr>
        <p:spPr>
          <a:xfrm flipV="1">
            <a:off x="3261856" y="2135847"/>
            <a:ext cx="114943" cy="148852"/>
          </a:xfrm>
          <a:prstGeom prst="curvedConnector2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29">
            <a:extLst>
              <a:ext uri="{FF2B5EF4-FFF2-40B4-BE49-F238E27FC236}">
                <a16:creationId xmlns:a16="http://schemas.microsoft.com/office/drawing/2014/main" id="{97DCA580-BEF3-4A9F-A3B7-49FF8704C910}"/>
              </a:ext>
            </a:extLst>
          </p:cNvPr>
          <p:cNvSpPr/>
          <p:nvPr/>
        </p:nvSpPr>
        <p:spPr>
          <a:xfrm>
            <a:off x="3149735" y="2017699"/>
            <a:ext cx="358663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9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gfx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2" name="Straight Arrow Connector 6">
            <a:extLst>
              <a:ext uri="{FF2B5EF4-FFF2-40B4-BE49-F238E27FC236}">
                <a16:creationId xmlns:a16="http://schemas.microsoft.com/office/drawing/2014/main" id="{29670D2A-5EDA-40B7-8662-DCF654A351DD}"/>
              </a:ext>
            </a:extLst>
          </p:cNvPr>
          <p:cNvCxnSpPr>
            <a:cxnSpLocks/>
            <a:stCxn id="104" idx="2"/>
          </p:cNvCxnSpPr>
          <p:nvPr/>
        </p:nvCxnSpPr>
        <p:spPr>
          <a:xfrm>
            <a:off x="7378602" y="2328847"/>
            <a:ext cx="0" cy="455847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10">
            <a:extLst>
              <a:ext uri="{FF2B5EF4-FFF2-40B4-BE49-F238E27FC236}">
                <a16:creationId xmlns:a16="http://schemas.microsoft.com/office/drawing/2014/main" id="{5CA9EBAB-09F1-423C-A29C-80739BF442B2}"/>
              </a:ext>
            </a:extLst>
          </p:cNvPr>
          <p:cNvSpPr/>
          <p:nvPr/>
        </p:nvSpPr>
        <p:spPr>
          <a:xfrm>
            <a:off x="6482344" y="1560294"/>
            <a:ext cx="513273" cy="3773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300" dirty="0"/>
          </a:p>
        </p:txBody>
      </p:sp>
      <p:cxnSp>
        <p:nvCxnSpPr>
          <p:cNvPr id="94" name="Straight Connector 49">
            <a:extLst>
              <a:ext uri="{FF2B5EF4-FFF2-40B4-BE49-F238E27FC236}">
                <a16:creationId xmlns:a16="http://schemas.microsoft.com/office/drawing/2014/main" id="{998166B6-28A3-42CF-B4B3-64378EB947B5}"/>
              </a:ext>
            </a:extLst>
          </p:cNvPr>
          <p:cNvCxnSpPr>
            <a:cxnSpLocks/>
            <a:stCxn id="98" idx="2"/>
          </p:cNvCxnSpPr>
          <p:nvPr/>
        </p:nvCxnSpPr>
        <p:spPr>
          <a:xfrm>
            <a:off x="6668358" y="2217586"/>
            <a:ext cx="0" cy="210091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4">
            <a:extLst>
              <a:ext uri="{FF2B5EF4-FFF2-40B4-BE49-F238E27FC236}">
                <a16:creationId xmlns:a16="http://schemas.microsoft.com/office/drawing/2014/main" id="{B22CDE94-6148-4027-8AB2-84EE30BCFBEB}"/>
              </a:ext>
            </a:extLst>
          </p:cNvPr>
          <p:cNvSpPr/>
          <p:nvPr/>
        </p:nvSpPr>
        <p:spPr>
          <a:xfrm>
            <a:off x="6235889" y="2354153"/>
            <a:ext cx="961244" cy="2784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Receiver</a:t>
            </a:r>
          </a:p>
        </p:txBody>
      </p:sp>
      <p:sp>
        <p:nvSpPr>
          <p:cNvPr id="96" name="Rectangle 10">
            <a:extLst>
              <a:ext uri="{FF2B5EF4-FFF2-40B4-BE49-F238E27FC236}">
                <a16:creationId xmlns:a16="http://schemas.microsoft.com/office/drawing/2014/main" id="{7017006D-41DD-47D5-83A7-C873601940AF}"/>
              </a:ext>
            </a:extLst>
          </p:cNvPr>
          <p:cNvSpPr/>
          <p:nvPr/>
        </p:nvSpPr>
        <p:spPr>
          <a:xfrm>
            <a:off x="7018474" y="1560294"/>
            <a:ext cx="474687" cy="3773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3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251DEB-D355-441E-8DFD-84AAC9763D8D}"/>
              </a:ext>
            </a:extLst>
          </p:cNvPr>
          <p:cNvSpPr/>
          <p:nvPr/>
        </p:nvSpPr>
        <p:spPr>
          <a:xfrm>
            <a:off x="6640748" y="1561263"/>
            <a:ext cx="7014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DRFB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8" name="Flowchart: Manual Operation 97">
            <a:extLst>
              <a:ext uri="{FF2B5EF4-FFF2-40B4-BE49-F238E27FC236}">
                <a16:creationId xmlns:a16="http://schemas.microsoft.com/office/drawing/2014/main" id="{6811DFDD-7F61-441E-B0F9-462567DD0176}"/>
              </a:ext>
            </a:extLst>
          </p:cNvPr>
          <p:cNvSpPr/>
          <p:nvPr/>
        </p:nvSpPr>
        <p:spPr>
          <a:xfrm>
            <a:off x="6486889" y="2124782"/>
            <a:ext cx="362943" cy="92804"/>
          </a:xfrm>
          <a:prstGeom prst="flowChartManualOperati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812B657D-C274-437E-A81A-0BB49E43809A}"/>
              </a:ext>
            </a:extLst>
          </p:cNvPr>
          <p:cNvCxnSpPr>
            <a:cxnSpLocks/>
            <a:stCxn id="100" idx="7"/>
            <a:endCxn id="108" idx="4"/>
          </p:cNvCxnSpPr>
          <p:nvPr/>
        </p:nvCxnSpPr>
        <p:spPr>
          <a:xfrm rot="5400000" flipH="1" flipV="1">
            <a:off x="6827659" y="1863914"/>
            <a:ext cx="178723" cy="319537"/>
          </a:xfrm>
          <a:prstGeom prst="bentConnector3">
            <a:avLst>
              <a:gd name="adj1" fmla="val 38157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0" name="Oval 37">
            <a:extLst>
              <a:ext uri="{FF2B5EF4-FFF2-40B4-BE49-F238E27FC236}">
                <a16:creationId xmlns:a16="http://schemas.microsoft.com/office/drawing/2014/main" id="{46B56255-DE94-4614-A4F2-915F1DFF5A7D}"/>
              </a:ext>
            </a:extLst>
          </p:cNvPr>
          <p:cNvSpPr/>
          <p:nvPr/>
        </p:nvSpPr>
        <p:spPr>
          <a:xfrm flipH="1">
            <a:off x="6750557" y="210634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CFE76305-C39D-4A55-928C-3F3DAE88EB2A}"/>
              </a:ext>
            </a:extLst>
          </p:cNvPr>
          <p:cNvCxnSpPr>
            <a:cxnSpLocks/>
            <a:stCxn id="102" idx="7"/>
            <a:endCxn id="103" idx="5"/>
          </p:cNvCxnSpPr>
          <p:nvPr/>
        </p:nvCxnSpPr>
        <p:spPr>
          <a:xfrm rot="16200000" flipV="1">
            <a:off x="6450729" y="2030073"/>
            <a:ext cx="160215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2" name="Oval 37">
            <a:extLst>
              <a:ext uri="{FF2B5EF4-FFF2-40B4-BE49-F238E27FC236}">
                <a16:creationId xmlns:a16="http://schemas.microsoft.com/office/drawing/2014/main" id="{C13D5123-2781-40F8-BD0E-B5247D6FE151}"/>
              </a:ext>
            </a:extLst>
          </p:cNvPr>
          <p:cNvSpPr/>
          <p:nvPr/>
        </p:nvSpPr>
        <p:spPr>
          <a:xfrm flipH="1">
            <a:off x="6524141" y="2103486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37">
            <a:extLst>
              <a:ext uri="{FF2B5EF4-FFF2-40B4-BE49-F238E27FC236}">
                <a16:creationId xmlns:a16="http://schemas.microsoft.com/office/drawing/2014/main" id="{6AA666AF-9A73-42CA-A7F7-ABD25950263B}"/>
              </a:ext>
            </a:extLst>
          </p:cNvPr>
          <p:cNvSpPr/>
          <p:nvPr/>
        </p:nvSpPr>
        <p:spPr>
          <a:xfrm flipH="1">
            <a:off x="6524140" y="1910942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Flowchart: Manual Operation 103">
            <a:extLst>
              <a:ext uri="{FF2B5EF4-FFF2-40B4-BE49-F238E27FC236}">
                <a16:creationId xmlns:a16="http://schemas.microsoft.com/office/drawing/2014/main" id="{863063CF-7DD8-4757-A33A-37B745588F75}"/>
              </a:ext>
            </a:extLst>
          </p:cNvPr>
          <p:cNvSpPr/>
          <p:nvPr/>
        </p:nvSpPr>
        <p:spPr>
          <a:xfrm>
            <a:off x="7197133" y="2236043"/>
            <a:ext cx="362943" cy="92804"/>
          </a:xfrm>
          <a:prstGeom prst="flowChartManualOperation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37">
            <a:extLst>
              <a:ext uri="{FF2B5EF4-FFF2-40B4-BE49-F238E27FC236}">
                <a16:creationId xmlns:a16="http://schemas.microsoft.com/office/drawing/2014/main" id="{BEA999C6-FAF9-404E-86BE-D5BAA673DCFD}"/>
              </a:ext>
            </a:extLst>
          </p:cNvPr>
          <p:cNvSpPr/>
          <p:nvPr/>
        </p:nvSpPr>
        <p:spPr>
          <a:xfrm flipH="1">
            <a:off x="7254988" y="222533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07E64C1C-093A-42EE-B10F-1E9775B27FA1}"/>
              </a:ext>
            </a:extLst>
          </p:cNvPr>
          <p:cNvCxnSpPr>
            <a:cxnSpLocks/>
            <a:stCxn id="107" idx="4"/>
            <a:endCxn id="105" idx="1"/>
          </p:cNvCxnSpPr>
          <p:nvPr/>
        </p:nvCxnSpPr>
        <p:spPr>
          <a:xfrm rot="16200000" flipH="1">
            <a:off x="6957385" y="1895407"/>
            <a:ext cx="290816" cy="382433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7" name="Oval 37">
            <a:extLst>
              <a:ext uri="{FF2B5EF4-FFF2-40B4-BE49-F238E27FC236}">
                <a16:creationId xmlns:a16="http://schemas.microsoft.com/office/drawing/2014/main" id="{8D85C7DB-2129-4A51-A072-19399E36BBEB}"/>
              </a:ext>
            </a:extLst>
          </p:cNvPr>
          <p:cNvSpPr/>
          <p:nvPr/>
        </p:nvSpPr>
        <p:spPr>
          <a:xfrm flipH="1">
            <a:off x="6888720" y="189549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37">
            <a:extLst>
              <a:ext uri="{FF2B5EF4-FFF2-40B4-BE49-F238E27FC236}">
                <a16:creationId xmlns:a16="http://schemas.microsoft.com/office/drawing/2014/main" id="{E02B191C-76AD-4600-AAE9-575C2E686A89}"/>
              </a:ext>
            </a:extLst>
          </p:cNvPr>
          <p:cNvSpPr/>
          <p:nvPr/>
        </p:nvSpPr>
        <p:spPr>
          <a:xfrm flipH="1">
            <a:off x="7053930" y="1888602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37">
            <a:extLst>
              <a:ext uri="{FF2B5EF4-FFF2-40B4-BE49-F238E27FC236}">
                <a16:creationId xmlns:a16="http://schemas.microsoft.com/office/drawing/2014/main" id="{7CA0AB6C-C4B7-483A-86FA-3D7B261EC6BD}"/>
              </a:ext>
            </a:extLst>
          </p:cNvPr>
          <p:cNvSpPr/>
          <p:nvPr/>
        </p:nvSpPr>
        <p:spPr>
          <a:xfrm flipH="1">
            <a:off x="7415289" y="1896123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37">
            <a:extLst>
              <a:ext uri="{FF2B5EF4-FFF2-40B4-BE49-F238E27FC236}">
                <a16:creationId xmlns:a16="http://schemas.microsoft.com/office/drawing/2014/main" id="{0CD03505-776E-414B-9440-3868FF5FDC62}"/>
              </a:ext>
            </a:extLst>
          </p:cNvPr>
          <p:cNvSpPr/>
          <p:nvPr/>
        </p:nvSpPr>
        <p:spPr>
          <a:xfrm flipH="1">
            <a:off x="7465809" y="2223011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EDDD74A0-D93F-4C75-81C6-B99992A13A1D}"/>
              </a:ext>
            </a:extLst>
          </p:cNvPr>
          <p:cNvCxnSpPr>
            <a:cxnSpLocks/>
            <a:stCxn id="109" idx="4"/>
            <a:endCxn id="110" idx="7"/>
          </p:cNvCxnSpPr>
          <p:nvPr/>
        </p:nvCxnSpPr>
        <p:spPr>
          <a:xfrm rot="16200000" flipH="1">
            <a:off x="7311393" y="2068594"/>
            <a:ext cx="287865" cy="34355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091ED4C-A9A7-4099-B3AE-AA14FDFCC322}"/>
              </a:ext>
            </a:extLst>
          </p:cNvPr>
          <p:cNvSpPr/>
          <p:nvPr/>
        </p:nvSpPr>
        <p:spPr>
          <a:xfrm>
            <a:off x="6421091" y="1726366"/>
            <a:ext cx="10122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(Double RFB)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3" name="Left-right Arrow 138">
            <a:extLst>
              <a:ext uri="{FF2B5EF4-FFF2-40B4-BE49-F238E27FC236}">
                <a16:creationId xmlns:a16="http://schemas.microsoft.com/office/drawing/2014/main" id="{12C220DE-3C07-4A54-B25D-B4C97BCA9F06}"/>
              </a:ext>
            </a:extLst>
          </p:cNvPr>
          <p:cNvSpPr/>
          <p:nvPr/>
        </p:nvSpPr>
        <p:spPr>
          <a:xfrm>
            <a:off x="4381491" y="2160573"/>
            <a:ext cx="1809817" cy="462565"/>
          </a:xfrm>
          <a:prstGeom prst="leftRightArrow">
            <a:avLst>
              <a:gd name="adj1" fmla="val 43812"/>
              <a:gd name="adj2" fmla="val 4226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88B725F-0265-4E36-A589-341F05E72F61}"/>
              </a:ext>
            </a:extLst>
          </p:cNvPr>
          <p:cNvSpPr txBox="1"/>
          <p:nvPr/>
        </p:nvSpPr>
        <p:spPr>
          <a:xfrm>
            <a:off x="5130245" y="2252895"/>
            <a:ext cx="4459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</a:t>
            </a:r>
          </a:p>
        </p:txBody>
      </p:sp>
      <p:sp>
        <p:nvSpPr>
          <p:cNvPr id="115" name="Oval 39">
            <a:extLst>
              <a:ext uri="{FF2B5EF4-FFF2-40B4-BE49-F238E27FC236}">
                <a16:creationId xmlns:a16="http://schemas.microsoft.com/office/drawing/2014/main" id="{3B93213A-8FB0-4E1B-B1E7-67ED2BB4C57F}"/>
              </a:ext>
            </a:extLst>
          </p:cNvPr>
          <p:cNvSpPr/>
          <p:nvPr/>
        </p:nvSpPr>
        <p:spPr>
          <a:xfrm>
            <a:off x="6876495" y="2144556"/>
            <a:ext cx="180328" cy="17331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E025ADE-B56F-42CE-9184-321D2D91A21C}"/>
              </a:ext>
            </a:extLst>
          </p:cNvPr>
          <p:cNvCxnSpPr/>
          <p:nvPr/>
        </p:nvCxnSpPr>
        <p:spPr>
          <a:xfrm>
            <a:off x="6746891" y="2619639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1. Frame Buffer Bypassing </a:t>
            </a:r>
          </a:p>
        </p:txBody>
      </p:sp>
      <p:sp>
        <p:nvSpPr>
          <p:cNvPr id="300" name="Content Placeholder 2">
            <a:extLst>
              <a:ext uri="{FF2B5EF4-FFF2-40B4-BE49-F238E27FC236}">
                <a16:creationId xmlns:a16="http://schemas.microsoft.com/office/drawing/2014/main" id="{2F8CC1EA-5533-402A-B5E0-CAFE1B590012}"/>
              </a:ext>
            </a:extLst>
          </p:cNvPr>
          <p:cNvSpPr txBox="1">
            <a:spLocks/>
          </p:cNvSpPr>
          <p:nvPr/>
        </p:nvSpPr>
        <p:spPr>
          <a:xfrm>
            <a:off x="63615" y="4191129"/>
            <a:ext cx="8974989" cy="2401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0000FF"/>
                </a:solidFill>
              </a:rPr>
              <a:t>Frame Buffer Bypassing </a:t>
            </a:r>
            <a:r>
              <a:rPr lang="en-US" sz="2000" dirty="0"/>
              <a:t>technique redirects the processed frame from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video decoder (VD) </a:t>
            </a:r>
            <a:r>
              <a:rPr lang="en-US" sz="2000" dirty="0"/>
              <a:t>to the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display controller (DC)</a:t>
            </a:r>
            <a:r>
              <a:rPr lang="en-US" sz="2000" dirty="0"/>
              <a:t> via the </a:t>
            </a:r>
            <a:r>
              <a:rPr lang="en-US" sz="2000" dirty="0">
                <a:solidFill>
                  <a:srgbClr val="7030A0"/>
                </a:solidFill>
              </a:rPr>
              <a:t>on-chip interconnect </a:t>
            </a:r>
            <a:r>
              <a:rPr lang="en-US" sz="2000" dirty="0"/>
              <a:t>if two conditions are satisfied: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700" dirty="0"/>
              <a:t>The VD receives a signal (</a:t>
            </a:r>
            <a:r>
              <a:rPr lang="en-US" sz="1700" i="1" dirty="0" err="1">
                <a:solidFill>
                  <a:schemeClr val="accent2"/>
                </a:solidFill>
              </a:rPr>
              <a:t>video_plane_only</a:t>
            </a:r>
            <a:r>
              <a:rPr lang="en-US" sz="1700" dirty="0"/>
              <a:t>) from the DC indicating that </a:t>
            </a:r>
            <a:r>
              <a:rPr lang="en-US" sz="1700" dirty="0">
                <a:solidFill>
                  <a:schemeClr val="accent2"/>
                </a:solidFill>
              </a:rPr>
              <a:t>only the video plane </a:t>
            </a:r>
            <a:r>
              <a:rPr lang="en-US" sz="1700" dirty="0"/>
              <a:t>needs to be displayed (i.e., no need to merge the frame with any other </a:t>
            </a:r>
            <a:r>
              <a:rPr lang="en-US" sz="1700" dirty="0">
                <a:solidFill>
                  <a:schemeClr val="accent2"/>
                </a:solidFill>
              </a:rPr>
              <a:t>plane</a:t>
            </a:r>
            <a:r>
              <a:rPr lang="en-US" sz="1700" dirty="0"/>
              <a:t> frames)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700" dirty="0"/>
              <a:t>The VD driver sets a flag (</a:t>
            </a:r>
            <a:r>
              <a:rPr lang="en-US" sz="1700" i="1" dirty="0" err="1">
                <a:solidFill>
                  <a:srgbClr val="00B0F0"/>
                </a:solidFill>
              </a:rPr>
              <a:t>single_video</a:t>
            </a:r>
            <a:r>
              <a:rPr lang="en-US" sz="1700" dirty="0"/>
              <a:t>) in the VD indicating that only a </a:t>
            </a:r>
            <a:r>
              <a:rPr lang="en-US" sz="1700" dirty="0">
                <a:solidFill>
                  <a:srgbClr val="00B0F0"/>
                </a:solidFill>
              </a:rPr>
              <a:t>single video application </a:t>
            </a:r>
            <a:r>
              <a:rPr lang="en-US" sz="1700" dirty="0"/>
              <a:t>is running (i.e., no need to merge the frame with any other </a:t>
            </a:r>
            <a:r>
              <a:rPr lang="en-US" sz="1700" dirty="0">
                <a:solidFill>
                  <a:srgbClr val="00B0F0"/>
                </a:solidFill>
              </a:rPr>
              <a:t>video</a:t>
            </a:r>
            <a:r>
              <a:rPr lang="en-US" sz="1700" dirty="0"/>
              <a:t> frames)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12D8918-FFDC-4CB4-BEDA-6D0729A0FDAE}"/>
              </a:ext>
            </a:extLst>
          </p:cNvPr>
          <p:cNvSpPr/>
          <p:nvPr/>
        </p:nvSpPr>
        <p:spPr>
          <a:xfrm>
            <a:off x="2253490" y="2368587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C382135-C39F-4780-A5DD-CC28B4AC131E}"/>
              </a:ext>
            </a:extLst>
          </p:cNvPr>
          <p:cNvSpPr/>
          <p:nvPr/>
        </p:nvSpPr>
        <p:spPr>
          <a:xfrm>
            <a:off x="4052711" y="227505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21EA7A7-6955-4764-9436-3473251DB27F}"/>
              </a:ext>
            </a:extLst>
          </p:cNvPr>
          <p:cNvSpPr/>
          <p:nvPr/>
        </p:nvSpPr>
        <p:spPr>
          <a:xfrm>
            <a:off x="3939229" y="2277063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5CE1821-8C9E-4805-A033-4A9451E14383}"/>
              </a:ext>
            </a:extLst>
          </p:cNvPr>
          <p:cNvSpPr/>
          <p:nvPr/>
        </p:nvSpPr>
        <p:spPr>
          <a:xfrm>
            <a:off x="3804350" y="227505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034F741-2277-42D2-A7AA-32D5CA05FC5C}"/>
              </a:ext>
            </a:extLst>
          </p:cNvPr>
          <p:cNvSpPr/>
          <p:nvPr/>
        </p:nvSpPr>
        <p:spPr>
          <a:xfrm>
            <a:off x="3665210" y="2270718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6C2F11D-0FCD-417F-BF76-ED6056C77731}"/>
              </a:ext>
            </a:extLst>
          </p:cNvPr>
          <p:cNvSpPr/>
          <p:nvPr/>
        </p:nvSpPr>
        <p:spPr>
          <a:xfrm>
            <a:off x="7367727" y="1714610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23D27D4-8CCE-4D50-9A14-445F66021F9C}"/>
              </a:ext>
            </a:extLst>
          </p:cNvPr>
          <p:cNvSpPr/>
          <p:nvPr/>
        </p:nvSpPr>
        <p:spPr>
          <a:xfrm>
            <a:off x="7234380" y="1581500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2178C3A-453D-421E-AFE8-1EC82D4D297E}"/>
              </a:ext>
            </a:extLst>
          </p:cNvPr>
          <p:cNvSpPr/>
          <p:nvPr/>
        </p:nvSpPr>
        <p:spPr>
          <a:xfrm>
            <a:off x="7368152" y="1581325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9767BA6-6F98-49A9-B545-D19BCF2BD78D}"/>
              </a:ext>
            </a:extLst>
          </p:cNvPr>
          <p:cNvSpPr/>
          <p:nvPr/>
        </p:nvSpPr>
        <p:spPr>
          <a:xfrm>
            <a:off x="6497848" y="159259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46D884A-FF82-43AA-9C89-EBB772F2F31C}"/>
              </a:ext>
            </a:extLst>
          </p:cNvPr>
          <p:cNvSpPr/>
          <p:nvPr/>
        </p:nvSpPr>
        <p:spPr>
          <a:xfrm>
            <a:off x="6637551" y="159283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92D5C22-53E6-41BA-9693-637B609E8A93}"/>
              </a:ext>
            </a:extLst>
          </p:cNvPr>
          <p:cNvSpPr/>
          <p:nvPr/>
        </p:nvSpPr>
        <p:spPr>
          <a:xfrm>
            <a:off x="6497848" y="1719942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DC72ECB-B193-4945-99D2-EE18986377BD}"/>
              </a:ext>
            </a:extLst>
          </p:cNvPr>
          <p:cNvSpPr/>
          <p:nvPr/>
        </p:nvSpPr>
        <p:spPr>
          <a:xfrm>
            <a:off x="3520949" y="2242898"/>
            <a:ext cx="678007" cy="16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Buffer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4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3.33333E-6 0.00023 C 0.00105 -0.0007 0.00226 -0.00093 0.00348 -0.00162 C 0.01042 -0.00509 0.00382 -0.00185 0.0073 -0.0044 C 0.00799 -0.00486 0.00886 -0.00486 0.00973 -0.00533 C 0.01268 -0.00671 0.01268 -0.00695 0.01528 -0.0081 C 0.01615 -0.00833 0.01719 -0.00833 0.01806 -0.00903 C 0.02084 -0.01088 0.01789 -0.00903 0.02084 -0.01042 C 0.02136 -0.01065 0.02188 -0.01111 0.02257 -0.01134 C 0.02361 -0.01158 0.02466 -0.01158 0.0257 -0.01181 C 0.029 -0.01204 0.0323 -0.01204 0.03577 -0.01227 L 0.0382 -0.01273 C 0.03889 -0.01273 0.03959 -0.01296 0.04028 -0.0132 C 0.04358 -0.01343 0.04688 -0.01343 0.05035 -0.01366 C 0.05105 -0.01366 0.05174 -0.01389 0.05243 -0.01412 C 0.0632 -0.01458 0.06216 -0.01389 0.0691 -0.01505 C 0.0698 -0.01505 0.07066 -0.01528 0.07153 -0.01551 C 0.07188 -0.01551 0.0724 -0.01574 0.07292 -0.01597 C 0.07466 -0.01829 0.07518 -0.01806 0.0757 -0.0206 C 0.0757 -0.02153 0.07587 -0.02246 0.07605 -0.02338 C 0.07622 -0.02431 0.07674 -0.02616 0.07674 -0.02593 C 0.07674 -0.04005 0.07691 -0.05394 0.07709 -0.06783 C 0.07726 -0.0875 0.07657 -0.08125 0.07778 -0.09051 C 0.07761 -0.10301 0.07778 -0.11574 0.07743 -0.12847 C 0.07726 -0.12894 0.07674 -0.12917 0.07639 -0.1294 C 0.0757 -0.12963 0.07518 -0.12986 0.07466 -0.13033 C 0.07275 -0.13148 0.07327 -0.13171 0.07084 -0.13171 L 0.02709 -0.13218 C 0.02639 -0.13241 0.02587 -0.13241 0.02535 -0.13264 C 0.025 -0.13264 0.02466 -0.13287 0.02431 -0.1331 C 0.02344 -0.13333 0.02257 -0.13357 0.02188 -0.13403 C 0.02118 -0.13426 0.02032 -0.13449 0.0198 -0.13496 C 0.01893 -0.13542 0.01771 -0.13681 0.01771 -0.13658 C 0.01736 -0.13727 0.01719 -0.13773 0.01702 -0.1382 C 0.0165 -0.13889 0.01598 -0.13958 0.01563 -0.14051 C 0.01528 -0.14144 0.01511 -0.14236 0.01493 -0.14329 C 0.01493 -0.1463 0.01511 -0.14954 0.01528 -0.15255 C 0.01528 -0.15324 0.01545 -0.15371 0.01563 -0.1544 C 0.01719 -0.16134 0.01615 -0.15625 0.01702 -0.16042 C 0.01702 -0.16088 0.01893 -0.17269 0.01563 -0.17523 C 0.01511 -0.17546 0.01459 -0.17546 0.01424 -0.1757 C 0.01372 -0.17616 0.0132 -0.17755 0.01285 -0.17708 C 0.01216 -0.17616 0.01268 -0.17454 0.0125 -0.17338 C 0.01216 -0.17199 0.01181 -0.17107 0.01077 -0.17107 C 0.004 -0.1706 -0.00277 -0.17037 -0.00937 -0.17014 C -0.01041 -0.17037 -0.01163 -0.16991 -0.0125 -0.1706 C -0.01302 -0.17107 -0.01284 -0.17222 -0.01284 -0.17292 C -0.01302 -0.17431 -0.01284 -0.1757 -0.01284 -0.17708 " pathEditMode="relative" rAng="0" ptsTypes="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116 L -0.00035 0.00139 C -0.00226 0.00208 -0.00504 0.00162 -0.00591 0.00417 C -0.00712 0.00671 -0.00504 0.00995 -0.00452 0.01273 C -0.0033 0.02107 -0.00452 0.01528 -0.00313 0.0213 C -0.00417 0.03935 -0.00625 0.03195 0.00659 0.03195 L 0.11007 0.03287 L 0.17448 0.03195 C 0.17569 0.03195 0.17691 0.03171 0.17795 0.03079 C 0.17951 0.02986 0.18159 0.02639 0.18281 0.02454 C 0.18559 0.00903 0.1835 0.02153 0.1835 -0.01366 " pathEditMode="relative" rAng="0" ptsTypes="AAAAAAAAAAA">
                                      <p:cBhvr>
                                        <p:cTn id="2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00"/>
                            </p:stCondLst>
                            <p:childTnLst>
                              <p:par>
                                <p:cTn id="39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-3.33333E-6 L 0.14011 -3.33333E-6 C 0.20886 -3.33333E-6 0.29358 -0.01967 0.29358 -0.03541 L 0.29358 -0.07083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6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6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6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6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6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6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0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2.5E-6 0.00023 C 0.00017 0.00926 -0.00018 0.01852 0.00069 0.02801 C 0.00069 0.0294 0.00208 0.03079 0.00278 0.03264 C 0.00312 0.03357 0.00312 0.03472 0.00347 0.03611 C 0.00434 0.03935 0.00521 0.04051 0.00694 0.04329 C 0.00746 0.04537 0.00833 0.04838 0.00833 0.05069 C 0.00833 0.05208 0.00798 0.0537 0.00764 0.05532 C 0.00677 0.05787 0.00156 0.06389 0.00139 0.06435 C -0.00486 0.07222 0.00295 0.0625 -0.00278 0.06898 C -0.00365 0.06968 -0.00417 0.07083 -0.00486 0.07153 C -0.00469 0.07546 -0.00469 0.0794 -0.00417 0.08333 C -0.004 0.08565 -0.0033 0.0875 -0.00278 0.08982 C -0.00243 0.09213 -0.00191 0.09468 -0.00139 0.09699 C -0.00122 0.10093 -0.00104 0.10463 -0.0007 0.10903 C -0.00052 0.11157 2.5E-6 0.11412 2.5E-6 0.11713 C 2.5E-6 0.13009 2.5E-6 0.14282 -0.0007 0.15625 C -0.00087 0.15718 -0.00191 0.15833 -0.00278 0.1588 C -0.00434 0.15949 -0.00608 0.15926 -0.00764 0.15972 L -0.04584 0.15787 C -0.06945 0.15648 -0.05677 0.15463 -0.07222 0.15787 C -0.07188 0.16181 -0.07136 0.16528 -0.07084 0.16898 C -0.07066 0.17037 -0.07049 0.17176 -0.07014 0.17338 C -0.06997 0.17523 -0.06979 0.17708 -0.06945 0.17894 C -0.0691 0.18079 -0.06858 0.18287 -0.06806 0.18542 C -0.06788 0.18657 -0.06771 0.18819 -0.06736 0.18982 C -0.06719 0.19074 -0.06702 0.19213 -0.06667 0.19352 C -0.0665 0.1963 -0.06632 0.19954 -0.06597 0.20255 C -0.0658 0.20463 -0.06528 0.20671 -0.06528 0.20903 C -0.06528 0.21713 -0.0658 0.22523 -0.06597 0.23333 C -0.0658 0.24838 -0.0658 0.26366 -0.06528 0.27894 C -0.06459 0.30532 -0.06459 0.27755 -0.06459 0.28449 " pathEditMode="relative" rAng="0" ptsTypes="AAAAAAAAAAAAAAAAAAAAAAAAAAAAAAAA">
                                      <p:cBhvr>
                                        <p:cTn id="6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117" grpId="0" animBg="1"/>
      <p:bldP spid="117" grpId="1" animBg="1"/>
      <p:bldP spid="118" grpId="0" animBg="1"/>
      <p:bldP spid="118" grpId="1" animBg="1"/>
      <p:bldP spid="121" grpId="0" animBg="1"/>
      <p:bldP spid="122" grpId="0" animBg="1"/>
      <p:bldP spid="124" grpId="0" animBg="1"/>
      <p:bldP spid="125" grpId="0" animBg="1"/>
      <p:bldP spid="125" grpId="1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>
            <a:extLst>
              <a:ext uri="{FF2B5EF4-FFF2-40B4-BE49-F238E27FC236}">
                <a16:creationId xmlns:a16="http://schemas.microsoft.com/office/drawing/2014/main" id="{6A3A18BC-CC1E-4305-9078-DC071D6A9BC6}"/>
              </a:ext>
            </a:extLst>
          </p:cNvPr>
          <p:cNvSpPr/>
          <p:nvPr/>
        </p:nvSpPr>
        <p:spPr>
          <a:xfrm>
            <a:off x="2118986" y="2784693"/>
            <a:ext cx="1276492" cy="144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6FFBD3B7-E713-46B8-A0CB-1FB9AD01AD45}"/>
              </a:ext>
            </a:extLst>
          </p:cNvPr>
          <p:cNvSpPr/>
          <p:nvPr/>
        </p:nvSpPr>
        <p:spPr>
          <a:xfrm>
            <a:off x="822651" y="1305687"/>
            <a:ext cx="3585588" cy="1729688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B5B9C3A-E419-4846-B143-067F54BB45C8}"/>
              </a:ext>
            </a:extLst>
          </p:cNvPr>
          <p:cNvSpPr/>
          <p:nvPr/>
        </p:nvSpPr>
        <p:spPr>
          <a:xfrm>
            <a:off x="6191309" y="1375982"/>
            <a:ext cx="1388136" cy="2242233"/>
          </a:xfrm>
          <a:prstGeom prst="roundRect">
            <a:avLst>
              <a:gd name="adj" fmla="val 12309"/>
            </a:avLst>
          </a:prstGeom>
          <a:solidFill>
            <a:schemeClr val="bg1">
              <a:lumMod val="8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8D72E-8449-4061-A0CE-79E4C83DDA05}"/>
              </a:ext>
            </a:extLst>
          </p:cNvPr>
          <p:cNvSpPr/>
          <p:nvPr/>
        </p:nvSpPr>
        <p:spPr>
          <a:xfrm>
            <a:off x="1654314" y="1827595"/>
            <a:ext cx="972911" cy="584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 Decoder (</a:t>
            </a:r>
            <a:r>
              <a:rPr lang="en-US" sz="1100" i="1" dirty="0">
                <a:solidFill>
                  <a:schemeClr val="tx1"/>
                </a:solidFill>
              </a:rPr>
              <a:t>VD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D4D235-76E8-49FA-88F2-AC736FCD2D32}"/>
              </a:ext>
            </a:extLst>
          </p:cNvPr>
          <p:cNvSpPr/>
          <p:nvPr/>
        </p:nvSpPr>
        <p:spPr>
          <a:xfrm>
            <a:off x="3370680" y="1827593"/>
            <a:ext cx="949067" cy="58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Display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Controller (</a:t>
            </a:r>
            <a:r>
              <a:rPr lang="en-US" sz="1100" i="1" dirty="0">
                <a:solidFill>
                  <a:schemeClr val="tx1"/>
                </a:solidFill>
              </a:rPr>
              <a:t>DC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6A64C-5E57-4E45-928B-4D1799EFD560}"/>
              </a:ext>
            </a:extLst>
          </p:cNvPr>
          <p:cNvSpPr/>
          <p:nvPr/>
        </p:nvSpPr>
        <p:spPr>
          <a:xfrm>
            <a:off x="983732" y="3421579"/>
            <a:ext cx="2821083" cy="577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A7D6495B-0EE1-48F5-B1E8-87ECEA1C1345}"/>
              </a:ext>
            </a:extLst>
          </p:cNvPr>
          <p:cNvSpPr/>
          <p:nvPr/>
        </p:nvSpPr>
        <p:spPr>
          <a:xfrm>
            <a:off x="6076367" y="1298603"/>
            <a:ext cx="1592589" cy="2694581"/>
          </a:xfrm>
          <a:prstGeom prst="roundRect">
            <a:avLst>
              <a:gd name="adj" fmla="val 950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BC5C92-D003-4E7F-A390-96AAA536A943}"/>
              </a:ext>
            </a:extLst>
          </p:cNvPr>
          <p:cNvSpPr/>
          <p:nvPr/>
        </p:nvSpPr>
        <p:spPr>
          <a:xfrm>
            <a:off x="6236157" y="3676080"/>
            <a:ext cx="1217591" cy="241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LCD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Display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F17CCB-A0A8-4180-AFCC-B07DF91D3F61}"/>
              </a:ext>
            </a:extLst>
          </p:cNvPr>
          <p:cNvSpPr/>
          <p:nvPr/>
        </p:nvSpPr>
        <p:spPr>
          <a:xfrm>
            <a:off x="6236158" y="3267227"/>
            <a:ext cx="1217589" cy="2418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LCD Interface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ED835B-439D-4F9D-A846-52446CF17935}"/>
              </a:ext>
            </a:extLst>
          </p:cNvPr>
          <p:cNvSpPr/>
          <p:nvPr/>
        </p:nvSpPr>
        <p:spPr>
          <a:xfrm>
            <a:off x="6236158" y="2794756"/>
            <a:ext cx="1297103" cy="2675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100" dirty="0"/>
              <a:t>Pixel Formatter (PF)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0D0FA5-0032-46EE-BA95-A05BAA79A525}"/>
              </a:ext>
            </a:extLst>
          </p:cNvPr>
          <p:cNvCxnSpPr>
            <a:cxnSpLocks/>
          </p:cNvCxnSpPr>
          <p:nvPr/>
        </p:nvCxnSpPr>
        <p:spPr>
          <a:xfrm>
            <a:off x="6746891" y="3061910"/>
            <a:ext cx="0" cy="201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4F2F75-7F58-4DED-96C1-F1EEC2025F60}"/>
              </a:ext>
            </a:extLst>
          </p:cNvPr>
          <p:cNvSpPr txBox="1"/>
          <p:nvPr/>
        </p:nvSpPr>
        <p:spPr>
          <a:xfrm>
            <a:off x="2709819" y="945084"/>
            <a:ext cx="155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Processor</a:t>
            </a:r>
            <a:endParaRPr lang="en-US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AB50C6-2E53-4935-8A00-A48D9BCE585B}"/>
              </a:ext>
            </a:extLst>
          </p:cNvPr>
          <p:cNvSpPr txBox="1"/>
          <p:nvPr/>
        </p:nvSpPr>
        <p:spPr>
          <a:xfrm>
            <a:off x="5971787" y="945125"/>
            <a:ext cx="178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New</a:t>
            </a:r>
            <a:r>
              <a:rPr lang="en-US" sz="1600" i="1" dirty="0"/>
              <a:t> </a:t>
            </a:r>
            <a:r>
              <a:rPr lang="en-US" sz="1600" b="1" i="1" dirty="0"/>
              <a:t>Display</a:t>
            </a:r>
            <a:r>
              <a:rPr lang="en-US" sz="1600" i="1" dirty="0"/>
              <a:t> </a:t>
            </a:r>
            <a:r>
              <a:rPr lang="en-US" sz="1600" b="1" i="1" dirty="0"/>
              <a:t>Panel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4A9204-B68C-4BA5-85B5-A6ABE95C521D}"/>
              </a:ext>
            </a:extLst>
          </p:cNvPr>
          <p:cNvSpPr/>
          <p:nvPr/>
        </p:nvSpPr>
        <p:spPr>
          <a:xfrm>
            <a:off x="3519920" y="2236547"/>
            <a:ext cx="678007" cy="165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1620F-A294-4BA0-B977-A179C227DCD3}"/>
              </a:ext>
            </a:extLst>
          </p:cNvPr>
          <p:cNvSpPr/>
          <p:nvPr/>
        </p:nvSpPr>
        <p:spPr>
          <a:xfrm>
            <a:off x="3752944" y="3566247"/>
            <a:ext cx="7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/>
              <a:t>DRAM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776FF9-00F6-4270-B158-FABFB6A81B82}"/>
              </a:ext>
            </a:extLst>
          </p:cNvPr>
          <p:cNvSpPr/>
          <p:nvPr/>
        </p:nvSpPr>
        <p:spPr>
          <a:xfrm>
            <a:off x="2425779" y="3460788"/>
            <a:ext cx="132118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DDA70B-08BC-4620-93A3-836F02DE9E86}"/>
              </a:ext>
            </a:extLst>
          </p:cNvPr>
          <p:cNvSpPr/>
          <p:nvPr/>
        </p:nvSpPr>
        <p:spPr>
          <a:xfrm>
            <a:off x="1409934" y="3461145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F43074-D0DF-442D-AE7C-5C9DAD388E77}"/>
              </a:ext>
            </a:extLst>
          </p:cNvPr>
          <p:cNvSpPr txBox="1"/>
          <p:nvPr/>
        </p:nvSpPr>
        <p:spPr>
          <a:xfrm>
            <a:off x="1585483" y="3331190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A0C14F-89E3-46B1-855C-35F644D82DC8}"/>
              </a:ext>
            </a:extLst>
          </p:cNvPr>
          <p:cNvSpPr/>
          <p:nvPr/>
        </p:nvSpPr>
        <p:spPr>
          <a:xfrm>
            <a:off x="1565186" y="1332117"/>
            <a:ext cx="1739867" cy="1800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CPU (application)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CB5027-8551-46D3-9DDF-F16E26A0C101}"/>
              </a:ext>
            </a:extLst>
          </p:cNvPr>
          <p:cNvSpPr/>
          <p:nvPr/>
        </p:nvSpPr>
        <p:spPr>
          <a:xfrm>
            <a:off x="1102999" y="3461503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884FAE-5D36-4CDD-8B3B-97FB00015870}"/>
              </a:ext>
            </a:extLst>
          </p:cNvPr>
          <p:cNvSpPr txBox="1"/>
          <p:nvPr/>
        </p:nvSpPr>
        <p:spPr>
          <a:xfrm>
            <a:off x="1590539" y="3553279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F403A1-4E16-44BE-B197-7D904F0DE590}"/>
              </a:ext>
            </a:extLst>
          </p:cNvPr>
          <p:cNvSpPr/>
          <p:nvPr/>
        </p:nvSpPr>
        <p:spPr>
          <a:xfrm>
            <a:off x="1835885" y="3460788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94D9B3-2162-4FD8-ABEA-9D1835FD821D}"/>
              </a:ext>
            </a:extLst>
          </p:cNvPr>
          <p:cNvSpPr txBox="1"/>
          <p:nvPr/>
        </p:nvSpPr>
        <p:spPr>
          <a:xfrm>
            <a:off x="6599067" y="1316527"/>
            <a:ext cx="58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T-con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A306A4-7020-4ED5-B786-41C9B3A53E5A}"/>
              </a:ext>
            </a:extLst>
          </p:cNvPr>
          <p:cNvSpPr/>
          <p:nvPr/>
        </p:nvSpPr>
        <p:spPr>
          <a:xfrm>
            <a:off x="1872378" y="3482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F47C4A-BA8A-44D0-A45C-80F081A30638}"/>
              </a:ext>
            </a:extLst>
          </p:cNvPr>
          <p:cNvSpPr/>
          <p:nvPr/>
        </p:nvSpPr>
        <p:spPr>
          <a:xfrm>
            <a:off x="1984539" y="3482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E92A4F-BCCE-450A-AFAC-B63A4D0E1B0B}"/>
              </a:ext>
            </a:extLst>
          </p:cNvPr>
          <p:cNvSpPr/>
          <p:nvPr/>
        </p:nvSpPr>
        <p:spPr>
          <a:xfrm>
            <a:off x="1872378" y="356002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7B9A78-653B-4FBF-AE22-C3CB0DA4E6D9}"/>
              </a:ext>
            </a:extLst>
          </p:cNvPr>
          <p:cNvSpPr/>
          <p:nvPr/>
        </p:nvSpPr>
        <p:spPr>
          <a:xfrm>
            <a:off x="1984539" y="356002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081469-16B5-4557-8271-27C7FAF8FCFC}"/>
              </a:ext>
            </a:extLst>
          </p:cNvPr>
          <p:cNvSpPr/>
          <p:nvPr/>
        </p:nvSpPr>
        <p:spPr>
          <a:xfrm>
            <a:off x="1872378" y="367065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16D00B-C5F3-47C3-85FD-BB3E92114B9F}"/>
              </a:ext>
            </a:extLst>
          </p:cNvPr>
          <p:cNvSpPr/>
          <p:nvPr/>
        </p:nvSpPr>
        <p:spPr>
          <a:xfrm>
            <a:off x="1984539" y="367065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B156A5-EBAA-46B2-BCB8-2BC50A300C9F}"/>
              </a:ext>
            </a:extLst>
          </p:cNvPr>
          <p:cNvSpPr/>
          <p:nvPr/>
        </p:nvSpPr>
        <p:spPr>
          <a:xfrm>
            <a:off x="1872378" y="3750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4F96E2-C0FB-4932-8366-C0AF72C1569D}"/>
              </a:ext>
            </a:extLst>
          </p:cNvPr>
          <p:cNvSpPr/>
          <p:nvPr/>
        </p:nvSpPr>
        <p:spPr>
          <a:xfrm>
            <a:off x="1984539" y="3750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7E4077-86B2-4EC3-8138-EE3AA8C5D7D5}"/>
              </a:ext>
            </a:extLst>
          </p:cNvPr>
          <p:cNvSpPr txBox="1"/>
          <p:nvPr/>
        </p:nvSpPr>
        <p:spPr>
          <a:xfrm>
            <a:off x="1819392" y="3499739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BFC30D-0544-423F-BD6F-15D995D110AC}"/>
              </a:ext>
            </a:extLst>
          </p:cNvPr>
          <p:cNvSpPr/>
          <p:nvPr/>
        </p:nvSpPr>
        <p:spPr>
          <a:xfrm>
            <a:off x="1125400" y="3779250"/>
            <a:ext cx="11288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Encoded Frames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CCCE54-7EA7-4EFC-AE40-5E136B2DF605}"/>
              </a:ext>
            </a:extLst>
          </p:cNvPr>
          <p:cNvSpPr/>
          <p:nvPr/>
        </p:nvSpPr>
        <p:spPr>
          <a:xfrm>
            <a:off x="2549967" y="3771380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Frame Buffer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B496EA-644A-4F85-8331-7DBA81CC390E}"/>
              </a:ext>
            </a:extLst>
          </p:cNvPr>
          <p:cNvSpPr/>
          <p:nvPr/>
        </p:nvSpPr>
        <p:spPr>
          <a:xfrm>
            <a:off x="1868808" y="2256427"/>
            <a:ext cx="742735" cy="1053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E9A9AE-4855-4149-AF79-2291E63B97DF}"/>
              </a:ext>
            </a:extLst>
          </p:cNvPr>
          <p:cNvSpPr/>
          <p:nvPr/>
        </p:nvSpPr>
        <p:spPr>
          <a:xfrm>
            <a:off x="1932819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785F77-C2BD-4EC3-98EB-C96633229B35}"/>
              </a:ext>
            </a:extLst>
          </p:cNvPr>
          <p:cNvSpPr/>
          <p:nvPr/>
        </p:nvSpPr>
        <p:spPr>
          <a:xfrm>
            <a:off x="2044982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DEB423-2533-4316-9A6C-61186A7D3742}"/>
              </a:ext>
            </a:extLst>
          </p:cNvPr>
          <p:cNvSpPr/>
          <p:nvPr/>
        </p:nvSpPr>
        <p:spPr>
          <a:xfrm>
            <a:off x="2155070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B596D0-15D9-4D62-8A73-7EB5613AD6F1}"/>
              </a:ext>
            </a:extLst>
          </p:cNvPr>
          <p:cNvSpPr/>
          <p:nvPr/>
        </p:nvSpPr>
        <p:spPr>
          <a:xfrm>
            <a:off x="2379155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8BA2C87-3BF5-4D2C-A002-78946D3271AE}"/>
              </a:ext>
            </a:extLst>
          </p:cNvPr>
          <p:cNvSpPr/>
          <p:nvPr/>
        </p:nvSpPr>
        <p:spPr>
          <a:xfrm>
            <a:off x="2490147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4843E3-6617-41A3-8059-F152612753ED}"/>
              </a:ext>
            </a:extLst>
          </p:cNvPr>
          <p:cNvSpPr txBox="1"/>
          <p:nvPr/>
        </p:nvSpPr>
        <p:spPr>
          <a:xfrm>
            <a:off x="2198229" y="2144926"/>
            <a:ext cx="170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DEB78E-C226-4FBE-AE49-5754AA130405}"/>
              </a:ext>
            </a:extLst>
          </p:cNvPr>
          <p:cNvSpPr/>
          <p:nvPr/>
        </p:nvSpPr>
        <p:spPr>
          <a:xfrm>
            <a:off x="983731" y="1012653"/>
            <a:ext cx="859464" cy="17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Network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Rounded Rectangle 3">
            <a:extLst>
              <a:ext uri="{FF2B5EF4-FFF2-40B4-BE49-F238E27FC236}">
                <a16:creationId xmlns:a16="http://schemas.microsoft.com/office/drawing/2014/main" id="{0EF4C00B-37B5-4A34-B69A-F1A5D18317FD}"/>
              </a:ext>
            </a:extLst>
          </p:cNvPr>
          <p:cNvSpPr/>
          <p:nvPr/>
        </p:nvSpPr>
        <p:spPr>
          <a:xfrm>
            <a:off x="943246" y="970691"/>
            <a:ext cx="947003" cy="308759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0BAF4C-BC09-4695-A40C-282C23D92467}"/>
              </a:ext>
            </a:extLst>
          </p:cNvPr>
          <p:cNvSpPr txBox="1"/>
          <p:nvPr/>
        </p:nvSpPr>
        <p:spPr>
          <a:xfrm>
            <a:off x="1689664" y="935817"/>
            <a:ext cx="93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Chipset</a:t>
            </a:r>
            <a:endParaRPr lang="en-US" b="1" i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801128-8307-4FF4-8129-99BE780F259B}"/>
              </a:ext>
            </a:extLst>
          </p:cNvPr>
          <p:cNvSpPr/>
          <p:nvPr/>
        </p:nvSpPr>
        <p:spPr>
          <a:xfrm>
            <a:off x="906454" y="1614116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3399A56-202E-4512-8B65-BBC70A348C80}"/>
              </a:ext>
            </a:extLst>
          </p:cNvPr>
          <p:cNvSpPr/>
          <p:nvPr/>
        </p:nvSpPr>
        <p:spPr>
          <a:xfrm>
            <a:off x="906454" y="2234413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ED4A9E-9D04-4912-85FC-B255CAE41998}"/>
              </a:ext>
            </a:extLst>
          </p:cNvPr>
          <p:cNvSpPr txBox="1"/>
          <p:nvPr/>
        </p:nvSpPr>
        <p:spPr>
          <a:xfrm rot="5400000">
            <a:off x="942777" y="1957881"/>
            <a:ext cx="245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400" dirty="0"/>
              <a:t>…</a:t>
            </a:r>
            <a:endParaRPr lang="en-US" sz="14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40BEC0B-A91D-4DA9-9AFE-3BCFD7D9B4DA}"/>
              </a:ext>
            </a:extLst>
          </p:cNvPr>
          <p:cNvCxnSpPr/>
          <p:nvPr/>
        </p:nvCxnSpPr>
        <p:spPr>
          <a:xfrm>
            <a:off x="6752987" y="3511431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2">
            <a:extLst>
              <a:ext uri="{FF2B5EF4-FFF2-40B4-BE49-F238E27FC236}">
                <a16:creationId xmlns:a16="http://schemas.microsoft.com/office/drawing/2014/main" id="{88A9C4F0-1273-4075-801F-89490F10D267}"/>
              </a:ext>
            </a:extLst>
          </p:cNvPr>
          <p:cNvSpPr/>
          <p:nvPr/>
        </p:nvSpPr>
        <p:spPr>
          <a:xfrm>
            <a:off x="3316333" y="1612524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empty</a:t>
            </a:r>
          </a:p>
        </p:txBody>
      </p:sp>
      <p:sp>
        <p:nvSpPr>
          <p:cNvPr id="53" name="Rectangle 11">
            <a:extLst>
              <a:ext uri="{FF2B5EF4-FFF2-40B4-BE49-F238E27FC236}">
                <a16:creationId xmlns:a16="http://schemas.microsoft.com/office/drawing/2014/main" id="{A41F1F7D-2A66-4D45-8B0F-5F6B76FC891B}"/>
              </a:ext>
            </a:extLst>
          </p:cNvPr>
          <p:cNvSpPr/>
          <p:nvPr/>
        </p:nvSpPr>
        <p:spPr>
          <a:xfrm>
            <a:off x="2711104" y="1629661"/>
            <a:ext cx="552357" cy="269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PMU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E68E57A5-1396-40A1-8C58-EC5B648050B6}"/>
              </a:ext>
            </a:extLst>
          </p:cNvPr>
          <p:cNvCxnSpPr>
            <a:cxnSpLocks/>
            <a:stCxn id="8" idx="0"/>
          </p:cNvCxnSpPr>
          <p:nvPr/>
        </p:nvCxnSpPr>
        <p:spPr>
          <a:xfrm rot="16200000" flipV="1">
            <a:off x="3478454" y="1460835"/>
            <a:ext cx="148563" cy="584957"/>
          </a:xfrm>
          <a:prstGeom prst="bentConnector2">
            <a:avLst/>
          </a:prstGeom>
          <a:ln cap="rnd"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F97C962E-6AE5-4E68-9FF4-BF6C37FD690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52648" y="1686550"/>
            <a:ext cx="656549" cy="1410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Rectangle 42">
            <a:extLst>
              <a:ext uri="{FF2B5EF4-FFF2-40B4-BE49-F238E27FC236}">
                <a16:creationId xmlns:a16="http://schemas.microsoft.com/office/drawing/2014/main" id="{3E114A7A-D7EC-439E-86DA-53EF3EBCDEE7}"/>
              </a:ext>
            </a:extLst>
          </p:cNvPr>
          <p:cNvSpPr/>
          <p:nvPr/>
        </p:nvSpPr>
        <p:spPr>
          <a:xfrm>
            <a:off x="2029781" y="1629291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wakeup</a:t>
            </a: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6632B703-763A-4607-B9A4-A1D4CD1C409E}"/>
              </a:ext>
            </a:extLst>
          </p:cNvPr>
          <p:cNvSpPr/>
          <p:nvPr/>
        </p:nvSpPr>
        <p:spPr>
          <a:xfrm>
            <a:off x="2712707" y="2150455"/>
            <a:ext cx="549148" cy="268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C8C88C99-5C85-412C-BA19-8F7EB9769D02}"/>
              </a:ext>
            </a:extLst>
          </p:cNvPr>
          <p:cNvCxnSpPr>
            <a:cxnSpLocks/>
          </p:cNvCxnSpPr>
          <p:nvPr/>
        </p:nvCxnSpPr>
        <p:spPr>
          <a:xfrm rot="5400000">
            <a:off x="2956982" y="2024905"/>
            <a:ext cx="25110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Rectangle 42">
            <a:extLst>
              <a:ext uri="{FF2B5EF4-FFF2-40B4-BE49-F238E27FC236}">
                <a16:creationId xmlns:a16="http://schemas.microsoft.com/office/drawing/2014/main" id="{84708A0B-16EF-41F9-9A85-EC1D32F571B4}"/>
              </a:ext>
            </a:extLst>
          </p:cNvPr>
          <p:cNvSpPr/>
          <p:nvPr/>
        </p:nvSpPr>
        <p:spPr>
          <a:xfrm>
            <a:off x="2565963" y="1849148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wakeup</a:t>
            </a:r>
          </a:p>
        </p:txBody>
      </p:sp>
      <p:cxnSp>
        <p:nvCxnSpPr>
          <p:cNvPr id="60" name="Straight Arrow Connector 22">
            <a:extLst>
              <a:ext uri="{FF2B5EF4-FFF2-40B4-BE49-F238E27FC236}">
                <a16:creationId xmlns:a16="http://schemas.microsoft.com/office/drawing/2014/main" id="{CA07431B-07C1-416D-B636-C11B7FC0CBC2}"/>
              </a:ext>
            </a:extLst>
          </p:cNvPr>
          <p:cNvCxnSpPr>
            <a:cxnSpLocks/>
          </p:cNvCxnSpPr>
          <p:nvPr/>
        </p:nvCxnSpPr>
        <p:spPr>
          <a:xfrm flipH="1">
            <a:off x="1338039" y="2617723"/>
            <a:ext cx="292247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7">
            <a:extLst>
              <a:ext uri="{FF2B5EF4-FFF2-40B4-BE49-F238E27FC236}">
                <a16:creationId xmlns:a16="http://schemas.microsoft.com/office/drawing/2014/main" id="{E0B08EBB-1DE3-4E23-9F10-F47A7BB001C5}"/>
              </a:ext>
            </a:extLst>
          </p:cNvPr>
          <p:cNvCxnSpPr>
            <a:cxnSpLocks/>
          </p:cNvCxnSpPr>
          <p:nvPr/>
        </p:nvCxnSpPr>
        <p:spPr>
          <a:xfrm flipV="1">
            <a:off x="3942683" y="2410570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27">
            <a:extLst>
              <a:ext uri="{FF2B5EF4-FFF2-40B4-BE49-F238E27FC236}">
                <a16:creationId xmlns:a16="http://schemas.microsoft.com/office/drawing/2014/main" id="{92EB39B9-2A45-4037-94A2-BC3D090BFCAA}"/>
              </a:ext>
            </a:extLst>
          </p:cNvPr>
          <p:cNvCxnSpPr>
            <a:cxnSpLocks/>
          </p:cNvCxnSpPr>
          <p:nvPr/>
        </p:nvCxnSpPr>
        <p:spPr>
          <a:xfrm flipV="1">
            <a:off x="2987280" y="240275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27">
            <a:extLst>
              <a:ext uri="{FF2B5EF4-FFF2-40B4-BE49-F238E27FC236}">
                <a16:creationId xmlns:a16="http://schemas.microsoft.com/office/drawing/2014/main" id="{5F51773B-6C03-497E-832E-6BBF0828152D}"/>
              </a:ext>
            </a:extLst>
          </p:cNvPr>
          <p:cNvCxnSpPr>
            <a:cxnSpLocks/>
          </p:cNvCxnSpPr>
          <p:nvPr/>
        </p:nvCxnSpPr>
        <p:spPr>
          <a:xfrm flipV="1">
            <a:off x="2220852" y="240275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27">
            <a:extLst>
              <a:ext uri="{FF2B5EF4-FFF2-40B4-BE49-F238E27FC236}">
                <a16:creationId xmlns:a16="http://schemas.microsoft.com/office/drawing/2014/main" id="{A3DA1FF0-5594-4D5F-954E-6CCE4B33FF7D}"/>
              </a:ext>
            </a:extLst>
          </p:cNvPr>
          <p:cNvCxnSpPr>
            <a:cxnSpLocks/>
          </p:cNvCxnSpPr>
          <p:nvPr/>
        </p:nvCxnSpPr>
        <p:spPr>
          <a:xfrm flipV="1">
            <a:off x="1454993" y="1180061"/>
            <a:ext cx="0" cy="144267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27BE9F2-CF4A-4F0F-B6E4-B3ADDAFB50DF}"/>
              </a:ext>
            </a:extLst>
          </p:cNvPr>
          <p:cNvSpPr txBox="1"/>
          <p:nvPr/>
        </p:nvSpPr>
        <p:spPr>
          <a:xfrm>
            <a:off x="1246931" y="2566066"/>
            <a:ext cx="91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Interconnect</a:t>
            </a:r>
          </a:p>
        </p:txBody>
      </p:sp>
      <p:cxnSp>
        <p:nvCxnSpPr>
          <p:cNvPr id="66" name="Straight Arrow Connector 27">
            <a:extLst>
              <a:ext uri="{FF2B5EF4-FFF2-40B4-BE49-F238E27FC236}">
                <a16:creationId xmlns:a16="http://schemas.microsoft.com/office/drawing/2014/main" id="{C564B4CC-D811-42C5-87CD-21BDD6878FA9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2754611" y="2611372"/>
            <a:ext cx="2623" cy="17332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27">
            <a:extLst>
              <a:ext uri="{FF2B5EF4-FFF2-40B4-BE49-F238E27FC236}">
                <a16:creationId xmlns:a16="http://schemas.microsoft.com/office/drawing/2014/main" id="{646A4775-3482-4EE6-8C00-9E09615A7285}"/>
              </a:ext>
            </a:extLst>
          </p:cNvPr>
          <p:cNvCxnSpPr>
            <a:cxnSpLocks/>
          </p:cNvCxnSpPr>
          <p:nvPr/>
        </p:nvCxnSpPr>
        <p:spPr>
          <a:xfrm flipV="1">
            <a:off x="2757231" y="2928713"/>
            <a:ext cx="0" cy="487019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Curved 175">
            <a:extLst>
              <a:ext uri="{FF2B5EF4-FFF2-40B4-BE49-F238E27FC236}">
                <a16:creationId xmlns:a16="http://schemas.microsoft.com/office/drawing/2014/main" id="{D9172555-83FD-441D-822F-59D1D9D61770}"/>
              </a:ext>
            </a:extLst>
          </p:cNvPr>
          <p:cNvCxnSpPr>
            <a:cxnSpLocks/>
            <a:stCxn id="22" idx="3"/>
            <a:endCxn id="84" idx="7"/>
          </p:cNvCxnSpPr>
          <p:nvPr/>
        </p:nvCxnSpPr>
        <p:spPr>
          <a:xfrm>
            <a:off x="3305054" y="1422130"/>
            <a:ext cx="890359" cy="424689"/>
          </a:xfrm>
          <a:prstGeom prst="curved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39">
            <a:extLst>
              <a:ext uri="{FF2B5EF4-FFF2-40B4-BE49-F238E27FC236}">
                <a16:creationId xmlns:a16="http://schemas.microsoft.com/office/drawing/2014/main" id="{C453394B-5622-4ABC-AAAC-739818D0E733}"/>
              </a:ext>
            </a:extLst>
          </p:cNvPr>
          <p:cNvSpPr/>
          <p:nvPr/>
        </p:nvSpPr>
        <p:spPr>
          <a:xfrm>
            <a:off x="4111809" y="1833515"/>
            <a:ext cx="97947" cy="908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85" name="Connector: Curved 175">
            <a:extLst>
              <a:ext uri="{FF2B5EF4-FFF2-40B4-BE49-F238E27FC236}">
                <a16:creationId xmlns:a16="http://schemas.microsoft.com/office/drawing/2014/main" id="{00AAA9C7-0509-4D4F-832B-12DB6DB0A0CA}"/>
              </a:ext>
            </a:extLst>
          </p:cNvPr>
          <p:cNvCxnSpPr>
            <a:cxnSpLocks/>
            <a:stCxn id="84" idx="1"/>
            <a:endCxn id="86" idx="1"/>
          </p:cNvCxnSpPr>
          <p:nvPr/>
        </p:nvCxnSpPr>
        <p:spPr>
          <a:xfrm rot="16200000" flipV="1">
            <a:off x="2939918" y="660581"/>
            <a:ext cx="19211" cy="2353261"/>
          </a:xfrm>
          <a:prstGeom prst="curvedConnector3">
            <a:avLst>
              <a:gd name="adj1" fmla="val 1590568"/>
            </a:avLst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39">
            <a:extLst>
              <a:ext uri="{FF2B5EF4-FFF2-40B4-BE49-F238E27FC236}">
                <a16:creationId xmlns:a16="http://schemas.microsoft.com/office/drawing/2014/main" id="{6BD52BDA-BB21-4174-A049-8D3DD9B99E30}"/>
              </a:ext>
            </a:extLst>
          </p:cNvPr>
          <p:cNvSpPr/>
          <p:nvPr/>
        </p:nvSpPr>
        <p:spPr>
          <a:xfrm>
            <a:off x="1758548" y="1814305"/>
            <a:ext cx="97947" cy="908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7" name="Rectangle 29">
            <a:extLst>
              <a:ext uri="{FF2B5EF4-FFF2-40B4-BE49-F238E27FC236}">
                <a16:creationId xmlns:a16="http://schemas.microsoft.com/office/drawing/2014/main" id="{49D78B77-73C0-428E-9CE4-746819EA8A70}"/>
              </a:ext>
            </a:extLst>
          </p:cNvPr>
          <p:cNvSpPr/>
          <p:nvPr/>
        </p:nvSpPr>
        <p:spPr>
          <a:xfrm>
            <a:off x="1084548" y="1430757"/>
            <a:ext cx="1285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video_plane_only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8" name="Rectangle 29">
            <a:extLst>
              <a:ext uri="{FF2B5EF4-FFF2-40B4-BE49-F238E27FC236}">
                <a16:creationId xmlns:a16="http://schemas.microsoft.com/office/drawing/2014/main" id="{61185E4A-3F74-4255-A6EB-828BCAAF3991}"/>
              </a:ext>
            </a:extLst>
          </p:cNvPr>
          <p:cNvSpPr/>
          <p:nvPr/>
        </p:nvSpPr>
        <p:spPr>
          <a:xfrm>
            <a:off x="3705860" y="1337297"/>
            <a:ext cx="786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video</a:t>
            </a:r>
            <a:endParaRPr lang="en-US" sz="11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0" name="Connector: Curved 141">
            <a:extLst>
              <a:ext uri="{FF2B5EF4-FFF2-40B4-BE49-F238E27FC236}">
                <a16:creationId xmlns:a16="http://schemas.microsoft.com/office/drawing/2014/main" id="{6C498AC4-EF19-4668-A84C-F5AEE84F7251}"/>
              </a:ext>
            </a:extLst>
          </p:cNvPr>
          <p:cNvCxnSpPr>
            <a:cxnSpLocks/>
            <a:stCxn id="57" idx="3"/>
          </p:cNvCxnSpPr>
          <p:nvPr/>
        </p:nvCxnSpPr>
        <p:spPr>
          <a:xfrm flipV="1">
            <a:off x="3261856" y="2135847"/>
            <a:ext cx="114943" cy="148852"/>
          </a:xfrm>
          <a:prstGeom prst="curvedConnector2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29">
            <a:extLst>
              <a:ext uri="{FF2B5EF4-FFF2-40B4-BE49-F238E27FC236}">
                <a16:creationId xmlns:a16="http://schemas.microsoft.com/office/drawing/2014/main" id="{97DCA580-BEF3-4A9F-A3B7-49FF8704C910}"/>
              </a:ext>
            </a:extLst>
          </p:cNvPr>
          <p:cNvSpPr/>
          <p:nvPr/>
        </p:nvSpPr>
        <p:spPr>
          <a:xfrm>
            <a:off x="3149735" y="2017699"/>
            <a:ext cx="358663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9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gfx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2" name="Straight Arrow Connector 6">
            <a:extLst>
              <a:ext uri="{FF2B5EF4-FFF2-40B4-BE49-F238E27FC236}">
                <a16:creationId xmlns:a16="http://schemas.microsoft.com/office/drawing/2014/main" id="{29670D2A-5EDA-40B7-8662-DCF654A351DD}"/>
              </a:ext>
            </a:extLst>
          </p:cNvPr>
          <p:cNvCxnSpPr>
            <a:cxnSpLocks/>
            <a:stCxn id="104" idx="2"/>
          </p:cNvCxnSpPr>
          <p:nvPr/>
        </p:nvCxnSpPr>
        <p:spPr>
          <a:xfrm>
            <a:off x="7378602" y="2328847"/>
            <a:ext cx="0" cy="455847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10">
            <a:extLst>
              <a:ext uri="{FF2B5EF4-FFF2-40B4-BE49-F238E27FC236}">
                <a16:creationId xmlns:a16="http://schemas.microsoft.com/office/drawing/2014/main" id="{5CA9EBAB-09F1-423C-A29C-80739BF442B2}"/>
              </a:ext>
            </a:extLst>
          </p:cNvPr>
          <p:cNvSpPr/>
          <p:nvPr/>
        </p:nvSpPr>
        <p:spPr>
          <a:xfrm>
            <a:off x="6482344" y="1560294"/>
            <a:ext cx="513273" cy="3773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300" dirty="0"/>
          </a:p>
        </p:txBody>
      </p:sp>
      <p:cxnSp>
        <p:nvCxnSpPr>
          <p:cNvPr id="94" name="Straight Connector 49">
            <a:extLst>
              <a:ext uri="{FF2B5EF4-FFF2-40B4-BE49-F238E27FC236}">
                <a16:creationId xmlns:a16="http://schemas.microsoft.com/office/drawing/2014/main" id="{998166B6-28A3-42CF-B4B3-64378EB947B5}"/>
              </a:ext>
            </a:extLst>
          </p:cNvPr>
          <p:cNvCxnSpPr>
            <a:cxnSpLocks/>
            <a:stCxn id="98" idx="2"/>
          </p:cNvCxnSpPr>
          <p:nvPr/>
        </p:nvCxnSpPr>
        <p:spPr>
          <a:xfrm>
            <a:off x="6668358" y="2217586"/>
            <a:ext cx="0" cy="210091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4">
            <a:extLst>
              <a:ext uri="{FF2B5EF4-FFF2-40B4-BE49-F238E27FC236}">
                <a16:creationId xmlns:a16="http://schemas.microsoft.com/office/drawing/2014/main" id="{B22CDE94-6148-4027-8AB2-84EE30BCFBEB}"/>
              </a:ext>
            </a:extLst>
          </p:cNvPr>
          <p:cNvSpPr/>
          <p:nvPr/>
        </p:nvSpPr>
        <p:spPr>
          <a:xfrm>
            <a:off x="6235889" y="2354153"/>
            <a:ext cx="961244" cy="2784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Receiver</a:t>
            </a:r>
          </a:p>
        </p:txBody>
      </p:sp>
      <p:sp>
        <p:nvSpPr>
          <p:cNvPr id="96" name="Rectangle 10">
            <a:extLst>
              <a:ext uri="{FF2B5EF4-FFF2-40B4-BE49-F238E27FC236}">
                <a16:creationId xmlns:a16="http://schemas.microsoft.com/office/drawing/2014/main" id="{7017006D-41DD-47D5-83A7-C873601940AF}"/>
              </a:ext>
            </a:extLst>
          </p:cNvPr>
          <p:cNvSpPr/>
          <p:nvPr/>
        </p:nvSpPr>
        <p:spPr>
          <a:xfrm>
            <a:off x="7018474" y="1560294"/>
            <a:ext cx="474687" cy="3773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3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251DEB-D355-441E-8DFD-84AAC9763D8D}"/>
              </a:ext>
            </a:extLst>
          </p:cNvPr>
          <p:cNvSpPr/>
          <p:nvPr/>
        </p:nvSpPr>
        <p:spPr>
          <a:xfrm>
            <a:off x="6640748" y="1561263"/>
            <a:ext cx="7014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DRFB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8" name="Flowchart: Manual Operation 97">
            <a:extLst>
              <a:ext uri="{FF2B5EF4-FFF2-40B4-BE49-F238E27FC236}">
                <a16:creationId xmlns:a16="http://schemas.microsoft.com/office/drawing/2014/main" id="{6811DFDD-7F61-441E-B0F9-462567DD0176}"/>
              </a:ext>
            </a:extLst>
          </p:cNvPr>
          <p:cNvSpPr/>
          <p:nvPr/>
        </p:nvSpPr>
        <p:spPr>
          <a:xfrm>
            <a:off x="6486889" y="2124782"/>
            <a:ext cx="362943" cy="92804"/>
          </a:xfrm>
          <a:prstGeom prst="flowChartManualOperati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812B657D-C274-437E-A81A-0BB49E43809A}"/>
              </a:ext>
            </a:extLst>
          </p:cNvPr>
          <p:cNvCxnSpPr>
            <a:cxnSpLocks/>
            <a:stCxn id="100" idx="7"/>
            <a:endCxn id="108" idx="4"/>
          </p:cNvCxnSpPr>
          <p:nvPr/>
        </p:nvCxnSpPr>
        <p:spPr>
          <a:xfrm rot="5400000" flipH="1" flipV="1">
            <a:off x="6827659" y="1863914"/>
            <a:ext cx="178723" cy="319537"/>
          </a:xfrm>
          <a:prstGeom prst="bentConnector3">
            <a:avLst>
              <a:gd name="adj1" fmla="val 38157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0" name="Oval 37">
            <a:extLst>
              <a:ext uri="{FF2B5EF4-FFF2-40B4-BE49-F238E27FC236}">
                <a16:creationId xmlns:a16="http://schemas.microsoft.com/office/drawing/2014/main" id="{46B56255-DE94-4614-A4F2-915F1DFF5A7D}"/>
              </a:ext>
            </a:extLst>
          </p:cNvPr>
          <p:cNvSpPr/>
          <p:nvPr/>
        </p:nvSpPr>
        <p:spPr>
          <a:xfrm flipH="1">
            <a:off x="6750557" y="210634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CFE76305-C39D-4A55-928C-3F3DAE88EB2A}"/>
              </a:ext>
            </a:extLst>
          </p:cNvPr>
          <p:cNvCxnSpPr>
            <a:cxnSpLocks/>
            <a:stCxn id="102" idx="7"/>
            <a:endCxn id="103" idx="5"/>
          </p:cNvCxnSpPr>
          <p:nvPr/>
        </p:nvCxnSpPr>
        <p:spPr>
          <a:xfrm rot="16200000" flipV="1">
            <a:off x="6450729" y="2030073"/>
            <a:ext cx="160215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2" name="Oval 37">
            <a:extLst>
              <a:ext uri="{FF2B5EF4-FFF2-40B4-BE49-F238E27FC236}">
                <a16:creationId xmlns:a16="http://schemas.microsoft.com/office/drawing/2014/main" id="{C13D5123-2781-40F8-BD0E-B5247D6FE151}"/>
              </a:ext>
            </a:extLst>
          </p:cNvPr>
          <p:cNvSpPr/>
          <p:nvPr/>
        </p:nvSpPr>
        <p:spPr>
          <a:xfrm flipH="1">
            <a:off x="6524141" y="2103486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37">
            <a:extLst>
              <a:ext uri="{FF2B5EF4-FFF2-40B4-BE49-F238E27FC236}">
                <a16:creationId xmlns:a16="http://schemas.microsoft.com/office/drawing/2014/main" id="{6AA666AF-9A73-42CA-A7F7-ABD25950263B}"/>
              </a:ext>
            </a:extLst>
          </p:cNvPr>
          <p:cNvSpPr/>
          <p:nvPr/>
        </p:nvSpPr>
        <p:spPr>
          <a:xfrm flipH="1">
            <a:off x="6524140" y="1910942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Flowchart: Manual Operation 103">
            <a:extLst>
              <a:ext uri="{FF2B5EF4-FFF2-40B4-BE49-F238E27FC236}">
                <a16:creationId xmlns:a16="http://schemas.microsoft.com/office/drawing/2014/main" id="{863063CF-7DD8-4757-A33A-37B745588F75}"/>
              </a:ext>
            </a:extLst>
          </p:cNvPr>
          <p:cNvSpPr/>
          <p:nvPr/>
        </p:nvSpPr>
        <p:spPr>
          <a:xfrm>
            <a:off x="7197133" y="2236043"/>
            <a:ext cx="362943" cy="92804"/>
          </a:xfrm>
          <a:prstGeom prst="flowChartManualOperation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37">
            <a:extLst>
              <a:ext uri="{FF2B5EF4-FFF2-40B4-BE49-F238E27FC236}">
                <a16:creationId xmlns:a16="http://schemas.microsoft.com/office/drawing/2014/main" id="{BEA999C6-FAF9-404E-86BE-D5BAA673DCFD}"/>
              </a:ext>
            </a:extLst>
          </p:cNvPr>
          <p:cNvSpPr/>
          <p:nvPr/>
        </p:nvSpPr>
        <p:spPr>
          <a:xfrm flipH="1">
            <a:off x="7254988" y="222533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07E64C1C-093A-42EE-B10F-1E9775B27FA1}"/>
              </a:ext>
            </a:extLst>
          </p:cNvPr>
          <p:cNvCxnSpPr>
            <a:cxnSpLocks/>
            <a:stCxn id="107" idx="4"/>
            <a:endCxn id="105" idx="1"/>
          </p:cNvCxnSpPr>
          <p:nvPr/>
        </p:nvCxnSpPr>
        <p:spPr>
          <a:xfrm rot="16200000" flipH="1">
            <a:off x="6957385" y="1895407"/>
            <a:ext cx="290816" cy="382433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7" name="Oval 37">
            <a:extLst>
              <a:ext uri="{FF2B5EF4-FFF2-40B4-BE49-F238E27FC236}">
                <a16:creationId xmlns:a16="http://schemas.microsoft.com/office/drawing/2014/main" id="{8D85C7DB-2129-4A51-A072-19399E36BBEB}"/>
              </a:ext>
            </a:extLst>
          </p:cNvPr>
          <p:cNvSpPr/>
          <p:nvPr/>
        </p:nvSpPr>
        <p:spPr>
          <a:xfrm flipH="1">
            <a:off x="6888720" y="189549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37">
            <a:extLst>
              <a:ext uri="{FF2B5EF4-FFF2-40B4-BE49-F238E27FC236}">
                <a16:creationId xmlns:a16="http://schemas.microsoft.com/office/drawing/2014/main" id="{E02B191C-76AD-4600-AAE9-575C2E686A89}"/>
              </a:ext>
            </a:extLst>
          </p:cNvPr>
          <p:cNvSpPr/>
          <p:nvPr/>
        </p:nvSpPr>
        <p:spPr>
          <a:xfrm flipH="1">
            <a:off x="7053930" y="1888602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37">
            <a:extLst>
              <a:ext uri="{FF2B5EF4-FFF2-40B4-BE49-F238E27FC236}">
                <a16:creationId xmlns:a16="http://schemas.microsoft.com/office/drawing/2014/main" id="{7CA0AB6C-C4B7-483A-86FA-3D7B261EC6BD}"/>
              </a:ext>
            </a:extLst>
          </p:cNvPr>
          <p:cNvSpPr/>
          <p:nvPr/>
        </p:nvSpPr>
        <p:spPr>
          <a:xfrm flipH="1">
            <a:off x="7415289" y="1896123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37">
            <a:extLst>
              <a:ext uri="{FF2B5EF4-FFF2-40B4-BE49-F238E27FC236}">
                <a16:creationId xmlns:a16="http://schemas.microsoft.com/office/drawing/2014/main" id="{0CD03505-776E-414B-9440-3868FF5FDC62}"/>
              </a:ext>
            </a:extLst>
          </p:cNvPr>
          <p:cNvSpPr/>
          <p:nvPr/>
        </p:nvSpPr>
        <p:spPr>
          <a:xfrm flipH="1">
            <a:off x="7465809" y="2223011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EDDD74A0-D93F-4C75-81C6-B99992A13A1D}"/>
              </a:ext>
            </a:extLst>
          </p:cNvPr>
          <p:cNvCxnSpPr>
            <a:cxnSpLocks/>
            <a:stCxn id="109" idx="4"/>
            <a:endCxn id="110" idx="7"/>
          </p:cNvCxnSpPr>
          <p:nvPr/>
        </p:nvCxnSpPr>
        <p:spPr>
          <a:xfrm rot="16200000" flipH="1">
            <a:off x="7311393" y="2068594"/>
            <a:ext cx="287865" cy="34355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091ED4C-A9A7-4099-B3AE-AA14FDFCC322}"/>
              </a:ext>
            </a:extLst>
          </p:cNvPr>
          <p:cNvSpPr/>
          <p:nvPr/>
        </p:nvSpPr>
        <p:spPr>
          <a:xfrm>
            <a:off x="6421091" y="1726366"/>
            <a:ext cx="10122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(Double RFB)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3" name="Left-right Arrow 138">
            <a:extLst>
              <a:ext uri="{FF2B5EF4-FFF2-40B4-BE49-F238E27FC236}">
                <a16:creationId xmlns:a16="http://schemas.microsoft.com/office/drawing/2014/main" id="{12C220DE-3C07-4A54-B25D-B4C97BCA9F06}"/>
              </a:ext>
            </a:extLst>
          </p:cNvPr>
          <p:cNvSpPr/>
          <p:nvPr/>
        </p:nvSpPr>
        <p:spPr>
          <a:xfrm>
            <a:off x="4381491" y="2160573"/>
            <a:ext cx="1809817" cy="462565"/>
          </a:xfrm>
          <a:prstGeom prst="leftRightArrow">
            <a:avLst>
              <a:gd name="adj1" fmla="val 43812"/>
              <a:gd name="adj2" fmla="val 4226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88B725F-0265-4E36-A589-341F05E72F61}"/>
              </a:ext>
            </a:extLst>
          </p:cNvPr>
          <p:cNvSpPr txBox="1"/>
          <p:nvPr/>
        </p:nvSpPr>
        <p:spPr>
          <a:xfrm>
            <a:off x="5130245" y="2252895"/>
            <a:ext cx="4459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</a:t>
            </a:r>
          </a:p>
        </p:txBody>
      </p:sp>
      <p:sp>
        <p:nvSpPr>
          <p:cNvPr id="115" name="Oval 39">
            <a:extLst>
              <a:ext uri="{FF2B5EF4-FFF2-40B4-BE49-F238E27FC236}">
                <a16:creationId xmlns:a16="http://schemas.microsoft.com/office/drawing/2014/main" id="{3B93213A-8FB0-4E1B-B1E7-67ED2BB4C57F}"/>
              </a:ext>
            </a:extLst>
          </p:cNvPr>
          <p:cNvSpPr/>
          <p:nvPr/>
        </p:nvSpPr>
        <p:spPr>
          <a:xfrm>
            <a:off x="6876495" y="2144556"/>
            <a:ext cx="180328" cy="17331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E025ADE-B56F-42CE-9184-321D2D91A21C}"/>
              </a:ext>
            </a:extLst>
          </p:cNvPr>
          <p:cNvCxnSpPr/>
          <p:nvPr/>
        </p:nvCxnSpPr>
        <p:spPr>
          <a:xfrm>
            <a:off x="6746891" y="2619639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1. Frame Buffer Bypassing </a:t>
            </a:r>
          </a:p>
        </p:txBody>
      </p:sp>
      <p:sp>
        <p:nvSpPr>
          <p:cNvPr id="300" name="Content Placeholder 2">
            <a:extLst>
              <a:ext uri="{FF2B5EF4-FFF2-40B4-BE49-F238E27FC236}">
                <a16:creationId xmlns:a16="http://schemas.microsoft.com/office/drawing/2014/main" id="{2F8CC1EA-5533-402A-B5E0-CAFE1B590012}"/>
              </a:ext>
            </a:extLst>
          </p:cNvPr>
          <p:cNvSpPr txBox="1">
            <a:spLocks/>
          </p:cNvSpPr>
          <p:nvPr/>
        </p:nvSpPr>
        <p:spPr>
          <a:xfrm>
            <a:off x="63615" y="4191129"/>
            <a:ext cx="8974989" cy="2401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0000FF"/>
                </a:solidFill>
              </a:rPr>
              <a:t>Frame Buffer Bypassing </a:t>
            </a:r>
            <a:r>
              <a:rPr lang="en-US" sz="2000" dirty="0"/>
              <a:t>technique redirects the processed frame from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video decoder (VD) </a:t>
            </a:r>
            <a:r>
              <a:rPr lang="en-US" sz="2000" dirty="0"/>
              <a:t>to the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display controller (DC)</a:t>
            </a:r>
            <a:r>
              <a:rPr lang="en-US" sz="2000" dirty="0"/>
              <a:t> via the </a:t>
            </a:r>
            <a:r>
              <a:rPr lang="en-US" sz="2000" dirty="0">
                <a:solidFill>
                  <a:srgbClr val="7030A0"/>
                </a:solidFill>
              </a:rPr>
              <a:t>on-chip interconnect </a:t>
            </a:r>
            <a:r>
              <a:rPr lang="en-US" sz="2000" dirty="0"/>
              <a:t>if two conditions are satisfied: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700" dirty="0"/>
              <a:t>The VD receives a signal (</a:t>
            </a:r>
            <a:r>
              <a:rPr lang="en-US" sz="1700" i="1" dirty="0" err="1">
                <a:solidFill>
                  <a:schemeClr val="accent2"/>
                </a:solidFill>
              </a:rPr>
              <a:t>video_plane_only</a:t>
            </a:r>
            <a:r>
              <a:rPr lang="en-US" sz="1700" dirty="0"/>
              <a:t>) from the DC indicating that </a:t>
            </a:r>
            <a:r>
              <a:rPr lang="en-US" sz="1700" dirty="0">
                <a:solidFill>
                  <a:schemeClr val="accent2"/>
                </a:solidFill>
              </a:rPr>
              <a:t>only the video plane </a:t>
            </a:r>
            <a:r>
              <a:rPr lang="en-US" sz="1700" dirty="0"/>
              <a:t>needs to be displayed (i.e., no need to merge the frame with any other </a:t>
            </a:r>
            <a:r>
              <a:rPr lang="en-US" sz="1700" dirty="0">
                <a:solidFill>
                  <a:schemeClr val="accent2"/>
                </a:solidFill>
              </a:rPr>
              <a:t>plane</a:t>
            </a:r>
            <a:r>
              <a:rPr lang="en-US" sz="1700" dirty="0"/>
              <a:t> frames)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700" dirty="0"/>
              <a:t>The VD driver sets a flag (</a:t>
            </a:r>
            <a:r>
              <a:rPr lang="en-US" sz="1700" i="1" dirty="0" err="1">
                <a:solidFill>
                  <a:srgbClr val="00B0F0"/>
                </a:solidFill>
              </a:rPr>
              <a:t>single_video</a:t>
            </a:r>
            <a:r>
              <a:rPr lang="en-US" sz="1700" dirty="0"/>
              <a:t>) in the VD indicating that only a </a:t>
            </a:r>
            <a:r>
              <a:rPr lang="en-US" sz="1700" dirty="0">
                <a:solidFill>
                  <a:srgbClr val="00B0F0"/>
                </a:solidFill>
              </a:rPr>
              <a:t>single video application </a:t>
            </a:r>
            <a:r>
              <a:rPr lang="en-US" sz="1700" dirty="0"/>
              <a:t>is running (i.e., no need to merge the frame with any other </a:t>
            </a:r>
            <a:r>
              <a:rPr lang="en-US" sz="1700" dirty="0">
                <a:solidFill>
                  <a:srgbClr val="00B0F0"/>
                </a:solidFill>
              </a:rPr>
              <a:t>video</a:t>
            </a:r>
            <a:r>
              <a:rPr lang="en-US" sz="1700" dirty="0"/>
              <a:t> frames)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12D8918-FFDC-4CB4-BEDA-6D0729A0FDAE}"/>
              </a:ext>
            </a:extLst>
          </p:cNvPr>
          <p:cNvSpPr/>
          <p:nvPr/>
        </p:nvSpPr>
        <p:spPr>
          <a:xfrm>
            <a:off x="2253490" y="2368587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C382135-C39F-4780-A5DD-CC28B4AC131E}"/>
              </a:ext>
            </a:extLst>
          </p:cNvPr>
          <p:cNvSpPr/>
          <p:nvPr/>
        </p:nvSpPr>
        <p:spPr>
          <a:xfrm>
            <a:off x="4052711" y="227505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21EA7A7-6955-4764-9436-3473251DB27F}"/>
              </a:ext>
            </a:extLst>
          </p:cNvPr>
          <p:cNvSpPr/>
          <p:nvPr/>
        </p:nvSpPr>
        <p:spPr>
          <a:xfrm>
            <a:off x="3939229" y="2277063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5CE1821-8C9E-4805-A033-4A9451E14383}"/>
              </a:ext>
            </a:extLst>
          </p:cNvPr>
          <p:cNvSpPr/>
          <p:nvPr/>
        </p:nvSpPr>
        <p:spPr>
          <a:xfrm>
            <a:off x="3804350" y="227505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034F741-2277-42D2-A7AA-32D5CA05FC5C}"/>
              </a:ext>
            </a:extLst>
          </p:cNvPr>
          <p:cNvSpPr/>
          <p:nvPr/>
        </p:nvSpPr>
        <p:spPr>
          <a:xfrm>
            <a:off x="3665210" y="2270718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6C2F11D-0FCD-417F-BF76-ED6056C77731}"/>
              </a:ext>
            </a:extLst>
          </p:cNvPr>
          <p:cNvSpPr/>
          <p:nvPr/>
        </p:nvSpPr>
        <p:spPr>
          <a:xfrm>
            <a:off x="7367727" y="1714610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23D27D4-8CCE-4D50-9A14-445F66021F9C}"/>
              </a:ext>
            </a:extLst>
          </p:cNvPr>
          <p:cNvSpPr/>
          <p:nvPr/>
        </p:nvSpPr>
        <p:spPr>
          <a:xfrm>
            <a:off x="7234380" y="1581500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2178C3A-453D-421E-AFE8-1EC82D4D297E}"/>
              </a:ext>
            </a:extLst>
          </p:cNvPr>
          <p:cNvSpPr/>
          <p:nvPr/>
        </p:nvSpPr>
        <p:spPr>
          <a:xfrm>
            <a:off x="7368152" y="1581325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9767BA6-6F98-49A9-B545-D19BCF2BD78D}"/>
              </a:ext>
            </a:extLst>
          </p:cNvPr>
          <p:cNvSpPr/>
          <p:nvPr/>
        </p:nvSpPr>
        <p:spPr>
          <a:xfrm>
            <a:off x="6497848" y="159259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46D884A-FF82-43AA-9C89-EBB772F2F31C}"/>
              </a:ext>
            </a:extLst>
          </p:cNvPr>
          <p:cNvSpPr/>
          <p:nvPr/>
        </p:nvSpPr>
        <p:spPr>
          <a:xfrm>
            <a:off x="6637551" y="159283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92D5C22-53E6-41BA-9693-637B609E8A93}"/>
              </a:ext>
            </a:extLst>
          </p:cNvPr>
          <p:cNvSpPr/>
          <p:nvPr/>
        </p:nvSpPr>
        <p:spPr>
          <a:xfrm>
            <a:off x="6497848" y="1719942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DC72ECB-B193-4945-99D2-EE18986377BD}"/>
              </a:ext>
            </a:extLst>
          </p:cNvPr>
          <p:cNvSpPr/>
          <p:nvPr/>
        </p:nvSpPr>
        <p:spPr>
          <a:xfrm>
            <a:off x="3520949" y="2242898"/>
            <a:ext cx="678007" cy="16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Buffer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EA1341C-D5C4-4C6D-BF63-100E18269E03}"/>
              </a:ext>
            </a:extLst>
          </p:cNvPr>
          <p:cNvGrpSpPr/>
          <p:nvPr/>
        </p:nvGrpSpPr>
        <p:grpSpPr>
          <a:xfrm>
            <a:off x="1" y="970093"/>
            <a:ext cx="9143999" cy="5522751"/>
            <a:chOff x="-910419" y="-2465319"/>
            <a:chExt cx="9040759" cy="5906045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EB27A058-76B4-4A70-A64E-92FB25FB5BAE}"/>
                </a:ext>
              </a:extLst>
            </p:cNvPr>
            <p:cNvSpPr/>
            <p:nvPr/>
          </p:nvSpPr>
          <p:spPr>
            <a:xfrm>
              <a:off x="-910419" y="-2465319"/>
              <a:ext cx="9040759" cy="5906045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6476165-A57C-4126-81C3-0638DA508D70}"/>
                </a:ext>
              </a:extLst>
            </p:cNvPr>
            <p:cNvSpPr txBox="1"/>
            <p:nvPr/>
          </p:nvSpPr>
          <p:spPr>
            <a:xfrm>
              <a:off x="-395199" y="-649692"/>
              <a:ext cx="8010318" cy="1757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600" b="1" dirty="0">
                  <a:solidFill>
                    <a:srgbClr val="0000FF"/>
                  </a:solidFill>
                </a:rPr>
                <a:t>Frame Buffer Bypassing  </a:t>
              </a:r>
              <a:r>
                <a:rPr lang="en-US" sz="2600" b="1" dirty="0">
                  <a:solidFill>
                    <a:schemeClr val="tx1"/>
                  </a:solidFill>
                </a:rPr>
                <a:t>reduces the </a:t>
              </a:r>
              <a:r>
                <a:rPr lang="en-US" sz="2600" b="1" dirty="0">
                  <a:solidFill>
                    <a:srgbClr val="FF0000"/>
                  </a:solidFill>
                </a:rPr>
                <a:t>energy consumption </a:t>
              </a:r>
            </a:p>
            <a:p>
              <a:r>
                <a:rPr lang="en-US" sz="2600" b="1" dirty="0">
                  <a:solidFill>
                    <a:schemeClr val="tx1"/>
                  </a:solidFill>
                </a:rPr>
                <a:t>of the host DRAM by </a:t>
              </a:r>
              <a:r>
                <a:rPr lang="en-US" sz="2600" b="1" dirty="0">
                  <a:solidFill>
                    <a:schemeClr val="accent6"/>
                  </a:solidFill>
                </a:rPr>
                <a:t>eliminating unnecessary data movement  </a:t>
              </a:r>
              <a:r>
                <a:rPr lang="en-US" sz="2600" b="1" dirty="0">
                  <a:solidFill>
                    <a:schemeClr val="tx1"/>
                  </a:solidFill>
                </a:rPr>
                <a:t>to/from the DRAM frame buffer</a:t>
              </a:r>
              <a:endParaRPr lang="en-US" sz="2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66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>
            <a:extLst>
              <a:ext uri="{FF2B5EF4-FFF2-40B4-BE49-F238E27FC236}">
                <a16:creationId xmlns:a16="http://schemas.microsoft.com/office/drawing/2014/main" id="{6A3A18BC-CC1E-4305-9078-DC071D6A9BC6}"/>
              </a:ext>
            </a:extLst>
          </p:cNvPr>
          <p:cNvSpPr/>
          <p:nvPr/>
        </p:nvSpPr>
        <p:spPr>
          <a:xfrm>
            <a:off x="2118986" y="2784693"/>
            <a:ext cx="1276492" cy="144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6FFBD3B7-E713-46B8-A0CB-1FB9AD01AD45}"/>
              </a:ext>
            </a:extLst>
          </p:cNvPr>
          <p:cNvSpPr/>
          <p:nvPr/>
        </p:nvSpPr>
        <p:spPr>
          <a:xfrm>
            <a:off x="822651" y="1305687"/>
            <a:ext cx="3585588" cy="1729688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B5B9C3A-E419-4846-B143-067F54BB45C8}"/>
              </a:ext>
            </a:extLst>
          </p:cNvPr>
          <p:cNvSpPr/>
          <p:nvPr/>
        </p:nvSpPr>
        <p:spPr>
          <a:xfrm>
            <a:off x="6191309" y="1375982"/>
            <a:ext cx="1388136" cy="2242233"/>
          </a:xfrm>
          <a:prstGeom prst="roundRect">
            <a:avLst>
              <a:gd name="adj" fmla="val 12309"/>
            </a:avLst>
          </a:prstGeom>
          <a:solidFill>
            <a:schemeClr val="bg1">
              <a:lumMod val="8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8D72E-8449-4061-A0CE-79E4C83DDA05}"/>
              </a:ext>
            </a:extLst>
          </p:cNvPr>
          <p:cNvSpPr/>
          <p:nvPr/>
        </p:nvSpPr>
        <p:spPr>
          <a:xfrm>
            <a:off x="1654314" y="1827595"/>
            <a:ext cx="972911" cy="584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 Decoder (</a:t>
            </a:r>
            <a:r>
              <a:rPr lang="en-US" sz="1100" i="1" dirty="0">
                <a:solidFill>
                  <a:schemeClr val="tx1"/>
                </a:solidFill>
              </a:rPr>
              <a:t>VD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D4D235-76E8-49FA-88F2-AC736FCD2D32}"/>
              </a:ext>
            </a:extLst>
          </p:cNvPr>
          <p:cNvSpPr/>
          <p:nvPr/>
        </p:nvSpPr>
        <p:spPr>
          <a:xfrm>
            <a:off x="3370680" y="1827593"/>
            <a:ext cx="949067" cy="58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Display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Controller (</a:t>
            </a:r>
            <a:r>
              <a:rPr lang="en-US" sz="1100" i="1" dirty="0">
                <a:solidFill>
                  <a:schemeClr val="tx1"/>
                </a:solidFill>
              </a:rPr>
              <a:t>DC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6A64C-5E57-4E45-928B-4D1799EFD560}"/>
              </a:ext>
            </a:extLst>
          </p:cNvPr>
          <p:cNvSpPr/>
          <p:nvPr/>
        </p:nvSpPr>
        <p:spPr>
          <a:xfrm>
            <a:off x="983732" y="3421579"/>
            <a:ext cx="2821083" cy="577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A7D6495B-0EE1-48F5-B1E8-87ECEA1C1345}"/>
              </a:ext>
            </a:extLst>
          </p:cNvPr>
          <p:cNvSpPr/>
          <p:nvPr/>
        </p:nvSpPr>
        <p:spPr>
          <a:xfrm>
            <a:off x="6076367" y="1298603"/>
            <a:ext cx="1592589" cy="2694581"/>
          </a:xfrm>
          <a:prstGeom prst="roundRect">
            <a:avLst>
              <a:gd name="adj" fmla="val 950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BC5C92-D003-4E7F-A390-96AAA536A943}"/>
              </a:ext>
            </a:extLst>
          </p:cNvPr>
          <p:cNvSpPr/>
          <p:nvPr/>
        </p:nvSpPr>
        <p:spPr>
          <a:xfrm>
            <a:off x="6236157" y="3676080"/>
            <a:ext cx="1217591" cy="241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LCD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Display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F17CCB-A0A8-4180-AFCC-B07DF91D3F61}"/>
              </a:ext>
            </a:extLst>
          </p:cNvPr>
          <p:cNvSpPr/>
          <p:nvPr/>
        </p:nvSpPr>
        <p:spPr>
          <a:xfrm>
            <a:off x="6236158" y="3267227"/>
            <a:ext cx="1217589" cy="2418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LCD Interface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ED835B-439D-4F9D-A846-52446CF17935}"/>
              </a:ext>
            </a:extLst>
          </p:cNvPr>
          <p:cNvSpPr/>
          <p:nvPr/>
        </p:nvSpPr>
        <p:spPr>
          <a:xfrm>
            <a:off x="6236158" y="2794756"/>
            <a:ext cx="1297103" cy="2675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100" dirty="0"/>
              <a:t>Pixel Formatter (PF)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0D0FA5-0032-46EE-BA95-A05BAA79A525}"/>
              </a:ext>
            </a:extLst>
          </p:cNvPr>
          <p:cNvCxnSpPr>
            <a:cxnSpLocks/>
          </p:cNvCxnSpPr>
          <p:nvPr/>
        </p:nvCxnSpPr>
        <p:spPr>
          <a:xfrm>
            <a:off x="6746891" y="3061910"/>
            <a:ext cx="0" cy="201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4F2F75-7F58-4DED-96C1-F1EEC2025F60}"/>
              </a:ext>
            </a:extLst>
          </p:cNvPr>
          <p:cNvSpPr txBox="1"/>
          <p:nvPr/>
        </p:nvSpPr>
        <p:spPr>
          <a:xfrm>
            <a:off x="2709819" y="945084"/>
            <a:ext cx="155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Processor</a:t>
            </a:r>
            <a:endParaRPr lang="en-US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AB50C6-2E53-4935-8A00-A48D9BCE585B}"/>
              </a:ext>
            </a:extLst>
          </p:cNvPr>
          <p:cNvSpPr txBox="1"/>
          <p:nvPr/>
        </p:nvSpPr>
        <p:spPr>
          <a:xfrm>
            <a:off x="5971787" y="945125"/>
            <a:ext cx="178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New</a:t>
            </a:r>
            <a:r>
              <a:rPr lang="en-US" sz="1600" i="1" dirty="0"/>
              <a:t> </a:t>
            </a:r>
            <a:r>
              <a:rPr lang="en-US" sz="1600" b="1" i="1" dirty="0"/>
              <a:t>Display</a:t>
            </a:r>
            <a:r>
              <a:rPr lang="en-US" sz="1600" i="1" dirty="0"/>
              <a:t> </a:t>
            </a:r>
            <a:r>
              <a:rPr lang="en-US" sz="1600" b="1" i="1" dirty="0"/>
              <a:t>Panel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4A9204-B68C-4BA5-85B5-A6ABE95C521D}"/>
              </a:ext>
            </a:extLst>
          </p:cNvPr>
          <p:cNvSpPr/>
          <p:nvPr/>
        </p:nvSpPr>
        <p:spPr>
          <a:xfrm>
            <a:off x="3519920" y="2236547"/>
            <a:ext cx="678007" cy="165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1620F-A294-4BA0-B977-A179C227DCD3}"/>
              </a:ext>
            </a:extLst>
          </p:cNvPr>
          <p:cNvSpPr/>
          <p:nvPr/>
        </p:nvSpPr>
        <p:spPr>
          <a:xfrm>
            <a:off x="3752944" y="3566247"/>
            <a:ext cx="7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/>
              <a:t>DRAM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776FF9-00F6-4270-B158-FABFB6A81B82}"/>
              </a:ext>
            </a:extLst>
          </p:cNvPr>
          <p:cNvSpPr/>
          <p:nvPr/>
        </p:nvSpPr>
        <p:spPr>
          <a:xfrm>
            <a:off x="2425779" y="3460788"/>
            <a:ext cx="132118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DDA70B-08BC-4620-93A3-836F02DE9E86}"/>
              </a:ext>
            </a:extLst>
          </p:cNvPr>
          <p:cNvSpPr/>
          <p:nvPr/>
        </p:nvSpPr>
        <p:spPr>
          <a:xfrm>
            <a:off x="1409934" y="3461145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F43074-D0DF-442D-AE7C-5C9DAD388E77}"/>
              </a:ext>
            </a:extLst>
          </p:cNvPr>
          <p:cNvSpPr txBox="1"/>
          <p:nvPr/>
        </p:nvSpPr>
        <p:spPr>
          <a:xfrm>
            <a:off x="1585483" y="3331190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A0C14F-89E3-46B1-855C-35F644D82DC8}"/>
              </a:ext>
            </a:extLst>
          </p:cNvPr>
          <p:cNvSpPr/>
          <p:nvPr/>
        </p:nvSpPr>
        <p:spPr>
          <a:xfrm>
            <a:off x="1565186" y="1332117"/>
            <a:ext cx="1739867" cy="1800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CPU (application)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CB5027-8551-46D3-9DDF-F16E26A0C101}"/>
              </a:ext>
            </a:extLst>
          </p:cNvPr>
          <p:cNvSpPr/>
          <p:nvPr/>
        </p:nvSpPr>
        <p:spPr>
          <a:xfrm>
            <a:off x="1102999" y="3461503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884FAE-5D36-4CDD-8B3B-97FB00015870}"/>
              </a:ext>
            </a:extLst>
          </p:cNvPr>
          <p:cNvSpPr txBox="1"/>
          <p:nvPr/>
        </p:nvSpPr>
        <p:spPr>
          <a:xfrm>
            <a:off x="1590539" y="3553279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F403A1-4E16-44BE-B197-7D904F0DE590}"/>
              </a:ext>
            </a:extLst>
          </p:cNvPr>
          <p:cNvSpPr/>
          <p:nvPr/>
        </p:nvSpPr>
        <p:spPr>
          <a:xfrm>
            <a:off x="1835885" y="3460788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94D9B3-2162-4FD8-ABEA-9D1835FD821D}"/>
              </a:ext>
            </a:extLst>
          </p:cNvPr>
          <p:cNvSpPr txBox="1"/>
          <p:nvPr/>
        </p:nvSpPr>
        <p:spPr>
          <a:xfrm>
            <a:off x="6599067" y="1316527"/>
            <a:ext cx="58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T-con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A306A4-7020-4ED5-B786-41C9B3A53E5A}"/>
              </a:ext>
            </a:extLst>
          </p:cNvPr>
          <p:cNvSpPr/>
          <p:nvPr/>
        </p:nvSpPr>
        <p:spPr>
          <a:xfrm>
            <a:off x="1872378" y="3482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F47C4A-BA8A-44D0-A45C-80F081A30638}"/>
              </a:ext>
            </a:extLst>
          </p:cNvPr>
          <p:cNvSpPr/>
          <p:nvPr/>
        </p:nvSpPr>
        <p:spPr>
          <a:xfrm>
            <a:off x="1984539" y="3482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E92A4F-BCCE-450A-AFAC-B63A4D0E1B0B}"/>
              </a:ext>
            </a:extLst>
          </p:cNvPr>
          <p:cNvSpPr/>
          <p:nvPr/>
        </p:nvSpPr>
        <p:spPr>
          <a:xfrm>
            <a:off x="1872378" y="356002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7B9A78-653B-4FBF-AE22-C3CB0DA4E6D9}"/>
              </a:ext>
            </a:extLst>
          </p:cNvPr>
          <p:cNvSpPr/>
          <p:nvPr/>
        </p:nvSpPr>
        <p:spPr>
          <a:xfrm>
            <a:off x="1984539" y="356002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081469-16B5-4557-8271-27C7FAF8FCFC}"/>
              </a:ext>
            </a:extLst>
          </p:cNvPr>
          <p:cNvSpPr/>
          <p:nvPr/>
        </p:nvSpPr>
        <p:spPr>
          <a:xfrm>
            <a:off x="1872378" y="367065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16D00B-C5F3-47C3-85FD-BB3E92114B9F}"/>
              </a:ext>
            </a:extLst>
          </p:cNvPr>
          <p:cNvSpPr/>
          <p:nvPr/>
        </p:nvSpPr>
        <p:spPr>
          <a:xfrm>
            <a:off x="1984539" y="367065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B156A5-EBAA-46B2-BCB8-2BC50A300C9F}"/>
              </a:ext>
            </a:extLst>
          </p:cNvPr>
          <p:cNvSpPr/>
          <p:nvPr/>
        </p:nvSpPr>
        <p:spPr>
          <a:xfrm>
            <a:off x="1872378" y="3750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4F96E2-C0FB-4932-8366-C0AF72C1569D}"/>
              </a:ext>
            </a:extLst>
          </p:cNvPr>
          <p:cNvSpPr/>
          <p:nvPr/>
        </p:nvSpPr>
        <p:spPr>
          <a:xfrm>
            <a:off x="1984539" y="3750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7E4077-86B2-4EC3-8138-EE3AA8C5D7D5}"/>
              </a:ext>
            </a:extLst>
          </p:cNvPr>
          <p:cNvSpPr txBox="1"/>
          <p:nvPr/>
        </p:nvSpPr>
        <p:spPr>
          <a:xfrm>
            <a:off x="1819392" y="3499739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BFC30D-0544-423F-BD6F-15D995D110AC}"/>
              </a:ext>
            </a:extLst>
          </p:cNvPr>
          <p:cNvSpPr/>
          <p:nvPr/>
        </p:nvSpPr>
        <p:spPr>
          <a:xfrm>
            <a:off x="1125400" y="3779250"/>
            <a:ext cx="11288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Encoded Frames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CCCE54-7EA7-4EFC-AE40-5E136B2DF605}"/>
              </a:ext>
            </a:extLst>
          </p:cNvPr>
          <p:cNvSpPr/>
          <p:nvPr/>
        </p:nvSpPr>
        <p:spPr>
          <a:xfrm>
            <a:off x="2549967" y="3771380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Frame Buffer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B496EA-644A-4F85-8331-7DBA81CC390E}"/>
              </a:ext>
            </a:extLst>
          </p:cNvPr>
          <p:cNvSpPr/>
          <p:nvPr/>
        </p:nvSpPr>
        <p:spPr>
          <a:xfrm>
            <a:off x="1868808" y="2256427"/>
            <a:ext cx="742735" cy="1053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E9A9AE-4855-4149-AF79-2291E63B97DF}"/>
              </a:ext>
            </a:extLst>
          </p:cNvPr>
          <p:cNvSpPr/>
          <p:nvPr/>
        </p:nvSpPr>
        <p:spPr>
          <a:xfrm>
            <a:off x="1932819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785F77-C2BD-4EC3-98EB-C96633229B35}"/>
              </a:ext>
            </a:extLst>
          </p:cNvPr>
          <p:cNvSpPr/>
          <p:nvPr/>
        </p:nvSpPr>
        <p:spPr>
          <a:xfrm>
            <a:off x="2044982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DEB423-2533-4316-9A6C-61186A7D3742}"/>
              </a:ext>
            </a:extLst>
          </p:cNvPr>
          <p:cNvSpPr/>
          <p:nvPr/>
        </p:nvSpPr>
        <p:spPr>
          <a:xfrm>
            <a:off x="2155070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B596D0-15D9-4D62-8A73-7EB5613AD6F1}"/>
              </a:ext>
            </a:extLst>
          </p:cNvPr>
          <p:cNvSpPr/>
          <p:nvPr/>
        </p:nvSpPr>
        <p:spPr>
          <a:xfrm>
            <a:off x="2379155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8BA2C87-3BF5-4D2C-A002-78946D3271AE}"/>
              </a:ext>
            </a:extLst>
          </p:cNvPr>
          <p:cNvSpPr/>
          <p:nvPr/>
        </p:nvSpPr>
        <p:spPr>
          <a:xfrm>
            <a:off x="2490147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4843E3-6617-41A3-8059-F152612753ED}"/>
              </a:ext>
            </a:extLst>
          </p:cNvPr>
          <p:cNvSpPr txBox="1"/>
          <p:nvPr/>
        </p:nvSpPr>
        <p:spPr>
          <a:xfrm>
            <a:off x="2198229" y="2144926"/>
            <a:ext cx="170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DEB78E-C226-4FBE-AE49-5754AA130405}"/>
              </a:ext>
            </a:extLst>
          </p:cNvPr>
          <p:cNvSpPr/>
          <p:nvPr/>
        </p:nvSpPr>
        <p:spPr>
          <a:xfrm>
            <a:off x="983731" y="1012653"/>
            <a:ext cx="859464" cy="17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Network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Rounded Rectangle 3">
            <a:extLst>
              <a:ext uri="{FF2B5EF4-FFF2-40B4-BE49-F238E27FC236}">
                <a16:creationId xmlns:a16="http://schemas.microsoft.com/office/drawing/2014/main" id="{0EF4C00B-37B5-4A34-B69A-F1A5D18317FD}"/>
              </a:ext>
            </a:extLst>
          </p:cNvPr>
          <p:cNvSpPr/>
          <p:nvPr/>
        </p:nvSpPr>
        <p:spPr>
          <a:xfrm>
            <a:off x="943246" y="970691"/>
            <a:ext cx="947003" cy="308759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0BAF4C-BC09-4695-A40C-282C23D92467}"/>
              </a:ext>
            </a:extLst>
          </p:cNvPr>
          <p:cNvSpPr txBox="1"/>
          <p:nvPr/>
        </p:nvSpPr>
        <p:spPr>
          <a:xfrm>
            <a:off x="1689664" y="935817"/>
            <a:ext cx="93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Chipset</a:t>
            </a:r>
            <a:endParaRPr lang="en-US" b="1" i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801128-8307-4FF4-8129-99BE780F259B}"/>
              </a:ext>
            </a:extLst>
          </p:cNvPr>
          <p:cNvSpPr/>
          <p:nvPr/>
        </p:nvSpPr>
        <p:spPr>
          <a:xfrm>
            <a:off x="906454" y="1614116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3399A56-202E-4512-8B65-BBC70A348C80}"/>
              </a:ext>
            </a:extLst>
          </p:cNvPr>
          <p:cNvSpPr/>
          <p:nvPr/>
        </p:nvSpPr>
        <p:spPr>
          <a:xfrm>
            <a:off x="906454" y="2234413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ED4A9E-9D04-4912-85FC-B255CAE41998}"/>
              </a:ext>
            </a:extLst>
          </p:cNvPr>
          <p:cNvSpPr txBox="1"/>
          <p:nvPr/>
        </p:nvSpPr>
        <p:spPr>
          <a:xfrm rot="5400000">
            <a:off x="942777" y="1957881"/>
            <a:ext cx="245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400" dirty="0"/>
              <a:t>…</a:t>
            </a:r>
            <a:endParaRPr lang="en-US" sz="14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40BEC0B-A91D-4DA9-9AFE-3BCFD7D9B4DA}"/>
              </a:ext>
            </a:extLst>
          </p:cNvPr>
          <p:cNvCxnSpPr/>
          <p:nvPr/>
        </p:nvCxnSpPr>
        <p:spPr>
          <a:xfrm>
            <a:off x="6752987" y="3511431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2">
            <a:extLst>
              <a:ext uri="{FF2B5EF4-FFF2-40B4-BE49-F238E27FC236}">
                <a16:creationId xmlns:a16="http://schemas.microsoft.com/office/drawing/2014/main" id="{88A9C4F0-1273-4075-801F-89490F10D267}"/>
              </a:ext>
            </a:extLst>
          </p:cNvPr>
          <p:cNvSpPr/>
          <p:nvPr/>
        </p:nvSpPr>
        <p:spPr>
          <a:xfrm>
            <a:off x="3316333" y="1612524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empty</a:t>
            </a:r>
          </a:p>
        </p:txBody>
      </p:sp>
      <p:sp>
        <p:nvSpPr>
          <p:cNvPr id="53" name="Rectangle 11">
            <a:extLst>
              <a:ext uri="{FF2B5EF4-FFF2-40B4-BE49-F238E27FC236}">
                <a16:creationId xmlns:a16="http://schemas.microsoft.com/office/drawing/2014/main" id="{A41F1F7D-2A66-4D45-8B0F-5F6B76FC891B}"/>
              </a:ext>
            </a:extLst>
          </p:cNvPr>
          <p:cNvSpPr/>
          <p:nvPr/>
        </p:nvSpPr>
        <p:spPr>
          <a:xfrm>
            <a:off x="2711104" y="1629661"/>
            <a:ext cx="552357" cy="269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PMU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E68E57A5-1396-40A1-8C58-EC5B648050B6}"/>
              </a:ext>
            </a:extLst>
          </p:cNvPr>
          <p:cNvCxnSpPr>
            <a:cxnSpLocks/>
            <a:stCxn id="8" idx="0"/>
          </p:cNvCxnSpPr>
          <p:nvPr/>
        </p:nvCxnSpPr>
        <p:spPr>
          <a:xfrm rot="16200000" flipV="1">
            <a:off x="3478454" y="1460835"/>
            <a:ext cx="148563" cy="584957"/>
          </a:xfrm>
          <a:prstGeom prst="bentConnector2">
            <a:avLst/>
          </a:prstGeom>
          <a:ln cap="rnd"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F97C962E-6AE5-4E68-9FF4-BF6C37FD690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52648" y="1686550"/>
            <a:ext cx="656549" cy="1410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Rectangle 42">
            <a:extLst>
              <a:ext uri="{FF2B5EF4-FFF2-40B4-BE49-F238E27FC236}">
                <a16:creationId xmlns:a16="http://schemas.microsoft.com/office/drawing/2014/main" id="{3E114A7A-D7EC-439E-86DA-53EF3EBCDEE7}"/>
              </a:ext>
            </a:extLst>
          </p:cNvPr>
          <p:cNvSpPr/>
          <p:nvPr/>
        </p:nvSpPr>
        <p:spPr>
          <a:xfrm>
            <a:off x="2029781" y="1629291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wakeup</a:t>
            </a: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6632B703-763A-4607-B9A4-A1D4CD1C409E}"/>
              </a:ext>
            </a:extLst>
          </p:cNvPr>
          <p:cNvSpPr/>
          <p:nvPr/>
        </p:nvSpPr>
        <p:spPr>
          <a:xfrm>
            <a:off x="2712707" y="2150455"/>
            <a:ext cx="549148" cy="268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C8C88C99-5C85-412C-BA19-8F7EB9769D02}"/>
              </a:ext>
            </a:extLst>
          </p:cNvPr>
          <p:cNvCxnSpPr>
            <a:cxnSpLocks/>
          </p:cNvCxnSpPr>
          <p:nvPr/>
        </p:nvCxnSpPr>
        <p:spPr>
          <a:xfrm rot="5400000">
            <a:off x="2956982" y="2024905"/>
            <a:ext cx="25110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Rectangle 42">
            <a:extLst>
              <a:ext uri="{FF2B5EF4-FFF2-40B4-BE49-F238E27FC236}">
                <a16:creationId xmlns:a16="http://schemas.microsoft.com/office/drawing/2014/main" id="{84708A0B-16EF-41F9-9A85-EC1D32F571B4}"/>
              </a:ext>
            </a:extLst>
          </p:cNvPr>
          <p:cNvSpPr/>
          <p:nvPr/>
        </p:nvSpPr>
        <p:spPr>
          <a:xfrm>
            <a:off x="2565963" y="1849148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wakeup</a:t>
            </a:r>
          </a:p>
        </p:txBody>
      </p:sp>
      <p:cxnSp>
        <p:nvCxnSpPr>
          <p:cNvPr id="60" name="Straight Arrow Connector 22">
            <a:extLst>
              <a:ext uri="{FF2B5EF4-FFF2-40B4-BE49-F238E27FC236}">
                <a16:creationId xmlns:a16="http://schemas.microsoft.com/office/drawing/2014/main" id="{CA07431B-07C1-416D-B636-C11B7FC0CBC2}"/>
              </a:ext>
            </a:extLst>
          </p:cNvPr>
          <p:cNvCxnSpPr>
            <a:cxnSpLocks/>
          </p:cNvCxnSpPr>
          <p:nvPr/>
        </p:nvCxnSpPr>
        <p:spPr>
          <a:xfrm flipH="1">
            <a:off x="1338039" y="2617723"/>
            <a:ext cx="292247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7">
            <a:extLst>
              <a:ext uri="{FF2B5EF4-FFF2-40B4-BE49-F238E27FC236}">
                <a16:creationId xmlns:a16="http://schemas.microsoft.com/office/drawing/2014/main" id="{E0B08EBB-1DE3-4E23-9F10-F47A7BB001C5}"/>
              </a:ext>
            </a:extLst>
          </p:cNvPr>
          <p:cNvCxnSpPr>
            <a:cxnSpLocks/>
          </p:cNvCxnSpPr>
          <p:nvPr/>
        </p:nvCxnSpPr>
        <p:spPr>
          <a:xfrm flipV="1">
            <a:off x="3942683" y="2410570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27">
            <a:extLst>
              <a:ext uri="{FF2B5EF4-FFF2-40B4-BE49-F238E27FC236}">
                <a16:creationId xmlns:a16="http://schemas.microsoft.com/office/drawing/2014/main" id="{92EB39B9-2A45-4037-94A2-BC3D090BFCAA}"/>
              </a:ext>
            </a:extLst>
          </p:cNvPr>
          <p:cNvCxnSpPr>
            <a:cxnSpLocks/>
          </p:cNvCxnSpPr>
          <p:nvPr/>
        </p:nvCxnSpPr>
        <p:spPr>
          <a:xfrm flipV="1">
            <a:off x="2987280" y="240275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27">
            <a:extLst>
              <a:ext uri="{FF2B5EF4-FFF2-40B4-BE49-F238E27FC236}">
                <a16:creationId xmlns:a16="http://schemas.microsoft.com/office/drawing/2014/main" id="{5F51773B-6C03-497E-832E-6BBF0828152D}"/>
              </a:ext>
            </a:extLst>
          </p:cNvPr>
          <p:cNvCxnSpPr>
            <a:cxnSpLocks/>
          </p:cNvCxnSpPr>
          <p:nvPr/>
        </p:nvCxnSpPr>
        <p:spPr>
          <a:xfrm flipV="1">
            <a:off x="2220852" y="240275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27">
            <a:extLst>
              <a:ext uri="{FF2B5EF4-FFF2-40B4-BE49-F238E27FC236}">
                <a16:creationId xmlns:a16="http://schemas.microsoft.com/office/drawing/2014/main" id="{A3DA1FF0-5594-4D5F-954E-6CCE4B33FF7D}"/>
              </a:ext>
            </a:extLst>
          </p:cNvPr>
          <p:cNvCxnSpPr>
            <a:cxnSpLocks/>
          </p:cNvCxnSpPr>
          <p:nvPr/>
        </p:nvCxnSpPr>
        <p:spPr>
          <a:xfrm flipV="1">
            <a:off x="1454993" y="1180061"/>
            <a:ext cx="0" cy="144267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27BE9F2-CF4A-4F0F-B6E4-B3ADDAFB50DF}"/>
              </a:ext>
            </a:extLst>
          </p:cNvPr>
          <p:cNvSpPr txBox="1"/>
          <p:nvPr/>
        </p:nvSpPr>
        <p:spPr>
          <a:xfrm>
            <a:off x="1246931" y="2566066"/>
            <a:ext cx="91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Interconnect</a:t>
            </a:r>
          </a:p>
        </p:txBody>
      </p:sp>
      <p:cxnSp>
        <p:nvCxnSpPr>
          <p:cNvPr id="66" name="Straight Arrow Connector 27">
            <a:extLst>
              <a:ext uri="{FF2B5EF4-FFF2-40B4-BE49-F238E27FC236}">
                <a16:creationId xmlns:a16="http://schemas.microsoft.com/office/drawing/2014/main" id="{C564B4CC-D811-42C5-87CD-21BDD6878FA9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2754611" y="2611372"/>
            <a:ext cx="2623" cy="17332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27">
            <a:extLst>
              <a:ext uri="{FF2B5EF4-FFF2-40B4-BE49-F238E27FC236}">
                <a16:creationId xmlns:a16="http://schemas.microsoft.com/office/drawing/2014/main" id="{646A4775-3482-4EE6-8C00-9E09615A7285}"/>
              </a:ext>
            </a:extLst>
          </p:cNvPr>
          <p:cNvCxnSpPr>
            <a:cxnSpLocks/>
          </p:cNvCxnSpPr>
          <p:nvPr/>
        </p:nvCxnSpPr>
        <p:spPr>
          <a:xfrm flipV="1">
            <a:off x="2757231" y="2928713"/>
            <a:ext cx="0" cy="487019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Curved 175">
            <a:extLst>
              <a:ext uri="{FF2B5EF4-FFF2-40B4-BE49-F238E27FC236}">
                <a16:creationId xmlns:a16="http://schemas.microsoft.com/office/drawing/2014/main" id="{D9172555-83FD-441D-822F-59D1D9D61770}"/>
              </a:ext>
            </a:extLst>
          </p:cNvPr>
          <p:cNvCxnSpPr>
            <a:cxnSpLocks/>
            <a:stCxn id="22" idx="3"/>
            <a:endCxn id="84" idx="7"/>
          </p:cNvCxnSpPr>
          <p:nvPr/>
        </p:nvCxnSpPr>
        <p:spPr>
          <a:xfrm>
            <a:off x="3305054" y="1422130"/>
            <a:ext cx="890359" cy="424689"/>
          </a:xfrm>
          <a:prstGeom prst="curved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39">
            <a:extLst>
              <a:ext uri="{FF2B5EF4-FFF2-40B4-BE49-F238E27FC236}">
                <a16:creationId xmlns:a16="http://schemas.microsoft.com/office/drawing/2014/main" id="{C453394B-5622-4ABC-AAAC-739818D0E733}"/>
              </a:ext>
            </a:extLst>
          </p:cNvPr>
          <p:cNvSpPr/>
          <p:nvPr/>
        </p:nvSpPr>
        <p:spPr>
          <a:xfrm>
            <a:off x="4111809" y="1833515"/>
            <a:ext cx="97947" cy="908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85" name="Connector: Curved 175">
            <a:extLst>
              <a:ext uri="{FF2B5EF4-FFF2-40B4-BE49-F238E27FC236}">
                <a16:creationId xmlns:a16="http://schemas.microsoft.com/office/drawing/2014/main" id="{00AAA9C7-0509-4D4F-832B-12DB6DB0A0CA}"/>
              </a:ext>
            </a:extLst>
          </p:cNvPr>
          <p:cNvCxnSpPr>
            <a:cxnSpLocks/>
            <a:stCxn id="84" idx="1"/>
            <a:endCxn id="86" idx="1"/>
          </p:cNvCxnSpPr>
          <p:nvPr/>
        </p:nvCxnSpPr>
        <p:spPr>
          <a:xfrm rot="16200000" flipV="1">
            <a:off x="2939918" y="660581"/>
            <a:ext cx="19211" cy="2353261"/>
          </a:xfrm>
          <a:prstGeom prst="curvedConnector3">
            <a:avLst>
              <a:gd name="adj1" fmla="val 1590568"/>
            </a:avLst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39">
            <a:extLst>
              <a:ext uri="{FF2B5EF4-FFF2-40B4-BE49-F238E27FC236}">
                <a16:creationId xmlns:a16="http://schemas.microsoft.com/office/drawing/2014/main" id="{6BD52BDA-BB21-4174-A049-8D3DD9B99E30}"/>
              </a:ext>
            </a:extLst>
          </p:cNvPr>
          <p:cNvSpPr/>
          <p:nvPr/>
        </p:nvSpPr>
        <p:spPr>
          <a:xfrm>
            <a:off x="1758548" y="1814305"/>
            <a:ext cx="97947" cy="908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7" name="Rectangle 29">
            <a:extLst>
              <a:ext uri="{FF2B5EF4-FFF2-40B4-BE49-F238E27FC236}">
                <a16:creationId xmlns:a16="http://schemas.microsoft.com/office/drawing/2014/main" id="{49D78B77-73C0-428E-9CE4-746819EA8A70}"/>
              </a:ext>
            </a:extLst>
          </p:cNvPr>
          <p:cNvSpPr/>
          <p:nvPr/>
        </p:nvSpPr>
        <p:spPr>
          <a:xfrm>
            <a:off x="1084548" y="1430757"/>
            <a:ext cx="1285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video_plane_only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8" name="Rectangle 29">
            <a:extLst>
              <a:ext uri="{FF2B5EF4-FFF2-40B4-BE49-F238E27FC236}">
                <a16:creationId xmlns:a16="http://schemas.microsoft.com/office/drawing/2014/main" id="{61185E4A-3F74-4255-A6EB-828BCAAF3991}"/>
              </a:ext>
            </a:extLst>
          </p:cNvPr>
          <p:cNvSpPr/>
          <p:nvPr/>
        </p:nvSpPr>
        <p:spPr>
          <a:xfrm>
            <a:off x="3705860" y="1337297"/>
            <a:ext cx="786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video</a:t>
            </a:r>
            <a:endParaRPr lang="en-US" sz="11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0" name="Connector: Curved 141">
            <a:extLst>
              <a:ext uri="{FF2B5EF4-FFF2-40B4-BE49-F238E27FC236}">
                <a16:creationId xmlns:a16="http://schemas.microsoft.com/office/drawing/2014/main" id="{6C498AC4-EF19-4668-A84C-F5AEE84F7251}"/>
              </a:ext>
            </a:extLst>
          </p:cNvPr>
          <p:cNvCxnSpPr>
            <a:cxnSpLocks/>
            <a:stCxn id="57" idx="3"/>
          </p:cNvCxnSpPr>
          <p:nvPr/>
        </p:nvCxnSpPr>
        <p:spPr>
          <a:xfrm flipV="1">
            <a:off x="3261856" y="2135847"/>
            <a:ext cx="114943" cy="148852"/>
          </a:xfrm>
          <a:prstGeom prst="curvedConnector2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29">
            <a:extLst>
              <a:ext uri="{FF2B5EF4-FFF2-40B4-BE49-F238E27FC236}">
                <a16:creationId xmlns:a16="http://schemas.microsoft.com/office/drawing/2014/main" id="{97DCA580-BEF3-4A9F-A3B7-49FF8704C910}"/>
              </a:ext>
            </a:extLst>
          </p:cNvPr>
          <p:cNvSpPr/>
          <p:nvPr/>
        </p:nvSpPr>
        <p:spPr>
          <a:xfrm>
            <a:off x="3149735" y="2017699"/>
            <a:ext cx="358663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9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gfx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2" name="Straight Arrow Connector 6">
            <a:extLst>
              <a:ext uri="{FF2B5EF4-FFF2-40B4-BE49-F238E27FC236}">
                <a16:creationId xmlns:a16="http://schemas.microsoft.com/office/drawing/2014/main" id="{29670D2A-5EDA-40B7-8662-DCF654A351DD}"/>
              </a:ext>
            </a:extLst>
          </p:cNvPr>
          <p:cNvCxnSpPr>
            <a:cxnSpLocks/>
            <a:stCxn id="104" idx="2"/>
          </p:cNvCxnSpPr>
          <p:nvPr/>
        </p:nvCxnSpPr>
        <p:spPr>
          <a:xfrm>
            <a:off x="7378602" y="2328847"/>
            <a:ext cx="0" cy="455847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10">
            <a:extLst>
              <a:ext uri="{FF2B5EF4-FFF2-40B4-BE49-F238E27FC236}">
                <a16:creationId xmlns:a16="http://schemas.microsoft.com/office/drawing/2014/main" id="{5CA9EBAB-09F1-423C-A29C-80739BF442B2}"/>
              </a:ext>
            </a:extLst>
          </p:cNvPr>
          <p:cNvSpPr/>
          <p:nvPr/>
        </p:nvSpPr>
        <p:spPr>
          <a:xfrm>
            <a:off x="6482344" y="1560294"/>
            <a:ext cx="513273" cy="3773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300" dirty="0"/>
          </a:p>
        </p:txBody>
      </p:sp>
      <p:cxnSp>
        <p:nvCxnSpPr>
          <p:cNvPr id="94" name="Straight Connector 49">
            <a:extLst>
              <a:ext uri="{FF2B5EF4-FFF2-40B4-BE49-F238E27FC236}">
                <a16:creationId xmlns:a16="http://schemas.microsoft.com/office/drawing/2014/main" id="{998166B6-28A3-42CF-B4B3-64378EB947B5}"/>
              </a:ext>
            </a:extLst>
          </p:cNvPr>
          <p:cNvCxnSpPr>
            <a:cxnSpLocks/>
            <a:stCxn id="98" idx="2"/>
          </p:cNvCxnSpPr>
          <p:nvPr/>
        </p:nvCxnSpPr>
        <p:spPr>
          <a:xfrm>
            <a:off x="6668358" y="2217586"/>
            <a:ext cx="0" cy="210091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4">
            <a:extLst>
              <a:ext uri="{FF2B5EF4-FFF2-40B4-BE49-F238E27FC236}">
                <a16:creationId xmlns:a16="http://schemas.microsoft.com/office/drawing/2014/main" id="{B22CDE94-6148-4027-8AB2-84EE30BCFBEB}"/>
              </a:ext>
            </a:extLst>
          </p:cNvPr>
          <p:cNvSpPr/>
          <p:nvPr/>
        </p:nvSpPr>
        <p:spPr>
          <a:xfrm>
            <a:off x="6235889" y="2354153"/>
            <a:ext cx="961244" cy="2784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Receiver</a:t>
            </a:r>
          </a:p>
        </p:txBody>
      </p:sp>
      <p:sp>
        <p:nvSpPr>
          <p:cNvPr id="96" name="Rectangle 10">
            <a:extLst>
              <a:ext uri="{FF2B5EF4-FFF2-40B4-BE49-F238E27FC236}">
                <a16:creationId xmlns:a16="http://schemas.microsoft.com/office/drawing/2014/main" id="{7017006D-41DD-47D5-83A7-C873601940AF}"/>
              </a:ext>
            </a:extLst>
          </p:cNvPr>
          <p:cNvSpPr/>
          <p:nvPr/>
        </p:nvSpPr>
        <p:spPr>
          <a:xfrm>
            <a:off x="7018474" y="1560294"/>
            <a:ext cx="474687" cy="3773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3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251DEB-D355-441E-8DFD-84AAC9763D8D}"/>
              </a:ext>
            </a:extLst>
          </p:cNvPr>
          <p:cNvSpPr/>
          <p:nvPr/>
        </p:nvSpPr>
        <p:spPr>
          <a:xfrm>
            <a:off x="6640748" y="1561263"/>
            <a:ext cx="7014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DRFB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8" name="Flowchart: Manual Operation 97">
            <a:extLst>
              <a:ext uri="{FF2B5EF4-FFF2-40B4-BE49-F238E27FC236}">
                <a16:creationId xmlns:a16="http://schemas.microsoft.com/office/drawing/2014/main" id="{6811DFDD-7F61-441E-B0F9-462567DD0176}"/>
              </a:ext>
            </a:extLst>
          </p:cNvPr>
          <p:cNvSpPr/>
          <p:nvPr/>
        </p:nvSpPr>
        <p:spPr>
          <a:xfrm>
            <a:off x="6486889" y="2124782"/>
            <a:ext cx="362943" cy="92804"/>
          </a:xfrm>
          <a:prstGeom prst="flowChartManualOperati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812B657D-C274-437E-A81A-0BB49E43809A}"/>
              </a:ext>
            </a:extLst>
          </p:cNvPr>
          <p:cNvCxnSpPr>
            <a:cxnSpLocks/>
            <a:stCxn id="100" idx="7"/>
            <a:endCxn id="108" idx="4"/>
          </p:cNvCxnSpPr>
          <p:nvPr/>
        </p:nvCxnSpPr>
        <p:spPr>
          <a:xfrm rot="5400000" flipH="1" flipV="1">
            <a:off x="6827659" y="1863914"/>
            <a:ext cx="178723" cy="319537"/>
          </a:xfrm>
          <a:prstGeom prst="bentConnector3">
            <a:avLst>
              <a:gd name="adj1" fmla="val 38157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0" name="Oval 37">
            <a:extLst>
              <a:ext uri="{FF2B5EF4-FFF2-40B4-BE49-F238E27FC236}">
                <a16:creationId xmlns:a16="http://schemas.microsoft.com/office/drawing/2014/main" id="{46B56255-DE94-4614-A4F2-915F1DFF5A7D}"/>
              </a:ext>
            </a:extLst>
          </p:cNvPr>
          <p:cNvSpPr/>
          <p:nvPr/>
        </p:nvSpPr>
        <p:spPr>
          <a:xfrm flipH="1">
            <a:off x="6750557" y="210634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CFE76305-C39D-4A55-928C-3F3DAE88EB2A}"/>
              </a:ext>
            </a:extLst>
          </p:cNvPr>
          <p:cNvCxnSpPr>
            <a:cxnSpLocks/>
            <a:stCxn id="102" idx="7"/>
            <a:endCxn id="103" idx="5"/>
          </p:cNvCxnSpPr>
          <p:nvPr/>
        </p:nvCxnSpPr>
        <p:spPr>
          <a:xfrm rot="16200000" flipV="1">
            <a:off x="6450729" y="2030073"/>
            <a:ext cx="160215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2" name="Oval 37">
            <a:extLst>
              <a:ext uri="{FF2B5EF4-FFF2-40B4-BE49-F238E27FC236}">
                <a16:creationId xmlns:a16="http://schemas.microsoft.com/office/drawing/2014/main" id="{C13D5123-2781-40F8-BD0E-B5247D6FE151}"/>
              </a:ext>
            </a:extLst>
          </p:cNvPr>
          <p:cNvSpPr/>
          <p:nvPr/>
        </p:nvSpPr>
        <p:spPr>
          <a:xfrm flipH="1">
            <a:off x="6524141" y="2103486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37">
            <a:extLst>
              <a:ext uri="{FF2B5EF4-FFF2-40B4-BE49-F238E27FC236}">
                <a16:creationId xmlns:a16="http://schemas.microsoft.com/office/drawing/2014/main" id="{6AA666AF-9A73-42CA-A7F7-ABD25950263B}"/>
              </a:ext>
            </a:extLst>
          </p:cNvPr>
          <p:cNvSpPr/>
          <p:nvPr/>
        </p:nvSpPr>
        <p:spPr>
          <a:xfrm flipH="1">
            <a:off x="6524140" y="1910942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Flowchart: Manual Operation 103">
            <a:extLst>
              <a:ext uri="{FF2B5EF4-FFF2-40B4-BE49-F238E27FC236}">
                <a16:creationId xmlns:a16="http://schemas.microsoft.com/office/drawing/2014/main" id="{863063CF-7DD8-4757-A33A-37B745588F75}"/>
              </a:ext>
            </a:extLst>
          </p:cNvPr>
          <p:cNvSpPr/>
          <p:nvPr/>
        </p:nvSpPr>
        <p:spPr>
          <a:xfrm>
            <a:off x="7197133" y="2236043"/>
            <a:ext cx="362943" cy="92804"/>
          </a:xfrm>
          <a:prstGeom prst="flowChartManualOperation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37">
            <a:extLst>
              <a:ext uri="{FF2B5EF4-FFF2-40B4-BE49-F238E27FC236}">
                <a16:creationId xmlns:a16="http://schemas.microsoft.com/office/drawing/2014/main" id="{BEA999C6-FAF9-404E-86BE-D5BAA673DCFD}"/>
              </a:ext>
            </a:extLst>
          </p:cNvPr>
          <p:cNvSpPr/>
          <p:nvPr/>
        </p:nvSpPr>
        <p:spPr>
          <a:xfrm flipH="1">
            <a:off x="7254988" y="222533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07E64C1C-093A-42EE-B10F-1E9775B27FA1}"/>
              </a:ext>
            </a:extLst>
          </p:cNvPr>
          <p:cNvCxnSpPr>
            <a:cxnSpLocks/>
            <a:stCxn id="107" idx="4"/>
            <a:endCxn id="105" idx="1"/>
          </p:cNvCxnSpPr>
          <p:nvPr/>
        </p:nvCxnSpPr>
        <p:spPr>
          <a:xfrm rot="16200000" flipH="1">
            <a:off x="6957385" y="1895407"/>
            <a:ext cx="290816" cy="382433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7" name="Oval 37">
            <a:extLst>
              <a:ext uri="{FF2B5EF4-FFF2-40B4-BE49-F238E27FC236}">
                <a16:creationId xmlns:a16="http://schemas.microsoft.com/office/drawing/2014/main" id="{8D85C7DB-2129-4A51-A072-19399E36BBEB}"/>
              </a:ext>
            </a:extLst>
          </p:cNvPr>
          <p:cNvSpPr/>
          <p:nvPr/>
        </p:nvSpPr>
        <p:spPr>
          <a:xfrm flipH="1">
            <a:off x="6888720" y="189549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37">
            <a:extLst>
              <a:ext uri="{FF2B5EF4-FFF2-40B4-BE49-F238E27FC236}">
                <a16:creationId xmlns:a16="http://schemas.microsoft.com/office/drawing/2014/main" id="{E02B191C-76AD-4600-AAE9-575C2E686A89}"/>
              </a:ext>
            </a:extLst>
          </p:cNvPr>
          <p:cNvSpPr/>
          <p:nvPr/>
        </p:nvSpPr>
        <p:spPr>
          <a:xfrm flipH="1">
            <a:off x="7053930" y="1888602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37">
            <a:extLst>
              <a:ext uri="{FF2B5EF4-FFF2-40B4-BE49-F238E27FC236}">
                <a16:creationId xmlns:a16="http://schemas.microsoft.com/office/drawing/2014/main" id="{7CA0AB6C-C4B7-483A-86FA-3D7B261EC6BD}"/>
              </a:ext>
            </a:extLst>
          </p:cNvPr>
          <p:cNvSpPr/>
          <p:nvPr/>
        </p:nvSpPr>
        <p:spPr>
          <a:xfrm flipH="1">
            <a:off x="7415289" y="1896123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37">
            <a:extLst>
              <a:ext uri="{FF2B5EF4-FFF2-40B4-BE49-F238E27FC236}">
                <a16:creationId xmlns:a16="http://schemas.microsoft.com/office/drawing/2014/main" id="{0CD03505-776E-414B-9440-3868FF5FDC62}"/>
              </a:ext>
            </a:extLst>
          </p:cNvPr>
          <p:cNvSpPr/>
          <p:nvPr/>
        </p:nvSpPr>
        <p:spPr>
          <a:xfrm flipH="1">
            <a:off x="7465809" y="2223011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EDDD74A0-D93F-4C75-81C6-B99992A13A1D}"/>
              </a:ext>
            </a:extLst>
          </p:cNvPr>
          <p:cNvCxnSpPr>
            <a:cxnSpLocks/>
            <a:stCxn id="109" idx="4"/>
            <a:endCxn id="110" idx="7"/>
          </p:cNvCxnSpPr>
          <p:nvPr/>
        </p:nvCxnSpPr>
        <p:spPr>
          <a:xfrm rot="16200000" flipH="1">
            <a:off x="7311393" y="2068594"/>
            <a:ext cx="287865" cy="34355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091ED4C-A9A7-4099-B3AE-AA14FDFCC322}"/>
              </a:ext>
            </a:extLst>
          </p:cNvPr>
          <p:cNvSpPr/>
          <p:nvPr/>
        </p:nvSpPr>
        <p:spPr>
          <a:xfrm>
            <a:off x="6421091" y="1726366"/>
            <a:ext cx="10122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(Double RFB)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3" name="Left-right Arrow 138">
            <a:extLst>
              <a:ext uri="{FF2B5EF4-FFF2-40B4-BE49-F238E27FC236}">
                <a16:creationId xmlns:a16="http://schemas.microsoft.com/office/drawing/2014/main" id="{12C220DE-3C07-4A54-B25D-B4C97BCA9F06}"/>
              </a:ext>
            </a:extLst>
          </p:cNvPr>
          <p:cNvSpPr/>
          <p:nvPr/>
        </p:nvSpPr>
        <p:spPr>
          <a:xfrm>
            <a:off x="4381491" y="2160573"/>
            <a:ext cx="1809817" cy="462565"/>
          </a:xfrm>
          <a:prstGeom prst="leftRightArrow">
            <a:avLst>
              <a:gd name="adj1" fmla="val 43812"/>
              <a:gd name="adj2" fmla="val 4226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88B725F-0265-4E36-A589-341F05E72F61}"/>
              </a:ext>
            </a:extLst>
          </p:cNvPr>
          <p:cNvSpPr txBox="1"/>
          <p:nvPr/>
        </p:nvSpPr>
        <p:spPr>
          <a:xfrm>
            <a:off x="5130245" y="2252895"/>
            <a:ext cx="4459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</a:t>
            </a:r>
          </a:p>
        </p:txBody>
      </p:sp>
      <p:sp>
        <p:nvSpPr>
          <p:cNvPr id="115" name="Oval 39">
            <a:extLst>
              <a:ext uri="{FF2B5EF4-FFF2-40B4-BE49-F238E27FC236}">
                <a16:creationId xmlns:a16="http://schemas.microsoft.com/office/drawing/2014/main" id="{3B93213A-8FB0-4E1B-B1E7-67ED2BB4C57F}"/>
              </a:ext>
            </a:extLst>
          </p:cNvPr>
          <p:cNvSpPr/>
          <p:nvPr/>
        </p:nvSpPr>
        <p:spPr>
          <a:xfrm>
            <a:off x="6876495" y="2144556"/>
            <a:ext cx="180328" cy="17331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E025ADE-B56F-42CE-9184-321D2D91A21C}"/>
              </a:ext>
            </a:extLst>
          </p:cNvPr>
          <p:cNvCxnSpPr/>
          <p:nvPr/>
        </p:nvCxnSpPr>
        <p:spPr>
          <a:xfrm>
            <a:off x="6746891" y="2619639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2. Frame Bursting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12D8918-FFDC-4CB4-BEDA-6D0729A0FDAE}"/>
              </a:ext>
            </a:extLst>
          </p:cNvPr>
          <p:cNvSpPr/>
          <p:nvPr/>
        </p:nvSpPr>
        <p:spPr>
          <a:xfrm>
            <a:off x="2253490" y="2368587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C382135-C39F-4780-A5DD-CC28B4AC131E}"/>
              </a:ext>
            </a:extLst>
          </p:cNvPr>
          <p:cNvSpPr/>
          <p:nvPr/>
        </p:nvSpPr>
        <p:spPr>
          <a:xfrm>
            <a:off x="4052711" y="227505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21EA7A7-6955-4764-9436-3473251DB27F}"/>
              </a:ext>
            </a:extLst>
          </p:cNvPr>
          <p:cNvSpPr/>
          <p:nvPr/>
        </p:nvSpPr>
        <p:spPr>
          <a:xfrm>
            <a:off x="3939229" y="2277063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5CE1821-8C9E-4805-A033-4A9451E14383}"/>
              </a:ext>
            </a:extLst>
          </p:cNvPr>
          <p:cNvSpPr/>
          <p:nvPr/>
        </p:nvSpPr>
        <p:spPr>
          <a:xfrm>
            <a:off x="3804350" y="227505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034F741-2277-42D2-A7AA-32D5CA05FC5C}"/>
              </a:ext>
            </a:extLst>
          </p:cNvPr>
          <p:cNvSpPr/>
          <p:nvPr/>
        </p:nvSpPr>
        <p:spPr>
          <a:xfrm>
            <a:off x="3665210" y="2270718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6C2F11D-0FCD-417F-BF76-ED6056C77731}"/>
              </a:ext>
            </a:extLst>
          </p:cNvPr>
          <p:cNvSpPr/>
          <p:nvPr/>
        </p:nvSpPr>
        <p:spPr>
          <a:xfrm>
            <a:off x="7367727" y="1714610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23D27D4-8CCE-4D50-9A14-445F66021F9C}"/>
              </a:ext>
            </a:extLst>
          </p:cNvPr>
          <p:cNvSpPr/>
          <p:nvPr/>
        </p:nvSpPr>
        <p:spPr>
          <a:xfrm>
            <a:off x="7234380" y="1581500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2178C3A-453D-421E-AFE8-1EC82D4D297E}"/>
              </a:ext>
            </a:extLst>
          </p:cNvPr>
          <p:cNvSpPr/>
          <p:nvPr/>
        </p:nvSpPr>
        <p:spPr>
          <a:xfrm>
            <a:off x="7368152" y="1581325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9767BA6-6F98-49A9-B545-D19BCF2BD78D}"/>
              </a:ext>
            </a:extLst>
          </p:cNvPr>
          <p:cNvSpPr/>
          <p:nvPr/>
        </p:nvSpPr>
        <p:spPr>
          <a:xfrm>
            <a:off x="6497848" y="159259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46D884A-FF82-43AA-9C89-EBB772F2F31C}"/>
              </a:ext>
            </a:extLst>
          </p:cNvPr>
          <p:cNvSpPr/>
          <p:nvPr/>
        </p:nvSpPr>
        <p:spPr>
          <a:xfrm>
            <a:off x="6637551" y="159283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92D5C22-53E6-41BA-9693-637B609E8A93}"/>
              </a:ext>
            </a:extLst>
          </p:cNvPr>
          <p:cNvSpPr/>
          <p:nvPr/>
        </p:nvSpPr>
        <p:spPr>
          <a:xfrm>
            <a:off x="6497848" y="1719942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Content Placeholder 2">
            <a:extLst>
              <a:ext uri="{FF2B5EF4-FFF2-40B4-BE49-F238E27FC236}">
                <a16:creationId xmlns:a16="http://schemas.microsoft.com/office/drawing/2014/main" id="{3A41A510-A9BB-4DB1-9540-0BD71BFB3913}"/>
              </a:ext>
            </a:extLst>
          </p:cNvPr>
          <p:cNvSpPr txBox="1">
            <a:spLocks/>
          </p:cNvSpPr>
          <p:nvPr/>
        </p:nvSpPr>
        <p:spPr>
          <a:xfrm>
            <a:off x="47711" y="4191129"/>
            <a:ext cx="8974989" cy="2401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The Frame Bursting technique transfers the decoded frame from the processor to the display panel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bursts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display panel receives </a:t>
            </a:r>
            <a:r>
              <a:rPr lang="en-US" sz="1800" dirty="0">
                <a:solidFill>
                  <a:srgbClr val="0066FF"/>
                </a:solidFill>
              </a:rPr>
              <a:t>a full frame </a:t>
            </a:r>
            <a:r>
              <a:rPr lang="en-US" sz="1800" dirty="0"/>
              <a:t>over the </a:t>
            </a:r>
            <a:r>
              <a:rPr lang="en-US" sz="1800" dirty="0" err="1"/>
              <a:t>eDP</a:t>
            </a:r>
            <a:r>
              <a:rPr lang="en-US" sz="1800" dirty="0"/>
              <a:t> interface and stores it directly into the </a:t>
            </a:r>
            <a:r>
              <a:rPr lang="en-US" sz="1800" dirty="0">
                <a:solidFill>
                  <a:srgbClr val="7030A0"/>
                </a:solidFill>
              </a:rPr>
              <a:t>double remote frame buffer (DRFB)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Pixel Formatter (PF) </a:t>
            </a:r>
            <a:r>
              <a:rPr lang="en-US" sz="1800" dirty="0"/>
              <a:t>can fetch the frame data from the DRFB </a:t>
            </a:r>
            <a:r>
              <a:rPr lang="en-US" sz="1800" dirty="0">
                <a:solidFill>
                  <a:srgbClr val="7030A0"/>
                </a:solidFill>
              </a:rPr>
              <a:t>at the rate required by a given configuration </a:t>
            </a:r>
            <a:r>
              <a:rPr lang="en-US" sz="1800" dirty="0"/>
              <a:t>(i.e., the display resolution, refresh rate, and color depth) to generate pixels and send them to the LCD display 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725EBB0-4685-46D5-8C58-24EA2FD7E580}"/>
              </a:ext>
            </a:extLst>
          </p:cNvPr>
          <p:cNvSpPr/>
          <p:nvPr/>
        </p:nvSpPr>
        <p:spPr>
          <a:xfrm>
            <a:off x="3520949" y="2242898"/>
            <a:ext cx="678007" cy="16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Buffer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4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3.33333E-6 0.00023 C 0.00105 -0.0007 0.00226 -0.00093 0.00348 -0.00162 C 0.01042 -0.00509 0.00382 -0.00185 0.0073 -0.0044 C 0.00799 -0.00486 0.00886 -0.00486 0.00973 -0.00533 C 0.01268 -0.00671 0.01268 -0.00695 0.01528 -0.0081 C 0.01615 -0.00833 0.01719 -0.00833 0.01806 -0.00903 C 0.02084 -0.01088 0.01789 -0.00903 0.02084 -0.01042 C 0.02136 -0.01065 0.02188 -0.01111 0.02257 -0.01134 C 0.02361 -0.01158 0.02466 -0.01158 0.0257 -0.01181 C 0.029 -0.01204 0.0323 -0.01204 0.03577 -0.01227 L 0.0382 -0.01273 C 0.03889 -0.01273 0.03959 -0.01296 0.04028 -0.0132 C 0.04358 -0.01343 0.04688 -0.01343 0.05035 -0.01366 C 0.05105 -0.01366 0.05174 -0.01389 0.05243 -0.01412 C 0.0632 -0.01458 0.06216 -0.01389 0.0691 -0.01505 C 0.0698 -0.01505 0.07066 -0.01528 0.07153 -0.01551 C 0.07188 -0.01551 0.0724 -0.01574 0.07292 -0.01597 C 0.07466 -0.01829 0.07518 -0.01806 0.0757 -0.0206 C 0.0757 -0.02153 0.07587 -0.02246 0.07605 -0.02338 C 0.07622 -0.02431 0.07674 -0.02616 0.07674 -0.02593 C 0.07674 -0.04005 0.07691 -0.05394 0.07709 -0.06783 C 0.07726 -0.0875 0.07657 -0.08125 0.07778 -0.09051 C 0.07761 -0.10301 0.07778 -0.11574 0.07743 -0.12847 C 0.07726 -0.12894 0.07674 -0.12917 0.07639 -0.1294 C 0.0757 -0.12963 0.07518 -0.12986 0.07466 -0.13033 C 0.07275 -0.13148 0.07327 -0.13171 0.07084 -0.13171 L 0.02709 -0.13218 C 0.02639 -0.13241 0.02587 -0.13241 0.02535 -0.13264 C 0.025 -0.13264 0.02466 -0.13287 0.02431 -0.1331 C 0.02344 -0.13333 0.02257 -0.13357 0.02188 -0.13403 C 0.02118 -0.13426 0.02032 -0.13449 0.0198 -0.13496 C 0.01893 -0.13542 0.01771 -0.13681 0.01771 -0.13658 C 0.01736 -0.13727 0.01719 -0.13773 0.01702 -0.1382 C 0.0165 -0.13889 0.01598 -0.13958 0.01563 -0.14051 C 0.01528 -0.14144 0.01511 -0.14236 0.01493 -0.14329 C 0.01493 -0.1463 0.01511 -0.14954 0.01528 -0.15255 C 0.01528 -0.15324 0.01545 -0.15371 0.01563 -0.1544 C 0.01719 -0.16134 0.01615 -0.15625 0.01702 -0.16042 C 0.01702 -0.16088 0.01893 -0.17269 0.01563 -0.17523 C 0.01511 -0.17546 0.01459 -0.17546 0.01424 -0.1757 C 0.01372 -0.17616 0.0132 -0.17755 0.01285 -0.17708 C 0.01216 -0.17616 0.01268 -0.17454 0.0125 -0.17338 C 0.01216 -0.17199 0.01181 -0.17107 0.01077 -0.17107 C 0.004 -0.1706 -0.00277 -0.17037 -0.00937 -0.17014 C -0.01041 -0.17037 -0.01163 -0.16991 -0.0125 -0.1706 C -0.01302 -0.17107 -0.01284 -0.17222 -0.01284 -0.17292 C -0.01302 -0.17431 -0.01284 -0.1757 -0.01284 -0.17708 " pathEditMode="relative" rAng="0" ptsTypes="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116 L -0.00035 0.00139 C -0.00226 0.00208 -0.00504 0.00162 -0.00591 0.00417 C -0.00712 0.00671 -0.00504 0.00995 -0.00452 0.01273 C -0.0033 0.02107 -0.00452 0.01528 -0.00313 0.0213 C -0.00417 0.03935 -0.00625 0.03195 0.00659 0.03195 L 0.11007 0.03287 L 0.17448 0.03195 C 0.17569 0.03195 0.17691 0.03171 0.17795 0.03079 C 0.17951 0.02986 0.18159 0.02639 0.18281 0.02454 C 0.18559 0.00903 0.1835 0.02153 0.1835 -0.01366 " pathEditMode="relative" rAng="0" ptsTypes="AAAAAAAAAAA">
                                      <p:cBhvr>
                                        <p:cTn id="2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00"/>
                            </p:stCondLst>
                            <p:childTnLst>
                              <p:par>
                                <p:cTn id="39" presetID="50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-3.33333E-6 L 0.14011 -3.33333E-6 C 0.20886 -3.33333E-6 0.29358 -0.01967 0.29358 -0.03541 L 0.29358 -0.07083 " pathEditMode="relative" rAng="0" ptsTypes="AAAA">
                                      <p:cBhvr>
                                        <p:cTn id="40" dur="1267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-354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3.7037E-7 L 2.5E-6 0.00023 C 0.00017 0.00926 -0.00018 0.01852 0.00069 0.02801 C 0.00069 0.0294 0.00208 0.03079 0.00278 0.03264 C 0.00312 0.03357 0.00312 0.03472 0.00347 0.03611 C 0.00434 0.03935 0.00521 0.04051 0.00694 0.04329 C 0.00746 0.04537 0.00833 0.04838 0.00833 0.05069 C 0.00833 0.05208 0.00798 0.0537 0.00764 0.05532 C 0.00677 0.05787 0.00156 0.06389 0.00139 0.06435 C -0.00486 0.07222 0.00295 0.0625 -0.00278 0.06898 C -0.00365 0.06968 -0.00417 0.07083 -0.00486 0.07153 C -0.00469 0.07546 -0.00469 0.0794 -0.00417 0.08333 C -0.004 0.08565 -0.0033 0.0875 -0.00278 0.08982 C -0.00243 0.09213 -0.00191 0.09468 -0.00139 0.09699 C -0.00122 0.10093 -0.00104 0.10463 -0.0007 0.10903 C -0.00052 0.11157 2.5E-6 0.11412 2.5E-6 0.11713 C 2.5E-6 0.13009 2.5E-6 0.14282 -0.0007 0.15625 C -0.00087 0.15718 -0.00191 0.15833 -0.00278 0.1588 C -0.00434 0.15949 -0.00608 0.15926 -0.00764 0.15972 L -0.04584 0.15787 C -0.06945 0.15648 -0.05677 0.15463 -0.07222 0.15787 C -0.07188 0.16181 -0.07136 0.16528 -0.07084 0.16898 C -0.07066 0.17037 -0.07049 0.17176 -0.07014 0.17338 C -0.06997 0.17523 -0.06979 0.17708 -0.06945 0.17894 C -0.0691 0.18079 -0.06858 0.18287 -0.06806 0.18542 C -0.06788 0.18657 -0.06771 0.18819 -0.06736 0.18982 C -0.06719 0.19074 -0.06702 0.19213 -0.06667 0.19352 C -0.0665 0.1963 -0.06632 0.19954 -0.06597 0.20255 C -0.0658 0.20463 -0.06528 0.20671 -0.06528 0.20903 C -0.06528 0.21713 -0.0658 0.22523 -0.06597 0.23333 C -0.0658 0.24838 -0.0658 0.26366 -0.06528 0.27894 C -0.06459 0.30532 -0.06459 0.27755 -0.06459 0.28449 " pathEditMode="relative" rAng="0" ptsTypes="AAAAAAAAAAAAAAAAAAAAAAAAAAAAAAAA">
                                      <p:cBhvr>
                                        <p:cTn id="54" dur="59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117" grpId="0" animBg="1"/>
      <p:bldP spid="117" grpId="1" animBg="1"/>
      <p:bldP spid="118" grpId="0" animBg="1"/>
      <p:bldP spid="118" grpId="1" animBg="1"/>
      <p:bldP spid="121" grpId="0" animBg="1"/>
      <p:bldP spid="122" grpId="0" animBg="1"/>
      <p:bldP spid="124" grpId="0" animBg="1"/>
      <p:bldP spid="125" grpId="0" animBg="1"/>
      <p:bldP spid="125" grpId="1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>
            <a:extLst>
              <a:ext uri="{FF2B5EF4-FFF2-40B4-BE49-F238E27FC236}">
                <a16:creationId xmlns:a16="http://schemas.microsoft.com/office/drawing/2014/main" id="{6A3A18BC-CC1E-4305-9078-DC071D6A9BC6}"/>
              </a:ext>
            </a:extLst>
          </p:cNvPr>
          <p:cNvSpPr/>
          <p:nvPr/>
        </p:nvSpPr>
        <p:spPr>
          <a:xfrm>
            <a:off x="2118986" y="2784693"/>
            <a:ext cx="1276492" cy="144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6FFBD3B7-E713-46B8-A0CB-1FB9AD01AD45}"/>
              </a:ext>
            </a:extLst>
          </p:cNvPr>
          <p:cNvSpPr/>
          <p:nvPr/>
        </p:nvSpPr>
        <p:spPr>
          <a:xfrm>
            <a:off x="822651" y="1305687"/>
            <a:ext cx="3585588" cy="1729688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B5B9C3A-E419-4846-B143-067F54BB45C8}"/>
              </a:ext>
            </a:extLst>
          </p:cNvPr>
          <p:cNvSpPr/>
          <p:nvPr/>
        </p:nvSpPr>
        <p:spPr>
          <a:xfrm>
            <a:off x="6191309" y="1375982"/>
            <a:ext cx="1388136" cy="2242233"/>
          </a:xfrm>
          <a:prstGeom prst="roundRect">
            <a:avLst>
              <a:gd name="adj" fmla="val 12309"/>
            </a:avLst>
          </a:prstGeom>
          <a:solidFill>
            <a:schemeClr val="bg1">
              <a:lumMod val="8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8D72E-8449-4061-A0CE-79E4C83DDA05}"/>
              </a:ext>
            </a:extLst>
          </p:cNvPr>
          <p:cNvSpPr/>
          <p:nvPr/>
        </p:nvSpPr>
        <p:spPr>
          <a:xfrm>
            <a:off x="1654314" y="1827595"/>
            <a:ext cx="972911" cy="584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 Decoder (</a:t>
            </a:r>
            <a:r>
              <a:rPr lang="en-US" sz="1100" i="1" dirty="0">
                <a:solidFill>
                  <a:schemeClr val="tx1"/>
                </a:solidFill>
              </a:rPr>
              <a:t>VD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D4D235-76E8-49FA-88F2-AC736FCD2D32}"/>
              </a:ext>
            </a:extLst>
          </p:cNvPr>
          <p:cNvSpPr/>
          <p:nvPr/>
        </p:nvSpPr>
        <p:spPr>
          <a:xfrm>
            <a:off x="3370680" y="1827593"/>
            <a:ext cx="949067" cy="58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Display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Controller (</a:t>
            </a:r>
            <a:r>
              <a:rPr lang="en-US" sz="1100" i="1" dirty="0">
                <a:solidFill>
                  <a:schemeClr val="tx1"/>
                </a:solidFill>
              </a:rPr>
              <a:t>DC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6A64C-5E57-4E45-928B-4D1799EFD560}"/>
              </a:ext>
            </a:extLst>
          </p:cNvPr>
          <p:cNvSpPr/>
          <p:nvPr/>
        </p:nvSpPr>
        <p:spPr>
          <a:xfrm>
            <a:off x="983732" y="3421579"/>
            <a:ext cx="2821083" cy="577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A7D6495B-0EE1-48F5-B1E8-87ECEA1C1345}"/>
              </a:ext>
            </a:extLst>
          </p:cNvPr>
          <p:cNvSpPr/>
          <p:nvPr/>
        </p:nvSpPr>
        <p:spPr>
          <a:xfrm>
            <a:off x="6076367" y="1298603"/>
            <a:ext cx="1592589" cy="2694581"/>
          </a:xfrm>
          <a:prstGeom prst="roundRect">
            <a:avLst>
              <a:gd name="adj" fmla="val 950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BC5C92-D003-4E7F-A390-96AAA536A943}"/>
              </a:ext>
            </a:extLst>
          </p:cNvPr>
          <p:cNvSpPr/>
          <p:nvPr/>
        </p:nvSpPr>
        <p:spPr>
          <a:xfrm>
            <a:off x="6236157" y="3676080"/>
            <a:ext cx="1217591" cy="241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LCD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Display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F17CCB-A0A8-4180-AFCC-B07DF91D3F61}"/>
              </a:ext>
            </a:extLst>
          </p:cNvPr>
          <p:cNvSpPr/>
          <p:nvPr/>
        </p:nvSpPr>
        <p:spPr>
          <a:xfrm>
            <a:off x="6236158" y="3267227"/>
            <a:ext cx="1217589" cy="2418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LCD Interface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ED835B-439D-4F9D-A846-52446CF17935}"/>
              </a:ext>
            </a:extLst>
          </p:cNvPr>
          <p:cNvSpPr/>
          <p:nvPr/>
        </p:nvSpPr>
        <p:spPr>
          <a:xfrm>
            <a:off x="6236158" y="2794756"/>
            <a:ext cx="1297103" cy="2675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100" dirty="0"/>
              <a:t>Pixel Formatter (PF)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0D0FA5-0032-46EE-BA95-A05BAA79A525}"/>
              </a:ext>
            </a:extLst>
          </p:cNvPr>
          <p:cNvCxnSpPr>
            <a:cxnSpLocks/>
          </p:cNvCxnSpPr>
          <p:nvPr/>
        </p:nvCxnSpPr>
        <p:spPr>
          <a:xfrm>
            <a:off x="6746891" y="3061910"/>
            <a:ext cx="0" cy="201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4F2F75-7F58-4DED-96C1-F1EEC2025F60}"/>
              </a:ext>
            </a:extLst>
          </p:cNvPr>
          <p:cNvSpPr txBox="1"/>
          <p:nvPr/>
        </p:nvSpPr>
        <p:spPr>
          <a:xfrm>
            <a:off x="2709819" y="945084"/>
            <a:ext cx="155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Processor</a:t>
            </a:r>
            <a:endParaRPr lang="en-US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AB50C6-2E53-4935-8A00-A48D9BCE585B}"/>
              </a:ext>
            </a:extLst>
          </p:cNvPr>
          <p:cNvSpPr txBox="1"/>
          <p:nvPr/>
        </p:nvSpPr>
        <p:spPr>
          <a:xfrm>
            <a:off x="5971787" y="945125"/>
            <a:ext cx="178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New</a:t>
            </a:r>
            <a:r>
              <a:rPr lang="en-US" sz="1600" i="1" dirty="0"/>
              <a:t> </a:t>
            </a:r>
            <a:r>
              <a:rPr lang="en-US" sz="1600" b="1" i="1" dirty="0"/>
              <a:t>Display</a:t>
            </a:r>
            <a:r>
              <a:rPr lang="en-US" sz="1600" i="1" dirty="0"/>
              <a:t> </a:t>
            </a:r>
            <a:r>
              <a:rPr lang="en-US" sz="1600" b="1" i="1" dirty="0"/>
              <a:t>Panel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4A9204-B68C-4BA5-85B5-A6ABE95C521D}"/>
              </a:ext>
            </a:extLst>
          </p:cNvPr>
          <p:cNvSpPr/>
          <p:nvPr/>
        </p:nvSpPr>
        <p:spPr>
          <a:xfrm>
            <a:off x="3519920" y="2236547"/>
            <a:ext cx="678007" cy="165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1620F-A294-4BA0-B977-A179C227DCD3}"/>
              </a:ext>
            </a:extLst>
          </p:cNvPr>
          <p:cNvSpPr/>
          <p:nvPr/>
        </p:nvSpPr>
        <p:spPr>
          <a:xfrm>
            <a:off x="3752944" y="3566247"/>
            <a:ext cx="7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/>
              <a:t>DRAM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776FF9-00F6-4270-B158-FABFB6A81B82}"/>
              </a:ext>
            </a:extLst>
          </p:cNvPr>
          <p:cNvSpPr/>
          <p:nvPr/>
        </p:nvSpPr>
        <p:spPr>
          <a:xfrm>
            <a:off x="2425779" y="3460788"/>
            <a:ext cx="132118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DDA70B-08BC-4620-93A3-836F02DE9E86}"/>
              </a:ext>
            </a:extLst>
          </p:cNvPr>
          <p:cNvSpPr/>
          <p:nvPr/>
        </p:nvSpPr>
        <p:spPr>
          <a:xfrm>
            <a:off x="1409934" y="3461145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F43074-D0DF-442D-AE7C-5C9DAD388E77}"/>
              </a:ext>
            </a:extLst>
          </p:cNvPr>
          <p:cNvSpPr txBox="1"/>
          <p:nvPr/>
        </p:nvSpPr>
        <p:spPr>
          <a:xfrm>
            <a:off x="1585483" y="3331190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A0C14F-89E3-46B1-855C-35F644D82DC8}"/>
              </a:ext>
            </a:extLst>
          </p:cNvPr>
          <p:cNvSpPr/>
          <p:nvPr/>
        </p:nvSpPr>
        <p:spPr>
          <a:xfrm>
            <a:off x="1565186" y="1332117"/>
            <a:ext cx="1739867" cy="1800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CPU (application)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CB5027-8551-46D3-9DDF-F16E26A0C101}"/>
              </a:ext>
            </a:extLst>
          </p:cNvPr>
          <p:cNvSpPr/>
          <p:nvPr/>
        </p:nvSpPr>
        <p:spPr>
          <a:xfrm>
            <a:off x="1102999" y="3461503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884FAE-5D36-4CDD-8B3B-97FB00015870}"/>
              </a:ext>
            </a:extLst>
          </p:cNvPr>
          <p:cNvSpPr txBox="1"/>
          <p:nvPr/>
        </p:nvSpPr>
        <p:spPr>
          <a:xfrm>
            <a:off x="1590539" y="3553279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F403A1-4E16-44BE-B197-7D904F0DE590}"/>
              </a:ext>
            </a:extLst>
          </p:cNvPr>
          <p:cNvSpPr/>
          <p:nvPr/>
        </p:nvSpPr>
        <p:spPr>
          <a:xfrm>
            <a:off x="1835885" y="3460788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94D9B3-2162-4FD8-ABEA-9D1835FD821D}"/>
              </a:ext>
            </a:extLst>
          </p:cNvPr>
          <p:cNvSpPr txBox="1"/>
          <p:nvPr/>
        </p:nvSpPr>
        <p:spPr>
          <a:xfrm>
            <a:off x="6599067" y="1316527"/>
            <a:ext cx="58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T-con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A306A4-7020-4ED5-B786-41C9B3A53E5A}"/>
              </a:ext>
            </a:extLst>
          </p:cNvPr>
          <p:cNvSpPr/>
          <p:nvPr/>
        </p:nvSpPr>
        <p:spPr>
          <a:xfrm>
            <a:off x="1872378" y="3482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F47C4A-BA8A-44D0-A45C-80F081A30638}"/>
              </a:ext>
            </a:extLst>
          </p:cNvPr>
          <p:cNvSpPr/>
          <p:nvPr/>
        </p:nvSpPr>
        <p:spPr>
          <a:xfrm>
            <a:off x="1984539" y="3482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E92A4F-BCCE-450A-AFAC-B63A4D0E1B0B}"/>
              </a:ext>
            </a:extLst>
          </p:cNvPr>
          <p:cNvSpPr/>
          <p:nvPr/>
        </p:nvSpPr>
        <p:spPr>
          <a:xfrm>
            <a:off x="1872378" y="356002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7B9A78-653B-4FBF-AE22-C3CB0DA4E6D9}"/>
              </a:ext>
            </a:extLst>
          </p:cNvPr>
          <p:cNvSpPr/>
          <p:nvPr/>
        </p:nvSpPr>
        <p:spPr>
          <a:xfrm>
            <a:off x="1984539" y="356002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081469-16B5-4557-8271-27C7FAF8FCFC}"/>
              </a:ext>
            </a:extLst>
          </p:cNvPr>
          <p:cNvSpPr/>
          <p:nvPr/>
        </p:nvSpPr>
        <p:spPr>
          <a:xfrm>
            <a:off x="1872378" y="367065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16D00B-C5F3-47C3-85FD-BB3E92114B9F}"/>
              </a:ext>
            </a:extLst>
          </p:cNvPr>
          <p:cNvSpPr/>
          <p:nvPr/>
        </p:nvSpPr>
        <p:spPr>
          <a:xfrm>
            <a:off x="1984539" y="367065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B156A5-EBAA-46B2-BCB8-2BC50A300C9F}"/>
              </a:ext>
            </a:extLst>
          </p:cNvPr>
          <p:cNvSpPr/>
          <p:nvPr/>
        </p:nvSpPr>
        <p:spPr>
          <a:xfrm>
            <a:off x="1872378" y="3750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4F96E2-C0FB-4932-8366-C0AF72C1569D}"/>
              </a:ext>
            </a:extLst>
          </p:cNvPr>
          <p:cNvSpPr/>
          <p:nvPr/>
        </p:nvSpPr>
        <p:spPr>
          <a:xfrm>
            <a:off x="1984539" y="3750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7E4077-86B2-4EC3-8138-EE3AA8C5D7D5}"/>
              </a:ext>
            </a:extLst>
          </p:cNvPr>
          <p:cNvSpPr txBox="1"/>
          <p:nvPr/>
        </p:nvSpPr>
        <p:spPr>
          <a:xfrm>
            <a:off x="1819392" y="3499739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BFC30D-0544-423F-BD6F-15D995D110AC}"/>
              </a:ext>
            </a:extLst>
          </p:cNvPr>
          <p:cNvSpPr/>
          <p:nvPr/>
        </p:nvSpPr>
        <p:spPr>
          <a:xfrm>
            <a:off x="1125400" y="3779250"/>
            <a:ext cx="11288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Encoded Frames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CCCE54-7EA7-4EFC-AE40-5E136B2DF605}"/>
              </a:ext>
            </a:extLst>
          </p:cNvPr>
          <p:cNvSpPr/>
          <p:nvPr/>
        </p:nvSpPr>
        <p:spPr>
          <a:xfrm>
            <a:off x="2549967" y="3771380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Frame Buffer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B496EA-644A-4F85-8331-7DBA81CC390E}"/>
              </a:ext>
            </a:extLst>
          </p:cNvPr>
          <p:cNvSpPr/>
          <p:nvPr/>
        </p:nvSpPr>
        <p:spPr>
          <a:xfrm>
            <a:off x="1868808" y="2256427"/>
            <a:ext cx="742735" cy="1053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E9A9AE-4855-4149-AF79-2291E63B97DF}"/>
              </a:ext>
            </a:extLst>
          </p:cNvPr>
          <p:cNvSpPr/>
          <p:nvPr/>
        </p:nvSpPr>
        <p:spPr>
          <a:xfrm>
            <a:off x="1932819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785F77-C2BD-4EC3-98EB-C96633229B35}"/>
              </a:ext>
            </a:extLst>
          </p:cNvPr>
          <p:cNvSpPr/>
          <p:nvPr/>
        </p:nvSpPr>
        <p:spPr>
          <a:xfrm>
            <a:off x="2044982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DEB423-2533-4316-9A6C-61186A7D3742}"/>
              </a:ext>
            </a:extLst>
          </p:cNvPr>
          <p:cNvSpPr/>
          <p:nvPr/>
        </p:nvSpPr>
        <p:spPr>
          <a:xfrm>
            <a:off x="2155070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B596D0-15D9-4D62-8A73-7EB5613AD6F1}"/>
              </a:ext>
            </a:extLst>
          </p:cNvPr>
          <p:cNvSpPr/>
          <p:nvPr/>
        </p:nvSpPr>
        <p:spPr>
          <a:xfrm>
            <a:off x="2379155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8BA2C87-3BF5-4D2C-A002-78946D3271AE}"/>
              </a:ext>
            </a:extLst>
          </p:cNvPr>
          <p:cNvSpPr/>
          <p:nvPr/>
        </p:nvSpPr>
        <p:spPr>
          <a:xfrm>
            <a:off x="2490147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4843E3-6617-41A3-8059-F152612753ED}"/>
              </a:ext>
            </a:extLst>
          </p:cNvPr>
          <p:cNvSpPr txBox="1"/>
          <p:nvPr/>
        </p:nvSpPr>
        <p:spPr>
          <a:xfrm>
            <a:off x="2198229" y="2144926"/>
            <a:ext cx="170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DEB78E-C226-4FBE-AE49-5754AA130405}"/>
              </a:ext>
            </a:extLst>
          </p:cNvPr>
          <p:cNvSpPr/>
          <p:nvPr/>
        </p:nvSpPr>
        <p:spPr>
          <a:xfrm>
            <a:off x="983731" y="1012653"/>
            <a:ext cx="859464" cy="17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Network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Rounded Rectangle 3">
            <a:extLst>
              <a:ext uri="{FF2B5EF4-FFF2-40B4-BE49-F238E27FC236}">
                <a16:creationId xmlns:a16="http://schemas.microsoft.com/office/drawing/2014/main" id="{0EF4C00B-37B5-4A34-B69A-F1A5D18317FD}"/>
              </a:ext>
            </a:extLst>
          </p:cNvPr>
          <p:cNvSpPr/>
          <p:nvPr/>
        </p:nvSpPr>
        <p:spPr>
          <a:xfrm>
            <a:off x="943246" y="970691"/>
            <a:ext cx="947003" cy="308759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0BAF4C-BC09-4695-A40C-282C23D92467}"/>
              </a:ext>
            </a:extLst>
          </p:cNvPr>
          <p:cNvSpPr txBox="1"/>
          <p:nvPr/>
        </p:nvSpPr>
        <p:spPr>
          <a:xfrm>
            <a:off x="1689664" y="935817"/>
            <a:ext cx="93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Chipset</a:t>
            </a:r>
            <a:endParaRPr lang="en-US" b="1" i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801128-8307-4FF4-8129-99BE780F259B}"/>
              </a:ext>
            </a:extLst>
          </p:cNvPr>
          <p:cNvSpPr/>
          <p:nvPr/>
        </p:nvSpPr>
        <p:spPr>
          <a:xfrm>
            <a:off x="906454" y="1614116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3399A56-202E-4512-8B65-BBC70A348C80}"/>
              </a:ext>
            </a:extLst>
          </p:cNvPr>
          <p:cNvSpPr/>
          <p:nvPr/>
        </p:nvSpPr>
        <p:spPr>
          <a:xfrm>
            <a:off x="906454" y="2234413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ED4A9E-9D04-4912-85FC-B255CAE41998}"/>
              </a:ext>
            </a:extLst>
          </p:cNvPr>
          <p:cNvSpPr txBox="1"/>
          <p:nvPr/>
        </p:nvSpPr>
        <p:spPr>
          <a:xfrm rot="5400000">
            <a:off x="942777" y="1957881"/>
            <a:ext cx="245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400" dirty="0"/>
              <a:t>…</a:t>
            </a:r>
            <a:endParaRPr lang="en-US" sz="14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40BEC0B-A91D-4DA9-9AFE-3BCFD7D9B4DA}"/>
              </a:ext>
            </a:extLst>
          </p:cNvPr>
          <p:cNvCxnSpPr/>
          <p:nvPr/>
        </p:nvCxnSpPr>
        <p:spPr>
          <a:xfrm>
            <a:off x="6752987" y="3511431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2">
            <a:extLst>
              <a:ext uri="{FF2B5EF4-FFF2-40B4-BE49-F238E27FC236}">
                <a16:creationId xmlns:a16="http://schemas.microsoft.com/office/drawing/2014/main" id="{88A9C4F0-1273-4075-801F-89490F10D267}"/>
              </a:ext>
            </a:extLst>
          </p:cNvPr>
          <p:cNvSpPr/>
          <p:nvPr/>
        </p:nvSpPr>
        <p:spPr>
          <a:xfrm>
            <a:off x="3316333" y="1612524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empty</a:t>
            </a:r>
          </a:p>
        </p:txBody>
      </p:sp>
      <p:sp>
        <p:nvSpPr>
          <p:cNvPr id="53" name="Rectangle 11">
            <a:extLst>
              <a:ext uri="{FF2B5EF4-FFF2-40B4-BE49-F238E27FC236}">
                <a16:creationId xmlns:a16="http://schemas.microsoft.com/office/drawing/2014/main" id="{A41F1F7D-2A66-4D45-8B0F-5F6B76FC891B}"/>
              </a:ext>
            </a:extLst>
          </p:cNvPr>
          <p:cNvSpPr/>
          <p:nvPr/>
        </p:nvSpPr>
        <p:spPr>
          <a:xfrm>
            <a:off x="2711104" y="1629661"/>
            <a:ext cx="552357" cy="269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PMU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E68E57A5-1396-40A1-8C58-EC5B648050B6}"/>
              </a:ext>
            </a:extLst>
          </p:cNvPr>
          <p:cNvCxnSpPr>
            <a:cxnSpLocks/>
            <a:stCxn id="8" idx="0"/>
          </p:cNvCxnSpPr>
          <p:nvPr/>
        </p:nvCxnSpPr>
        <p:spPr>
          <a:xfrm rot="16200000" flipV="1">
            <a:off x="3478454" y="1460835"/>
            <a:ext cx="148563" cy="584957"/>
          </a:xfrm>
          <a:prstGeom prst="bentConnector2">
            <a:avLst/>
          </a:prstGeom>
          <a:ln cap="rnd"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F97C962E-6AE5-4E68-9FF4-BF6C37FD690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52648" y="1686550"/>
            <a:ext cx="656549" cy="1410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Rectangle 42">
            <a:extLst>
              <a:ext uri="{FF2B5EF4-FFF2-40B4-BE49-F238E27FC236}">
                <a16:creationId xmlns:a16="http://schemas.microsoft.com/office/drawing/2014/main" id="{3E114A7A-D7EC-439E-86DA-53EF3EBCDEE7}"/>
              </a:ext>
            </a:extLst>
          </p:cNvPr>
          <p:cNvSpPr/>
          <p:nvPr/>
        </p:nvSpPr>
        <p:spPr>
          <a:xfrm>
            <a:off x="2029781" y="1629291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wakeup</a:t>
            </a: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6632B703-763A-4607-B9A4-A1D4CD1C409E}"/>
              </a:ext>
            </a:extLst>
          </p:cNvPr>
          <p:cNvSpPr/>
          <p:nvPr/>
        </p:nvSpPr>
        <p:spPr>
          <a:xfrm>
            <a:off x="2712707" y="2150455"/>
            <a:ext cx="549148" cy="268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C8C88C99-5C85-412C-BA19-8F7EB9769D02}"/>
              </a:ext>
            </a:extLst>
          </p:cNvPr>
          <p:cNvCxnSpPr>
            <a:cxnSpLocks/>
          </p:cNvCxnSpPr>
          <p:nvPr/>
        </p:nvCxnSpPr>
        <p:spPr>
          <a:xfrm rot="5400000">
            <a:off x="2956982" y="2024905"/>
            <a:ext cx="25110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Rectangle 42">
            <a:extLst>
              <a:ext uri="{FF2B5EF4-FFF2-40B4-BE49-F238E27FC236}">
                <a16:creationId xmlns:a16="http://schemas.microsoft.com/office/drawing/2014/main" id="{84708A0B-16EF-41F9-9A85-EC1D32F571B4}"/>
              </a:ext>
            </a:extLst>
          </p:cNvPr>
          <p:cNvSpPr/>
          <p:nvPr/>
        </p:nvSpPr>
        <p:spPr>
          <a:xfrm>
            <a:off x="2565963" y="1849148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wakeup</a:t>
            </a:r>
          </a:p>
        </p:txBody>
      </p:sp>
      <p:cxnSp>
        <p:nvCxnSpPr>
          <p:cNvPr id="60" name="Straight Arrow Connector 22">
            <a:extLst>
              <a:ext uri="{FF2B5EF4-FFF2-40B4-BE49-F238E27FC236}">
                <a16:creationId xmlns:a16="http://schemas.microsoft.com/office/drawing/2014/main" id="{CA07431B-07C1-416D-B636-C11B7FC0CBC2}"/>
              </a:ext>
            </a:extLst>
          </p:cNvPr>
          <p:cNvCxnSpPr>
            <a:cxnSpLocks/>
          </p:cNvCxnSpPr>
          <p:nvPr/>
        </p:nvCxnSpPr>
        <p:spPr>
          <a:xfrm flipH="1">
            <a:off x="1338039" y="2617723"/>
            <a:ext cx="292247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7">
            <a:extLst>
              <a:ext uri="{FF2B5EF4-FFF2-40B4-BE49-F238E27FC236}">
                <a16:creationId xmlns:a16="http://schemas.microsoft.com/office/drawing/2014/main" id="{E0B08EBB-1DE3-4E23-9F10-F47A7BB001C5}"/>
              </a:ext>
            </a:extLst>
          </p:cNvPr>
          <p:cNvCxnSpPr>
            <a:cxnSpLocks/>
          </p:cNvCxnSpPr>
          <p:nvPr/>
        </p:nvCxnSpPr>
        <p:spPr>
          <a:xfrm flipV="1">
            <a:off x="3942683" y="2410570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27">
            <a:extLst>
              <a:ext uri="{FF2B5EF4-FFF2-40B4-BE49-F238E27FC236}">
                <a16:creationId xmlns:a16="http://schemas.microsoft.com/office/drawing/2014/main" id="{92EB39B9-2A45-4037-94A2-BC3D090BFCAA}"/>
              </a:ext>
            </a:extLst>
          </p:cNvPr>
          <p:cNvCxnSpPr>
            <a:cxnSpLocks/>
          </p:cNvCxnSpPr>
          <p:nvPr/>
        </p:nvCxnSpPr>
        <p:spPr>
          <a:xfrm flipV="1">
            <a:off x="2987280" y="240275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27">
            <a:extLst>
              <a:ext uri="{FF2B5EF4-FFF2-40B4-BE49-F238E27FC236}">
                <a16:creationId xmlns:a16="http://schemas.microsoft.com/office/drawing/2014/main" id="{5F51773B-6C03-497E-832E-6BBF0828152D}"/>
              </a:ext>
            </a:extLst>
          </p:cNvPr>
          <p:cNvCxnSpPr>
            <a:cxnSpLocks/>
          </p:cNvCxnSpPr>
          <p:nvPr/>
        </p:nvCxnSpPr>
        <p:spPr>
          <a:xfrm flipV="1">
            <a:off x="2220852" y="240275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27">
            <a:extLst>
              <a:ext uri="{FF2B5EF4-FFF2-40B4-BE49-F238E27FC236}">
                <a16:creationId xmlns:a16="http://schemas.microsoft.com/office/drawing/2014/main" id="{A3DA1FF0-5594-4D5F-954E-6CCE4B33FF7D}"/>
              </a:ext>
            </a:extLst>
          </p:cNvPr>
          <p:cNvCxnSpPr>
            <a:cxnSpLocks/>
          </p:cNvCxnSpPr>
          <p:nvPr/>
        </p:nvCxnSpPr>
        <p:spPr>
          <a:xfrm flipV="1">
            <a:off x="1454993" y="1180061"/>
            <a:ext cx="0" cy="144267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27BE9F2-CF4A-4F0F-B6E4-B3ADDAFB50DF}"/>
              </a:ext>
            </a:extLst>
          </p:cNvPr>
          <p:cNvSpPr txBox="1"/>
          <p:nvPr/>
        </p:nvSpPr>
        <p:spPr>
          <a:xfrm>
            <a:off x="1246931" y="2566066"/>
            <a:ext cx="91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Interconnect</a:t>
            </a:r>
          </a:p>
        </p:txBody>
      </p:sp>
      <p:cxnSp>
        <p:nvCxnSpPr>
          <p:cNvPr id="66" name="Straight Arrow Connector 27">
            <a:extLst>
              <a:ext uri="{FF2B5EF4-FFF2-40B4-BE49-F238E27FC236}">
                <a16:creationId xmlns:a16="http://schemas.microsoft.com/office/drawing/2014/main" id="{C564B4CC-D811-42C5-87CD-21BDD6878FA9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2754611" y="2611372"/>
            <a:ext cx="2623" cy="17332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27">
            <a:extLst>
              <a:ext uri="{FF2B5EF4-FFF2-40B4-BE49-F238E27FC236}">
                <a16:creationId xmlns:a16="http://schemas.microsoft.com/office/drawing/2014/main" id="{646A4775-3482-4EE6-8C00-9E09615A7285}"/>
              </a:ext>
            </a:extLst>
          </p:cNvPr>
          <p:cNvCxnSpPr>
            <a:cxnSpLocks/>
          </p:cNvCxnSpPr>
          <p:nvPr/>
        </p:nvCxnSpPr>
        <p:spPr>
          <a:xfrm flipV="1">
            <a:off x="2757231" y="2928713"/>
            <a:ext cx="0" cy="487019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Curved 175">
            <a:extLst>
              <a:ext uri="{FF2B5EF4-FFF2-40B4-BE49-F238E27FC236}">
                <a16:creationId xmlns:a16="http://schemas.microsoft.com/office/drawing/2014/main" id="{D9172555-83FD-441D-822F-59D1D9D61770}"/>
              </a:ext>
            </a:extLst>
          </p:cNvPr>
          <p:cNvCxnSpPr>
            <a:cxnSpLocks/>
            <a:stCxn id="22" idx="3"/>
            <a:endCxn id="84" idx="7"/>
          </p:cNvCxnSpPr>
          <p:nvPr/>
        </p:nvCxnSpPr>
        <p:spPr>
          <a:xfrm>
            <a:off x="3305054" y="1422130"/>
            <a:ext cx="890359" cy="424689"/>
          </a:xfrm>
          <a:prstGeom prst="curved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39">
            <a:extLst>
              <a:ext uri="{FF2B5EF4-FFF2-40B4-BE49-F238E27FC236}">
                <a16:creationId xmlns:a16="http://schemas.microsoft.com/office/drawing/2014/main" id="{C453394B-5622-4ABC-AAAC-739818D0E733}"/>
              </a:ext>
            </a:extLst>
          </p:cNvPr>
          <p:cNvSpPr/>
          <p:nvPr/>
        </p:nvSpPr>
        <p:spPr>
          <a:xfrm>
            <a:off x="4111809" y="1833515"/>
            <a:ext cx="97947" cy="908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85" name="Connector: Curved 175">
            <a:extLst>
              <a:ext uri="{FF2B5EF4-FFF2-40B4-BE49-F238E27FC236}">
                <a16:creationId xmlns:a16="http://schemas.microsoft.com/office/drawing/2014/main" id="{00AAA9C7-0509-4D4F-832B-12DB6DB0A0CA}"/>
              </a:ext>
            </a:extLst>
          </p:cNvPr>
          <p:cNvCxnSpPr>
            <a:cxnSpLocks/>
            <a:stCxn id="84" idx="1"/>
            <a:endCxn id="86" idx="1"/>
          </p:cNvCxnSpPr>
          <p:nvPr/>
        </p:nvCxnSpPr>
        <p:spPr>
          <a:xfrm rot="16200000" flipV="1">
            <a:off x="2939918" y="660581"/>
            <a:ext cx="19211" cy="2353261"/>
          </a:xfrm>
          <a:prstGeom prst="curvedConnector3">
            <a:avLst>
              <a:gd name="adj1" fmla="val 1590568"/>
            </a:avLst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39">
            <a:extLst>
              <a:ext uri="{FF2B5EF4-FFF2-40B4-BE49-F238E27FC236}">
                <a16:creationId xmlns:a16="http://schemas.microsoft.com/office/drawing/2014/main" id="{6BD52BDA-BB21-4174-A049-8D3DD9B99E30}"/>
              </a:ext>
            </a:extLst>
          </p:cNvPr>
          <p:cNvSpPr/>
          <p:nvPr/>
        </p:nvSpPr>
        <p:spPr>
          <a:xfrm>
            <a:off x="1758548" y="1814305"/>
            <a:ext cx="97947" cy="908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7" name="Rectangle 29">
            <a:extLst>
              <a:ext uri="{FF2B5EF4-FFF2-40B4-BE49-F238E27FC236}">
                <a16:creationId xmlns:a16="http://schemas.microsoft.com/office/drawing/2014/main" id="{49D78B77-73C0-428E-9CE4-746819EA8A70}"/>
              </a:ext>
            </a:extLst>
          </p:cNvPr>
          <p:cNvSpPr/>
          <p:nvPr/>
        </p:nvSpPr>
        <p:spPr>
          <a:xfrm>
            <a:off x="1084548" y="1430757"/>
            <a:ext cx="1285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video_plane_only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8" name="Rectangle 29">
            <a:extLst>
              <a:ext uri="{FF2B5EF4-FFF2-40B4-BE49-F238E27FC236}">
                <a16:creationId xmlns:a16="http://schemas.microsoft.com/office/drawing/2014/main" id="{61185E4A-3F74-4255-A6EB-828BCAAF3991}"/>
              </a:ext>
            </a:extLst>
          </p:cNvPr>
          <p:cNvSpPr/>
          <p:nvPr/>
        </p:nvSpPr>
        <p:spPr>
          <a:xfrm>
            <a:off x="3705860" y="1337297"/>
            <a:ext cx="786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video</a:t>
            </a:r>
            <a:endParaRPr lang="en-US" sz="11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0" name="Connector: Curved 141">
            <a:extLst>
              <a:ext uri="{FF2B5EF4-FFF2-40B4-BE49-F238E27FC236}">
                <a16:creationId xmlns:a16="http://schemas.microsoft.com/office/drawing/2014/main" id="{6C498AC4-EF19-4668-A84C-F5AEE84F7251}"/>
              </a:ext>
            </a:extLst>
          </p:cNvPr>
          <p:cNvCxnSpPr>
            <a:cxnSpLocks/>
            <a:stCxn id="57" idx="3"/>
          </p:cNvCxnSpPr>
          <p:nvPr/>
        </p:nvCxnSpPr>
        <p:spPr>
          <a:xfrm flipV="1">
            <a:off x="3261856" y="2135847"/>
            <a:ext cx="114943" cy="148852"/>
          </a:xfrm>
          <a:prstGeom prst="curvedConnector2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29">
            <a:extLst>
              <a:ext uri="{FF2B5EF4-FFF2-40B4-BE49-F238E27FC236}">
                <a16:creationId xmlns:a16="http://schemas.microsoft.com/office/drawing/2014/main" id="{97DCA580-BEF3-4A9F-A3B7-49FF8704C910}"/>
              </a:ext>
            </a:extLst>
          </p:cNvPr>
          <p:cNvSpPr/>
          <p:nvPr/>
        </p:nvSpPr>
        <p:spPr>
          <a:xfrm>
            <a:off x="3149735" y="2017699"/>
            <a:ext cx="358663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9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gfx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2" name="Straight Arrow Connector 6">
            <a:extLst>
              <a:ext uri="{FF2B5EF4-FFF2-40B4-BE49-F238E27FC236}">
                <a16:creationId xmlns:a16="http://schemas.microsoft.com/office/drawing/2014/main" id="{29670D2A-5EDA-40B7-8662-DCF654A351DD}"/>
              </a:ext>
            </a:extLst>
          </p:cNvPr>
          <p:cNvCxnSpPr>
            <a:cxnSpLocks/>
            <a:stCxn id="104" idx="2"/>
          </p:cNvCxnSpPr>
          <p:nvPr/>
        </p:nvCxnSpPr>
        <p:spPr>
          <a:xfrm>
            <a:off x="7378602" y="2328847"/>
            <a:ext cx="0" cy="455847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10">
            <a:extLst>
              <a:ext uri="{FF2B5EF4-FFF2-40B4-BE49-F238E27FC236}">
                <a16:creationId xmlns:a16="http://schemas.microsoft.com/office/drawing/2014/main" id="{5CA9EBAB-09F1-423C-A29C-80739BF442B2}"/>
              </a:ext>
            </a:extLst>
          </p:cNvPr>
          <p:cNvSpPr/>
          <p:nvPr/>
        </p:nvSpPr>
        <p:spPr>
          <a:xfrm>
            <a:off x="6482344" y="1560294"/>
            <a:ext cx="513273" cy="3773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300" dirty="0"/>
          </a:p>
        </p:txBody>
      </p:sp>
      <p:cxnSp>
        <p:nvCxnSpPr>
          <p:cNvPr id="94" name="Straight Connector 49">
            <a:extLst>
              <a:ext uri="{FF2B5EF4-FFF2-40B4-BE49-F238E27FC236}">
                <a16:creationId xmlns:a16="http://schemas.microsoft.com/office/drawing/2014/main" id="{998166B6-28A3-42CF-B4B3-64378EB947B5}"/>
              </a:ext>
            </a:extLst>
          </p:cNvPr>
          <p:cNvCxnSpPr>
            <a:cxnSpLocks/>
            <a:stCxn id="98" idx="2"/>
          </p:cNvCxnSpPr>
          <p:nvPr/>
        </p:nvCxnSpPr>
        <p:spPr>
          <a:xfrm>
            <a:off x="6668358" y="2217586"/>
            <a:ext cx="0" cy="210091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4">
            <a:extLst>
              <a:ext uri="{FF2B5EF4-FFF2-40B4-BE49-F238E27FC236}">
                <a16:creationId xmlns:a16="http://schemas.microsoft.com/office/drawing/2014/main" id="{B22CDE94-6148-4027-8AB2-84EE30BCFBEB}"/>
              </a:ext>
            </a:extLst>
          </p:cNvPr>
          <p:cNvSpPr/>
          <p:nvPr/>
        </p:nvSpPr>
        <p:spPr>
          <a:xfrm>
            <a:off x="6235889" y="2354153"/>
            <a:ext cx="961244" cy="2784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Receiver</a:t>
            </a:r>
          </a:p>
        </p:txBody>
      </p:sp>
      <p:sp>
        <p:nvSpPr>
          <p:cNvPr id="96" name="Rectangle 10">
            <a:extLst>
              <a:ext uri="{FF2B5EF4-FFF2-40B4-BE49-F238E27FC236}">
                <a16:creationId xmlns:a16="http://schemas.microsoft.com/office/drawing/2014/main" id="{7017006D-41DD-47D5-83A7-C873601940AF}"/>
              </a:ext>
            </a:extLst>
          </p:cNvPr>
          <p:cNvSpPr/>
          <p:nvPr/>
        </p:nvSpPr>
        <p:spPr>
          <a:xfrm>
            <a:off x="7018474" y="1560294"/>
            <a:ext cx="474687" cy="3773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3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251DEB-D355-441E-8DFD-84AAC9763D8D}"/>
              </a:ext>
            </a:extLst>
          </p:cNvPr>
          <p:cNvSpPr/>
          <p:nvPr/>
        </p:nvSpPr>
        <p:spPr>
          <a:xfrm>
            <a:off x="6640748" y="1561263"/>
            <a:ext cx="7014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DRFB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8" name="Flowchart: Manual Operation 97">
            <a:extLst>
              <a:ext uri="{FF2B5EF4-FFF2-40B4-BE49-F238E27FC236}">
                <a16:creationId xmlns:a16="http://schemas.microsoft.com/office/drawing/2014/main" id="{6811DFDD-7F61-441E-B0F9-462567DD0176}"/>
              </a:ext>
            </a:extLst>
          </p:cNvPr>
          <p:cNvSpPr/>
          <p:nvPr/>
        </p:nvSpPr>
        <p:spPr>
          <a:xfrm>
            <a:off x="6486889" y="2124782"/>
            <a:ext cx="362943" cy="92804"/>
          </a:xfrm>
          <a:prstGeom prst="flowChartManualOperati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812B657D-C274-437E-A81A-0BB49E43809A}"/>
              </a:ext>
            </a:extLst>
          </p:cNvPr>
          <p:cNvCxnSpPr>
            <a:cxnSpLocks/>
            <a:stCxn id="100" idx="7"/>
            <a:endCxn id="108" idx="4"/>
          </p:cNvCxnSpPr>
          <p:nvPr/>
        </p:nvCxnSpPr>
        <p:spPr>
          <a:xfrm rot="5400000" flipH="1" flipV="1">
            <a:off x="6827659" y="1863914"/>
            <a:ext cx="178723" cy="319537"/>
          </a:xfrm>
          <a:prstGeom prst="bentConnector3">
            <a:avLst>
              <a:gd name="adj1" fmla="val 38157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0" name="Oval 37">
            <a:extLst>
              <a:ext uri="{FF2B5EF4-FFF2-40B4-BE49-F238E27FC236}">
                <a16:creationId xmlns:a16="http://schemas.microsoft.com/office/drawing/2014/main" id="{46B56255-DE94-4614-A4F2-915F1DFF5A7D}"/>
              </a:ext>
            </a:extLst>
          </p:cNvPr>
          <p:cNvSpPr/>
          <p:nvPr/>
        </p:nvSpPr>
        <p:spPr>
          <a:xfrm flipH="1">
            <a:off x="6750557" y="210634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CFE76305-C39D-4A55-928C-3F3DAE88EB2A}"/>
              </a:ext>
            </a:extLst>
          </p:cNvPr>
          <p:cNvCxnSpPr>
            <a:cxnSpLocks/>
            <a:stCxn id="102" idx="7"/>
            <a:endCxn id="103" idx="5"/>
          </p:cNvCxnSpPr>
          <p:nvPr/>
        </p:nvCxnSpPr>
        <p:spPr>
          <a:xfrm rot="16200000" flipV="1">
            <a:off x="6450729" y="2030073"/>
            <a:ext cx="160215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2" name="Oval 37">
            <a:extLst>
              <a:ext uri="{FF2B5EF4-FFF2-40B4-BE49-F238E27FC236}">
                <a16:creationId xmlns:a16="http://schemas.microsoft.com/office/drawing/2014/main" id="{C13D5123-2781-40F8-BD0E-B5247D6FE151}"/>
              </a:ext>
            </a:extLst>
          </p:cNvPr>
          <p:cNvSpPr/>
          <p:nvPr/>
        </p:nvSpPr>
        <p:spPr>
          <a:xfrm flipH="1">
            <a:off x="6524141" y="2103486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37">
            <a:extLst>
              <a:ext uri="{FF2B5EF4-FFF2-40B4-BE49-F238E27FC236}">
                <a16:creationId xmlns:a16="http://schemas.microsoft.com/office/drawing/2014/main" id="{6AA666AF-9A73-42CA-A7F7-ABD25950263B}"/>
              </a:ext>
            </a:extLst>
          </p:cNvPr>
          <p:cNvSpPr/>
          <p:nvPr/>
        </p:nvSpPr>
        <p:spPr>
          <a:xfrm flipH="1">
            <a:off x="6524140" y="1910942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Flowchart: Manual Operation 103">
            <a:extLst>
              <a:ext uri="{FF2B5EF4-FFF2-40B4-BE49-F238E27FC236}">
                <a16:creationId xmlns:a16="http://schemas.microsoft.com/office/drawing/2014/main" id="{863063CF-7DD8-4757-A33A-37B745588F75}"/>
              </a:ext>
            </a:extLst>
          </p:cNvPr>
          <p:cNvSpPr/>
          <p:nvPr/>
        </p:nvSpPr>
        <p:spPr>
          <a:xfrm>
            <a:off x="7197133" y="2236043"/>
            <a:ext cx="362943" cy="92804"/>
          </a:xfrm>
          <a:prstGeom prst="flowChartManualOperation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37">
            <a:extLst>
              <a:ext uri="{FF2B5EF4-FFF2-40B4-BE49-F238E27FC236}">
                <a16:creationId xmlns:a16="http://schemas.microsoft.com/office/drawing/2014/main" id="{BEA999C6-FAF9-404E-86BE-D5BAA673DCFD}"/>
              </a:ext>
            </a:extLst>
          </p:cNvPr>
          <p:cNvSpPr/>
          <p:nvPr/>
        </p:nvSpPr>
        <p:spPr>
          <a:xfrm flipH="1">
            <a:off x="7254988" y="222533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07E64C1C-093A-42EE-B10F-1E9775B27FA1}"/>
              </a:ext>
            </a:extLst>
          </p:cNvPr>
          <p:cNvCxnSpPr>
            <a:cxnSpLocks/>
            <a:stCxn id="107" idx="4"/>
            <a:endCxn id="105" idx="1"/>
          </p:cNvCxnSpPr>
          <p:nvPr/>
        </p:nvCxnSpPr>
        <p:spPr>
          <a:xfrm rot="16200000" flipH="1">
            <a:off x="6957385" y="1895407"/>
            <a:ext cx="290816" cy="382433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7" name="Oval 37">
            <a:extLst>
              <a:ext uri="{FF2B5EF4-FFF2-40B4-BE49-F238E27FC236}">
                <a16:creationId xmlns:a16="http://schemas.microsoft.com/office/drawing/2014/main" id="{8D85C7DB-2129-4A51-A072-19399E36BBEB}"/>
              </a:ext>
            </a:extLst>
          </p:cNvPr>
          <p:cNvSpPr/>
          <p:nvPr/>
        </p:nvSpPr>
        <p:spPr>
          <a:xfrm flipH="1">
            <a:off x="6888720" y="189549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37">
            <a:extLst>
              <a:ext uri="{FF2B5EF4-FFF2-40B4-BE49-F238E27FC236}">
                <a16:creationId xmlns:a16="http://schemas.microsoft.com/office/drawing/2014/main" id="{E02B191C-76AD-4600-AAE9-575C2E686A89}"/>
              </a:ext>
            </a:extLst>
          </p:cNvPr>
          <p:cNvSpPr/>
          <p:nvPr/>
        </p:nvSpPr>
        <p:spPr>
          <a:xfrm flipH="1">
            <a:off x="7053930" y="1888602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37">
            <a:extLst>
              <a:ext uri="{FF2B5EF4-FFF2-40B4-BE49-F238E27FC236}">
                <a16:creationId xmlns:a16="http://schemas.microsoft.com/office/drawing/2014/main" id="{7CA0AB6C-C4B7-483A-86FA-3D7B261EC6BD}"/>
              </a:ext>
            </a:extLst>
          </p:cNvPr>
          <p:cNvSpPr/>
          <p:nvPr/>
        </p:nvSpPr>
        <p:spPr>
          <a:xfrm flipH="1">
            <a:off x="7415289" y="1896123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37">
            <a:extLst>
              <a:ext uri="{FF2B5EF4-FFF2-40B4-BE49-F238E27FC236}">
                <a16:creationId xmlns:a16="http://schemas.microsoft.com/office/drawing/2014/main" id="{0CD03505-776E-414B-9440-3868FF5FDC62}"/>
              </a:ext>
            </a:extLst>
          </p:cNvPr>
          <p:cNvSpPr/>
          <p:nvPr/>
        </p:nvSpPr>
        <p:spPr>
          <a:xfrm flipH="1">
            <a:off x="7465809" y="2223011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EDDD74A0-D93F-4C75-81C6-B99992A13A1D}"/>
              </a:ext>
            </a:extLst>
          </p:cNvPr>
          <p:cNvCxnSpPr>
            <a:cxnSpLocks/>
            <a:stCxn id="109" idx="4"/>
            <a:endCxn id="110" idx="7"/>
          </p:cNvCxnSpPr>
          <p:nvPr/>
        </p:nvCxnSpPr>
        <p:spPr>
          <a:xfrm rot="16200000" flipH="1">
            <a:off x="7311393" y="2068594"/>
            <a:ext cx="287865" cy="34355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091ED4C-A9A7-4099-B3AE-AA14FDFCC322}"/>
              </a:ext>
            </a:extLst>
          </p:cNvPr>
          <p:cNvSpPr/>
          <p:nvPr/>
        </p:nvSpPr>
        <p:spPr>
          <a:xfrm>
            <a:off x="6421091" y="1726366"/>
            <a:ext cx="10122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(Double RFB)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3" name="Left-right Arrow 138">
            <a:extLst>
              <a:ext uri="{FF2B5EF4-FFF2-40B4-BE49-F238E27FC236}">
                <a16:creationId xmlns:a16="http://schemas.microsoft.com/office/drawing/2014/main" id="{12C220DE-3C07-4A54-B25D-B4C97BCA9F06}"/>
              </a:ext>
            </a:extLst>
          </p:cNvPr>
          <p:cNvSpPr/>
          <p:nvPr/>
        </p:nvSpPr>
        <p:spPr>
          <a:xfrm>
            <a:off x="4381491" y="2160573"/>
            <a:ext cx="1809817" cy="462565"/>
          </a:xfrm>
          <a:prstGeom prst="leftRightArrow">
            <a:avLst>
              <a:gd name="adj1" fmla="val 43812"/>
              <a:gd name="adj2" fmla="val 4226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88B725F-0265-4E36-A589-341F05E72F61}"/>
              </a:ext>
            </a:extLst>
          </p:cNvPr>
          <p:cNvSpPr txBox="1"/>
          <p:nvPr/>
        </p:nvSpPr>
        <p:spPr>
          <a:xfrm>
            <a:off x="5130245" y="2252895"/>
            <a:ext cx="4459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</a:t>
            </a:r>
          </a:p>
        </p:txBody>
      </p:sp>
      <p:sp>
        <p:nvSpPr>
          <p:cNvPr id="115" name="Oval 39">
            <a:extLst>
              <a:ext uri="{FF2B5EF4-FFF2-40B4-BE49-F238E27FC236}">
                <a16:creationId xmlns:a16="http://schemas.microsoft.com/office/drawing/2014/main" id="{3B93213A-8FB0-4E1B-B1E7-67ED2BB4C57F}"/>
              </a:ext>
            </a:extLst>
          </p:cNvPr>
          <p:cNvSpPr/>
          <p:nvPr/>
        </p:nvSpPr>
        <p:spPr>
          <a:xfrm>
            <a:off x="6876495" y="2144556"/>
            <a:ext cx="180328" cy="17331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E025ADE-B56F-42CE-9184-321D2D91A21C}"/>
              </a:ext>
            </a:extLst>
          </p:cNvPr>
          <p:cNvCxnSpPr/>
          <p:nvPr/>
        </p:nvCxnSpPr>
        <p:spPr>
          <a:xfrm>
            <a:off x="6746891" y="2619639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2. Frame Bursting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12D8918-FFDC-4CB4-BEDA-6D0729A0FDAE}"/>
              </a:ext>
            </a:extLst>
          </p:cNvPr>
          <p:cNvSpPr/>
          <p:nvPr/>
        </p:nvSpPr>
        <p:spPr>
          <a:xfrm>
            <a:off x="2253490" y="2368587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C382135-C39F-4780-A5DD-CC28B4AC131E}"/>
              </a:ext>
            </a:extLst>
          </p:cNvPr>
          <p:cNvSpPr/>
          <p:nvPr/>
        </p:nvSpPr>
        <p:spPr>
          <a:xfrm>
            <a:off x="4052711" y="227505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21EA7A7-6955-4764-9436-3473251DB27F}"/>
              </a:ext>
            </a:extLst>
          </p:cNvPr>
          <p:cNvSpPr/>
          <p:nvPr/>
        </p:nvSpPr>
        <p:spPr>
          <a:xfrm>
            <a:off x="3939229" y="2277063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5CE1821-8C9E-4805-A033-4A9451E14383}"/>
              </a:ext>
            </a:extLst>
          </p:cNvPr>
          <p:cNvSpPr/>
          <p:nvPr/>
        </p:nvSpPr>
        <p:spPr>
          <a:xfrm>
            <a:off x="3804350" y="227505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034F741-2277-42D2-A7AA-32D5CA05FC5C}"/>
              </a:ext>
            </a:extLst>
          </p:cNvPr>
          <p:cNvSpPr/>
          <p:nvPr/>
        </p:nvSpPr>
        <p:spPr>
          <a:xfrm>
            <a:off x="3665210" y="2270718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6C2F11D-0FCD-417F-BF76-ED6056C77731}"/>
              </a:ext>
            </a:extLst>
          </p:cNvPr>
          <p:cNvSpPr/>
          <p:nvPr/>
        </p:nvSpPr>
        <p:spPr>
          <a:xfrm>
            <a:off x="7367727" y="1714610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23D27D4-8CCE-4D50-9A14-445F66021F9C}"/>
              </a:ext>
            </a:extLst>
          </p:cNvPr>
          <p:cNvSpPr/>
          <p:nvPr/>
        </p:nvSpPr>
        <p:spPr>
          <a:xfrm>
            <a:off x="7234380" y="1581500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2178C3A-453D-421E-AFE8-1EC82D4D297E}"/>
              </a:ext>
            </a:extLst>
          </p:cNvPr>
          <p:cNvSpPr/>
          <p:nvPr/>
        </p:nvSpPr>
        <p:spPr>
          <a:xfrm>
            <a:off x="7368152" y="1581325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9767BA6-6F98-49A9-B545-D19BCF2BD78D}"/>
              </a:ext>
            </a:extLst>
          </p:cNvPr>
          <p:cNvSpPr/>
          <p:nvPr/>
        </p:nvSpPr>
        <p:spPr>
          <a:xfrm>
            <a:off x="6497848" y="159259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46D884A-FF82-43AA-9C89-EBB772F2F31C}"/>
              </a:ext>
            </a:extLst>
          </p:cNvPr>
          <p:cNvSpPr/>
          <p:nvPr/>
        </p:nvSpPr>
        <p:spPr>
          <a:xfrm>
            <a:off x="6637551" y="159283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92D5C22-53E6-41BA-9693-637B609E8A93}"/>
              </a:ext>
            </a:extLst>
          </p:cNvPr>
          <p:cNvSpPr/>
          <p:nvPr/>
        </p:nvSpPr>
        <p:spPr>
          <a:xfrm>
            <a:off x="6497848" y="1719942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Content Placeholder 2">
            <a:extLst>
              <a:ext uri="{FF2B5EF4-FFF2-40B4-BE49-F238E27FC236}">
                <a16:creationId xmlns:a16="http://schemas.microsoft.com/office/drawing/2014/main" id="{3A41A510-A9BB-4DB1-9540-0BD71BFB3913}"/>
              </a:ext>
            </a:extLst>
          </p:cNvPr>
          <p:cNvSpPr txBox="1">
            <a:spLocks/>
          </p:cNvSpPr>
          <p:nvPr/>
        </p:nvSpPr>
        <p:spPr>
          <a:xfrm>
            <a:off x="0" y="4191129"/>
            <a:ext cx="9144000" cy="2401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The Frame Bursting technique transfers the decoded frame from the processor to the display panel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bursts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display panel receives </a:t>
            </a:r>
            <a:r>
              <a:rPr lang="en-US" sz="1800" dirty="0">
                <a:solidFill>
                  <a:srgbClr val="0066FF"/>
                </a:solidFill>
              </a:rPr>
              <a:t>a full frame </a:t>
            </a:r>
            <a:r>
              <a:rPr lang="en-US" sz="1800" dirty="0"/>
              <a:t>over the </a:t>
            </a:r>
            <a:r>
              <a:rPr lang="en-US" sz="1800" dirty="0" err="1"/>
              <a:t>eDP</a:t>
            </a:r>
            <a:r>
              <a:rPr lang="en-US" sz="1800" dirty="0"/>
              <a:t> interface and stores it directly into the </a:t>
            </a:r>
            <a:r>
              <a:rPr lang="en-US" sz="1800" dirty="0">
                <a:solidFill>
                  <a:srgbClr val="7030A0"/>
                </a:solidFill>
              </a:rPr>
              <a:t>double remote frame buffer (DRFB)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Pixel Formatter (PF) </a:t>
            </a:r>
            <a:r>
              <a:rPr lang="en-US" sz="1800" dirty="0"/>
              <a:t>can fetch the frame data from the DRFB </a:t>
            </a:r>
            <a:r>
              <a:rPr lang="en-US" sz="1800" dirty="0">
                <a:solidFill>
                  <a:srgbClr val="7030A0"/>
                </a:solidFill>
              </a:rPr>
              <a:t>at the rate required by a given configuration </a:t>
            </a:r>
            <a:r>
              <a:rPr lang="en-US" sz="1800" dirty="0"/>
              <a:t>(i.e., the display resolution, refresh rate, and color depth) to generate pixels and send them to the LCD display 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725EBB0-4685-46D5-8C58-24EA2FD7E580}"/>
              </a:ext>
            </a:extLst>
          </p:cNvPr>
          <p:cNvSpPr/>
          <p:nvPr/>
        </p:nvSpPr>
        <p:spPr>
          <a:xfrm>
            <a:off x="3520949" y="2242898"/>
            <a:ext cx="678007" cy="16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Buffer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A90F00F-B73A-4DD9-AF3B-22FBF633DE10}"/>
              </a:ext>
            </a:extLst>
          </p:cNvPr>
          <p:cNvGrpSpPr/>
          <p:nvPr/>
        </p:nvGrpSpPr>
        <p:grpSpPr>
          <a:xfrm>
            <a:off x="103241" y="944600"/>
            <a:ext cx="9040759" cy="5572499"/>
            <a:chOff x="-1131549" y="2749557"/>
            <a:chExt cx="9040759" cy="5510948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6796985C-7F99-492C-875A-BAC99897A294}"/>
                </a:ext>
              </a:extLst>
            </p:cNvPr>
            <p:cNvSpPr/>
            <p:nvPr/>
          </p:nvSpPr>
          <p:spPr>
            <a:xfrm>
              <a:off x="-1131549" y="2749557"/>
              <a:ext cx="9040759" cy="5510948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083F3C0-5622-42E7-A4E6-334029954C0B}"/>
                </a:ext>
              </a:extLst>
            </p:cNvPr>
            <p:cNvSpPr txBox="1"/>
            <p:nvPr/>
          </p:nvSpPr>
          <p:spPr>
            <a:xfrm>
              <a:off x="-1039527" y="4748080"/>
              <a:ext cx="8753474" cy="89517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200" b="1" dirty="0">
                  <a:solidFill>
                    <a:schemeClr val="tx1"/>
                  </a:solidFill>
                </a:rPr>
                <a:t>The </a:t>
              </a:r>
              <a:r>
                <a:rPr lang="en-US" sz="2200" b="1" dirty="0">
                  <a:solidFill>
                    <a:srgbClr val="0000FF"/>
                  </a:solidFill>
                </a:rPr>
                <a:t>Frame Bursting </a:t>
              </a:r>
              <a:r>
                <a:rPr lang="en-US" sz="2200" b="1" dirty="0">
                  <a:solidFill>
                    <a:schemeClr val="tx1"/>
                  </a:solidFill>
                </a:rPr>
                <a:t>technique </a:t>
              </a:r>
              <a:r>
                <a:rPr lang="en-US" sz="2200" b="1" dirty="0">
                  <a:solidFill>
                    <a:schemeClr val="accent6"/>
                  </a:solidFill>
                </a:rPr>
                <a:t>reduces the utilization </a:t>
              </a:r>
            </a:p>
            <a:p>
              <a:r>
                <a:rPr lang="en-US" sz="2200" b="1" dirty="0">
                  <a:solidFill>
                    <a:schemeClr val="tx1"/>
                  </a:solidFill>
                </a:rPr>
                <a:t>of the processor and the display subsystem</a:t>
              </a: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33DB6143-6B5D-4B38-9A28-4E2B72D79BC1}"/>
              </a:ext>
            </a:extLst>
          </p:cNvPr>
          <p:cNvSpPr txBox="1"/>
          <p:nvPr/>
        </p:nvSpPr>
        <p:spPr>
          <a:xfrm>
            <a:off x="196121" y="4232746"/>
            <a:ext cx="8753474" cy="8906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200" b="1" dirty="0">
                <a:solidFill>
                  <a:schemeClr val="tx1"/>
                </a:solidFill>
              </a:rPr>
              <a:t>The system can enter </a:t>
            </a:r>
            <a:r>
              <a:rPr lang="en-US" sz="2200" b="1" dirty="0">
                <a:solidFill>
                  <a:srgbClr val="0066FF"/>
                </a:solidFill>
              </a:rPr>
              <a:t>deep low-power states </a:t>
            </a:r>
            <a:r>
              <a:rPr lang="en-US" sz="2200" b="1" dirty="0">
                <a:solidFill>
                  <a:schemeClr val="tx1"/>
                </a:solidFill>
              </a:rPr>
              <a:t>between bursts for transferring the decoded frame from the DC to the </a:t>
            </a:r>
            <a:r>
              <a:rPr lang="en-US" sz="2200" b="1" dirty="0">
                <a:solidFill>
                  <a:srgbClr val="7030A0"/>
                </a:solidFill>
              </a:rPr>
              <a:t>remote frame buffer </a:t>
            </a:r>
          </a:p>
        </p:txBody>
      </p:sp>
    </p:spTree>
    <p:extLst>
      <p:ext uri="{BB962C8B-B14F-4D97-AF65-F5344CB8AC3E}">
        <p14:creationId xmlns:p14="http://schemas.microsoft.com/office/powerpoint/2010/main" val="246953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E876-0021-4493-BAB0-47B206A8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Details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DE8F-A7E0-4078-8ECE-FE93112E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83078" cy="550978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System </a:t>
            </a:r>
            <a:r>
              <a:rPr lang="en-US" sz="2400" dirty="0">
                <a:solidFill>
                  <a:schemeClr val="accent5"/>
                </a:solidFill>
              </a:rPr>
              <a:t>Power States </a:t>
            </a:r>
            <a:r>
              <a:rPr lang="en-US" sz="2400" dirty="0"/>
              <a:t>in BurstLink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Details on the power state (i.e.,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package C-state</a:t>
            </a:r>
            <a:r>
              <a:rPr lang="en-US" sz="2000" dirty="0"/>
              <a:t>) of a system that supports BurstLink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7030A0"/>
                </a:solidFill>
              </a:rPr>
              <a:t>Implementation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6"/>
                </a:solidFill>
              </a:rPr>
              <a:t>hardware cost </a:t>
            </a:r>
            <a:r>
              <a:rPr lang="en-US" sz="2400" dirty="0"/>
              <a:t>of: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Double remote frame buffer (DRFB)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Destination Selector that selects the destination of the VD output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Changes to power management firmware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Generalization</a:t>
            </a:r>
            <a:r>
              <a:rPr lang="en-US" sz="2400" dirty="0"/>
              <a:t> of BurstLink techniques to </a:t>
            </a:r>
            <a:r>
              <a:rPr lang="en-US" sz="2400" dirty="0">
                <a:solidFill>
                  <a:srgbClr val="0066FF"/>
                </a:solidFill>
              </a:rPr>
              <a:t>other </a:t>
            </a:r>
            <a:r>
              <a:rPr lang="sv-SE" sz="2400" dirty="0">
                <a:solidFill>
                  <a:srgbClr val="0066FF"/>
                </a:solidFill>
              </a:rPr>
              <a:t>scenarios </a:t>
            </a:r>
            <a:r>
              <a:rPr lang="sv-SE" sz="2400" dirty="0"/>
              <a:t>in modern mobile systems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Video capture (recording), audio streaming, video chat, social networking, and interactive games</a:t>
            </a:r>
          </a:p>
        </p:txBody>
      </p:sp>
    </p:spTree>
    <p:extLst>
      <p:ext uri="{BB962C8B-B14F-4D97-AF65-F5344CB8AC3E}">
        <p14:creationId xmlns:p14="http://schemas.microsoft.com/office/powerpoint/2010/main" val="29089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279955" y="1192293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279955" y="1947221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279956" y="4994775"/>
            <a:ext cx="8422136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279402" y="2714962"/>
            <a:ext cx="8426447" cy="130025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279956" y="4247721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2" y="132335"/>
            <a:ext cx="8894603" cy="606084"/>
          </a:xfrm>
        </p:spPr>
        <p:txBody>
          <a:bodyPr>
            <a:noAutofit/>
          </a:bodyPr>
          <a:lstStyle/>
          <a:p>
            <a:r>
              <a:rPr lang="en-US" sz="4000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1" y="1004077"/>
            <a:ext cx="7745558" cy="5183415"/>
          </a:xfrm>
        </p:spPr>
        <p:txBody>
          <a:bodyPr>
            <a:noAutofit/>
          </a:bodyPr>
          <a:lstStyle/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Overview of Mobile SoC Microarchitecture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Motivation and Goal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BurstLink</a:t>
            </a:r>
          </a:p>
          <a:p>
            <a:pPr marL="1028674" lvl="1" indent="-571486">
              <a:spcBef>
                <a:spcPts val="0"/>
              </a:spcBef>
              <a:buFont typeface="+mj-lt"/>
              <a:buAutoNum type="romanUcPeriod"/>
            </a:pPr>
            <a:r>
              <a:rPr lang="en-US" dirty="0"/>
              <a:t>Frame Buffer Bypassing 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dirty="0"/>
              <a:t>Frame Bursting 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66FF"/>
                </a:solidFill>
              </a:rPr>
              <a:t>Evaluation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55870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30A4-D827-4E9D-B768-A89AC7AA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11F77-6AB9-4E62-B636-970FC6069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8" y="3736622"/>
            <a:ext cx="9016779" cy="3090488"/>
          </a:xfrm>
        </p:spPr>
        <p:txBody>
          <a:bodyPr/>
          <a:lstStyle/>
          <a:p>
            <a:r>
              <a:rPr lang="en-US" sz="2200" b="1" u="sng" dirty="0">
                <a:solidFill>
                  <a:schemeClr val="accent5"/>
                </a:solidFill>
              </a:rPr>
              <a:t>Framework:</a:t>
            </a:r>
            <a:r>
              <a:rPr lang="en-US" sz="2200" dirty="0"/>
              <a:t> we develop a new analytical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power model</a:t>
            </a:r>
          </a:p>
          <a:p>
            <a:pPr lvl="1"/>
            <a:r>
              <a:rPr lang="en-US" sz="1800" dirty="0"/>
              <a:t>We validate our power model against </a:t>
            </a:r>
            <a:r>
              <a:rPr lang="en-US" sz="1800" dirty="0">
                <a:solidFill>
                  <a:srgbClr val="7030A0"/>
                </a:solidFill>
              </a:rPr>
              <a:t>power measurements </a:t>
            </a:r>
            <a:r>
              <a:rPr lang="en-US" sz="1800" dirty="0"/>
              <a:t>from a real modern mobile device that is based on the </a:t>
            </a:r>
            <a:r>
              <a:rPr lang="en-US" sz="1800" dirty="0">
                <a:solidFill>
                  <a:srgbClr val="0066FF"/>
                </a:solidFill>
              </a:rPr>
              <a:t>Intel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66FF"/>
                </a:solidFill>
              </a:rPr>
              <a:t>Skylake architecture</a:t>
            </a:r>
          </a:p>
          <a:p>
            <a:pPr lvl="1"/>
            <a:r>
              <a:rPr lang="en-US" sz="1800" dirty="0"/>
              <a:t>We use the </a:t>
            </a:r>
            <a:r>
              <a:rPr lang="en-US" sz="1800" dirty="0">
                <a:solidFill>
                  <a:schemeClr val="accent6"/>
                </a:solidFill>
              </a:rPr>
              <a:t>Keysight N6705B power analyzer </a:t>
            </a:r>
            <a:r>
              <a:rPr lang="en-US" sz="1800" dirty="0"/>
              <a:t>for system power measurements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200" b="1" u="sng" dirty="0">
                <a:solidFill>
                  <a:schemeClr val="accent6"/>
                </a:solidFill>
              </a:rPr>
              <a:t>Workloads</a:t>
            </a:r>
            <a:r>
              <a:rPr lang="en-US" sz="2200" dirty="0">
                <a:solidFill>
                  <a:schemeClr val="accent6"/>
                </a:solidFill>
              </a:rPr>
              <a:t>: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planar and VR video-streaming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/>
              <a:t>workloads</a:t>
            </a:r>
          </a:p>
          <a:p>
            <a:pPr lvl="1"/>
            <a:r>
              <a:rPr lang="en-US" sz="1800" dirty="0"/>
              <a:t>Used in standard </a:t>
            </a:r>
            <a:r>
              <a:rPr lang="en-US" sz="1800" dirty="0">
                <a:solidFill>
                  <a:schemeClr val="accent5"/>
                </a:solidFill>
              </a:rPr>
              <a:t>industrial benchmarks </a:t>
            </a:r>
            <a:r>
              <a:rPr lang="en-US" sz="1800" dirty="0"/>
              <a:t>for battery-life and </a:t>
            </a:r>
            <a:r>
              <a:rPr lang="en-US" sz="1800" dirty="0">
                <a:solidFill>
                  <a:srgbClr val="00B0F0"/>
                </a:solidFill>
              </a:rPr>
              <a:t>academic evaluations </a:t>
            </a:r>
            <a:r>
              <a:rPr lang="en-US" sz="1800" dirty="0"/>
              <a:t>of video-streaming optimizations</a:t>
            </a:r>
          </a:p>
          <a:p>
            <a:endParaRPr lang="en-US" sz="2200" dirty="0">
              <a:solidFill>
                <a:schemeClr val="accent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E73F1-A7D0-4FC0-8830-95B28CE77D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565"/>
          <a:stretch/>
        </p:blipFill>
        <p:spPr>
          <a:xfrm>
            <a:off x="717055" y="1129518"/>
            <a:ext cx="4274045" cy="2223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F36466-3ACA-4387-B085-26AF6919D9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07"/>
          <a:stretch/>
        </p:blipFill>
        <p:spPr>
          <a:xfrm>
            <a:off x="5381625" y="1129518"/>
            <a:ext cx="3407270" cy="22234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F78FF6-15F9-45A9-8633-721B47F24D63}"/>
              </a:ext>
            </a:extLst>
          </p:cNvPr>
          <p:cNvSpPr txBox="1"/>
          <p:nvPr/>
        </p:nvSpPr>
        <p:spPr>
          <a:xfrm>
            <a:off x="2741947" y="6447726"/>
            <a:ext cx="37874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https://github.com/CMU-SAFARI/BurstLink</a:t>
            </a:r>
            <a:r>
              <a:rPr lang="en-US" sz="1600" b="0" i="0" u="none" strike="noStrike" baseline="0" dirty="0">
                <a:solidFill>
                  <a:srgbClr val="00B0F0"/>
                </a:solidFill>
              </a:rPr>
              <a:t> </a:t>
            </a:r>
            <a:endParaRPr lang="en-CH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4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2BEA74-48C0-4811-AD63-E5EB0F246550}"/>
              </a:ext>
            </a:extLst>
          </p:cNvPr>
          <p:cNvSpPr/>
          <p:nvPr/>
        </p:nvSpPr>
        <p:spPr>
          <a:xfrm>
            <a:off x="-38847" y="2972568"/>
            <a:ext cx="9339138" cy="1642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033F3-D366-48F4-AC12-B0221C1D6FF3}"/>
              </a:ext>
            </a:extLst>
          </p:cNvPr>
          <p:cNvSpPr/>
          <p:nvPr/>
        </p:nvSpPr>
        <p:spPr>
          <a:xfrm>
            <a:off x="-38847" y="1952900"/>
            <a:ext cx="9339138" cy="10196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3EAD5-2458-414C-941F-38257A740D84}"/>
              </a:ext>
            </a:extLst>
          </p:cNvPr>
          <p:cNvSpPr/>
          <p:nvPr/>
        </p:nvSpPr>
        <p:spPr>
          <a:xfrm>
            <a:off x="-38844" y="929811"/>
            <a:ext cx="9339137" cy="1023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E461A-632E-45E7-B8F1-91DAB34097E1}"/>
              </a:ext>
            </a:extLst>
          </p:cNvPr>
          <p:cNvSpPr/>
          <p:nvPr/>
        </p:nvSpPr>
        <p:spPr>
          <a:xfrm>
            <a:off x="-38849" y="4615548"/>
            <a:ext cx="9339138" cy="17757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80" y="158044"/>
            <a:ext cx="8731630" cy="661110"/>
          </a:xfrm>
        </p:spPr>
        <p:txBody>
          <a:bodyPr>
            <a:normAutofit/>
          </a:bodyPr>
          <a:lstStyle/>
          <a:p>
            <a:pPr>
              <a:tabLst>
                <a:tab pos="1311242" algn="l"/>
              </a:tabLst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Executive 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FB248D-976F-9744-80CE-955AFA922E34}"/>
              </a:ext>
            </a:extLst>
          </p:cNvPr>
          <p:cNvSpPr/>
          <p:nvPr/>
        </p:nvSpPr>
        <p:spPr>
          <a:xfrm>
            <a:off x="103598" y="933228"/>
            <a:ext cx="9064121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  <a:cs typeface="Segoe UI" panose="020B0502040204020203" pitchFamily="34" charset="0"/>
              </a:rPr>
              <a:t>Problem</a:t>
            </a:r>
            <a:r>
              <a:rPr lang="en-US" sz="2000" b="1" dirty="0">
                <a:solidFill>
                  <a:srgbClr val="C00000"/>
                </a:solidFill>
                <a:cs typeface="Segoe UI" panose="020B0502040204020203" pitchFamily="34" charset="0"/>
              </a:rPr>
              <a:t>: </a:t>
            </a:r>
            <a:r>
              <a:rPr lang="en-US" sz="2000" dirty="0">
                <a:cs typeface="Segoe UI" panose="020B0502040204020203" pitchFamily="34" charset="0"/>
              </a:rPr>
              <a:t>planar and virtual reality (VR) </a:t>
            </a:r>
            <a:r>
              <a:rPr lang="en-US" sz="2000" dirty="0">
                <a:solidFill>
                  <a:srgbClr val="0066FF"/>
                </a:solidFill>
                <a:cs typeface="Segoe UI" panose="020B0502040204020203" pitchFamily="34" charset="0"/>
              </a:rPr>
              <a:t>video streaming</a:t>
            </a:r>
            <a:r>
              <a:rPr lang="en-US" sz="2000" dirty="0">
                <a:cs typeface="Segoe UI" panose="020B0502040204020203" pitchFamily="34" charset="0"/>
              </a:rPr>
              <a:t> consumes significant system energy due to the </a:t>
            </a:r>
            <a:r>
              <a:rPr lang="en-US" sz="2000" dirty="0">
                <a:solidFill>
                  <a:srgbClr val="C00000"/>
                </a:solidFill>
                <a:cs typeface="Segoe UI" panose="020B0502040204020203" pitchFamily="34" charset="0"/>
              </a:rPr>
              <a:t>high power consumption </a:t>
            </a:r>
            <a:r>
              <a:rPr lang="en-US" sz="2000" dirty="0">
                <a:cs typeface="Segoe UI" panose="020B0502040204020203" pitchFamily="34" charset="0"/>
              </a:rPr>
              <a:t>of major system components (e.g., DRAM, display interfaces, and display panel)</a:t>
            </a:r>
          </a:p>
          <a:p>
            <a:endParaRPr lang="en-US" sz="1700" b="1" u="sng" dirty="0">
              <a:solidFill>
                <a:schemeClr val="accent6">
                  <a:lumMod val="75000"/>
                </a:schemeClr>
              </a:solidFill>
              <a:cs typeface="Segoe UI" panose="020B0502040204020203" pitchFamily="34" charset="0"/>
            </a:endParaRPr>
          </a:p>
          <a:p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Goal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: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2000" dirty="0">
                <a:cs typeface="Segoe UI" panose="020B0502040204020203" pitchFamily="34" charset="0"/>
              </a:rPr>
              <a:t>improve the </a:t>
            </a:r>
            <a:r>
              <a:rPr lang="en-US" sz="2000" dirty="0">
                <a:solidFill>
                  <a:schemeClr val="accent2"/>
                </a:solidFill>
                <a:cs typeface="Segoe UI" panose="020B0502040204020203" pitchFamily="34" charset="0"/>
              </a:rPr>
              <a:t>energy efficiency</a:t>
            </a:r>
            <a:r>
              <a:rPr lang="en-US" sz="2000" dirty="0">
                <a:cs typeface="Segoe UI" panose="020B0502040204020203" pitchFamily="34" charset="0"/>
              </a:rPr>
              <a:t> of planar and VR video streaming by leveraging </a:t>
            </a:r>
            <a:r>
              <a:rPr lang="en-US" sz="2000" dirty="0">
                <a:solidFill>
                  <a:srgbClr val="0066FF"/>
                </a:solidFill>
                <a:cs typeface="Segoe UI" panose="020B0502040204020203" pitchFamily="34" charset="0"/>
              </a:rPr>
              <a:t>display panel local memory </a:t>
            </a:r>
            <a:r>
              <a:rPr lang="en-US" sz="2000" dirty="0">
                <a:cs typeface="Segoe UI" panose="020B0502040204020203" pitchFamily="34" charset="0"/>
              </a:rPr>
              <a:t>to eliminate buffering frames in main memory</a:t>
            </a:r>
          </a:p>
          <a:p>
            <a:endParaRPr lang="en-US" sz="1700" b="1" u="sng" dirty="0">
              <a:solidFill>
                <a:srgbClr val="7030A0"/>
              </a:solidFill>
              <a:cs typeface="Segoe UI" panose="020B0502040204020203" pitchFamily="34" charset="0"/>
            </a:endParaRPr>
          </a:p>
          <a:p>
            <a:r>
              <a:rPr lang="en-US" sz="2000" b="1" u="sng" dirty="0">
                <a:solidFill>
                  <a:srgbClr val="7030A0"/>
                </a:solidFill>
                <a:cs typeface="Segoe UI" panose="020B0502040204020203" pitchFamily="34" charset="0"/>
              </a:rPr>
              <a:t>Mechanism</a:t>
            </a:r>
            <a:r>
              <a:rPr lang="en-US" sz="2000" b="1" dirty="0">
                <a:solidFill>
                  <a:srgbClr val="7030A0"/>
                </a:solidFill>
                <a:cs typeface="Segoe UI" panose="020B0502040204020203" pitchFamily="34" charset="0"/>
              </a:rPr>
              <a:t>:</a:t>
            </a:r>
            <a:r>
              <a:rPr lang="en-US" sz="2000" b="1" spc="-80" dirty="0">
                <a:solidFill>
                  <a:srgbClr val="7030A0"/>
                </a:solidFill>
                <a:cs typeface="Segoe UI" panose="020B0502040204020203" pitchFamily="34" charset="0"/>
              </a:rPr>
              <a:t> </a:t>
            </a:r>
            <a:r>
              <a:rPr lang="en-US" sz="2000" spc="-8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BurstLink</a:t>
            </a:r>
            <a:r>
              <a:rPr lang="en-US" sz="2000" spc="-80" dirty="0">
                <a:cs typeface="Segoe UI" panose="020B0502040204020203" pitchFamily="34" charset="0"/>
              </a:rPr>
              <a:t>, a new planar and VR video streaming scheme that</a:t>
            </a:r>
          </a:p>
          <a:p>
            <a:pPr marL="285744" indent="-285744">
              <a:buFontTx/>
              <a:buChar char="-"/>
            </a:pPr>
            <a:r>
              <a:rPr lang="en-US" dirty="0">
                <a:solidFill>
                  <a:srgbClr val="0066FF"/>
                </a:solidFill>
              </a:rPr>
              <a:t>Directly transfers a full decoded video frame </a:t>
            </a:r>
            <a:r>
              <a:rPr lang="en-US" spc="-80" dirty="0">
                <a:cs typeface="Segoe UI" panose="020B0502040204020203" pitchFamily="34" charset="0"/>
              </a:rPr>
              <a:t>from the video-decoder (or GPU) to the display panel, </a:t>
            </a:r>
            <a:r>
              <a:rPr lang="en-US" spc="-80" dirty="0">
                <a:solidFill>
                  <a:schemeClr val="accent6"/>
                </a:solidFill>
                <a:cs typeface="Segoe UI" panose="020B0502040204020203" pitchFamily="34" charset="0"/>
              </a:rPr>
              <a:t>completely bypassing </a:t>
            </a:r>
            <a:r>
              <a:rPr lang="en-US" spc="-80" dirty="0">
                <a:cs typeface="Segoe UI" panose="020B0502040204020203" pitchFamily="34" charset="0"/>
              </a:rPr>
              <a:t>the host DRAM</a:t>
            </a:r>
          </a:p>
          <a:p>
            <a:pPr marL="285744" indent="-285744">
              <a:buFontTx/>
              <a:buChar char="-"/>
            </a:pPr>
            <a:r>
              <a:rPr lang="en-US" dirty="0">
                <a:solidFill>
                  <a:srgbClr val="0066FF"/>
                </a:solidFill>
              </a:rPr>
              <a:t>Transfers a complete decoded frame </a:t>
            </a:r>
            <a:r>
              <a:rPr lang="en-US" spc="-80" dirty="0">
                <a:cs typeface="Segoe UI" panose="020B0502040204020203" pitchFamily="34" charset="0"/>
              </a:rPr>
              <a:t>to the display panel </a:t>
            </a:r>
            <a:r>
              <a:rPr lang="en-US" dirty="0">
                <a:solidFill>
                  <a:srgbClr val="0066FF"/>
                </a:solidFill>
              </a:rPr>
              <a:t>in a burst</a:t>
            </a:r>
            <a:r>
              <a:rPr lang="en-US" spc="-80" dirty="0">
                <a:cs typeface="Segoe UI" panose="020B0502040204020203" pitchFamily="34" charset="0"/>
              </a:rPr>
              <a:t>, exploiting the display interface’s </a:t>
            </a:r>
            <a:r>
              <a:rPr lang="en-US" spc="-80" dirty="0">
                <a:solidFill>
                  <a:schemeClr val="accent6"/>
                </a:solidFill>
                <a:cs typeface="Segoe UI" panose="020B0502040204020203" pitchFamily="34" charset="0"/>
              </a:rPr>
              <a:t>maximum bandwidth</a:t>
            </a:r>
          </a:p>
          <a:p>
            <a:endParaRPr lang="en-US" sz="1700" b="1" u="sng" dirty="0">
              <a:solidFill>
                <a:schemeClr val="accent4">
                  <a:lumMod val="50000"/>
                </a:schemeClr>
              </a:solidFill>
              <a:cs typeface="Segoe UI" panose="020B0502040204020203" pitchFamily="34" charset="0"/>
            </a:endParaRPr>
          </a:p>
          <a:p>
            <a:r>
              <a:rPr lang="en-US" sz="2000" b="1" u="sng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Evaluation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: </a:t>
            </a:r>
            <a:r>
              <a:rPr lang="en-US" sz="2000" dirty="0"/>
              <a:t>we evaluate </a:t>
            </a:r>
            <a:r>
              <a:rPr lang="en-US" sz="2000" spc="-8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BurstLink </a:t>
            </a:r>
            <a:r>
              <a:rPr lang="en-US" sz="2000" spc="-51" dirty="0">
                <a:cs typeface="Segoe UI" panose="020B0502040204020203" pitchFamily="34" charset="0"/>
              </a:rPr>
              <a:t>using</a:t>
            </a:r>
            <a:r>
              <a:rPr lang="en-US" sz="2000" dirty="0"/>
              <a:t> </a:t>
            </a:r>
            <a:r>
              <a:rPr lang="en-US" sz="2000" spc="-51" dirty="0">
                <a:cs typeface="Segoe UI" panose="020B0502040204020203" pitchFamily="34" charset="0"/>
              </a:rPr>
              <a:t>our </a:t>
            </a:r>
            <a:r>
              <a:rPr lang="en-US" sz="2000" spc="-51" dirty="0">
                <a:solidFill>
                  <a:srgbClr val="00B0F0"/>
                </a:solidFill>
                <a:cs typeface="Segoe UI" panose="020B0502040204020203" pitchFamily="34" charset="0"/>
              </a:rPr>
              <a:t>open-sourced</a:t>
            </a:r>
            <a:r>
              <a:rPr lang="en-US" sz="2000" spc="-51" dirty="0">
                <a:solidFill>
                  <a:schemeClr val="accent6"/>
                </a:solidFill>
                <a:cs typeface="Segoe UI" panose="020B0502040204020203" pitchFamily="34" charset="0"/>
              </a:rPr>
              <a:t> </a:t>
            </a:r>
            <a:r>
              <a:rPr lang="en-US" sz="2000" dirty="0"/>
              <a:t>analytical power model that we rigorously validate on </a:t>
            </a:r>
            <a:r>
              <a:rPr lang="en-US" sz="2000" dirty="0">
                <a:solidFill>
                  <a:srgbClr val="7030A0"/>
                </a:solidFill>
              </a:rPr>
              <a:t>an Intel Skylake mobile system</a:t>
            </a:r>
            <a:r>
              <a:rPr lang="en-US" sz="2000" dirty="0"/>
              <a:t>. BurstLink:</a:t>
            </a:r>
          </a:p>
          <a:p>
            <a:pPr marL="285744" lvl="1" indent="-285744">
              <a:buFontTx/>
              <a:buChar char="-"/>
            </a:pPr>
            <a:r>
              <a:rPr lang="en-US" spc="-80" dirty="0">
                <a:cs typeface="Segoe UI" panose="020B0502040204020203" pitchFamily="34" charset="0"/>
              </a:rPr>
              <a:t>Reduces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system energy consumption </a:t>
            </a:r>
            <a:r>
              <a:rPr lang="en-US" spc="-80" dirty="0">
                <a:cs typeface="Segoe UI" panose="020B0502040204020203" pitchFamily="34" charset="0"/>
              </a:rPr>
              <a:t>for 4K planar/VR video streaming</a:t>
            </a:r>
            <a:r>
              <a:rPr lang="en-US" spc="-31" dirty="0">
                <a:solidFill>
                  <a:srgbClr val="0066FF"/>
                </a:solidFill>
                <a:cs typeface="Segoe UI" panose="020B0502040204020203" pitchFamily="34" charset="0"/>
              </a:rPr>
              <a:t> by 41%/33% </a:t>
            </a:r>
          </a:p>
          <a:p>
            <a:pPr marL="285744" lvl="1" indent="-285744">
              <a:buFontTx/>
              <a:buChar char="-"/>
            </a:pPr>
            <a:r>
              <a:rPr lang="en-US" spc="-80" dirty="0">
                <a:cs typeface="Segoe UI" panose="020B0502040204020203" pitchFamily="34" charset="0"/>
              </a:rPr>
              <a:t>Provides an even </a:t>
            </a:r>
            <a:r>
              <a:rPr lang="en-US" spc="-31" dirty="0">
                <a:solidFill>
                  <a:srgbClr val="0066FF"/>
                </a:solidFill>
                <a:cs typeface="Segoe UI" panose="020B0502040204020203" pitchFamily="34" charset="0"/>
              </a:rPr>
              <a:t>higher energy reduction </a:t>
            </a:r>
            <a:r>
              <a:rPr lang="en-US" spc="-80" dirty="0">
                <a:cs typeface="Segoe UI" panose="020B0502040204020203" pitchFamily="34" charset="0"/>
              </a:rPr>
              <a:t>in future </a:t>
            </a:r>
            <a:r>
              <a:rPr lang="en-CH" dirty="0"/>
              <a:t>planar</a:t>
            </a:r>
            <a:r>
              <a:rPr lang="en-US" spc="-80" dirty="0">
                <a:cs typeface="Segoe UI" panose="020B0502040204020203" pitchFamily="34" charset="0"/>
              </a:rPr>
              <a:t> video streaming systems with </a:t>
            </a:r>
            <a:r>
              <a:rPr lang="en-US" spc="-31" dirty="0">
                <a:solidFill>
                  <a:schemeClr val="accent6"/>
                </a:solidFill>
                <a:cs typeface="Segoe UI" panose="020B0502040204020203" pitchFamily="34" charset="0"/>
              </a:rPr>
              <a:t>higher display resolutions </a:t>
            </a:r>
            <a:r>
              <a:rPr lang="en-US" spc="-80" dirty="0">
                <a:cs typeface="Segoe UI" panose="020B0502040204020203" pitchFamily="34" charset="0"/>
              </a:rPr>
              <a:t>and/or </a:t>
            </a:r>
            <a:r>
              <a:rPr lang="en-US" spc="-31" dirty="0">
                <a:solidFill>
                  <a:schemeClr val="accent6"/>
                </a:solidFill>
                <a:cs typeface="Segoe UI" panose="020B0502040204020203" pitchFamily="34" charset="0"/>
              </a:rPr>
              <a:t>display refresh rates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97F582-F420-4651-B5C7-E9F55256DE8E}"/>
              </a:ext>
            </a:extLst>
          </p:cNvPr>
          <p:cNvSpPr txBox="1"/>
          <p:nvPr/>
        </p:nvSpPr>
        <p:spPr>
          <a:xfrm>
            <a:off x="2741947" y="6447726"/>
            <a:ext cx="37874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https://github.com/CMU-SAFARI/BurstLink</a:t>
            </a:r>
            <a:r>
              <a:rPr lang="en-US" sz="1600" b="0" i="0" u="none" strike="noStrike" baseline="0" dirty="0">
                <a:solidFill>
                  <a:srgbClr val="00B0F0"/>
                </a:solidFill>
              </a:rPr>
              <a:t> </a:t>
            </a:r>
            <a:endParaRPr lang="en-CH" sz="4400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99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uiExpand="1" animBg="1"/>
      <p:bldP spid="11" grpId="0" animBg="1"/>
      <p:bldP spid="4" grpId="0" uiExpand="1" build="p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Evaluation - Planar Video Streaming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FE4D-FD91-4486-A723-FC3E3C24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4" y="3643086"/>
            <a:ext cx="8873385" cy="253387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BurstLink </a:t>
            </a:r>
            <a:r>
              <a:rPr lang="en-US" sz="2200" dirty="0">
                <a:solidFill>
                  <a:schemeClr val="accent6"/>
                </a:solidFill>
              </a:rPr>
              <a:t>reduces</a:t>
            </a:r>
            <a:r>
              <a:rPr lang="en-US" sz="2200" dirty="0"/>
              <a:t> the overall system energy consumption by </a:t>
            </a:r>
            <a:r>
              <a:rPr lang="en-US" sz="2200" dirty="0">
                <a:solidFill>
                  <a:srgbClr val="0066FF"/>
                </a:solidFill>
              </a:rPr>
              <a:t>37%</a:t>
            </a:r>
            <a:r>
              <a:rPr lang="en-US" sz="2200" dirty="0"/>
              <a:t> for an </a:t>
            </a:r>
            <a:r>
              <a:rPr lang="en-US" sz="2200" i="1" dirty="0"/>
              <a:t>FHD</a:t>
            </a:r>
            <a:r>
              <a:rPr lang="en-US" sz="2200" dirty="0"/>
              <a:t> (full high definition) display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Frame Buffer Bypassing </a:t>
            </a:r>
            <a:r>
              <a:rPr lang="en-US" sz="1800" dirty="0"/>
              <a:t>and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Frame Bursting</a:t>
            </a:r>
            <a:r>
              <a:rPr lang="en-US" sz="1800" dirty="0"/>
              <a:t> reduce overall energy by </a:t>
            </a:r>
            <a:r>
              <a:rPr lang="en-US" sz="1800" dirty="0">
                <a:solidFill>
                  <a:srgbClr val="0066FF"/>
                </a:solidFill>
              </a:rPr>
              <a:t>31%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0066FF"/>
                </a:solidFill>
              </a:rPr>
              <a:t>23%</a:t>
            </a:r>
            <a:r>
              <a:rPr lang="en-US" sz="1800" dirty="0"/>
              <a:t> compared to the baseline, respectively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 err="1"/>
              <a:t>BurstLink’s</a:t>
            </a:r>
            <a:r>
              <a:rPr lang="en-US" sz="2200" dirty="0"/>
              <a:t> energy reduction </a:t>
            </a:r>
            <a:r>
              <a:rPr lang="en-US" sz="2200" dirty="0">
                <a:solidFill>
                  <a:schemeClr val="accent6"/>
                </a:solidFill>
              </a:rPr>
              <a:t>increases</a:t>
            </a:r>
            <a:r>
              <a:rPr lang="en-US" sz="2200" dirty="0"/>
              <a:t> as display resolution </a:t>
            </a:r>
            <a:r>
              <a:rPr lang="en-US" sz="2200" dirty="0">
                <a:solidFill>
                  <a:schemeClr val="accent2"/>
                </a:solidFill>
              </a:rPr>
              <a:t>increases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1800" dirty="0"/>
              <a:t>For a 5𝐾 display, BurstLink reduces the overall system energy by </a:t>
            </a:r>
            <a:r>
              <a:rPr lang="en-US" sz="1800" dirty="0">
                <a:solidFill>
                  <a:srgbClr val="0066FF"/>
                </a:solidFill>
              </a:rPr>
              <a:t>∼42%</a:t>
            </a:r>
            <a:endParaRPr lang="en-CH" sz="1800" dirty="0">
              <a:solidFill>
                <a:srgbClr val="0066FF"/>
              </a:solidFill>
            </a:endParaRPr>
          </a:p>
        </p:txBody>
      </p:sp>
      <p:pic>
        <p:nvPicPr>
          <p:cNvPr id="288" name="Picture 287">
            <a:extLst>
              <a:ext uri="{FF2B5EF4-FFF2-40B4-BE49-F238E27FC236}">
                <a16:creationId xmlns:a16="http://schemas.microsoft.com/office/drawing/2014/main" id="{850328AB-4E99-4D99-B65A-E68A13B9C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335313"/>
            <a:ext cx="8515350" cy="193759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A1B6B2-D24D-4EE0-AF5B-33420A349843}"/>
              </a:ext>
            </a:extLst>
          </p:cNvPr>
          <p:cNvCxnSpPr>
            <a:cxnSpLocks/>
          </p:cNvCxnSpPr>
          <p:nvPr/>
        </p:nvCxnSpPr>
        <p:spPr>
          <a:xfrm>
            <a:off x="3086100" y="1600200"/>
            <a:ext cx="0" cy="363763"/>
          </a:xfrm>
          <a:prstGeom prst="straightConnector1">
            <a:avLst/>
          </a:prstGeom>
          <a:ln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604772-3665-4723-84FF-3C64D12D3445}"/>
              </a:ext>
            </a:extLst>
          </p:cNvPr>
          <p:cNvSpPr txBox="1"/>
          <p:nvPr/>
        </p:nvSpPr>
        <p:spPr>
          <a:xfrm>
            <a:off x="3067050" y="1600200"/>
            <a:ext cx="638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</a:rPr>
              <a:t>37%</a:t>
            </a:r>
            <a:endParaRPr lang="en-CH" sz="1600" dirty="0">
              <a:solidFill>
                <a:srgbClr val="0066FF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7EB257-8933-4A1F-AA25-8BA2B1F8BEC6}"/>
              </a:ext>
            </a:extLst>
          </p:cNvPr>
          <p:cNvCxnSpPr>
            <a:cxnSpLocks/>
          </p:cNvCxnSpPr>
          <p:nvPr/>
        </p:nvCxnSpPr>
        <p:spPr>
          <a:xfrm>
            <a:off x="2657482" y="1643063"/>
            <a:ext cx="0" cy="256493"/>
          </a:xfrm>
          <a:prstGeom prst="straightConnector1">
            <a:avLst/>
          </a:prstGeom>
          <a:ln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6D78CD1-E0E2-4E47-8457-17594C4B9D53}"/>
              </a:ext>
            </a:extLst>
          </p:cNvPr>
          <p:cNvSpPr txBox="1"/>
          <p:nvPr/>
        </p:nvSpPr>
        <p:spPr>
          <a:xfrm>
            <a:off x="2614618" y="1586342"/>
            <a:ext cx="590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</a:rPr>
              <a:t>31%</a:t>
            </a:r>
            <a:endParaRPr lang="en-CH" sz="1600" dirty="0">
              <a:solidFill>
                <a:srgbClr val="0066FF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D19572-D7C1-4401-AE0B-7298AB3345D0}"/>
              </a:ext>
            </a:extLst>
          </p:cNvPr>
          <p:cNvCxnSpPr>
            <a:cxnSpLocks/>
          </p:cNvCxnSpPr>
          <p:nvPr/>
        </p:nvCxnSpPr>
        <p:spPr>
          <a:xfrm>
            <a:off x="2171701" y="1643063"/>
            <a:ext cx="0" cy="192087"/>
          </a:xfrm>
          <a:prstGeom prst="straightConnector1">
            <a:avLst/>
          </a:prstGeom>
          <a:ln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A06EC8E-D853-4963-AADE-A06E0BF04324}"/>
              </a:ext>
            </a:extLst>
          </p:cNvPr>
          <p:cNvSpPr txBox="1"/>
          <p:nvPr/>
        </p:nvSpPr>
        <p:spPr>
          <a:xfrm>
            <a:off x="2126457" y="1561002"/>
            <a:ext cx="55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</a:rPr>
              <a:t>23%</a:t>
            </a:r>
            <a:endParaRPr lang="en-CH" sz="1600" dirty="0">
              <a:solidFill>
                <a:srgbClr val="0066FF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49948E-1405-422E-9A26-D8FC4ED1F44F}"/>
              </a:ext>
            </a:extLst>
          </p:cNvPr>
          <p:cNvCxnSpPr>
            <a:cxnSpLocks/>
          </p:cNvCxnSpPr>
          <p:nvPr/>
        </p:nvCxnSpPr>
        <p:spPr>
          <a:xfrm>
            <a:off x="8255804" y="1625826"/>
            <a:ext cx="0" cy="363763"/>
          </a:xfrm>
          <a:prstGeom prst="straightConnector1">
            <a:avLst/>
          </a:prstGeom>
          <a:ln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A208197-2DCD-4BB7-8108-0A05206A7BA9}"/>
              </a:ext>
            </a:extLst>
          </p:cNvPr>
          <p:cNvSpPr txBox="1"/>
          <p:nvPr/>
        </p:nvSpPr>
        <p:spPr>
          <a:xfrm>
            <a:off x="8208179" y="1625826"/>
            <a:ext cx="63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42%</a:t>
            </a:r>
            <a:endParaRPr lang="en-CH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1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4" grpId="0"/>
      <p:bldP spid="16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Evaluation - VR Video 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FE4D-FD91-4486-A723-FC3E3C24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13" y="3643086"/>
            <a:ext cx="8993598" cy="253387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700" dirty="0"/>
              <a:t>BurstLink </a:t>
            </a:r>
            <a:r>
              <a:rPr lang="en-US" sz="2700" dirty="0">
                <a:solidFill>
                  <a:schemeClr val="accent6"/>
                </a:solidFill>
              </a:rPr>
              <a:t>reduces</a:t>
            </a:r>
            <a:r>
              <a:rPr lang="en-US" sz="2700" dirty="0"/>
              <a:t> the overall system energy consumption by up to </a:t>
            </a:r>
            <a:r>
              <a:rPr lang="en-US" sz="2700" dirty="0">
                <a:solidFill>
                  <a:srgbClr val="0066FF"/>
                </a:solidFill>
              </a:rPr>
              <a:t>33%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CH" sz="2500" dirty="0">
                <a:solidFill>
                  <a:schemeClr val="accent6"/>
                </a:solidFill>
              </a:rPr>
              <a:t>Memory-energy</a:t>
            </a:r>
            <a:r>
              <a:rPr lang="en-US" sz="2500" dirty="0">
                <a:solidFill>
                  <a:schemeClr val="accent6"/>
                </a:solidFill>
              </a:rPr>
              <a:t> </a:t>
            </a:r>
            <a:r>
              <a:rPr lang="en-CH" sz="2500" dirty="0">
                <a:solidFill>
                  <a:schemeClr val="accent6"/>
                </a:solidFill>
              </a:rPr>
              <a:t>dominant</a:t>
            </a:r>
            <a:r>
              <a:rPr lang="en-US" sz="2500" dirty="0">
                <a:solidFill>
                  <a:schemeClr val="accent6"/>
                </a:solidFill>
              </a:rPr>
              <a:t> </a:t>
            </a:r>
            <a:r>
              <a:rPr lang="en-US" sz="2500" dirty="0"/>
              <a:t>workloads</a:t>
            </a:r>
            <a:r>
              <a:rPr lang="en-US" sz="2500" dirty="0">
                <a:solidFill>
                  <a:schemeClr val="accent6"/>
                </a:solidFill>
              </a:rPr>
              <a:t> </a:t>
            </a:r>
            <a:r>
              <a:rPr lang="en-US" sz="2500" dirty="0"/>
              <a:t>have higher benefits compared to 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</a:rPr>
              <a:t>compute-energy dominant </a:t>
            </a:r>
            <a:r>
              <a:rPr lang="en-US" sz="2500" dirty="0"/>
              <a:t>(mainly GPU) since BurstLink greatly reduces memory energy</a:t>
            </a:r>
            <a:endParaRPr lang="en-US" sz="2500" dirty="0">
              <a:solidFill>
                <a:schemeClr val="accent6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700" dirty="0" err="1"/>
              <a:t>BurstLink’s</a:t>
            </a:r>
            <a:r>
              <a:rPr lang="en-US" sz="2700" dirty="0"/>
              <a:t> benefits </a:t>
            </a:r>
            <a:r>
              <a:rPr lang="en-US" sz="2700" dirty="0">
                <a:solidFill>
                  <a:schemeClr val="accent2"/>
                </a:solidFill>
              </a:rPr>
              <a:t>decrease</a:t>
            </a:r>
            <a:r>
              <a:rPr lang="en-US" sz="2700" dirty="0"/>
              <a:t> as VR display resolution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increases</a:t>
            </a:r>
            <a:r>
              <a:rPr lang="en-US" sz="2700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sz="2300" dirty="0"/>
              <a:t>Compute energy becomes </a:t>
            </a:r>
            <a:r>
              <a:rPr lang="en-US" sz="2300" dirty="0">
                <a:solidFill>
                  <a:schemeClr val="accent4">
                    <a:lumMod val="75000"/>
                  </a:schemeClr>
                </a:solidFill>
              </a:rPr>
              <a:t>more dominant </a:t>
            </a:r>
            <a:r>
              <a:rPr lang="en-US" sz="2300" dirty="0"/>
              <a:t>in VR workloads as display resolution </a:t>
            </a:r>
            <a:r>
              <a:rPr lang="en-US" sz="2300" dirty="0">
                <a:solidFill>
                  <a:srgbClr val="0066FF"/>
                </a:solidFill>
              </a:rPr>
              <a:t>increases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Higher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compute energy</a:t>
            </a:r>
            <a:r>
              <a:rPr lang="en-US" sz="2200" dirty="0"/>
              <a:t> decreases only the </a:t>
            </a:r>
            <a:r>
              <a:rPr lang="en-US" sz="2200" dirty="0">
                <a:solidFill>
                  <a:srgbClr val="0066FF"/>
                </a:solidFill>
              </a:rPr>
              <a:t>relative contribution </a:t>
            </a:r>
            <a:r>
              <a:rPr lang="en-US" sz="2200" dirty="0"/>
              <a:t>of </a:t>
            </a:r>
            <a:r>
              <a:rPr lang="en-US" sz="2200" dirty="0" err="1"/>
              <a:t>BurstLink’s</a:t>
            </a:r>
            <a:r>
              <a:rPr lang="en-US" sz="2200" dirty="0"/>
              <a:t> memory energy saving</a:t>
            </a:r>
            <a:endParaRPr lang="en-CH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5A95DC-78F4-4AB1-B0DD-C7EACC4C8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36" y="1213498"/>
            <a:ext cx="8862097" cy="153730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310836-292E-4D9B-98E6-C69D96BB8BF3}"/>
              </a:ext>
            </a:extLst>
          </p:cNvPr>
          <p:cNvCxnSpPr>
            <a:cxnSpLocks/>
          </p:cNvCxnSpPr>
          <p:nvPr/>
        </p:nvCxnSpPr>
        <p:spPr>
          <a:xfrm>
            <a:off x="4772556" y="1629757"/>
            <a:ext cx="0" cy="704784"/>
          </a:xfrm>
          <a:prstGeom prst="straightConnector1">
            <a:avLst/>
          </a:prstGeom>
          <a:ln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DFB358-338B-4C33-8A15-D964F5F0C812}"/>
              </a:ext>
            </a:extLst>
          </p:cNvPr>
          <p:cNvSpPr txBox="1"/>
          <p:nvPr/>
        </p:nvSpPr>
        <p:spPr>
          <a:xfrm>
            <a:off x="4275142" y="1748629"/>
            <a:ext cx="63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33%</a:t>
            </a:r>
            <a:endParaRPr lang="en-CH" dirty="0">
              <a:solidFill>
                <a:srgbClr val="0066FF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D94CC8-52B7-4546-BD72-91702075380D}"/>
              </a:ext>
            </a:extLst>
          </p:cNvPr>
          <p:cNvCxnSpPr/>
          <p:nvPr/>
        </p:nvCxnSpPr>
        <p:spPr>
          <a:xfrm>
            <a:off x="6829425" y="1543050"/>
            <a:ext cx="1571625" cy="304800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AC7BB48-4F37-4513-9090-045D29205372}"/>
              </a:ext>
            </a:extLst>
          </p:cNvPr>
          <p:cNvSpPr/>
          <p:nvPr/>
        </p:nvSpPr>
        <p:spPr>
          <a:xfrm>
            <a:off x="130915" y="995612"/>
            <a:ext cx="5468821" cy="1875363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409D1F-BF25-46C6-8C38-B51EBA3BD726}"/>
              </a:ext>
            </a:extLst>
          </p:cNvPr>
          <p:cNvSpPr/>
          <p:nvPr/>
        </p:nvSpPr>
        <p:spPr>
          <a:xfrm>
            <a:off x="5489044" y="1064122"/>
            <a:ext cx="3589867" cy="1738345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E876-0021-4493-BAB0-47B206A8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Results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DE8F-A7E0-4078-8ECE-FE93112E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50702" cy="5436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Effect of video frame rate on BurstLink benefits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>
                <a:latin typeface="+mn-lt"/>
              </a:rPr>
              <a:t>BurstLink’s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energy consumption reduces </a:t>
            </a:r>
            <a:r>
              <a:rPr lang="en-US" sz="2000" dirty="0">
                <a:latin typeface="+mn-lt"/>
              </a:rPr>
              <a:t>as the video frame rate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increases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Comparison of BurstLink to existing techniques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>
                <a:solidFill>
                  <a:srgbClr val="0066FF"/>
                </a:solidFill>
                <a:latin typeface="+mn-lt"/>
              </a:rPr>
              <a:t>29%</a:t>
            </a:r>
            <a:r>
              <a:rPr lang="en-US" sz="2000" dirty="0">
                <a:latin typeface="+mn-lt"/>
              </a:rPr>
              <a:t> lower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energy consumption </a:t>
            </a:r>
            <a:r>
              <a:rPr lang="en-US" sz="2000" dirty="0">
                <a:latin typeface="+mn-lt"/>
              </a:rPr>
              <a:t>than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66FF"/>
                </a:solidFill>
                <a:latin typeface="+mn-lt"/>
              </a:rPr>
              <a:t>Frame Buffer Compression (FBC)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35%</a:t>
            </a:r>
            <a:r>
              <a:rPr lang="en-US" sz="2000" dirty="0">
                <a:latin typeface="+mn-lt"/>
              </a:rPr>
              <a:t> lower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energy consumption </a:t>
            </a:r>
            <a:r>
              <a:rPr lang="en-US" sz="2000" dirty="0">
                <a:latin typeface="+mn-lt"/>
              </a:rPr>
              <a:t>than 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Race-to-Sleep, Content Caching, and Display Caching techniques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sz="1600" dirty="0">
              <a:solidFill>
                <a:schemeClr val="accent2"/>
              </a:solidFill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sz="1600" dirty="0">
              <a:solidFill>
                <a:schemeClr val="accent2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Benefits of BurstLink on other mobile workloads: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40% </a:t>
            </a:r>
            <a:r>
              <a:rPr lang="en-US" sz="2000" dirty="0">
                <a:latin typeface="+mn-lt"/>
              </a:rPr>
              <a:t>lower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energy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consumption</a:t>
            </a:r>
            <a:r>
              <a:rPr lang="en-US" sz="2000" dirty="0">
                <a:latin typeface="+mn-lt"/>
              </a:rPr>
              <a:t> when playing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local video </a:t>
            </a:r>
            <a:r>
              <a:rPr lang="en-US" sz="2000" dirty="0">
                <a:latin typeface="+mn-lt"/>
              </a:rPr>
              <a:t>files with different resolutions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</a:rPr>
              <a:t>Frame Buffer Bypassing reduces energy 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12%-31% </a:t>
            </a:r>
            <a:r>
              <a:rPr lang="en-US" sz="2000" dirty="0">
                <a:latin typeface="+mn-lt"/>
              </a:rPr>
              <a:t>on four mobile workloads: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+mn-lt"/>
              </a:rPr>
              <a:t>Video capturing, video conferencing, casual gaming, and </a:t>
            </a:r>
            <a:r>
              <a:rPr lang="en-US" sz="1600" dirty="0" err="1">
                <a:latin typeface="+mn-lt"/>
              </a:rPr>
              <a:t>MobileMark</a:t>
            </a:r>
            <a:r>
              <a:rPr lang="en-US" sz="16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5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279955" y="1192293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279955" y="1947221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279956" y="4994775"/>
            <a:ext cx="8422136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279402" y="2714962"/>
            <a:ext cx="8426447" cy="130025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279956" y="4247721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2" y="132335"/>
            <a:ext cx="8894603" cy="606084"/>
          </a:xfrm>
        </p:spPr>
        <p:txBody>
          <a:bodyPr>
            <a:noAutofit/>
          </a:bodyPr>
          <a:lstStyle/>
          <a:p>
            <a:r>
              <a:rPr lang="en-US" sz="4000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1" y="1004077"/>
            <a:ext cx="7745558" cy="5183415"/>
          </a:xfrm>
        </p:spPr>
        <p:txBody>
          <a:bodyPr>
            <a:noAutofit/>
          </a:bodyPr>
          <a:lstStyle/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Overview of Mobile SoC Microarchitecture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Motivation and Goal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BurstLink</a:t>
            </a:r>
          </a:p>
          <a:p>
            <a:pPr marL="1028674" lvl="1" indent="-571486">
              <a:spcBef>
                <a:spcPts val="0"/>
              </a:spcBef>
              <a:buFont typeface="+mj-lt"/>
              <a:buAutoNum type="romanUcPeriod"/>
            </a:pPr>
            <a:r>
              <a:rPr lang="en-US" dirty="0"/>
              <a:t>Frame Buffer Bypassing 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dirty="0"/>
              <a:t>Frame Bursting 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Evaluation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66FF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73266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2BEA74-48C0-4811-AD63-E5EB0F246550}"/>
              </a:ext>
            </a:extLst>
          </p:cNvPr>
          <p:cNvSpPr/>
          <p:nvPr/>
        </p:nvSpPr>
        <p:spPr>
          <a:xfrm>
            <a:off x="-38847" y="2972568"/>
            <a:ext cx="9339138" cy="1642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033F3-D366-48F4-AC12-B0221C1D6FF3}"/>
              </a:ext>
            </a:extLst>
          </p:cNvPr>
          <p:cNvSpPr/>
          <p:nvPr/>
        </p:nvSpPr>
        <p:spPr>
          <a:xfrm>
            <a:off x="-38847" y="1952900"/>
            <a:ext cx="9339138" cy="10196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3EAD5-2458-414C-941F-38257A740D84}"/>
              </a:ext>
            </a:extLst>
          </p:cNvPr>
          <p:cNvSpPr/>
          <p:nvPr/>
        </p:nvSpPr>
        <p:spPr>
          <a:xfrm>
            <a:off x="-38844" y="929811"/>
            <a:ext cx="9339137" cy="1023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E461A-632E-45E7-B8F1-91DAB34097E1}"/>
              </a:ext>
            </a:extLst>
          </p:cNvPr>
          <p:cNvSpPr/>
          <p:nvPr/>
        </p:nvSpPr>
        <p:spPr>
          <a:xfrm>
            <a:off x="-38849" y="4615548"/>
            <a:ext cx="9339138" cy="17757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80" y="158044"/>
            <a:ext cx="8731630" cy="661110"/>
          </a:xfrm>
        </p:spPr>
        <p:txBody>
          <a:bodyPr>
            <a:normAutofit/>
          </a:bodyPr>
          <a:lstStyle/>
          <a:p>
            <a:pPr>
              <a:tabLst>
                <a:tab pos="1311242" algn="l"/>
              </a:tabLst>
            </a:pPr>
            <a:r>
              <a:rPr lang="en-US" sz="4000" dirty="0"/>
              <a:t>Conclusion</a:t>
            </a:r>
            <a:endParaRPr 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FB248D-976F-9744-80CE-955AFA922E34}"/>
              </a:ext>
            </a:extLst>
          </p:cNvPr>
          <p:cNvSpPr/>
          <p:nvPr/>
        </p:nvSpPr>
        <p:spPr>
          <a:xfrm>
            <a:off x="103598" y="933228"/>
            <a:ext cx="9064121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  <a:cs typeface="Segoe UI" panose="020B0502040204020203" pitchFamily="34" charset="0"/>
              </a:rPr>
              <a:t>Problem</a:t>
            </a:r>
            <a:r>
              <a:rPr lang="en-US" sz="2000" b="1" dirty="0">
                <a:solidFill>
                  <a:srgbClr val="C00000"/>
                </a:solidFill>
                <a:cs typeface="Segoe UI" panose="020B0502040204020203" pitchFamily="34" charset="0"/>
              </a:rPr>
              <a:t>: </a:t>
            </a:r>
            <a:r>
              <a:rPr lang="en-US" sz="2000" dirty="0">
                <a:cs typeface="Segoe UI" panose="020B0502040204020203" pitchFamily="34" charset="0"/>
              </a:rPr>
              <a:t>planar and virtual reality (VR) </a:t>
            </a:r>
            <a:r>
              <a:rPr lang="en-US" sz="2000" dirty="0">
                <a:solidFill>
                  <a:srgbClr val="0066FF"/>
                </a:solidFill>
                <a:cs typeface="Segoe UI" panose="020B0502040204020203" pitchFamily="34" charset="0"/>
              </a:rPr>
              <a:t>video streaming</a:t>
            </a:r>
            <a:r>
              <a:rPr lang="en-US" sz="2000" dirty="0">
                <a:cs typeface="Segoe UI" panose="020B0502040204020203" pitchFamily="34" charset="0"/>
              </a:rPr>
              <a:t> consumes significant system energy due to the </a:t>
            </a:r>
            <a:r>
              <a:rPr lang="en-US" sz="2000" dirty="0">
                <a:solidFill>
                  <a:srgbClr val="C00000"/>
                </a:solidFill>
                <a:cs typeface="Segoe UI" panose="020B0502040204020203" pitchFamily="34" charset="0"/>
              </a:rPr>
              <a:t>high power consumption </a:t>
            </a:r>
            <a:r>
              <a:rPr lang="en-US" sz="2000" dirty="0">
                <a:cs typeface="Segoe UI" panose="020B0502040204020203" pitchFamily="34" charset="0"/>
              </a:rPr>
              <a:t>of major system components (e.g., DRAM, display interfaces, and display panel)</a:t>
            </a:r>
          </a:p>
          <a:p>
            <a:endParaRPr lang="en-US" sz="1700" b="1" u="sng" dirty="0">
              <a:solidFill>
                <a:schemeClr val="accent6">
                  <a:lumMod val="75000"/>
                </a:schemeClr>
              </a:solidFill>
              <a:cs typeface="Segoe UI" panose="020B0502040204020203" pitchFamily="34" charset="0"/>
            </a:endParaRPr>
          </a:p>
          <a:p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Goal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: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2000" dirty="0">
                <a:cs typeface="Segoe UI" panose="020B0502040204020203" pitchFamily="34" charset="0"/>
              </a:rPr>
              <a:t>improve the </a:t>
            </a:r>
            <a:r>
              <a:rPr lang="en-US" sz="2000" dirty="0">
                <a:solidFill>
                  <a:schemeClr val="accent2"/>
                </a:solidFill>
                <a:cs typeface="Segoe UI" panose="020B0502040204020203" pitchFamily="34" charset="0"/>
              </a:rPr>
              <a:t>energy efficiency</a:t>
            </a:r>
            <a:r>
              <a:rPr lang="en-US" sz="2000" dirty="0">
                <a:cs typeface="Segoe UI" panose="020B0502040204020203" pitchFamily="34" charset="0"/>
              </a:rPr>
              <a:t> of planar and VR video streaming by leveraging </a:t>
            </a:r>
            <a:r>
              <a:rPr lang="en-US" sz="2000" dirty="0">
                <a:solidFill>
                  <a:srgbClr val="0066FF"/>
                </a:solidFill>
                <a:cs typeface="Segoe UI" panose="020B0502040204020203" pitchFamily="34" charset="0"/>
              </a:rPr>
              <a:t>display panel local memory </a:t>
            </a:r>
            <a:r>
              <a:rPr lang="en-US" sz="2000" dirty="0">
                <a:cs typeface="Segoe UI" panose="020B0502040204020203" pitchFamily="34" charset="0"/>
              </a:rPr>
              <a:t>to eliminate buffering frames in main memory</a:t>
            </a:r>
          </a:p>
          <a:p>
            <a:endParaRPr lang="en-US" sz="1700" b="1" u="sng" dirty="0">
              <a:solidFill>
                <a:srgbClr val="7030A0"/>
              </a:solidFill>
              <a:cs typeface="Segoe UI" panose="020B0502040204020203" pitchFamily="34" charset="0"/>
            </a:endParaRPr>
          </a:p>
          <a:p>
            <a:r>
              <a:rPr lang="en-US" sz="2000" b="1" u="sng" dirty="0">
                <a:solidFill>
                  <a:srgbClr val="7030A0"/>
                </a:solidFill>
                <a:cs typeface="Segoe UI" panose="020B0502040204020203" pitchFamily="34" charset="0"/>
              </a:rPr>
              <a:t>Mechanism</a:t>
            </a:r>
            <a:r>
              <a:rPr lang="en-US" sz="2000" b="1" dirty="0">
                <a:solidFill>
                  <a:srgbClr val="7030A0"/>
                </a:solidFill>
                <a:cs typeface="Segoe UI" panose="020B0502040204020203" pitchFamily="34" charset="0"/>
              </a:rPr>
              <a:t>:</a:t>
            </a:r>
            <a:r>
              <a:rPr lang="en-US" sz="2000" b="1" spc="-80" dirty="0">
                <a:solidFill>
                  <a:srgbClr val="7030A0"/>
                </a:solidFill>
                <a:cs typeface="Segoe UI" panose="020B0502040204020203" pitchFamily="34" charset="0"/>
              </a:rPr>
              <a:t> </a:t>
            </a:r>
            <a:r>
              <a:rPr lang="en-US" sz="2000" spc="-8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BurstLink</a:t>
            </a:r>
            <a:r>
              <a:rPr lang="en-US" sz="2000" spc="-80" dirty="0">
                <a:cs typeface="Segoe UI" panose="020B0502040204020203" pitchFamily="34" charset="0"/>
              </a:rPr>
              <a:t>, a new planar and VR video streaming scheme that</a:t>
            </a:r>
          </a:p>
          <a:p>
            <a:pPr marL="285744" indent="-285744">
              <a:buFontTx/>
              <a:buChar char="-"/>
            </a:pPr>
            <a:r>
              <a:rPr lang="en-US" dirty="0">
                <a:solidFill>
                  <a:srgbClr val="0066FF"/>
                </a:solidFill>
              </a:rPr>
              <a:t>Directly transfers a full decoded video frame </a:t>
            </a:r>
            <a:r>
              <a:rPr lang="en-US" spc="-80" dirty="0">
                <a:cs typeface="Segoe UI" panose="020B0502040204020203" pitchFamily="34" charset="0"/>
              </a:rPr>
              <a:t>from the video-decoder (or GPU) to the display panel, </a:t>
            </a:r>
            <a:r>
              <a:rPr lang="en-US" spc="-80" dirty="0">
                <a:solidFill>
                  <a:schemeClr val="accent6"/>
                </a:solidFill>
                <a:cs typeface="Segoe UI" panose="020B0502040204020203" pitchFamily="34" charset="0"/>
              </a:rPr>
              <a:t>completely bypassing </a:t>
            </a:r>
            <a:r>
              <a:rPr lang="en-US" spc="-80" dirty="0">
                <a:cs typeface="Segoe UI" panose="020B0502040204020203" pitchFamily="34" charset="0"/>
              </a:rPr>
              <a:t>the host DRAM</a:t>
            </a:r>
          </a:p>
          <a:p>
            <a:pPr marL="285744" indent="-285744">
              <a:buFontTx/>
              <a:buChar char="-"/>
            </a:pPr>
            <a:r>
              <a:rPr lang="en-US" dirty="0">
                <a:solidFill>
                  <a:srgbClr val="0066FF"/>
                </a:solidFill>
              </a:rPr>
              <a:t>Transfers a complete decoded frame </a:t>
            </a:r>
            <a:r>
              <a:rPr lang="en-US" spc="-80" dirty="0">
                <a:cs typeface="Segoe UI" panose="020B0502040204020203" pitchFamily="34" charset="0"/>
              </a:rPr>
              <a:t>to the display panel </a:t>
            </a:r>
            <a:r>
              <a:rPr lang="en-US" dirty="0">
                <a:solidFill>
                  <a:srgbClr val="0066FF"/>
                </a:solidFill>
              </a:rPr>
              <a:t>in a burst</a:t>
            </a:r>
            <a:r>
              <a:rPr lang="en-US" spc="-80" dirty="0">
                <a:cs typeface="Segoe UI" panose="020B0502040204020203" pitchFamily="34" charset="0"/>
              </a:rPr>
              <a:t>, exploiting the display interface’s </a:t>
            </a:r>
            <a:r>
              <a:rPr lang="en-US" spc="-80" dirty="0">
                <a:solidFill>
                  <a:schemeClr val="accent6"/>
                </a:solidFill>
                <a:cs typeface="Segoe UI" panose="020B0502040204020203" pitchFamily="34" charset="0"/>
              </a:rPr>
              <a:t>maximum bandwidth</a:t>
            </a:r>
          </a:p>
          <a:p>
            <a:endParaRPr lang="en-US" sz="1700" b="1" u="sng" dirty="0">
              <a:solidFill>
                <a:schemeClr val="accent4">
                  <a:lumMod val="50000"/>
                </a:schemeClr>
              </a:solidFill>
              <a:cs typeface="Segoe UI" panose="020B0502040204020203" pitchFamily="34" charset="0"/>
            </a:endParaRPr>
          </a:p>
          <a:p>
            <a:r>
              <a:rPr lang="en-US" sz="2000" b="1" u="sng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Evaluation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: </a:t>
            </a:r>
            <a:r>
              <a:rPr lang="en-US" sz="2000" dirty="0"/>
              <a:t>we evaluate </a:t>
            </a:r>
            <a:r>
              <a:rPr lang="en-US" sz="2000" spc="-8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BurstLink </a:t>
            </a:r>
            <a:r>
              <a:rPr lang="en-US" sz="2000" spc="-51" dirty="0">
                <a:cs typeface="Segoe UI" panose="020B0502040204020203" pitchFamily="34" charset="0"/>
              </a:rPr>
              <a:t>using</a:t>
            </a:r>
            <a:r>
              <a:rPr lang="en-US" sz="2000" dirty="0"/>
              <a:t> </a:t>
            </a:r>
            <a:r>
              <a:rPr lang="en-US" sz="2000" spc="-51" dirty="0">
                <a:cs typeface="Segoe UI" panose="020B0502040204020203" pitchFamily="34" charset="0"/>
              </a:rPr>
              <a:t>our </a:t>
            </a:r>
            <a:r>
              <a:rPr lang="en-US" sz="2000" spc="-51" dirty="0">
                <a:solidFill>
                  <a:srgbClr val="00B0F0"/>
                </a:solidFill>
                <a:cs typeface="Segoe UI" panose="020B0502040204020203" pitchFamily="34" charset="0"/>
              </a:rPr>
              <a:t>open-sourced</a:t>
            </a:r>
            <a:r>
              <a:rPr lang="en-US" sz="2000" spc="-51" dirty="0">
                <a:solidFill>
                  <a:schemeClr val="accent6"/>
                </a:solidFill>
                <a:cs typeface="Segoe UI" panose="020B0502040204020203" pitchFamily="34" charset="0"/>
              </a:rPr>
              <a:t> </a:t>
            </a:r>
            <a:r>
              <a:rPr lang="en-US" sz="2000" dirty="0"/>
              <a:t>analytical power model that we rigorously validate on </a:t>
            </a:r>
            <a:r>
              <a:rPr lang="en-US" sz="2000" dirty="0">
                <a:solidFill>
                  <a:srgbClr val="7030A0"/>
                </a:solidFill>
              </a:rPr>
              <a:t>an Intel Skylake mobile system</a:t>
            </a:r>
            <a:r>
              <a:rPr lang="en-US" sz="2000" dirty="0"/>
              <a:t>. BurstLink:</a:t>
            </a:r>
          </a:p>
          <a:p>
            <a:pPr marL="285744" lvl="1" indent="-285744">
              <a:buFontTx/>
              <a:buChar char="-"/>
            </a:pPr>
            <a:r>
              <a:rPr lang="en-US" spc="-80" dirty="0">
                <a:cs typeface="Segoe UI" panose="020B0502040204020203" pitchFamily="34" charset="0"/>
              </a:rPr>
              <a:t>Reduces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system energy consumption </a:t>
            </a:r>
            <a:r>
              <a:rPr lang="en-US" spc="-80" dirty="0">
                <a:cs typeface="Segoe UI" panose="020B0502040204020203" pitchFamily="34" charset="0"/>
              </a:rPr>
              <a:t>for 4K planar/VR video streaming</a:t>
            </a:r>
            <a:r>
              <a:rPr lang="en-US" spc="-31" dirty="0">
                <a:solidFill>
                  <a:srgbClr val="0066FF"/>
                </a:solidFill>
                <a:cs typeface="Segoe UI" panose="020B0502040204020203" pitchFamily="34" charset="0"/>
              </a:rPr>
              <a:t> by 41%/33% </a:t>
            </a:r>
          </a:p>
          <a:p>
            <a:pPr marL="285744" lvl="1" indent="-285744">
              <a:buFontTx/>
              <a:buChar char="-"/>
            </a:pPr>
            <a:r>
              <a:rPr lang="en-US" spc="-80" dirty="0">
                <a:cs typeface="Segoe UI" panose="020B0502040204020203" pitchFamily="34" charset="0"/>
              </a:rPr>
              <a:t>Provides an even </a:t>
            </a:r>
            <a:r>
              <a:rPr lang="en-US" spc="-31" dirty="0">
                <a:solidFill>
                  <a:srgbClr val="0066FF"/>
                </a:solidFill>
                <a:cs typeface="Segoe UI" panose="020B0502040204020203" pitchFamily="34" charset="0"/>
              </a:rPr>
              <a:t>higher energy reduction </a:t>
            </a:r>
            <a:r>
              <a:rPr lang="en-US" spc="-80" dirty="0">
                <a:cs typeface="Segoe UI" panose="020B0502040204020203" pitchFamily="34" charset="0"/>
              </a:rPr>
              <a:t>in future </a:t>
            </a:r>
            <a:r>
              <a:rPr lang="en-CH" dirty="0"/>
              <a:t>planar</a:t>
            </a:r>
            <a:r>
              <a:rPr lang="en-US" spc="-80" dirty="0">
                <a:cs typeface="Segoe UI" panose="020B0502040204020203" pitchFamily="34" charset="0"/>
              </a:rPr>
              <a:t> video streaming systems with </a:t>
            </a:r>
            <a:r>
              <a:rPr lang="en-US" spc="-31" dirty="0">
                <a:solidFill>
                  <a:schemeClr val="accent6"/>
                </a:solidFill>
                <a:cs typeface="Segoe UI" panose="020B0502040204020203" pitchFamily="34" charset="0"/>
              </a:rPr>
              <a:t>higher display resolutions </a:t>
            </a:r>
            <a:r>
              <a:rPr lang="en-US" spc="-80" dirty="0">
                <a:cs typeface="Segoe UI" panose="020B0502040204020203" pitchFamily="34" charset="0"/>
              </a:rPr>
              <a:t>and/or </a:t>
            </a:r>
            <a:r>
              <a:rPr lang="en-US" spc="-31" dirty="0">
                <a:solidFill>
                  <a:schemeClr val="accent6"/>
                </a:solidFill>
                <a:cs typeface="Segoe UI" panose="020B0502040204020203" pitchFamily="34" charset="0"/>
              </a:rPr>
              <a:t>display refresh rates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97F582-F420-4651-B5C7-E9F55256DE8E}"/>
              </a:ext>
            </a:extLst>
          </p:cNvPr>
          <p:cNvSpPr txBox="1"/>
          <p:nvPr/>
        </p:nvSpPr>
        <p:spPr>
          <a:xfrm>
            <a:off x="2741947" y="6447726"/>
            <a:ext cx="37874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https://github.com/CMU-SAFARI/BurstLink</a:t>
            </a:r>
            <a:r>
              <a:rPr lang="en-US" sz="1600" b="0" i="0" u="none" strike="noStrike" baseline="0" dirty="0">
                <a:solidFill>
                  <a:srgbClr val="00B0F0"/>
                </a:solidFill>
              </a:rPr>
              <a:t> </a:t>
            </a:r>
            <a:endParaRPr lang="en-CH" sz="4400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4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uiExpand="1" animBg="1"/>
      <p:bldP spid="11" grpId="0" animBg="1"/>
      <p:bldP spid="4" grpId="0" uiExpand="1" build="p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4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3449343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r>
              <a:rPr lang="en-US" sz="2400" i="1" dirty="0">
                <a:solidFill>
                  <a:srgbClr val="0071C5"/>
                </a:solidFill>
                <a:latin typeface="Cambria" panose="02040503050406030204" pitchFamily="18" charset="0"/>
              </a:rPr>
              <a:t>     </a:t>
            </a:r>
            <a:r>
              <a:rPr lang="en-US" sz="2400" i="1" dirty="0">
                <a:latin typeface="Cambria" panose="02040503050406030204" pitchFamily="18" charset="0"/>
              </a:rPr>
              <a:t>Jisung Park     Rahul Bera     Juan Gómez Luna     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Taha Shahroodi     Jeremie S. Kim     Efraim Rotem     Onur Mutlu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302696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BurstLink 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Techniques for Energy-Efficient Video Display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for Conventional and Virtual Reality Systems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AA307F7-5CEA-466B-8132-D2F29C8CE1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92195" y="5427493"/>
            <a:ext cx="2579555" cy="953236"/>
            <a:chOff x="2817" y="2869"/>
            <a:chExt cx="2928" cy="1082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764856E3-E385-4E45-B618-FEABF22225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7" name="Rectangle 5">
              <a:extLst>
                <a:ext uri="{FF2B5EF4-FFF2-40B4-BE49-F238E27FC236}">
                  <a16:creationId xmlns:a16="http://schemas.microsoft.com/office/drawing/2014/main" id="{4C99916C-C8E0-4EC2-990E-71C25830F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BED6248-FAD9-4FD4-A935-AD298D78D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EB446B1E-4985-47AC-ABC7-8A10DED0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7087107-50AD-4D08-AC3C-A0FBAC6FB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9CA76D3-1B00-475D-AB6F-20C71F532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2A3AF0B5-1FCF-431F-8822-5665C9578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2665827D-9699-4A8B-B18B-40F67715C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9447A8B-8156-4AF8-B29E-E84CE1955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F1D91B9D-E80A-43FF-BCB0-97CF2DA61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45920028-D339-46F6-8800-1F3096E76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8D6304F3-FD74-4DF2-BCCB-845D16459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51" name="Picture 2" descr="How to Build an Impactful Research Group">
            <a:extLst>
              <a:ext uri="{FF2B5EF4-FFF2-40B4-BE49-F238E27FC236}">
                <a16:creationId xmlns:a16="http://schemas.microsoft.com/office/drawing/2014/main" id="{9A9A0855-8F53-4AC7-96C6-0BCF2AABF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2" y="5738178"/>
            <a:ext cx="1665467" cy="65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2A61AEF-5902-4EAB-B529-176CA64DA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773" y="5572130"/>
            <a:ext cx="1198904" cy="518445"/>
          </a:xfrm>
          <a:prstGeom prst="rect">
            <a:avLst/>
          </a:prstGeom>
        </p:spPr>
      </p:pic>
      <p:pic>
        <p:nvPicPr>
          <p:cNvPr id="1028" name="Picture 4" descr="TU Delft | Ricoh Switzerland">
            <a:extLst>
              <a:ext uri="{FF2B5EF4-FFF2-40B4-BE49-F238E27FC236}">
                <a16:creationId xmlns:a16="http://schemas.microsoft.com/office/drawing/2014/main" id="{EEBA1838-DE30-4237-958E-485C8D1C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592" y="5293957"/>
            <a:ext cx="2040340" cy="102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21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Box 287">
            <a:extLst>
              <a:ext uri="{FF2B5EF4-FFF2-40B4-BE49-F238E27FC236}">
                <a16:creationId xmlns:a16="http://schemas.microsoft.com/office/drawing/2014/main" id="{6DDE839B-AF57-4017-B2FF-4D2037F68827}"/>
              </a:ext>
            </a:extLst>
          </p:cNvPr>
          <p:cNvSpPr txBox="1"/>
          <p:nvPr/>
        </p:nvSpPr>
        <p:spPr>
          <a:xfrm>
            <a:off x="2576485" y="2825469"/>
            <a:ext cx="3491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Backup Slides</a:t>
            </a:r>
            <a:endParaRPr lang="en-CH" sz="4000" b="1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70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11275" algn="l"/>
              </a:tabLst>
            </a:pPr>
            <a:r>
              <a:rPr lang="en-US" sz="3600" dirty="0"/>
              <a:t>BurstLink: Key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1E8AB-9F01-7E47-8B99-B1929C5EA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09046"/>
            <a:ext cx="9143999" cy="529380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000" dirty="0">
                <a:solidFill>
                  <a:srgbClr val="7030A0"/>
                </a:solidFill>
                <a:latin typeface="+mn-lt"/>
              </a:rPr>
              <a:t>BurstLink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reduces the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energy consumption </a:t>
            </a:r>
            <a:r>
              <a:rPr lang="en-US" sz="2000" dirty="0">
                <a:latin typeface="+mn-lt"/>
              </a:rPr>
              <a:t>of the host DRAM by eliminating data movement to/from the </a:t>
            </a:r>
            <a:r>
              <a:rPr lang="en-US" sz="2000" dirty="0">
                <a:solidFill>
                  <a:srgbClr val="0066FF"/>
                </a:solidFill>
                <a:latin typeface="+mn-lt"/>
              </a:rPr>
              <a:t>DRAM frame buffer</a:t>
            </a:r>
          </a:p>
          <a:p>
            <a:pPr lvl="1">
              <a:buClr>
                <a:schemeClr val="tx1"/>
              </a:buClr>
            </a:pPr>
            <a:endParaRPr lang="en-US" sz="1800" dirty="0">
              <a:latin typeface="+mn-lt"/>
            </a:endParaRP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rgbClr val="7030A0"/>
                </a:solidFill>
                <a:latin typeface="+mn-lt"/>
              </a:rPr>
              <a:t>BurstLink</a:t>
            </a:r>
            <a:r>
              <a:rPr lang="en-US" sz="2000" dirty="0">
                <a:latin typeface="+mn-lt"/>
              </a:rPr>
              <a:t> increases the </a:t>
            </a:r>
            <a:r>
              <a:rPr lang="en-US" sz="2000" dirty="0">
                <a:solidFill>
                  <a:srgbClr val="00B050"/>
                </a:solidFill>
                <a:latin typeface="+mn-lt"/>
              </a:rPr>
              <a:t>system’s idle-power state </a:t>
            </a:r>
            <a:r>
              <a:rPr lang="en-US" sz="2000" dirty="0">
                <a:latin typeface="+mn-lt"/>
              </a:rPr>
              <a:t>residency by reducing the </a:t>
            </a:r>
            <a:r>
              <a:rPr lang="en-US" sz="2000" dirty="0">
                <a:solidFill>
                  <a:srgbClr val="00B0F0"/>
                </a:solidFill>
                <a:latin typeface="+mn-lt"/>
              </a:rPr>
              <a:t>usage of the processor </a:t>
            </a:r>
            <a:r>
              <a:rPr lang="en-US" sz="2000" dirty="0">
                <a:latin typeface="+mn-lt"/>
              </a:rPr>
              <a:t>and 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display subsystem </a:t>
            </a:r>
            <a:r>
              <a:rPr lang="en-US" sz="2000" dirty="0">
                <a:latin typeface="+mn-lt"/>
              </a:rPr>
              <a:t>since they are active only during the 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burst period</a:t>
            </a:r>
          </a:p>
          <a:p>
            <a:pPr lvl="1">
              <a:buClr>
                <a:schemeClr val="tx1"/>
              </a:buClr>
            </a:pPr>
            <a:endParaRPr lang="en-US" sz="1800" dirty="0">
              <a:latin typeface="+mn-lt"/>
            </a:endParaRPr>
          </a:p>
          <a:p>
            <a:r>
              <a:rPr lang="en-US" sz="2000" dirty="0">
                <a:latin typeface="+mn-lt"/>
              </a:rPr>
              <a:t>We evaluate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BurstLink</a:t>
            </a:r>
            <a:r>
              <a:rPr lang="en-US" sz="2000" dirty="0">
                <a:latin typeface="+mn-lt"/>
              </a:rPr>
              <a:t> using an analytical power model that we rigorously validate on 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an Intel Skylake mobile system</a:t>
            </a:r>
            <a:r>
              <a:rPr lang="en-US" sz="2000" dirty="0">
                <a:latin typeface="+mn-lt"/>
              </a:rPr>
              <a:t>. BurstLink:</a:t>
            </a:r>
          </a:p>
          <a:p>
            <a:pPr lvl="1"/>
            <a:r>
              <a:rPr lang="en-US" sz="1700" dirty="0">
                <a:latin typeface="+mn-lt"/>
              </a:rPr>
              <a:t>Reduces </a:t>
            </a:r>
            <a:r>
              <a:rPr lang="en-US" sz="17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system energy consumption </a:t>
            </a:r>
            <a:r>
              <a:rPr lang="en-US" sz="1700" dirty="0">
                <a:latin typeface="+mn-lt"/>
              </a:rPr>
              <a:t>for 4K planar/VR video streaming </a:t>
            </a:r>
            <a:r>
              <a:rPr lang="en-US" sz="1700" dirty="0">
                <a:solidFill>
                  <a:srgbClr val="0066FF"/>
                </a:solidFill>
                <a:latin typeface="+mn-lt"/>
              </a:rPr>
              <a:t>by 41%/33% </a:t>
            </a:r>
          </a:p>
          <a:p>
            <a:pPr lvl="1"/>
            <a:r>
              <a:rPr lang="en-US" sz="1700" dirty="0">
                <a:latin typeface="+mn-lt"/>
              </a:rPr>
              <a:t>Provides an even </a:t>
            </a:r>
            <a:r>
              <a:rPr lang="en-US" sz="1700" dirty="0">
                <a:solidFill>
                  <a:srgbClr val="0066FF"/>
                </a:solidFill>
                <a:latin typeface="+mn-lt"/>
              </a:rPr>
              <a:t>higher energy reduction </a:t>
            </a:r>
            <a:r>
              <a:rPr lang="en-US" sz="1700" dirty="0">
                <a:latin typeface="+mn-lt"/>
              </a:rPr>
              <a:t>in future video streaming systems with higher display resolutions and/or display refresh rates</a:t>
            </a:r>
          </a:p>
          <a:p>
            <a:pPr lvl="1"/>
            <a:endParaRPr lang="en-US" sz="1700" dirty="0">
              <a:latin typeface="+mn-lt"/>
            </a:endParaRPr>
          </a:p>
          <a:p>
            <a:r>
              <a:rPr lang="en-US" sz="2000" dirty="0">
                <a:latin typeface="+mn-lt"/>
              </a:rPr>
              <a:t>We 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show</a:t>
            </a:r>
            <a:r>
              <a:rPr lang="en-US" sz="2000" dirty="0">
                <a:latin typeface="+mn-lt"/>
              </a:rPr>
              <a:t> that using main memory (DRAM) as a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communication hub between system components </a:t>
            </a:r>
            <a:r>
              <a:rPr lang="en-US" sz="2000" dirty="0">
                <a:latin typeface="+mn-lt"/>
              </a:rPr>
              <a:t>is energy-inefficient</a:t>
            </a:r>
          </a:p>
          <a:p>
            <a:pPr lvl="1"/>
            <a:r>
              <a:rPr lang="en-US" sz="1700" dirty="0">
                <a:latin typeface="+mn-lt"/>
              </a:rPr>
              <a:t>BurstLink uses </a:t>
            </a:r>
            <a:r>
              <a:rPr lang="en-US" sz="1700" dirty="0">
                <a:solidFill>
                  <a:srgbClr val="0066FF"/>
                </a:solidFill>
                <a:latin typeface="+mn-lt"/>
              </a:rPr>
              <a:t>small remote memory </a:t>
            </a:r>
            <a:r>
              <a:rPr lang="en-US" sz="1700" dirty="0">
                <a:latin typeface="+mn-lt"/>
              </a:rPr>
              <a:t>near the data consumer to significantly reduce the number of costly main memory accesses in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frame-based applications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24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279955" y="1192293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279955" y="1947221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279956" y="4994775"/>
            <a:ext cx="8422136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279402" y="2714962"/>
            <a:ext cx="8426447" cy="130025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279956" y="4247721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2" y="132335"/>
            <a:ext cx="8894603" cy="606084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1" y="1004077"/>
            <a:ext cx="7745558" cy="5183415"/>
          </a:xfrm>
        </p:spPr>
        <p:txBody>
          <a:bodyPr>
            <a:noAutofit/>
          </a:bodyPr>
          <a:lstStyle/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66FF"/>
                </a:solidFill>
              </a:rPr>
              <a:t>Overview of Mobile SoC Microarchitecture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Motivation and Goal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BurstLink</a:t>
            </a:r>
          </a:p>
          <a:p>
            <a:pPr marL="1028674" lvl="1" indent="-571486">
              <a:spcBef>
                <a:spcPts val="0"/>
              </a:spcBef>
              <a:buFont typeface="+mj-lt"/>
              <a:buAutoNum type="romanUcPeriod"/>
            </a:pPr>
            <a:r>
              <a:rPr lang="en-US" dirty="0"/>
              <a:t>Frame Buffer Bypassing 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dirty="0"/>
              <a:t>Frame Bursting 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Evaluation</a:t>
            </a:r>
            <a:endParaRPr lang="en-US" sz="2400" dirty="0"/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01403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r>
              <a:rPr lang="en-US" sz="3150" b="1" dirty="0">
                <a:latin typeface="Segoe UI" panose="020B0502040204020203" pitchFamily="34" charset="0"/>
                <a:cs typeface="Segoe UI" panose="020B0502040204020203" pitchFamily="34" charset="0"/>
              </a:rPr>
              <a:t>Overview of a Traditional Display Subsystem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DA0-DB44-44C6-906E-3CB1A16F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75" y="4933291"/>
            <a:ext cx="4544171" cy="16263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2400" dirty="0"/>
              <a:t>In the </a:t>
            </a:r>
            <a:r>
              <a:rPr lang="en-US" sz="2400" b="1" dirty="0">
                <a:solidFill>
                  <a:schemeClr val="accent2"/>
                </a:solidFill>
              </a:rPr>
              <a:t>processor</a:t>
            </a:r>
            <a:r>
              <a:rPr lang="en-US" sz="2400" dirty="0"/>
              <a:t>: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accent2"/>
                </a:solidFill>
              </a:rPr>
              <a:t>Video Decoder (VD) 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accent2"/>
                </a:solidFill>
              </a:rPr>
              <a:t>Display Controller (DC)</a:t>
            </a: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94C25FA1-8121-40E6-8560-4D76FCB050D7}"/>
              </a:ext>
            </a:extLst>
          </p:cNvPr>
          <p:cNvSpPr/>
          <p:nvPr/>
        </p:nvSpPr>
        <p:spPr>
          <a:xfrm>
            <a:off x="2095722" y="2873007"/>
            <a:ext cx="1276492" cy="144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AE27723E-53DA-47C5-9CDC-70060AA162AC}"/>
              </a:ext>
            </a:extLst>
          </p:cNvPr>
          <p:cNvSpPr/>
          <p:nvPr/>
        </p:nvSpPr>
        <p:spPr>
          <a:xfrm>
            <a:off x="799388" y="1393996"/>
            <a:ext cx="3585588" cy="1729688"/>
          </a:xfrm>
          <a:prstGeom prst="roundRect">
            <a:avLst>
              <a:gd name="adj" fmla="val 12309"/>
            </a:avLst>
          </a:prstGeom>
          <a:noFill/>
          <a:ln w="2857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70296BD0-4258-4A61-9F5A-74AEC8B596F4}"/>
              </a:ext>
            </a:extLst>
          </p:cNvPr>
          <p:cNvSpPr/>
          <p:nvPr/>
        </p:nvSpPr>
        <p:spPr>
          <a:xfrm>
            <a:off x="6126443" y="1464295"/>
            <a:ext cx="1388136" cy="2242233"/>
          </a:xfrm>
          <a:prstGeom prst="roundRect">
            <a:avLst>
              <a:gd name="adj" fmla="val 12309"/>
            </a:avLst>
          </a:prstGeom>
          <a:solidFill>
            <a:schemeClr val="bg1">
              <a:lumMod val="8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E22404-B1BD-418D-99AB-9CA377DFEF2F}"/>
              </a:ext>
            </a:extLst>
          </p:cNvPr>
          <p:cNvSpPr/>
          <p:nvPr/>
        </p:nvSpPr>
        <p:spPr>
          <a:xfrm>
            <a:off x="1631052" y="1915904"/>
            <a:ext cx="972911" cy="584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 Decoder (</a:t>
            </a:r>
            <a:r>
              <a:rPr lang="en-US" sz="1100" i="1" dirty="0">
                <a:solidFill>
                  <a:schemeClr val="tx1"/>
                </a:solidFill>
              </a:rPr>
              <a:t>VD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1D4FD6-45D0-41D0-8C1D-F8D6340FAF79}"/>
              </a:ext>
            </a:extLst>
          </p:cNvPr>
          <p:cNvSpPr/>
          <p:nvPr/>
        </p:nvSpPr>
        <p:spPr>
          <a:xfrm>
            <a:off x="3347419" y="1915903"/>
            <a:ext cx="949067" cy="58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Display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Controller (</a:t>
            </a:r>
            <a:r>
              <a:rPr lang="en-US" sz="1100" i="1" dirty="0">
                <a:solidFill>
                  <a:schemeClr val="tx1"/>
                </a:solidFill>
              </a:rPr>
              <a:t>DC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87A570-C901-4798-9CDF-F31C1F4DE094}"/>
              </a:ext>
            </a:extLst>
          </p:cNvPr>
          <p:cNvSpPr/>
          <p:nvPr/>
        </p:nvSpPr>
        <p:spPr>
          <a:xfrm>
            <a:off x="960471" y="3482656"/>
            <a:ext cx="2821083" cy="646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095022-24CB-41C3-9881-009B49CD4401}"/>
              </a:ext>
            </a:extLst>
          </p:cNvPr>
          <p:cNvCxnSpPr>
            <a:cxnSpLocks/>
          </p:cNvCxnSpPr>
          <p:nvPr/>
        </p:nvCxnSpPr>
        <p:spPr>
          <a:xfrm flipV="1">
            <a:off x="3669968" y="2500457"/>
            <a:ext cx="0" cy="104864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4">
            <a:extLst>
              <a:ext uri="{FF2B5EF4-FFF2-40B4-BE49-F238E27FC236}">
                <a16:creationId xmlns:a16="http://schemas.microsoft.com/office/drawing/2014/main" id="{91163303-24CA-48FC-91DE-A49CFA37C18B}"/>
              </a:ext>
            </a:extLst>
          </p:cNvPr>
          <p:cNvSpPr/>
          <p:nvPr/>
        </p:nvSpPr>
        <p:spPr>
          <a:xfrm>
            <a:off x="6011505" y="1386916"/>
            <a:ext cx="1592589" cy="2694581"/>
          </a:xfrm>
          <a:prstGeom prst="roundRect">
            <a:avLst>
              <a:gd name="adj" fmla="val 9504"/>
            </a:avLst>
          </a:prstGeom>
          <a:noFill/>
          <a:ln w="28575">
            <a:solidFill>
              <a:srgbClr val="00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Left-right Arrow 138">
            <a:extLst>
              <a:ext uri="{FF2B5EF4-FFF2-40B4-BE49-F238E27FC236}">
                <a16:creationId xmlns:a16="http://schemas.microsoft.com/office/drawing/2014/main" id="{50C2258A-16C6-46EA-A035-91B0DA18B58E}"/>
              </a:ext>
            </a:extLst>
          </p:cNvPr>
          <p:cNvSpPr/>
          <p:nvPr/>
        </p:nvSpPr>
        <p:spPr>
          <a:xfrm>
            <a:off x="4289605" y="2106012"/>
            <a:ext cx="1741495" cy="462565"/>
          </a:xfrm>
          <a:prstGeom prst="leftRightArrow">
            <a:avLst>
              <a:gd name="adj1" fmla="val 43812"/>
              <a:gd name="adj2" fmla="val 4226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DCF786-0891-4B50-8DBE-CAFEB3EFA61D}"/>
              </a:ext>
            </a:extLst>
          </p:cNvPr>
          <p:cNvSpPr/>
          <p:nvPr/>
        </p:nvSpPr>
        <p:spPr>
          <a:xfrm>
            <a:off x="6171293" y="3764391"/>
            <a:ext cx="1217591" cy="241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LCD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Display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587572-BB28-4408-BECB-8E56D7FC8200}"/>
              </a:ext>
            </a:extLst>
          </p:cNvPr>
          <p:cNvSpPr/>
          <p:nvPr/>
        </p:nvSpPr>
        <p:spPr>
          <a:xfrm>
            <a:off x="6171295" y="3355536"/>
            <a:ext cx="1217589" cy="2418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LCD Interface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ED8AF-4B6B-41D1-A928-7D93AA3C40A5}"/>
              </a:ext>
            </a:extLst>
          </p:cNvPr>
          <p:cNvSpPr/>
          <p:nvPr/>
        </p:nvSpPr>
        <p:spPr>
          <a:xfrm>
            <a:off x="6230681" y="2116346"/>
            <a:ext cx="902692" cy="4625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Receiver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195248-E7CF-4079-9F57-428C8C306721}"/>
              </a:ext>
            </a:extLst>
          </p:cNvPr>
          <p:cNvSpPr/>
          <p:nvPr/>
        </p:nvSpPr>
        <p:spPr>
          <a:xfrm>
            <a:off x="6171297" y="2883069"/>
            <a:ext cx="1297103" cy="2675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100" dirty="0"/>
              <a:t>Pixel Formatter (PF)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C8A1FF-2CB7-413D-A659-56AB1B5CA50A}"/>
              </a:ext>
            </a:extLst>
          </p:cNvPr>
          <p:cNvCxnSpPr>
            <a:cxnSpLocks/>
          </p:cNvCxnSpPr>
          <p:nvPr/>
        </p:nvCxnSpPr>
        <p:spPr>
          <a:xfrm>
            <a:off x="7268818" y="2062725"/>
            <a:ext cx="0" cy="82034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80CF95-114E-40AD-8287-45E5E9A7B1CE}"/>
              </a:ext>
            </a:extLst>
          </p:cNvPr>
          <p:cNvCxnSpPr>
            <a:cxnSpLocks/>
          </p:cNvCxnSpPr>
          <p:nvPr/>
        </p:nvCxnSpPr>
        <p:spPr>
          <a:xfrm>
            <a:off x="6688122" y="2585406"/>
            <a:ext cx="0" cy="293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51E8F6-AA11-4DEA-9C8E-45E3D46C33EE}"/>
              </a:ext>
            </a:extLst>
          </p:cNvPr>
          <p:cNvCxnSpPr/>
          <p:nvPr/>
        </p:nvCxnSpPr>
        <p:spPr>
          <a:xfrm>
            <a:off x="6682026" y="3165517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59E0AA5-EF0E-4A90-9FE0-26780DFF97FD}"/>
              </a:ext>
            </a:extLst>
          </p:cNvPr>
          <p:cNvSpPr txBox="1"/>
          <p:nvPr/>
        </p:nvSpPr>
        <p:spPr>
          <a:xfrm>
            <a:off x="5047666" y="2200082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eDP</a:t>
            </a:r>
            <a:r>
              <a:rPr lang="en-US" sz="1200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FE931F-3633-4869-920D-4299EF26B0E3}"/>
              </a:ext>
            </a:extLst>
          </p:cNvPr>
          <p:cNvSpPr txBox="1"/>
          <p:nvPr/>
        </p:nvSpPr>
        <p:spPr>
          <a:xfrm>
            <a:off x="2686559" y="1033394"/>
            <a:ext cx="155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Processor</a:t>
            </a:r>
            <a:endParaRPr lang="en-US" b="1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4975A5-F38A-443D-AE6A-C8E44E84AB22}"/>
              </a:ext>
            </a:extLst>
          </p:cNvPr>
          <p:cNvSpPr txBox="1"/>
          <p:nvPr/>
        </p:nvSpPr>
        <p:spPr>
          <a:xfrm>
            <a:off x="6011501" y="1033434"/>
            <a:ext cx="159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Display Panel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D4DFA0-2A91-4D2D-9498-351D3FC80E46}"/>
              </a:ext>
            </a:extLst>
          </p:cNvPr>
          <p:cNvSpPr/>
          <p:nvPr/>
        </p:nvSpPr>
        <p:spPr>
          <a:xfrm>
            <a:off x="3496660" y="2324856"/>
            <a:ext cx="678007" cy="165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Buffer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E61906-409A-4B7A-A170-561538D1880C}"/>
              </a:ext>
            </a:extLst>
          </p:cNvPr>
          <p:cNvSpPr/>
          <p:nvPr/>
        </p:nvSpPr>
        <p:spPr>
          <a:xfrm>
            <a:off x="3733099" y="3654558"/>
            <a:ext cx="7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/>
              <a:t>DRAM</a:t>
            </a:r>
            <a:endParaRPr lang="en-US" b="1" i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C287AD-9101-4D37-A797-BDC04063D9E3}"/>
              </a:ext>
            </a:extLst>
          </p:cNvPr>
          <p:cNvSpPr/>
          <p:nvPr/>
        </p:nvSpPr>
        <p:spPr>
          <a:xfrm>
            <a:off x="2402515" y="3549099"/>
            <a:ext cx="132118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23E4FED-ADF0-43C5-B7D9-BE9782E6A9E1}"/>
              </a:ext>
            </a:extLst>
          </p:cNvPr>
          <p:cNvSpPr/>
          <p:nvPr/>
        </p:nvSpPr>
        <p:spPr>
          <a:xfrm>
            <a:off x="1386674" y="3549455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651650-C201-4CFC-BCEC-99759DA46F71}"/>
              </a:ext>
            </a:extLst>
          </p:cNvPr>
          <p:cNvSpPr txBox="1"/>
          <p:nvPr/>
        </p:nvSpPr>
        <p:spPr>
          <a:xfrm>
            <a:off x="1562219" y="341950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D05E6B-C191-4F60-97EB-2B1C53D77D92}"/>
              </a:ext>
            </a:extLst>
          </p:cNvPr>
          <p:cNvSpPr/>
          <p:nvPr/>
        </p:nvSpPr>
        <p:spPr>
          <a:xfrm>
            <a:off x="1541926" y="1426778"/>
            <a:ext cx="1739867" cy="23145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CPU (application)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3CC17AD-D93B-4855-89D9-19B9D86AD879}"/>
              </a:ext>
            </a:extLst>
          </p:cNvPr>
          <p:cNvSpPr/>
          <p:nvPr/>
        </p:nvSpPr>
        <p:spPr>
          <a:xfrm>
            <a:off x="1079739" y="3549812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BAF998-5C1E-4734-989C-4C57118239A7}"/>
              </a:ext>
            </a:extLst>
          </p:cNvPr>
          <p:cNvSpPr txBox="1"/>
          <p:nvPr/>
        </p:nvSpPr>
        <p:spPr>
          <a:xfrm>
            <a:off x="1567275" y="364159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96AA63-2BD4-4038-BC41-0EE54060D515}"/>
              </a:ext>
            </a:extLst>
          </p:cNvPr>
          <p:cNvSpPr/>
          <p:nvPr/>
        </p:nvSpPr>
        <p:spPr>
          <a:xfrm>
            <a:off x="1812623" y="3549099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F4F80A-59EA-4374-8811-BE618FBFD4E9}"/>
              </a:ext>
            </a:extLst>
          </p:cNvPr>
          <p:cNvSpPr/>
          <p:nvPr/>
        </p:nvSpPr>
        <p:spPr>
          <a:xfrm>
            <a:off x="6301072" y="1669120"/>
            <a:ext cx="1152083" cy="3892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Remote Frame         </a:t>
            </a:r>
          </a:p>
          <a:p>
            <a:r>
              <a:rPr lang="en-US" sz="1100" dirty="0"/>
              <a:t>Buffer (RFB)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4CDDAC8-9418-4B7A-8AA9-CE5B6BA74DDE}"/>
              </a:ext>
            </a:extLst>
          </p:cNvPr>
          <p:cNvCxnSpPr>
            <a:cxnSpLocks/>
          </p:cNvCxnSpPr>
          <p:nvPr/>
        </p:nvCxnSpPr>
        <p:spPr>
          <a:xfrm flipH="1">
            <a:off x="2550600" y="2507623"/>
            <a:ext cx="7637" cy="10874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E238E5-5B2A-4243-9CC3-EE9ECDF11009}"/>
              </a:ext>
            </a:extLst>
          </p:cNvPr>
          <p:cNvSpPr txBox="1"/>
          <p:nvPr/>
        </p:nvSpPr>
        <p:spPr>
          <a:xfrm>
            <a:off x="6533468" y="1404841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T-con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87AB79-E097-4FBC-98C7-921FC16AFB6A}"/>
              </a:ext>
            </a:extLst>
          </p:cNvPr>
          <p:cNvSpPr/>
          <p:nvPr/>
        </p:nvSpPr>
        <p:spPr>
          <a:xfrm>
            <a:off x="1849116" y="3571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5F3A3A2-B4CC-4953-93B6-CAAAEDC7AC6B}"/>
              </a:ext>
            </a:extLst>
          </p:cNvPr>
          <p:cNvSpPr/>
          <p:nvPr/>
        </p:nvSpPr>
        <p:spPr>
          <a:xfrm>
            <a:off x="1961279" y="3571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76DAFA0-A055-4783-9A07-AE81187C85FB}"/>
              </a:ext>
            </a:extLst>
          </p:cNvPr>
          <p:cNvSpPr/>
          <p:nvPr/>
        </p:nvSpPr>
        <p:spPr>
          <a:xfrm>
            <a:off x="1849116" y="364833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D7AC28-D059-4EFE-80B3-AAFABDDF6BD2}"/>
              </a:ext>
            </a:extLst>
          </p:cNvPr>
          <p:cNvSpPr/>
          <p:nvPr/>
        </p:nvSpPr>
        <p:spPr>
          <a:xfrm>
            <a:off x="1961279" y="364833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A9ECDF6-7650-4D7A-87C4-0EA53FCA3324}"/>
              </a:ext>
            </a:extLst>
          </p:cNvPr>
          <p:cNvSpPr/>
          <p:nvPr/>
        </p:nvSpPr>
        <p:spPr>
          <a:xfrm>
            <a:off x="1849116" y="375896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415FAF-EA29-41B5-82A8-99F30F73D522}"/>
              </a:ext>
            </a:extLst>
          </p:cNvPr>
          <p:cNvSpPr/>
          <p:nvPr/>
        </p:nvSpPr>
        <p:spPr>
          <a:xfrm>
            <a:off x="1961279" y="375896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4E5660-033D-4D89-BCAF-5BFB613BCEE0}"/>
              </a:ext>
            </a:extLst>
          </p:cNvPr>
          <p:cNvSpPr/>
          <p:nvPr/>
        </p:nvSpPr>
        <p:spPr>
          <a:xfrm>
            <a:off x="1849116" y="3839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955EA67-0574-4FA2-BA20-AFFCF2414915}"/>
              </a:ext>
            </a:extLst>
          </p:cNvPr>
          <p:cNvSpPr/>
          <p:nvPr/>
        </p:nvSpPr>
        <p:spPr>
          <a:xfrm>
            <a:off x="1961279" y="3839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F0EA39-E4CB-4225-81BF-34EE9AB7F48B}"/>
              </a:ext>
            </a:extLst>
          </p:cNvPr>
          <p:cNvSpPr txBox="1"/>
          <p:nvPr/>
        </p:nvSpPr>
        <p:spPr>
          <a:xfrm>
            <a:off x="1799808" y="3567060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AAEA7FB-2D0B-46E2-AF1D-7783C457A1BF}"/>
              </a:ext>
            </a:extLst>
          </p:cNvPr>
          <p:cNvSpPr/>
          <p:nvPr/>
        </p:nvSpPr>
        <p:spPr>
          <a:xfrm>
            <a:off x="1102140" y="3867559"/>
            <a:ext cx="11288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Encoded Frames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8CB4902-CBC2-490B-8602-21EFF95A6989}"/>
              </a:ext>
            </a:extLst>
          </p:cNvPr>
          <p:cNvSpPr/>
          <p:nvPr/>
        </p:nvSpPr>
        <p:spPr>
          <a:xfrm>
            <a:off x="2526705" y="3890684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Frame Buffer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BF7BCBB-0C45-4458-B920-BF9E63260FD7}"/>
              </a:ext>
            </a:extLst>
          </p:cNvPr>
          <p:cNvSpPr/>
          <p:nvPr/>
        </p:nvSpPr>
        <p:spPr>
          <a:xfrm>
            <a:off x="1822930" y="331396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E86F66D-A05D-4E3D-B550-848C9E8404F5}"/>
              </a:ext>
            </a:extLst>
          </p:cNvPr>
          <p:cNvSpPr/>
          <p:nvPr/>
        </p:nvSpPr>
        <p:spPr>
          <a:xfrm>
            <a:off x="1822930" y="3216145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28ACC19-4A26-43EA-BAA5-E12EB2D1DEDA}"/>
              </a:ext>
            </a:extLst>
          </p:cNvPr>
          <p:cNvSpPr/>
          <p:nvPr/>
        </p:nvSpPr>
        <p:spPr>
          <a:xfrm>
            <a:off x="1822930" y="340927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730777-70AD-4ED4-A386-EAEEEE2CC825}"/>
              </a:ext>
            </a:extLst>
          </p:cNvPr>
          <p:cNvSpPr/>
          <p:nvPr/>
        </p:nvSpPr>
        <p:spPr>
          <a:xfrm>
            <a:off x="2411155" y="3236077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AB71BA-0F16-473A-A229-94F26CEAD116}"/>
              </a:ext>
            </a:extLst>
          </p:cNvPr>
          <p:cNvSpPr/>
          <p:nvPr/>
        </p:nvSpPr>
        <p:spPr>
          <a:xfrm>
            <a:off x="2411155" y="3043746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9BDE20E-ED24-4B9B-BCCF-9C06782AA3FD}"/>
              </a:ext>
            </a:extLst>
          </p:cNvPr>
          <p:cNvSpPr/>
          <p:nvPr/>
        </p:nvSpPr>
        <p:spPr>
          <a:xfrm>
            <a:off x="2411155" y="3396896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12225D4-EB9B-4761-9511-8C779334AC82}"/>
              </a:ext>
            </a:extLst>
          </p:cNvPr>
          <p:cNvSpPr/>
          <p:nvPr/>
        </p:nvSpPr>
        <p:spPr>
          <a:xfrm>
            <a:off x="249798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335042-6ECD-4A9F-90A4-E4CF3F98C0E2}"/>
              </a:ext>
            </a:extLst>
          </p:cNvPr>
          <p:cNvSpPr/>
          <p:nvPr/>
        </p:nvSpPr>
        <p:spPr>
          <a:xfrm>
            <a:off x="267449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A0D6DFE-DB4B-4259-85A6-F21F6C509FFC}"/>
              </a:ext>
            </a:extLst>
          </p:cNvPr>
          <p:cNvSpPr/>
          <p:nvPr/>
        </p:nvSpPr>
        <p:spPr>
          <a:xfrm>
            <a:off x="308466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14D743-4E7F-4F46-BAE6-2FCB35EAA13B}"/>
              </a:ext>
            </a:extLst>
          </p:cNvPr>
          <p:cNvSpPr/>
          <p:nvPr/>
        </p:nvSpPr>
        <p:spPr>
          <a:xfrm>
            <a:off x="326117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45C400D-1113-42C3-AB51-BE3685374CB9}"/>
              </a:ext>
            </a:extLst>
          </p:cNvPr>
          <p:cNvSpPr/>
          <p:nvPr/>
        </p:nvSpPr>
        <p:spPr>
          <a:xfrm>
            <a:off x="343768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17BB4EC-A357-4E14-B305-FB74D31DD599}"/>
              </a:ext>
            </a:extLst>
          </p:cNvPr>
          <p:cNvSpPr/>
          <p:nvPr/>
        </p:nvSpPr>
        <p:spPr>
          <a:xfrm>
            <a:off x="249798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ACC9F14-3515-43BF-8178-8FBBB0D24196}"/>
              </a:ext>
            </a:extLst>
          </p:cNvPr>
          <p:cNvSpPr/>
          <p:nvPr/>
        </p:nvSpPr>
        <p:spPr>
          <a:xfrm>
            <a:off x="267449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08C2D06-E6B2-42F1-941A-2F9DE5ECE414}"/>
              </a:ext>
            </a:extLst>
          </p:cNvPr>
          <p:cNvSpPr/>
          <p:nvPr/>
        </p:nvSpPr>
        <p:spPr>
          <a:xfrm>
            <a:off x="308466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F7B07AC-6D9D-4E11-8236-2CE1521F7EF5}"/>
              </a:ext>
            </a:extLst>
          </p:cNvPr>
          <p:cNvSpPr/>
          <p:nvPr/>
        </p:nvSpPr>
        <p:spPr>
          <a:xfrm>
            <a:off x="326117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716B2A7-7923-4799-8C68-CA67479F81F0}"/>
              </a:ext>
            </a:extLst>
          </p:cNvPr>
          <p:cNvSpPr/>
          <p:nvPr/>
        </p:nvSpPr>
        <p:spPr>
          <a:xfrm>
            <a:off x="343768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FCDC71E-7507-4A35-9B53-249AEF8ACA37}"/>
              </a:ext>
            </a:extLst>
          </p:cNvPr>
          <p:cNvSpPr txBox="1"/>
          <p:nvPr/>
        </p:nvSpPr>
        <p:spPr>
          <a:xfrm>
            <a:off x="2774431" y="3531717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>
                <a:solidFill>
                  <a:schemeClr val="bg1"/>
                </a:solidFill>
              </a:rPr>
              <a:t>…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FA6C2D0-91FF-4185-A567-5B950A54DB99}"/>
              </a:ext>
            </a:extLst>
          </p:cNvPr>
          <p:cNvSpPr/>
          <p:nvPr/>
        </p:nvSpPr>
        <p:spPr>
          <a:xfrm>
            <a:off x="1845548" y="2344739"/>
            <a:ext cx="742735" cy="1053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24D6F08-B025-4916-A983-BCFC104EFFA3}"/>
              </a:ext>
            </a:extLst>
          </p:cNvPr>
          <p:cNvSpPr/>
          <p:nvPr/>
        </p:nvSpPr>
        <p:spPr>
          <a:xfrm>
            <a:off x="1909559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C570A70-9D63-473B-A2F0-BA8DB2781898}"/>
              </a:ext>
            </a:extLst>
          </p:cNvPr>
          <p:cNvSpPr/>
          <p:nvPr/>
        </p:nvSpPr>
        <p:spPr>
          <a:xfrm>
            <a:off x="2021720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70DBA5C-7AC0-4769-AF93-668A9602D4FA}"/>
              </a:ext>
            </a:extLst>
          </p:cNvPr>
          <p:cNvSpPr/>
          <p:nvPr/>
        </p:nvSpPr>
        <p:spPr>
          <a:xfrm>
            <a:off x="2131808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6A25F01-33FB-4D48-9FF9-503ACDFA74CD}"/>
              </a:ext>
            </a:extLst>
          </p:cNvPr>
          <p:cNvSpPr/>
          <p:nvPr/>
        </p:nvSpPr>
        <p:spPr>
          <a:xfrm>
            <a:off x="2355895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0B6F4C1-899C-4804-B4A9-90BAFE72DD88}"/>
              </a:ext>
            </a:extLst>
          </p:cNvPr>
          <p:cNvSpPr/>
          <p:nvPr/>
        </p:nvSpPr>
        <p:spPr>
          <a:xfrm>
            <a:off x="2466887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05BBD4C-F819-4AE0-9637-3F7D3162A24E}"/>
              </a:ext>
            </a:extLst>
          </p:cNvPr>
          <p:cNvSpPr txBox="1"/>
          <p:nvPr/>
        </p:nvSpPr>
        <p:spPr>
          <a:xfrm>
            <a:off x="2131804" y="2233236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21C145D-7BEF-4897-AE3A-1798D712C219}"/>
              </a:ext>
            </a:extLst>
          </p:cNvPr>
          <p:cNvSpPr/>
          <p:nvPr/>
        </p:nvSpPr>
        <p:spPr>
          <a:xfrm>
            <a:off x="960466" y="1100966"/>
            <a:ext cx="859464" cy="17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Network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Rounded Rectangle 3">
            <a:extLst>
              <a:ext uri="{FF2B5EF4-FFF2-40B4-BE49-F238E27FC236}">
                <a16:creationId xmlns:a16="http://schemas.microsoft.com/office/drawing/2014/main" id="{A2630124-E3CD-49FB-AE61-1A19AFB72205}"/>
              </a:ext>
            </a:extLst>
          </p:cNvPr>
          <p:cNvSpPr/>
          <p:nvPr/>
        </p:nvSpPr>
        <p:spPr>
          <a:xfrm>
            <a:off x="919985" y="1059370"/>
            <a:ext cx="947003" cy="308391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BAA57B1-EFDB-4ED0-A375-374C16110E3B}"/>
              </a:ext>
            </a:extLst>
          </p:cNvPr>
          <p:cNvSpPr txBox="1"/>
          <p:nvPr/>
        </p:nvSpPr>
        <p:spPr>
          <a:xfrm>
            <a:off x="1706192" y="1036327"/>
            <a:ext cx="93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Chipset</a:t>
            </a:r>
            <a:endParaRPr lang="en-US" b="1" i="1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1C8CEB-14D2-469B-9486-1C77A12D263A}"/>
              </a:ext>
            </a:extLst>
          </p:cNvPr>
          <p:cNvSpPr/>
          <p:nvPr/>
        </p:nvSpPr>
        <p:spPr>
          <a:xfrm>
            <a:off x="883192" y="1702427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616E30-1599-4D35-B593-EA616722981C}"/>
              </a:ext>
            </a:extLst>
          </p:cNvPr>
          <p:cNvSpPr/>
          <p:nvPr/>
        </p:nvSpPr>
        <p:spPr>
          <a:xfrm>
            <a:off x="883192" y="2322723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1172562-EDC6-4C0A-87B4-640038D5F225}"/>
              </a:ext>
            </a:extLst>
          </p:cNvPr>
          <p:cNvSpPr txBox="1"/>
          <p:nvPr/>
        </p:nvSpPr>
        <p:spPr>
          <a:xfrm rot="5400000">
            <a:off x="919515" y="2046194"/>
            <a:ext cx="245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400" dirty="0"/>
              <a:t>…</a:t>
            </a:r>
            <a:endParaRPr lang="en-US" sz="1400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1A0F707-D10C-49E2-934D-41F762194036}"/>
              </a:ext>
            </a:extLst>
          </p:cNvPr>
          <p:cNvCxnSpPr>
            <a:cxnSpLocks/>
          </p:cNvCxnSpPr>
          <p:nvPr/>
        </p:nvCxnSpPr>
        <p:spPr>
          <a:xfrm flipV="1">
            <a:off x="2831400" y="2507254"/>
            <a:ext cx="0" cy="10655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3A57C73-ADF6-4091-9697-FACB99F379CF}"/>
              </a:ext>
            </a:extLst>
          </p:cNvPr>
          <p:cNvCxnSpPr>
            <a:cxnSpLocks/>
          </p:cNvCxnSpPr>
          <p:nvPr/>
        </p:nvCxnSpPr>
        <p:spPr>
          <a:xfrm>
            <a:off x="3137296" y="2497147"/>
            <a:ext cx="0" cy="11012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D60F485-69D1-453A-A9E5-BD9442171F02}"/>
              </a:ext>
            </a:extLst>
          </p:cNvPr>
          <p:cNvCxnSpPr/>
          <p:nvPr/>
        </p:nvCxnSpPr>
        <p:spPr>
          <a:xfrm>
            <a:off x="6688122" y="3599740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C13BCAD-1562-4DBB-8B94-73AEEBB7B8E1}"/>
              </a:ext>
            </a:extLst>
          </p:cNvPr>
          <p:cNvCxnSpPr>
            <a:cxnSpLocks/>
          </p:cNvCxnSpPr>
          <p:nvPr/>
        </p:nvCxnSpPr>
        <p:spPr>
          <a:xfrm>
            <a:off x="1196048" y="1279325"/>
            <a:ext cx="6463" cy="224632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1">
            <a:extLst>
              <a:ext uri="{FF2B5EF4-FFF2-40B4-BE49-F238E27FC236}">
                <a16:creationId xmlns:a16="http://schemas.microsoft.com/office/drawing/2014/main" id="{CDF7BFD5-AE73-44FA-A8C0-A3FC254F0627}"/>
              </a:ext>
            </a:extLst>
          </p:cNvPr>
          <p:cNvSpPr/>
          <p:nvPr/>
        </p:nvSpPr>
        <p:spPr>
          <a:xfrm>
            <a:off x="2687842" y="1717970"/>
            <a:ext cx="552357" cy="269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PMU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0" name="Rectangle 11">
            <a:extLst>
              <a:ext uri="{FF2B5EF4-FFF2-40B4-BE49-F238E27FC236}">
                <a16:creationId xmlns:a16="http://schemas.microsoft.com/office/drawing/2014/main" id="{6C8F314B-F737-4668-81DD-AAF97521BEE3}"/>
              </a:ext>
            </a:extLst>
          </p:cNvPr>
          <p:cNvSpPr/>
          <p:nvPr/>
        </p:nvSpPr>
        <p:spPr>
          <a:xfrm>
            <a:off x="2689443" y="2238765"/>
            <a:ext cx="549148" cy="268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DFA7148-A3FD-4117-8E9D-ADA0004B3419}"/>
              </a:ext>
            </a:extLst>
          </p:cNvPr>
          <p:cNvCxnSpPr>
            <a:cxnSpLocks/>
            <a:stCxn id="56" idx="0"/>
            <a:endCxn id="90" idx="2"/>
          </p:cNvCxnSpPr>
          <p:nvPr/>
        </p:nvCxnSpPr>
        <p:spPr>
          <a:xfrm flipV="1">
            <a:off x="1934814" y="2428408"/>
            <a:ext cx="7637" cy="112069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22">
            <a:extLst>
              <a:ext uri="{FF2B5EF4-FFF2-40B4-BE49-F238E27FC236}">
                <a16:creationId xmlns:a16="http://schemas.microsoft.com/office/drawing/2014/main" id="{E83C82A3-CEDC-433D-A555-23EE837E1B3F}"/>
              </a:ext>
            </a:extLst>
          </p:cNvPr>
          <p:cNvCxnSpPr>
            <a:cxnSpLocks/>
          </p:cNvCxnSpPr>
          <p:nvPr/>
        </p:nvCxnSpPr>
        <p:spPr>
          <a:xfrm flipH="1">
            <a:off x="1314778" y="2706033"/>
            <a:ext cx="292247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27">
            <a:extLst>
              <a:ext uri="{FF2B5EF4-FFF2-40B4-BE49-F238E27FC236}">
                <a16:creationId xmlns:a16="http://schemas.microsoft.com/office/drawing/2014/main" id="{6AC2EB47-A5B8-4D75-93F1-BF759C49449F}"/>
              </a:ext>
            </a:extLst>
          </p:cNvPr>
          <p:cNvCxnSpPr>
            <a:cxnSpLocks/>
          </p:cNvCxnSpPr>
          <p:nvPr/>
        </p:nvCxnSpPr>
        <p:spPr>
          <a:xfrm flipV="1">
            <a:off x="3919420" y="2498880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27">
            <a:extLst>
              <a:ext uri="{FF2B5EF4-FFF2-40B4-BE49-F238E27FC236}">
                <a16:creationId xmlns:a16="http://schemas.microsoft.com/office/drawing/2014/main" id="{BE085F91-7ADA-48F6-8638-9F3866BD96E6}"/>
              </a:ext>
            </a:extLst>
          </p:cNvPr>
          <p:cNvCxnSpPr>
            <a:cxnSpLocks/>
          </p:cNvCxnSpPr>
          <p:nvPr/>
        </p:nvCxnSpPr>
        <p:spPr>
          <a:xfrm flipV="1">
            <a:off x="2964016" y="249106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27">
            <a:extLst>
              <a:ext uri="{FF2B5EF4-FFF2-40B4-BE49-F238E27FC236}">
                <a16:creationId xmlns:a16="http://schemas.microsoft.com/office/drawing/2014/main" id="{81A89818-D324-42CE-A9A9-6DA39B253E73}"/>
              </a:ext>
            </a:extLst>
          </p:cNvPr>
          <p:cNvCxnSpPr>
            <a:cxnSpLocks/>
          </p:cNvCxnSpPr>
          <p:nvPr/>
        </p:nvCxnSpPr>
        <p:spPr>
          <a:xfrm flipV="1">
            <a:off x="2197588" y="249106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27">
            <a:extLst>
              <a:ext uri="{FF2B5EF4-FFF2-40B4-BE49-F238E27FC236}">
                <a16:creationId xmlns:a16="http://schemas.microsoft.com/office/drawing/2014/main" id="{B7CEE470-28CB-457E-8E88-DA2EA153AD38}"/>
              </a:ext>
            </a:extLst>
          </p:cNvPr>
          <p:cNvCxnSpPr>
            <a:cxnSpLocks/>
          </p:cNvCxnSpPr>
          <p:nvPr/>
        </p:nvCxnSpPr>
        <p:spPr>
          <a:xfrm flipV="1">
            <a:off x="1431729" y="1268371"/>
            <a:ext cx="0" cy="144267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2C6050EB-75F2-4DA2-9992-7FC53ABF6879}"/>
              </a:ext>
            </a:extLst>
          </p:cNvPr>
          <p:cNvSpPr txBox="1"/>
          <p:nvPr/>
        </p:nvSpPr>
        <p:spPr>
          <a:xfrm>
            <a:off x="1223669" y="2654375"/>
            <a:ext cx="91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Interconnect</a:t>
            </a:r>
          </a:p>
        </p:txBody>
      </p:sp>
      <p:cxnSp>
        <p:nvCxnSpPr>
          <p:cNvPr id="118" name="Straight Arrow Connector 27">
            <a:extLst>
              <a:ext uri="{FF2B5EF4-FFF2-40B4-BE49-F238E27FC236}">
                <a16:creationId xmlns:a16="http://schemas.microsoft.com/office/drawing/2014/main" id="{65CD56F5-A864-4F71-95CE-7D99503D73AC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2731347" y="2699683"/>
            <a:ext cx="2623" cy="17332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FFAAA87-6FED-4E87-B203-70D370F06D09}"/>
              </a:ext>
            </a:extLst>
          </p:cNvPr>
          <p:cNvSpPr/>
          <p:nvPr/>
        </p:nvSpPr>
        <p:spPr>
          <a:xfrm>
            <a:off x="1822930" y="3120293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D5AD54C-0643-4460-AD44-D7A7B13C6A1D}"/>
              </a:ext>
            </a:extLst>
          </p:cNvPr>
          <p:cNvSpPr/>
          <p:nvPr/>
        </p:nvSpPr>
        <p:spPr>
          <a:xfrm>
            <a:off x="1822930" y="3022470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1" name="Straight Arrow Connector 27">
            <a:extLst>
              <a:ext uri="{FF2B5EF4-FFF2-40B4-BE49-F238E27FC236}">
                <a16:creationId xmlns:a16="http://schemas.microsoft.com/office/drawing/2014/main" id="{D2B33F7D-EF00-483B-93C4-C7F5CF0FB096}"/>
              </a:ext>
            </a:extLst>
          </p:cNvPr>
          <p:cNvCxnSpPr>
            <a:cxnSpLocks/>
          </p:cNvCxnSpPr>
          <p:nvPr/>
        </p:nvCxnSpPr>
        <p:spPr>
          <a:xfrm flipV="1">
            <a:off x="2731347" y="3022470"/>
            <a:ext cx="2623" cy="46018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ontent Placeholder 2">
            <a:extLst>
              <a:ext uri="{FF2B5EF4-FFF2-40B4-BE49-F238E27FC236}">
                <a16:creationId xmlns:a16="http://schemas.microsoft.com/office/drawing/2014/main" id="{23347400-2C21-4D9E-9861-72E7B73970F3}"/>
              </a:ext>
            </a:extLst>
          </p:cNvPr>
          <p:cNvSpPr txBox="1">
            <a:spLocks/>
          </p:cNvSpPr>
          <p:nvPr/>
        </p:nvSpPr>
        <p:spPr>
          <a:xfrm>
            <a:off x="4472244" y="4935994"/>
            <a:ext cx="4650611" cy="1626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2400" dirty="0"/>
              <a:t>In the </a:t>
            </a:r>
            <a:r>
              <a:rPr lang="en-US" sz="2400" b="1" dirty="0">
                <a:solidFill>
                  <a:srgbClr val="0066FF"/>
                </a:solidFill>
              </a:rPr>
              <a:t>display panel</a:t>
            </a:r>
            <a:r>
              <a:rPr lang="en-US" sz="2400" dirty="0"/>
              <a:t>: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sz="2000" dirty="0">
                <a:solidFill>
                  <a:srgbClr val="0066FF"/>
                </a:solidFill>
              </a:rPr>
              <a:t>embedded-DisplayPort (</a:t>
            </a:r>
            <a:r>
              <a:rPr lang="en-US" sz="2000" dirty="0" err="1">
                <a:solidFill>
                  <a:srgbClr val="0066FF"/>
                </a:solidFill>
              </a:rPr>
              <a:t>eDP</a:t>
            </a:r>
            <a:r>
              <a:rPr lang="en-US" sz="2000" dirty="0">
                <a:solidFill>
                  <a:srgbClr val="0066FF"/>
                </a:solidFill>
              </a:rPr>
              <a:t>) Receiver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sz="2000" dirty="0">
                <a:solidFill>
                  <a:srgbClr val="0066FF"/>
                </a:solidFill>
              </a:rPr>
              <a:t>Pixel Formatter (PF)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sz="2000" dirty="0">
                <a:solidFill>
                  <a:srgbClr val="0066FF"/>
                </a:solidFill>
              </a:rPr>
              <a:t>Remote Frame Buffer (RFB)</a:t>
            </a:r>
          </a:p>
        </p:txBody>
      </p:sp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B8D3BC24-E464-43B2-93A6-C719EC6E53B1}"/>
              </a:ext>
            </a:extLst>
          </p:cNvPr>
          <p:cNvSpPr txBox="1">
            <a:spLocks/>
          </p:cNvSpPr>
          <p:nvPr/>
        </p:nvSpPr>
        <p:spPr>
          <a:xfrm>
            <a:off x="355978" y="4402469"/>
            <a:ext cx="8891717" cy="83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2400" dirty="0"/>
              <a:t>A conventional display subsystem consists of five main components: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60E6BEE-446C-4D14-B4B5-7430478603DF}"/>
              </a:ext>
            </a:extLst>
          </p:cNvPr>
          <p:cNvSpPr/>
          <p:nvPr/>
        </p:nvSpPr>
        <p:spPr>
          <a:xfrm>
            <a:off x="7688955" y="1279325"/>
            <a:ext cx="1275795" cy="2225086"/>
          </a:xfrm>
          <a:prstGeom prst="wedgeRoundRectCallout">
            <a:avLst>
              <a:gd name="adj1" fmla="val -64833"/>
              <a:gd name="adj2" fmla="val -24562"/>
              <a:gd name="adj3" fmla="val 16667"/>
            </a:avLst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</a:rPr>
              <a:t>Stores the current frame for </a:t>
            </a:r>
            <a:r>
              <a:rPr lang="en-US" sz="1600" b="1" dirty="0">
                <a:solidFill>
                  <a:schemeClr val="accent6"/>
                </a:solidFill>
              </a:rPr>
              <a:t>self-refresh of the LCD</a:t>
            </a:r>
            <a:r>
              <a:rPr lang="en-US" sz="1600" dirty="0">
                <a:solidFill>
                  <a:schemeClr val="accent6"/>
                </a:solidFill>
              </a:rPr>
              <a:t> when displaying a </a:t>
            </a:r>
            <a:r>
              <a:rPr lang="en-US" sz="1600" b="1" dirty="0">
                <a:solidFill>
                  <a:schemeClr val="accent6"/>
                </a:solidFill>
              </a:rPr>
              <a:t>static image  </a:t>
            </a:r>
            <a:endParaRPr lang="en-CH" sz="1600" b="1" dirty="0">
              <a:solidFill>
                <a:schemeClr val="accent6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7B296A-73E0-4359-A614-15FC571A417F}"/>
              </a:ext>
            </a:extLst>
          </p:cNvPr>
          <p:cNvSpPr/>
          <p:nvPr/>
        </p:nvSpPr>
        <p:spPr>
          <a:xfrm>
            <a:off x="1569681" y="1826566"/>
            <a:ext cx="1083207" cy="748975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59C4F6A-A131-4622-8B46-6933F03CFB68}"/>
              </a:ext>
            </a:extLst>
          </p:cNvPr>
          <p:cNvSpPr/>
          <p:nvPr/>
        </p:nvSpPr>
        <p:spPr>
          <a:xfrm>
            <a:off x="3279290" y="1821250"/>
            <a:ext cx="1083207" cy="748975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F044836A-53D2-4B25-8A43-642658D173A0}"/>
              </a:ext>
            </a:extLst>
          </p:cNvPr>
          <p:cNvSpPr/>
          <p:nvPr/>
        </p:nvSpPr>
        <p:spPr>
          <a:xfrm>
            <a:off x="6117888" y="2056266"/>
            <a:ext cx="1083207" cy="574046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4A1B45B4-C562-4276-BD3B-1B938AE6B6E9}"/>
              </a:ext>
            </a:extLst>
          </p:cNvPr>
          <p:cNvSpPr/>
          <p:nvPr/>
        </p:nvSpPr>
        <p:spPr>
          <a:xfrm>
            <a:off x="6171294" y="1644918"/>
            <a:ext cx="1338854" cy="427527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5DD2B22-E621-41FE-AB38-09D750A6FAC2}"/>
              </a:ext>
            </a:extLst>
          </p:cNvPr>
          <p:cNvSpPr/>
          <p:nvPr/>
        </p:nvSpPr>
        <p:spPr>
          <a:xfrm>
            <a:off x="6117888" y="2837513"/>
            <a:ext cx="1411076" cy="356054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4" name="Oval 39">
            <a:extLst>
              <a:ext uri="{FF2B5EF4-FFF2-40B4-BE49-F238E27FC236}">
                <a16:creationId xmlns:a16="http://schemas.microsoft.com/office/drawing/2014/main" id="{3F4BB0B5-8EDB-4722-AFAF-04FE722D14C4}"/>
              </a:ext>
            </a:extLst>
          </p:cNvPr>
          <p:cNvSpPr/>
          <p:nvPr/>
        </p:nvSpPr>
        <p:spPr>
          <a:xfrm>
            <a:off x="1635589" y="1861544"/>
            <a:ext cx="180328" cy="1733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4" name="Oval 39">
            <a:extLst>
              <a:ext uri="{FF2B5EF4-FFF2-40B4-BE49-F238E27FC236}">
                <a16:creationId xmlns:a16="http://schemas.microsoft.com/office/drawing/2014/main" id="{C40C9424-DEDA-41C0-BC76-C1A1675EA42F}"/>
              </a:ext>
            </a:extLst>
          </p:cNvPr>
          <p:cNvSpPr/>
          <p:nvPr/>
        </p:nvSpPr>
        <p:spPr>
          <a:xfrm>
            <a:off x="3355143" y="1879228"/>
            <a:ext cx="180328" cy="1733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5" name="Oval 39">
            <a:extLst>
              <a:ext uri="{FF2B5EF4-FFF2-40B4-BE49-F238E27FC236}">
                <a16:creationId xmlns:a16="http://schemas.microsoft.com/office/drawing/2014/main" id="{574A0B0E-84C5-48D9-837E-4EE8CEADA51D}"/>
              </a:ext>
            </a:extLst>
          </p:cNvPr>
          <p:cNvSpPr/>
          <p:nvPr/>
        </p:nvSpPr>
        <p:spPr>
          <a:xfrm>
            <a:off x="6218903" y="2096647"/>
            <a:ext cx="180328" cy="1733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8" name="Oval 39">
            <a:extLst>
              <a:ext uri="{FF2B5EF4-FFF2-40B4-BE49-F238E27FC236}">
                <a16:creationId xmlns:a16="http://schemas.microsoft.com/office/drawing/2014/main" id="{F51F19B4-9DCC-4B11-85E2-B61C1061D9A7}"/>
              </a:ext>
            </a:extLst>
          </p:cNvPr>
          <p:cNvSpPr/>
          <p:nvPr/>
        </p:nvSpPr>
        <p:spPr>
          <a:xfrm>
            <a:off x="6136791" y="2845310"/>
            <a:ext cx="180328" cy="1733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9" name="Oval 39">
            <a:extLst>
              <a:ext uri="{FF2B5EF4-FFF2-40B4-BE49-F238E27FC236}">
                <a16:creationId xmlns:a16="http://schemas.microsoft.com/office/drawing/2014/main" id="{655F5FAA-0A95-421E-AC2F-DA193C336762}"/>
              </a:ext>
            </a:extLst>
          </p:cNvPr>
          <p:cNvSpPr/>
          <p:nvPr/>
        </p:nvSpPr>
        <p:spPr>
          <a:xfrm>
            <a:off x="7275043" y="1824522"/>
            <a:ext cx="180328" cy="1733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9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5" grpId="0" animBg="1"/>
      <p:bldP spid="108" grpId="0" animBg="1"/>
      <p:bldP spid="122" grpId="0" animBg="1"/>
      <p:bldP spid="1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r>
              <a:rPr lang="en-US" sz="3150" b="1" dirty="0">
                <a:latin typeface="Segoe UI" panose="020B0502040204020203" pitchFamily="34" charset="0"/>
                <a:cs typeface="Segoe UI" panose="020B0502040204020203" pitchFamily="34" charset="0"/>
              </a:rPr>
              <a:t>Planar Video Processing Stages </a:t>
            </a: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94C25FA1-8121-40E6-8560-4D76FCB050D7}"/>
              </a:ext>
            </a:extLst>
          </p:cNvPr>
          <p:cNvSpPr/>
          <p:nvPr/>
        </p:nvSpPr>
        <p:spPr>
          <a:xfrm>
            <a:off x="2095722" y="2873007"/>
            <a:ext cx="1276492" cy="144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AE27723E-53DA-47C5-9CDC-70060AA162AC}"/>
              </a:ext>
            </a:extLst>
          </p:cNvPr>
          <p:cNvSpPr/>
          <p:nvPr/>
        </p:nvSpPr>
        <p:spPr>
          <a:xfrm>
            <a:off x="799388" y="1393996"/>
            <a:ext cx="3585588" cy="1729688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70296BD0-4258-4A61-9F5A-74AEC8B596F4}"/>
              </a:ext>
            </a:extLst>
          </p:cNvPr>
          <p:cNvSpPr/>
          <p:nvPr/>
        </p:nvSpPr>
        <p:spPr>
          <a:xfrm>
            <a:off x="6126443" y="1464295"/>
            <a:ext cx="1388136" cy="2242233"/>
          </a:xfrm>
          <a:prstGeom prst="roundRect">
            <a:avLst>
              <a:gd name="adj" fmla="val 12309"/>
            </a:avLst>
          </a:prstGeom>
          <a:solidFill>
            <a:schemeClr val="bg1">
              <a:lumMod val="8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E22404-B1BD-418D-99AB-9CA377DFEF2F}"/>
              </a:ext>
            </a:extLst>
          </p:cNvPr>
          <p:cNvSpPr/>
          <p:nvPr/>
        </p:nvSpPr>
        <p:spPr>
          <a:xfrm>
            <a:off x="1631052" y="1915904"/>
            <a:ext cx="972911" cy="584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 Decoder (</a:t>
            </a:r>
            <a:r>
              <a:rPr lang="en-US" sz="1100" i="1" dirty="0">
                <a:solidFill>
                  <a:schemeClr val="tx1"/>
                </a:solidFill>
              </a:rPr>
              <a:t>VD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1D4FD6-45D0-41D0-8C1D-F8D6340FAF79}"/>
              </a:ext>
            </a:extLst>
          </p:cNvPr>
          <p:cNvSpPr/>
          <p:nvPr/>
        </p:nvSpPr>
        <p:spPr>
          <a:xfrm>
            <a:off x="3347419" y="1915903"/>
            <a:ext cx="949067" cy="58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Display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Controller (</a:t>
            </a:r>
            <a:r>
              <a:rPr lang="en-US" sz="1100" i="1" dirty="0">
                <a:solidFill>
                  <a:schemeClr val="tx1"/>
                </a:solidFill>
              </a:rPr>
              <a:t>DC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87A570-C901-4798-9CDF-F31C1F4DE094}"/>
              </a:ext>
            </a:extLst>
          </p:cNvPr>
          <p:cNvSpPr/>
          <p:nvPr/>
        </p:nvSpPr>
        <p:spPr>
          <a:xfrm>
            <a:off x="960471" y="3482656"/>
            <a:ext cx="2821083" cy="646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095022-24CB-41C3-9881-009B49CD4401}"/>
              </a:ext>
            </a:extLst>
          </p:cNvPr>
          <p:cNvCxnSpPr>
            <a:cxnSpLocks/>
          </p:cNvCxnSpPr>
          <p:nvPr/>
        </p:nvCxnSpPr>
        <p:spPr>
          <a:xfrm flipV="1">
            <a:off x="3669968" y="2500457"/>
            <a:ext cx="0" cy="104864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4">
            <a:extLst>
              <a:ext uri="{FF2B5EF4-FFF2-40B4-BE49-F238E27FC236}">
                <a16:creationId xmlns:a16="http://schemas.microsoft.com/office/drawing/2014/main" id="{91163303-24CA-48FC-91DE-A49CFA37C18B}"/>
              </a:ext>
            </a:extLst>
          </p:cNvPr>
          <p:cNvSpPr/>
          <p:nvPr/>
        </p:nvSpPr>
        <p:spPr>
          <a:xfrm>
            <a:off x="6011505" y="1386916"/>
            <a:ext cx="1592589" cy="2694581"/>
          </a:xfrm>
          <a:prstGeom prst="roundRect">
            <a:avLst>
              <a:gd name="adj" fmla="val 950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Left-right Arrow 138">
            <a:extLst>
              <a:ext uri="{FF2B5EF4-FFF2-40B4-BE49-F238E27FC236}">
                <a16:creationId xmlns:a16="http://schemas.microsoft.com/office/drawing/2014/main" id="{50C2258A-16C6-46EA-A035-91B0DA18B58E}"/>
              </a:ext>
            </a:extLst>
          </p:cNvPr>
          <p:cNvSpPr/>
          <p:nvPr/>
        </p:nvSpPr>
        <p:spPr>
          <a:xfrm>
            <a:off x="4289605" y="2106012"/>
            <a:ext cx="1741495" cy="462565"/>
          </a:xfrm>
          <a:prstGeom prst="leftRightArrow">
            <a:avLst>
              <a:gd name="adj1" fmla="val 43812"/>
              <a:gd name="adj2" fmla="val 4226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DCF786-0891-4B50-8DBE-CAFEB3EFA61D}"/>
              </a:ext>
            </a:extLst>
          </p:cNvPr>
          <p:cNvSpPr/>
          <p:nvPr/>
        </p:nvSpPr>
        <p:spPr>
          <a:xfrm>
            <a:off x="6171293" y="3764391"/>
            <a:ext cx="1217591" cy="241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LCD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Display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587572-BB28-4408-BECB-8E56D7FC8200}"/>
              </a:ext>
            </a:extLst>
          </p:cNvPr>
          <p:cNvSpPr/>
          <p:nvPr/>
        </p:nvSpPr>
        <p:spPr>
          <a:xfrm>
            <a:off x="6171295" y="3355536"/>
            <a:ext cx="1217589" cy="2418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LCD Interface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ED8AF-4B6B-41D1-A928-7D93AA3C40A5}"/>
              </a:ext>
            </a:extLst>
          </p:cNvPr>
          <p:cNvSpPr/>
          <p:nvPr/>
        </p:nvSpPr>
        <p:spPr>
          <a:xfrm>
            <a:off x="6230681" y="2116346"/>
            <a:ext cx="902692" cy="4625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Receiver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195248-E7CF-4079-9F57-428C8C306721}"/>
              </a:ext>
            </a:extLst>
          </p:cNvPr>
          <p:cNvSpPr/>
          <p:nvPr/>
        </p:nvSpPr>
        <p:spPr>
          <a:xfrm>
            <a:off x="6171297" y="2883069"/>
            <a:ext cx="1297103" cy="2675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100" dirty="0"/>
              <a:t>Pixel Formatter (PF)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C8A1FF-2CB7-413D-A659-56AB1B5CA50A}"/>
              </a:ext>
            </a:extLst>
          </p:cNvPr>
          <p:cNvCxnSpPr>
            <a:cxnSpLocks/>
          </p:cNvCxnSpPr>
          <p:nvPr/>
        </p:nvCxnSpPr>
        <p:spPr>
          <a:xfrm>
            <a:off x="7268818" y="2062725"/>
            <a:ext cx="0" cy="82034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80CF95-114E-40AD-8287-45E5E9A7B1CE}"/>
              </a:ext>
            </a:extLst>
          </p:cNvPr>
          <p:cNvCxnSpPr>
            <a:cxnSpLocks/>
          </p:cNvCxnSpPr>
          <p:nvPr/>
        </p:nvCxnSpPr>
        <p:spPr>
          <a:xfrm>
            <a:off x="6688122" y="2585406"/>
            <a:ext cx="0" cy="293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51E8F6-AA11-4DEA-9C8E-45E3D46C33EE}"/>
              </a:ext>
            </a:extLst>
          </p:cNvPr>
          <p:cNvCxnSpPr/>
          <p:nvPr/>
        </p:nvCxnSpPr>
        <p:spPr>
          <a:xfrm>
            <a:off x="6682026" y="3165517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59E0AA5-EF0E-4A90-9FE0-26780DFF97FD}"/>
              </a:ext>
            </a:extLst>
          </p:cNvPr>
          <p:cNvSpPr txBox="1"/>
          <p:nvPr/>
        </p:nvSpPr>
        <p:spPr>
          <a:xfrm>
            <a:off x="5047666" y="2200082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eDP</a:t>
            </a:r>
            <a:r>
              <a:rPr lang="en-US" sz="1200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FE931F-3633-4869-920D-4299EF26B0E3}"/>
              </a:ext>
            </a:extLst>
          </p:cNvPr>
          <p:cNvSpPr txBox="1"/>
          <p:nvPr/>
        </p:nvSpPr>
        <p:spPr>
          <a:xfrm>
            <a:off x="2686559" y="1033394"/>
            <a:ext cx="155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Processor</a:t>
            </a:r>
            <a:endParaRPr lang="en-US" b="1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4975A5-F38A-443D-AE6A-C8E44E84AB22}"/>
              </a:ext>
            </a:extLst>
          </p:cNvPr>
          <p:cNvSpPr txBox="1"/>
          <p:nvPr/>
        </p:nvSpPr>
        <p:spPr>
          <a:xfrm>
            <a:off x="6011501" y="1033434"/>
            <a:ext cx="159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Display Panel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D4DFA0-2A91-4D2D-9498-351D3FC80E46}"/>
              </a:ext>
            </a:extLst>
          </p:cNvPr>
          <p:cNvSpPr/>
          <p:nvPr/>
        </p:nvSpPr>
        <p:spPr>
          <a:xfrm>
            <a:off x="3496660" y="2324856"/>
            <a:ext cx="678007" cy="165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Buffer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E61906-409A-4B7A-A170-561538D1880C}"/>
              </a:ext>
            </a:extLst>
          </p:cNvPr>
          <p:cNvSpPr/>
          <p:nvPr/>
        </p:nvSpPr>
        <p:spPr>
          <a:xfrm>
            <a:off x="3733099" y="3654558"/>
            <a:ext cx="7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/>
              <a:t>DRAM</a:t>
            </a:r>
            <a:endParaRPr lang="en-US" b="1" i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C287AD-9101-4D37-A797-BDC04063D9E3}"/>
              </a:ext>
            </a:extLst>
          </p:cNvPr>
          <p:cNvSpPr/>
          <p:nvPr/>
        </p:nvSpPr>
        <p:spPr>
          <a:xfrm>
            <a:off x="2402515" y="3549099"/>
            <a:ext cx="132118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23E4FED-ADF0-43C5-B7D9-BE9782E6A9E1}"/>
              </a:ext>
            </a:extLst>
          </p:cNvPr>
          <p:cNvSpPr/>
          <p:nvPr/>
        </p:nvSpPr>
        <p:spPr>
          <a:xfrm>
            <a:off x="1386674" y="3549455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651650-C201-4CFC-BCEC-99759DA46F71}"/>
              </a:ext>
            </a:extLst>
          </p:cNvPr>
          <p:cNvSpPr txBox="1"/>
          <p:nvPr/>
        </p:nvSpPr>
        <p:spPr>
          <a:xfrm>
            <a:off x="1562219" y="341950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D05E6B-C191-4F60-97EB-2B1C53D77D92}"/>
              </a:ext>
            </a:extLst>
          </p:cNvPr>
          <p:cNvSpPr/>
          <p:nvPr/>
        </p:nvSpPr>
        <p:spPr>
          <a:xfrm>
            <a:off x="1541926" y="1426778"/>
            <a:ext cx="1739867" cy="23145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CPU (application)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3CC17AD-D93B-4855-89D9-19B9D86AD879}"/>
              </a:ext>
            </a:extLst>
          </p:cNvPr>
          <p:cNvSpPr/>
          <p:nvPr/>
        </p:nvSpPr>
        <p:spPr>
          <a:xfrm>
            <a:off x="1079739" y="3549812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BAF998-5C1E-4734-989C-4C57118239A7}"/>
              </a:ext>
            </a:extLst>
          </p:cNvPr>
          <p:cNvSpPr txBox="1"/>
          <p:nvPr/>
        </p:nvSpPr>
        <p:spPr>
          <a:xfrm>
            <a:off x="1567275" y="364159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96AA63-2BD4-4038-BC41-0EE54060D515}"/>
              </a:ext>
            </a:extLst>
          </p:cNvPr>
          <p:cNvSpPr/>
          <p:nvPr/>
        </p:nvSpPr>
        <p:spPr>
          <a:xfrm>
            <a:off x="1812623" y="3549099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F4F80A-59EA-4374-8811-BE618FBFD4E9}"/>
              </a:ext>
            </a:extLst>
          </p:cNvPr>
          <p:cNvSpPr/>
          <p:nvPr/>
        </p:nvSpPr>
        <p:spPr>
          <a:xfrm>
            <a:off x="6301072" y="1669120"/>
            <a:ext cx="1152083" cy="3892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Remote Frame         </a:t>
            </a:r>
          </a:p>
          <a:p>
            <a:r>
              <a:rPr lang="en-US" sz="1100" dirty="0"/>
              <a:t>Buffer (RFB)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4CDDAC8-9418-4B7A-8AA9-CE5B6BA74DDE}"/>
              </a:ext>
            </a:extLst>
          </p:cNvPr>
          <p:cNvCxnSpPr>
            <a:cxnSpLocks/>
          </p:cNvCxnSpPr>
          <p:nvPr/>
        </p:nvCxnSpPr>
        <p:spPr>
          <a:xfrm flipH="1">
            <a:off x="2550600" y="2507623"/>
            <a:ext cx="7637" cy="10874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E238E5-5B2A-4243-9CC3-EE9ECDF11009}"/>
              </a:ext>
            </a:extLst>
          </p:cNvPr>
          <p:cNvSpPr txBox="1"/>
          <p:nvPr/>
        </p:nvSpPr>
        <p:spPr>
          <a:xfrm>
            <a:off x="6533468" y="1404841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T-con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87AB79-E097-4FBC-98C7-921FC16AFB6A}"/>
              </a:ext>
            </a:extLst>
          </p:cNvPr>
          <p:cNvSpPr/>
          <p:nvPr/>
        </p:nvSpPr>
        <p:spPr>
          <a:xfrm>
            <a:off x="1849116" y="3571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5F3A3A2-B4CC-4953-93B6-CAAAEDC7AC6B}"/>
              </a:ext>
            </a:extLst>
          </p:cNvPr>
          <p:cNvSpPr/>
          <p:nvPr/>
        </p:nvSpPr>
        <p:spPr>
          <a:xfrm>
            <a:off x="1961279" y="3571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76DAFA0-A055-4783-9A07-AE81187C85FB}"/>
              </a:ext>
            </a:extLst>
          </p:cNvPr>
          <p:cNvSpPr/>
          <p:nvPr/>
        </p:nvSpPr>
        <p:spPr>
          <a:xfrm>
            <a:off x="1849116" y="364833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D7AC28-D059-4EFE-80B3-AAFABDDF6BD2}"/>
              </a:ext>
            </a:extLst>
          </p:cNvPr>
          <p:cNvSpPr/>
          <p:nvPr/>
        </p:nvSpPr>
        <p:spPr>
          <a:xfrm>
            <a:off x="1961279" y="364833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A9ECDF6-7650-4D7A-87C4-0EA53FCA3324}"/>
              </a:ext>
            </a:extLst>
          </p:cNvPr>
          <p:cNvSpPr/>
          <p:nvPr/>
        </p:nvSpPr>
        <p:spPr>
          <a:xfrm>
            <a:off x="1849116" y="375896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415FAF-EA29-41B5-82A8-99F30F73D522}"/>
              </a:ext>
            </a:extLst>
          </p:cNvPr>
          <p:cNvSpPr/>
          <p:nvPr/>
        </p:nvSpPr>
        <p:spPr>
          <a:xfrm>
            <a:off x="1961279" y="375896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4E5660-033D-4D89-BCAF-5BFB613BCEE0}"/>
              </a:ext>
            </a:extLst>
          </p:cNvPr>
          <p:cNvSpPr/>
          <p:nvPr/>
        </p:nvSpPr>
        <p:spPr>
          <a:xfrm>
            <a:off x="1849116" y="3839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955EA67-0574-4FA2-BA20-AFFCF2414915}"/>
              </a:ext>
            </a:extLst>
          </p:cNvPr>
          <p:cNvSpPr/>
          <p:nvPr/>
        </p:nvSpPr>
        <p:spPr>
          <a:xfrm>
            <a:off x="1961279" y="3839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F0EA39-E4CB-4225-81BF-34EE9AB7F48B}"/>
              </a:ext>
            </a:extLst>
          </p:cNvPr>
          <p:cNvSpPr txBox="1"/>
          <p:nvPr/>
        </p:nvSpPr>
        <p:spPr>
          <a:xfrm>
            <a:off x="1799808" y="3567060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AAEA7FB-2D0B-46E2-AF1D-7783C457A1BF}"/>
              </a:ext>
            </a:extLst>
          </p:cNvPr>
          <p:cNvSpPr/>
          <p:nvPr/>
        </p:nvSpPr>
        <p:spPr>
          <a:xfrm>
            <a:off x="1102140" y="3867559"/>
            <a:ext cx="11288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Encoded Frames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8CB4902-CBC2-490B-8602-21EFF95A6989}"/>
              </a:ext>
            </a:extLst>
          </p:cNvPr>
          <p:cNvSpPr/>
          <p:nvPr/>
        </p:nvSpPr>
        <p:spPr>
          <a:xfrm>
            <a:off x="2526705" y="3890684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Frame Buffer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BF7BCBB-0C45-4458-B920-BF9E63260FD7}"/>
              </a:ext>
            </a:extLst>
          </p:cNvPr>
          <p:cNvSpPr/>
          <p:nvPr/>
        </p:nvSpPr>
        <p:spPr>
          <a:xfrm>
            <a:off x="1822930" y="331396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E86F66D-A05D-4E3D-B550-848C9E8404F5}"/>
              </a:ext>
            </a:extLst>
          </p:cNvPr>
          <p:cNvSpPr/>
          <p:nvPr/>
        </p:nvSpPr>
        <p:spPr>
          <a:xfrm>
            <a:off x="1822930" y="3216145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28ACC19-4A26-43EA-BAA5-E12EB2D1DEDA}"/>
              </a:ext>
            </a:extLst>
          </p:cNvPr>
          <p:cNvSpPr/>
          <p:nvPr/>
        </p:nvSpPr>
        <p:spPr>
          <a:xfrm>
            <a:off x="1822930" y="340927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730777-70AD-4ED4-A386-EAEEEE2CC825}"/>
              </a:ext>
            </a:extLst>
          </p:cNvPr>
          <p:cNvSpPr/>
          <p:nvPr/>
        </p:nvSpPr>
        <p:spPr>
          <a:xfrm>
            <a:off x="2411155" y="3236077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AB71BA-0F16-473A-A229-94F26CEAD116}"/>
              </a:ext>
            </a:extLst>
          </p:cNvPr>
          <p:cNvSpPr/>
          <p:nvPr/>
        </p:nvSpPr>
        <p:spPr>
          <a:xfrm>
            <a:off x="2411155" y="3043746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9BDE20E-ED24-4B9B-BCCF-9C06782AA3FD}"/>
              </a:ext>
            </a:extLst>
          </p:cNvPr>
          <p:cNvSpPr/>
          <p:nvPr/>
        </p:nvSpPr>
        <p:spPr>
          <a:xfrm>
            <a:off x="2411155" y="3396896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12225D4-EB9B-4761-9511-8C779334AC82}"/>
              </a:ext>
            </a:extLst>
          </p:cNvPr>
          <p:cNvSpPr/>
          <p:nvPr/>
        </p:nvSpPr>
        <p:spPr>
          <a:xfrm>
            <a:off x="249798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335042-6ECD-4A9F-90A4-E4CF3F98C0E2}"/>
              </a:ext>
            </a:extLst>
          </p:cNvPr>
          <p:cNvSpPr/>
          <p:nvPr/>
        </p:nvSpPr>
        <p:spPr>
          <a:xfrm>
            <a:off x="267449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A0D6DFE-DB4B-4259-85A6-F21F6C509FFC}"/>
              </a:ext>
            </a:extLst>
          </p:cNvPr>
          <p:cNvSpPr/>
          <p:nvPr/>
        </p:nvSpPr>
        <p:spPr>
          <a:xfrm>
            <a:off x="308466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14D743-4E7F-4F46-BAE6-2FCB35EAA13B}"/>
              </a:ext>
            </a:extLst>
          </p:cNvPr>
          <p:cNvSpPr/>
          <p:nvPr/>
        </p:nvSpPr>
        <p:spPr>
          <a:xfrm>
            <a:off x="326117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45C400D-1113-42C3-AB51-BE3685374CB9}"/>
              </a:ext>
            </a:extLst>
          </p:cNvPr>
          <p:cNvSpPr/>
          <p:nvPr/>
        </p:nvSpPr>
        <p:spPr>
          <a:xfrm>
            <a:off x="343768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17BB4EC-A357-4E14-B305-FB74D31DD599}"/>
              </a:ext>
            </a:extLst>
          </p:cNvPr>
          <p:cNvSpPr/>
          <p:nvPr/>
        </p:nvSpPr>
        <p:spPr>
          <a:xfrm>
            <a:off x="249798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ACC9F14-3515-43BF-8178-8FBBB0D24196}"/>
              </a:ext>
            </a:extLst>
          </p:cNvPr>
          <p:cNvSpPr/>
          <p:nvPr/>
        </p:nvSpPr>
        <p:spPr>
          <a:xfrm>
            <a:off x="267449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08C2D06-E6B2-42F1-941A-2F9DE5ECE414}"/>
              </a:ext>
            </a:extLst>
          </p:cNvPr>
          <p:cNvSpPr/>
          <p:nvPr/>
        </p:nvSpPr>
        <p:spPr>
          <a:xfrm>
            <a:off x="308466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F7B07AC-6D9D-4E11-8236-2CE1521F7EF5}"/>
              </a:ext>
            </a:extLst>
          </p:cNvPr>
          <p:cNvSpPr/>
          <p:nvPr/>
        </p:nvSpPr>
        <p:spPr>
          <a:xfrm>
            <a:off x="326117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716B2A7-7923-4799-8C68-CA67479F81F0}"/>
              </a:ext>
            </a:extLst>
          </p:cNvPr>
          <p:cNvSpPr/>
          <p:nvPr/>
        </p:nvSpPr>
        <p:spPr>
          <a:xfrm>
            <a:off x="343768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FCDC71E-7507-4A35-9B53-249AEF8ACA37}"/>
              </a:ext>
            </a:extLst>
          </p:cNvPr>
          <p:cNvSpPr txBox="1"/>
          <p:nvPr/>
        </p:nvSpPr>
        <p:spPr>
          <a:xfrm>
            <a:off x="2774431" y="3531717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>
                <a:solidFill>
                  <a:schemeClr val="bg1"/>
                </a:solidFill>
              </a:rPr>
              <a:t>…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FA6C2D0-91FF-4185-A567-5B950A54DB99}"/>
              </a:ext>
            </a:extLst>
          </p:cNvPr>
          <p:cNvSpPr/>
          <p:nvPr/>
        </p:nvSpPr>
        <p:spPr>
          <a:xfrm>
            <a:off x="1845548" y="2344739"/>
            <a:ext cx="742735" cy="1053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24D6F08-B025-4916-A983-BCFC104EFFA3}"/>
              </a:ext>
            </a:extLst>
          </p:cNvPr>
          <p:cNvSpPr/>
          <p:nvPr/>
        </p:nvSpPr>
        <p:spPr>
          <a:xfrm>
            <a:off x="1909559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C570A70-9D63-473B-A2F0-BA8DB2781898}"/>
              </a:ext>
            </a:extLst>
          </p:cNvPr>
          <p:cNvSpPr/>
          <p:nvPr/>
        </p:nvSpPr>
        <p:spPr>
          <a:xfrm>
            <a:off x="2021720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70DBA5C-7AC0-4769-AF93-668A9602D4FA}"/>
              </a:ext>
            </a:extLst>
          </p:cNvPr>
          <p:cNvSpPr/>
          <p:nvPr/>
        </p:nvSpPr>
        <p:spPr>
          <a:xfrm>
            <a:off x="2131808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6A25F01-33FB-4D48-9FF9-503ACDFA74CD}"/>
              </a:ext>
            </a:extLst>
          </p:cNvPr>
          <p:cNvSpPr/>
          <p:nvPr/>
        </p:nvSpPr>
        <p:spPr>
          <a:xfrm>
            <a:off x="2355895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0B6F4C1-899C-4804-B4A9-90BAFE72DD88}"/>
              </a:ext>
            </a:extLst>
          </p:cNvPr>
          <p:cNvSpPr/>
          <p:nvPr/>
        </p:nvSpPr>
        <p:spPr>
          <a:xfrm>
            <a:off x="2466887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05BBD4C-F819-4AE0-9637-3F7D3162A24E}"/>
              </a:ext>
            </a:extLst>
          </p:cNvPr>
          <p:cNvSpPr txBox="1"/>
          <p:nvPr/>
        </p:nvSpPr>
        <p:spPr>
          <a:xfrm>
            <a:off x="2131804" y="2233236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21C145D-7BEF-4897-AE3A-1798D712C219}"/>
              </a:ext>
            </a:extLst>
          </p:cNvPr>
          <p:cNvSpPr/>
          <p:nvPr/>
        </p:nvSpPr>
        <p:spPr>
          <a:xfrm>
            <a:off x="960466" y="1100966"/>
            <a:ext cx="859464" cy="17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Network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Rounded Rectangle 3">
            <a:extLst>
              <a:ext uri="{FF2B5EF4-FFF2-40B4-BE49-F238E27FC236}">
                <a16:creationId xmlns:a16="http://schemas.microsoft.com/office/drawing/2014/main" id="{A2630124-E3CD-49FB-AE61-1A19AFB72205}"/>
              </a:ext>
            </a:extLst>
          </p:cNvPr>
          <p:cNvSpPr/>
          <p:nvPr/>
        </p:nvSpPr>
        <p:spPr>
          <a:xfrm>
            <a:off x="919985" y="1059370"/>
            <a:ext cx="947003" cy="308391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BAA57B1-EFDB-4ED0-A375-374C16110E3B}"/>
              </a:ext>
            </a:extLst>
          </p:cNvPr>
          <p:cNvSpPr txBox="1"/>
          <p:nvPr/>
        </p:nvSpPr>
        <p:spPr>
          <a:xfrm>
            <a:off x="1706192" y="1036327"/>
            <a:ext cx="93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Chipset</a:t>
            </a:r>
            <a:endParaRPr lang="en-US" b="1" i="1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1C8CEB-14D2-469B-9486-1C77A12D263A}"/>
              </a:ext>
            </a:extLst>
          </p:cNvPr>
          <p:cNvSpPr/>
          <p:nvPr/>
        </p:nvSpPr>
        <p:spPr>
          <a:xfrm>
            <a:off x="883192" y="1702427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616E30-1599-4D35-B593-EA616722981C}"/>
              </a:ext>
            </a:extLst>
          </p:cNvPr>
          <p:cNvSpPr/>
          <p:nvPr/>
        </p:nvSpPr>
        <p:spPr>
          <a:xfrm>
            <a:off x="883192" y="2322723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1172562-EDC6-4C0A-87B4-640038D5F225}"/>
              </a:ext>
            </a:extLst>
          </p:cNvPr>
          <p:cNvSpPr txBox="1"/>
          <p:nvPr/>
        </p:nvSpPr>
        <p:spPr>
          <a:xfrm rot="5400000">
            <a:off x="919515" y="2046194"/>
            <a:ext cx="245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400" dirty="0"/>
              <a:t>…</a:t>
            </a:r>
            <a:endParaRPr lang="en-US" sz="1400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1A0F707-D10C-49E2-934D-41F762194036}"/>
              </a:ext>
            </a:extLst>
          </p:cNvPr>
          <p:cNvCxnSpPr>
            <a:cxnSpLocks/>
          </p:cNvCxnSpPr>
          <p:nvPr/>
        </p:nvCxnSpPr>
        <p:spPr>
          <a:xfrm flipV="1">
            <a:off x="2831400" y="2507254"/>
            <a:ext cx="0" cy="10655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3A57C73-ADF6-4091-9697-FACB99F379CF}"/>
              </a:ext>
            </a:extLst>
          </p:cNvPr>
          <p:cNvCxnSpPr>
            <a:cxnSpLocks/>
          </p:cNvCxnSpPr>
          <p:nvPr/>
        </p:nvCxnSpPr>
        <p:spPr>
          <a:xfrm>
            <a:off x="3137296" y="2497147"/>
            <a:ext cx="0" cy="11012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D60F485-69D1-453A-A9E5-BD9442171F02}"/>
              </a:ext>
            </a:extLst>
          </p:cNvPr>
          <p:cNvCxnSpPr/>
          <p:nvPr/>
        </p:nvCxnSpPr>
        <p:spPr>
          <a:xfrm>
            <a:off x="6688122" y="3599740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C13BCAD-1562-4DBB-8B94-73AEEBB7B8E1}"/>
              </a:ext>
            </a:extLst>
          </p:cNvPr>
          <p:cNvCxnSpPr>
            <a:cxnSpLocks/>
          </p:cNvCxnSpPr>
          <p:nvPr/>
        </p:nvCxnSpPr>
        <p:spPr>
          <a:xfrm>
            <a:off x="1196048" y="1279325"/>
            <a:ext cx="6463" cy="224632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1">
            <a:extLst>
              <a:ext uri="{FF2B5EF4-FFF2-40B4-BE49-F238E27FC236}">
                <a16:creationId xmlns:a16="http://schemas.microsoft.com/office/drawing/2014/main" id="{CDF7BFD5-AE73-44FA-A8C0-A3FC254F0627}"/>
              </a:ext>
            </a:extLst>
          </p:cNvPr>
          <p:cNvSpPr/>
          <p:nvPr/>
        </p:nvSpPr>
        <p:spPr>
          <a:xfrm>
            <a:off x="2687842" y="1717970"/>
            <a:ext cx="552357" cy="269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PMU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0" name="Rectangle 11">
            <a:extLst>
              <a:ext uri="{FF2B5EF4-FFF2-40B4-BE49-F238E27FC236}">
                <a16:creationId xmlns:a16="http://schemas.microsoft.com/office/drawing/2014/main" id="{6C8F314B-F737-4668-81DD-AAF97521BEE3}"/>
              </a:ext>
            </a:extLst>
          </p:cNvPr>
          <p:cNvSpPr/>
          <p:nvPr/>
        </p:nvSpPr>
        <p:spPr>
          <a:xfrm>
            <a:off x="2689443" y="2238765"/>
            <a:ext cx="549148" cy="268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DFA7148-A3FD-4117-8E9D-ADA0004B3419}"/>
              </a:ext>
            </a:extLst>
          </p:cNvPr>
          <p:cNvCxnSpPr>
            <a:cxnSpLocks/>
            <a:stCxn id="56" idx="0"/>
            <a:endCxn id="90" idx="2"/>
          </p:cNvCxnSpPr>
          <p:nvPr/>
        </p:nvCxnSpPr>
        <p:spPr>
          <a:xfrm flipV="1">
            <a:off x="1934814" y="2428408"/>
            <a:ext cx="7637" cy="112069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22">
            <a:extLst>
              <a:ext uri="{FF2B5EF4-FFF2-40B4-BE49-F238E27FC236}">
                <a16:creationId xmlns:a16="http://schemas.microsoft.com/office/drawing/2014/main" id="{E83C82A3-CEDC-433D-A555-23EE837E1B3F}"/>
              </a:ext>
            </a:extLst>
          </p:cNvPr>
          <p:cNvCxnSpPr>
            <a:cxnSpLocks/>
          </p:cNvCxnSpPr>
          <p:nvPr/>
        </p:nvCxnSpPr>
        <p:spPr>
          <a:xfrm flipH="1">
            <a:off x="1314778" y="2706033"/>
            <a:ext cx="292247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27">
            <a:extLst>
              <a:ext uri="{FF2B5EF4-FFF2-40B4-BE49-F238E27FC236}">
                <a16:creationId xmlns:a16="http://schemas.microsoft.com/office/drawing/2014/main" id="{6AC2EB47-A5B8-4D75-93F1-BF759C49449F}"/>
              </a:ext>
            </a:extLst>
          </p:cNvPr>
          <p:cNvCxnSpPr>
            <a:cxnSpLocks/>
          </p:cNvCxnSpPr>
          <p:nvPr/>
        </p:nvCxnSpPr>
        <p:spPr>
          <a:xfrm flipV="1">
            <a:off x="3919420" y="2498880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27">
            <a:extLst>
              <a:ext uri="{FF2B5EF4-FFF2-40B4-BE49-F238E27FC236}">
                <a16:creationId xmlns:a16="http://schemas.microsoft.com/office/drawing/2014/main" id="{BE085F91-7ADA-48F6-8638-9F3866BD96E6}"/>
              </a:ext>
            </a:extLst>
          </p:cNvPr>
          <p:cNvCxnSpPr>
            <a:cxnSpLocks/>
          </p:cNvCxnSpPr>
          <p:nvPr/>
        </p:nvCxnSpPr>
        <p:spPr>
          <a:xfrm flipV="1">
            <a:off x="2964016" y="249106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27">
            <a:extLst>
              <a:ext uri="{FF2B5EF4-FFF2-40B4-BE49-F238E27FC236}">
                <a16:creationId xmlns:a16="http://schemas.microsoft.com/office/drawing/2014/main" id="{81A89818-D324-42CE-A9A9-6DA39B253E73}"/>
              </a:ext>
            </a:extLst>
          </p:cNvPr>
          <p:cNvCxnSpPr>
            <a:cxnSpLocks/>
          </p:cNvCxnSpPr>
          <p:nvPr/>
        </p:nvCxnSpPr>
        <p:spPr>
          <a:xfrm flipV="1">
            <a:off x="2197588" y="249106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27">
            <a:extLst>
              <a:ext uri="{FF2B5EF4-FFF2-40B4-BE49-F238E27FC236}">
                <a16:creationId xmlns:a16="http://schemas.microsoft.com/office/drawing/2014/main" id="{B7CEE470-28CB-457E-8E88-DA2EA153AD38}"/>
              </a:ext>
            </a:extLst>
          </p:cNvPr>
          <p:cNvCxnSpPr>
            <a:cxnSpLocks/>
          </p:cNvCxnSpPr>
          <p:nvPr/>
        </p:nvCxnSpPr>
        <p:spPr>
          <a:xfrm flipV="1">
            <a:off x="1431729" y="1268371"/>
            <a:ext cx="0" cy="144267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2C6050EB-75F2-4DA2-9992-7FC53ABF6879}"/>
              </a:ext>
            </a:extLst>
          </p:cNvPr>
          <p:cNvSpPr txBox="1"/>
          <p:nvPr/>
        </p:nvSpPr>
        <p:spPr>
          <a:xfrm>
            <a:off x="1223669" y="2654375"/>
            <a:ext cx="91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Interconnect</a:t>
            </a:r>
          </a:p>
        </p:txBody>
      </p:sp>
      <p:cxnSp>
        <p:nvCxnSpPr>
          <p:cNvPr id="118" name="Straight Arrow Connector 27">
            <a:extLst>
              <a:ext uri="{FF2B5EF4-FFF2-40B4-BE49-F238E27FC236}">
                <a16:creationId xmlns:a16="http://schemas.microsoft.com/office/drawing/2014/main" id="{65CD56F5-A864-4F71-95CE-7D99503D73AC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2731347" y="2699683"/>
            <a:ext cx="2623" cy="17332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FFAAA87-6FED-4E87-B203-70D370F06D09}"/>
              </a:ext>
            </a:extLst>
          </p:cNvPr>
          <p:cNvSpPr/>
          <p:nvPr/>
        </p:nvSpPr>
        <p:spPr>
          <a:xfrm>
            <a:off x="1822930" y="3120293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D5AD54C-0643-4460-AD44-D7A7B13C6A1D}"/>
              </a:ext>
            </a:extLst>
          </p:cNvPr>
          <p:cNvSpPr/>
          <p:nvPr/>
        </p:nvSpPr>
        <p:spPr>
          <a:xfrm>
            <a:off x="1822930" y="3022470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1" name="Straight Arrow Connector 27">
            <a:extLst>
              <a:ext uri="{FF2B5EF4-FFF2-40B4-BE49-F238E27FC236}">
                <a16:creationId xmlns:a16="http://schemas.microsoft.com/office/drawing/2014/main" id="{D2B33F7D-EF00-483B-93C4-C7F5CF0FB096}"/>
              </a:ext>
            </a:extLst>
          </p:cNvPr>
          <p:cNvCxnSpPr>
            <a:cxnSpLocks/>
          </p:cNvCxnSpPr>
          <p:nvPr/>
        </p:nvCxnSpPr>
        <p:spPr>
          <a:xfrm flipV="1">
            <a:off x="2731347" y="3022470"/>
            <a:ext cx="2623" cy="46018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B8D3BC24-E464-43B2-93A6-C719EC6E53B1}"/>
              </a:ext>
            </a:extLst>
          </p:cNvPr>
          <p:cNvSpPr txBox="1">
            <a:spLocks/>
          </p:cNvSpPr>
          <p:nvPr/>
        </p:nvSpPr>
        <p:spPr>
          <a:xfrm>
            <a:off x="0" y="4447625"/>
            <a:ext cx="9144001" cy="452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2400" dirty="0">
                <a:solidFill>
                  <a:srgbClr val="0066FF"/>
                </a:solidFill>
              </a:rPr>
              <a:t>Planar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66FF"/>
                </a:solidFill>
              </a:rPr>
              <a:t>video</a:t>
            </a:r>
            <a:r>
              <a:rPr lang="en-US" sz="2400" dirty="0"/>
              <a:t> processing consists of three main stages: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0AE923-D1E1-4258-9C6E-1775BA3ABDA9}"/>
              </a:ext>
            </a:extLst>
          </p:cNvPr>
          <p:cNvSpPr/>
          <p:nvPr/>
        </p:nvSpPr>
        <p:spPr>
          <a:xfrm>
            <a:off x="739239" y="5004818"/>
            <a:ext cx="1948258" cy="1322517"/>
          </a:xfrm>
          <a:prstGeom prst="round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Buffering</a:t>
            </a:r>
            <a:r>
              <a:rPr lang="en-US" sz="2000" dirty="0">
                <a:solidFill>
                  <a:schemeClr val="tx1"/>
                </a:solidFill>
              </a:rPr>
              <a:t> the encoded frames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A2B4F4DC-EC50-4F77-B531-995A0D9893AF}"/>
              </a:ext>
            </a:extLst>
          </p:cNvPr>
          <p:cNvSpPr/>
          <p:nvPr/>
        </p:nvSpPr>
        <p:spPr>
          <a:xfrm>
            <a:off x="3571012" y="5004818"/>
            <a:ext cx="1948258" cy="132251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Decoding</a:t>
            </a:r>
            <a:r>
              <a:rPr lang="en-US" sz="2000" dirty="0">
                <a:solidFill>
                  <a:schemeClr val="tx1"/>
                </a:solidFill>
              </a:rPr>
              <a:t> the buffered frames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1B59E710-82E1-4D38-9448-056E750A5BDC}"/>
              </a:ext>
            </a:extLst>
          </p:cNvPr>
          <p:cNvSpPr/>
          <p:nvPr/>
        </p:nvSpPr>
        <p:spPr>
          <a:xfrm>
            <a:off x="6402785" y="5004818"/>
            <a:ext cx="1948258" cy="132251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Displaying</a:t>
            </a:r>
            <a:r>
              <a:rPr lang="en-US" sz="2000" dirty="0">
                <a:solidFill>
                  <a:schemeClr val="tx1"/>
                </a:solidFill>
              </a:rPr>
              <a:t> the decoded frames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0AC1F561-B504-4190-B427-7F9A41E98B5F}"/>
              </a:ext>
            </a:extLst>
          </p:cNvPr>
          <p:cNvSpPr/>
          <p:nvPr/>
        </p:nvSpPr>
        <p:spPr>
          <a:xfrm>
            <a:off x="739239" y="952108"/>
            <a:ext cx="1388560" cy="334651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9ED3485B-7A34-48D5-AE34-158209B93F47}"/>
              </a:ext>
            </a:extLst>
          </p:cNvPr>
          <p:cNvSpPr/>
          <p:nvPr/>
        </p:nvSpPr>
        <p:spPr>
          <a:xfrm>
            <a:off x="1555867" y="1762073"/>
            <a:ext cx="1090315" cy="2536549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FF1CA05D-FCA5-477E-86D1-907BB53F06BE}"/>
              </a:ext>
            </a:extLst>
          </p:cNvPr>
          <p:cNvSpPr/>
          <p:nvPr/>
        </p:nvSpPr>
        <p:spPr>
          <a:xfrm>
            <a:off x="3305829" y="1111922"/>
            <a:ext cx="4642123" cy="3186702"/>
          </a:xfrm>
          <a:prstGeom prst="roundRect">
            <a:avLst/>
          </a:prstGeom>
          <a:noFill/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29DBD34-015E-458E-86AC-7B7659DC4CBE}"/>
              </a:ext>
            </a:extLst>
          </p:cNvPr>
          <p:cNvSpPr/>
          <p:nvPr/>
        </p:nvSpPr>
        <p:spPr>
          <a:xfrm>
            <a:off x="2858847" y="5467770"/>
            <a:ext cx="540814" cy="45248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5" name="Arrow: Right 124">
            <a:extLst>
              <a:ext uri="{FF2B5EF4-FFF2-40B4-BE49-F238E27FC236}">
                <a16:creationId xmlns:a16="http://schemas.microsoft.com/office/drawing/2014/main" id="{78F9EA29-F2E5-48FA-88A1-8E8186C91C21}"/>
              </a:ext>
            </a:extLst>
          </p:cNvPr>
          <p:cNvSpPr/>
          <p:nvPr/>
        </p:nvSpPr>
        <p:spPr>
          <a:xfrm>
            <a:off x="5697189" y="5467770"/>
            <a:ext cx="540814" cy="45248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2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4" grpId="0" animBg="1"/>
      <p:bldP spid="105" grpId="0" animBg="1"/>
      <p:bldP spid="122" grpId="0" animBg="1"/>
      <p:bldP spid="123" grpId="0" animBg="1"/>
      <p:bldP spid="124" grpId="0" animBg="1"/>
      <p:bldP spid="8" grpId="0" animBg="1"/>
      <p:bldP spid="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279955" y="1192293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279955" y="1947221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279956" y="4994775"/>
            <a:ext cx="8422136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279402" y="2714962"/>
            <a:ext cx="8426447" cy="130025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244175" y="4241113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2" y="132335"/>
            <a:ext cx="8894603" cy="606084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1" y="1004077"/>
            <a:ext cx="7745558" cy="5183415"/>
          </a:xfrm>
        </p:spPr>
        <p:txBody>
          <a:bodyPr>
            <a:noAutofit/>
          </a:bodyPr>
          <a:lstStyle/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Overview of Mobile SoC Microarchitecture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66FF"/>
                </a:solidFill>
              </a:rPr>
              <a:t>Motivation and Goal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BurstLink</a:t>
            </a:r>
          </a:p>
          <a:p>
            <a:pPr marL="1028674" lvl="1" indent="-571486">
              <a:spcBef>
                <a:spcPts val="0"/>
              </a:spcBef>
              <a:buFont typeface="+mj-lt"/>
              <a:buAutoNum type="romanUcPeriod"/>
            </a:pPr>
            <a:r>
              <a:rPr lang="en-US" dirty="0"/>
              <a:t>Frame Buffer Bypassing 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dirty="0"/>
              <a:t>Frame Bursting 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Evaluation</a:t>
            </a:r>
            <a:endParaRPr lang="en-US" sz="2400" dirty="0"/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68999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E876-0021-4493-BAB0-47B206A8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Two Problems in Video Processing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0FBEDA-B7C2-42F9-9B07-A87A529D16D4}"/>
              </a:ext>
            </a:extLst>
          </p:cNvPr>
          <p:cNvSpPr txBox="1"/>
          <p:nvPr/>
        </p:nvSpPr>
        <p:spPr>
          <a:xfrm>
            <a:off x="149791" y="2174682"/>
            <a:ext cx="8805968" cy="975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CH" sz="2800" dirty="0">
                <a:solidFill>
                  <a:srgbClr val="0000FF"/>
                </a:solidFill>
              </a:rPr>
              <a:t>Unnecessary Data Movement</a:t>
            </a:r>
            <a:r>
              <a:rPr lang="en-US" sz="2800" dirty="0">
                <a:solidFill>
                  <a:srgbClr val="0000FF"/>
                </a:solidFill>
              </a:rPr>
              <a:t> to/from Host 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0282BF-E060-4285-A608-226081B3D85D}"/>
              </a:ext>
            </a:extLst>
          </p:cNvPr>
          <p:cNvSpPr txBox="1"/>
          <p:nvPr/>
        </p:nvSpPr>
        <p:spPr>
          <a:xfrm>
            <a:off x="149791" y="3654949"/>
            <a:ext cx="8805968" cy="975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CH" sz="2800" dirty="0">
                <a:solidFill>
                  <a:srgbClr val="C00000"/>
                </a:solidFill>
              </a:rPr>
              <a:t>Underutilization of Display Interface (</a:t>
            </a:r>
            <a:r>
              <a:rPr lang="en-CH" sz="2800" dirty="0" err="1">
                <a:solidFill>
                  <a:srgbClr val="C00000"/>
                </a:solidFill>
              </a:rPr>
              <a:t>eDP</a:t>
            </a:r>
            <a:r>
              <a:rPr lang="en-CH" sz="2800" dirty="0">
                <a:solidFill>
                  <a:srgbClr val="C00000"/>
                </a:solidFill>
              </a:rPr>
              <a:t>) Bandwidth</a:t>
            </a:r>
          </a:p>
        </p:txBody>
      </p:sp>
    </p:spTree>
    <p:extLst>
      <p:ext uri="{BB962C8B-B14F-4D97-AF65-F5344CB8AC3E}">
        <p14:creationId xmlns:p14="http://schemas.microsoft.com/office/powerpoint/2010/main" val="38697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Unnecessary Data Movement</a:t>
            </a: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94C25FA1-8121-40E6-8560-4D76FCB050D7}"/>
              </a:ext>
            </a:extLst>
          </p:cNvPr>
          <p:cNvSpPr/>
          <p:nvPr/>
        </p:nvSpPr>
        <p:spPr>
          <a:xfrm>
            <a:off x="2095722" y="2798190"/>
            <a:ext cx="1276492" cy="144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AE27723E-53DA-47C5-9CDC-70060AA162AC}"/>
              </a:ext>
            </a:extLst>
          </p:cNvPr>
          <p:cNvSpPr/>
          <p:nvPr/>
        </p:nvSpPr>
        <p:spPr>
          <a:xfrm>
            <a:off x="799388" y="1319179"/>
            <a:ext cx="3585588" cy="1729688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70296BD0-4258-4A61-9F5A-74AEC8B596F4}"/>
              </a:ext>
            </a:extLst>
          </p:cNvPr>
          <p:cNvSpPr/>
          <p:nvPr/>
        </p:nvSpPr>
        <p:spPr>
          <a:xfrm>
            <a:off x="6126443" y="1389478"/>
            <a:ext cx="1388136" cy="2242233"/>
          </a:xfrm>
          <a:prstGeom prst="roundRect">
            <a:avLst>
              <a:gd name="adj" fmla="val 12309"/>
            </a:avLst>
          </a:prstGeom>
          <a:solidFill>
            <a:schemeClr val="bg1">
              <a:lumMod val="8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E22404-B1BD-418D-99AB-9CA377DFEF2F}"/>
              </a:ext>
            </a:extLst>
          </p:cNvPr>
          <p:cNvSpPr/>
          <p:nvPr/>
        </p:nvSpPr>
        <p:spPr>
          <a:xfrm>
            <a:off x="1631052" y="1841087"/>
            <a:ext cx="972911" cy="584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 Decoder (</a:t>
            </a:r>
            <a:r>
              <a:rPr lang="en-US" sz="1100" i="1" dirty="0">
                <a:solidFill>
                  <a:schemeClr val="tx1"/>
                </a:solidFill>
              </a:rPr>
              <a:t>VD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1D4FD6-45D0-41D0-8C1D-F8D6340FAF79}"/>
              </a:ext>
            </a:extLst>
          </p:cNvPr>
          <p:cNvSpPr/>
          <p:nvPr/>
        </p:nvSpPr>
        <p:spPr>
          <a:xfrm>
            <a:off x="3347419" y="1841086"/>
            <a:ext cx="949067" cy="58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Display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Controller (</a:t>
            </a:r>
            <a:r>
              <a:rPr lang="en-US" sz="1100" i="1" dirty="0">
                <a:solidFill>
                  <a:schemeClr val="tx1"/>
                </a:solidFill>
              </a:rPr>
              <a:t>DC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87A570-C901-4798-9CDF-F31C1F4DE094}"/>
              </a:ext>
            </a:extLst>
          </p:cNvPr>
          <p:cNvSpPr/>
          <p:nvPr/>
        </p:nvSpPr>
        <p:spPr>
          <a:xfrm>
            <a:off x="960466" y="3413911"/>
            <a:ext cx="2821083" cy="646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095022-24CB-41C3-9881-009B49CD4401}"/>
              </a:ext>
            </a:extLst>
          </p:cNvPr>
          <p:cNvCxnSpPr>
            <a:cxnSpLocks/>
          </p:cNvCxnSpPr>
          <p:nvPr/>
        </p:nvCxnSpPr>
        <p:spPr>
          <a:xfrm flipV="1">
            <a:off x="3669968" y="2425640"/>
            <a:ext cx="0" cy="104864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4">
            <a:extLst>
              <a:ext uri="{FF2B5EF4-FFF2-40B4-BE49-F238E27FC236}">
                <a16:creationId xmlns:a16="http://schemas.microsoft.com/office/drawing/2014/main" id="{91163303-24CA-48FC-91DE-A49CFA37C18B}"/>
              </a:ext>
            </a:extLst>
          </p:cNvPr>
          <p:cNvSpPr/>
          <p:nvPr/>
        </p:nvSpPr>
        <p:spPr>
          <a:xfrm>
            <a:off x="6011505" y="1312099"/>
            <a:ext cx="1592589" cy="2694581"/>
          </a:xfrm>
          <a:prstGeom prst="roundRect">
            <a:avLst>
              <a:gd name="adj" fmla="val 950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Left-right Arrow 138">
            <a:extLst>
              <a:ext uri="{FF2B5EF4-FFF2-40B4-BE49-F238E27FC236}">
                <a16:creationId xmlns:a16="http://schemas.microsoft.com/office/drawing/2014/main" id="{50C2258A-16C6-46EA-A035-91B0DA18B58E}"/>
              </a:ext>
            </a:extLst>
          </p:cNvPr>
          <p:cNvSpPr/>
          <p:nvPr/>
        </p:nvSpPr>
        <p:spPr>
          <a:xfrm>
            <a:off x="4289605" y="2031195"/>
            <a:ext cx="1741495" cy="462565"/>
          </a:xfrm>
          <a:prstGeom prst="leftRightArrow">
            <a:avLst>
              <a:gd name="adj1" fmla="val 43812"/>
              <a:gd name="adj2" fmla="val 4226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DCF786-0891-4B50-8DBE-CAFEB3EFA61D}"/>
              </a:ext>
            </a:extLst>
          </p:cNvPr>
          <p:cNvSpPr/>
          <p:nvPr/>
        </p:nvSpPr>
        <p:spPr>
          <a:xfrm>
            <a:off x="6171293" y="3689574"/>
            <a:ext cx="1217591" cy="241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LCD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Display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587572-BB28-4408-BECB-8E56D7FC8200}"/>
              </a:ext>
            </a:extLst>
          </p:cNvPr>
          <p:cNvSpPr/>
          <p:nvPr/>
        </p:nvSpPr>
        <p:spPr>
          <a:xfrm>
            <a:off x="6171295" y="3280719"/>
            <a:ext cx="1217589" cy="2418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LCD Interface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ED8AF-4B6B-41D1-A928-7D93AA3C40A5}"/>
              </a:ext>
            </a:extLst>
          </p:cNvPr>
          <p:cNvSpPr/>
          <p:nvPr/>
        </p:nvSpPr>
        <p:spPr>
          <a:xfrm>
            <a:off x="6230681" y="2041529"/>
            <a:ext cx="902692" cy="4625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Receiver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195248-E7CF-4079-9F57-428C8C306721}"/>
              </a:ext>
            </a:extLst>
          </p:cNvPr>
          <p:cNvSpPr/>
          <p:nvPr/>
        </p:nvSpPr>
        <p:spPr>
          <a:xfrm>
            <a:off x="6171297" y="2808252"/>
            <a:ext cx="1297103" cy="2675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100" dirty="0"/>
              <a:t>Pixel Formatter (PF)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C8A1FF-2CB7-413D-A659-56AB1B5CA50A}"/>
              </a:ext>
            </a:extLst>
          </p:cNvPr>
          <p:cNvCxnSpPr>
            <a:cxnSpLocks/>
          </p:cNvCxnSpPr>
          <p:nvPr/>
        </p:nvCxnSpPr>
        <p:spPr>
          <a:xfrm>
            <a:off x="7268818" y="1987908"/>
            <a:ext cx="0" cy="82034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80CF95-114E-40AD-8287-45E5E9A7B1CE}"/>
              </a:ext>
            </a:extLst>
          </p:cNvPr>
          <p:cNvCxnSpPr>
            <a:cxnSpLocks/>
          </p:cNvCxnSpPr>
          <p:nvPr/>
        </p:nvCxnSpPr>
        <p:spPr>
          <a:xfrm>
            <a:off x="6688122" y="2510589"/>
            <a:ext cx="0" cy="293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51E8F6-AA11-4DEA-9C8E-45E3D46C33EE}"/>
              </a:ext>
            </a:extLst>
          </p:cNvPr>
          <p:cNvCxnSpPr/>
          <p:nvPr/>
        </p:nvCxnSpPr>
        <p:spPr>
          <a:xfrm>
            <a:off x="6682026" y="3090700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59E0AA5-EF0E-4A90-9FE0-26780DFF97FD}"/>
              </a:ext>
            </a:extLst>
          </p:cNvPr>
          <p:cNvSpPr txBox="1"/>
          <p:nvPr/>
        </p:nvSpPr>
        <p:spPr>
          <a:xfrm>
            <a:off x="5047666" y="2125265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eDP</a:t>
            </a:r>
            <a:r>
              <a:rPr lang="en-US" sz="1200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FE931F-3633-4869-920D-4299EF26B0E3}"/>
              </a:ext>
            </a:extLst>
          </p:cNvPr>
          <p:cNvSpPr txBox="1"/>
          <p:nvPr/>
        </p:nvSpPr>
        <p:spPr>
          <a:xfrm>
            <a:off x="2686559" y="958577"/>
            <a:ext cx="155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Processor</a:t>
            </a:r>
            <a:endParaRPr lang="en-US" b="1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4975A5-F38A-443D-AE6A-C8E44E84AB22}"/>
              </a:ext>
            </a:extLst>
          </p:cNvPr>
          <p:cNvSpPr txBox="1"/>
          <p:nvPr/>
        </p:nvSpPr>
        <p:spPr>
          <a:xfrm>
            <a:off x="6011501" y="958617"/>
            <a:ext cx="159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Display Panel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D4DFA0-2A91-4D2D-9498-351D3FC80E46}"/>
              </a:ext>
            </a:extLst>
          </p:cNvPr>
          <p:cNvSpPr/>
          <p:nvPr/>
        </p:nvSpPr>
        <p:spPr>
          <a:xfrm>
            <a:off x="3496660" y="2250039"/>
            <a:ext cx="678007" cy="165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E61906-409A-4B7A-A170-561538D1880C}"/>
              </a:ext>
            </a:extLst>
          </p:cNvPr>
          <p:cNvSpPr/>
          <p:nvPr/>
        </p:nvSpPr>
        <p:spPr>
          <a:xfrm>
            <a:off x="3733099" y="3579741"/>
            <a:ext cx="7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/>
              <a:t>DRAM</a:t>
            </a:r>
            <a:endParaRPr lang="en-US" b="1" i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C287AD-9101-4D37-A797-BDC04063D9E3}"/>
              </a:ext>
            </a:extLst>
          </p:cNvPr>
          <p:cNvSpPr/>
          <p:nvPr/>
        </p:nvSpPr>
        <p:spPr>
          <a:xfrm>
            <a:off x="2402515" y="3474282"/>
            <a:ext cx="132118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23E4FED-ADF0-43C5-B7D9-BE9782E6A9E1}"/>
              </a:ext>
            </a:extLst>
          </p:cNvPr>
          <p:cNvSpPr/>
          <p:nvPr/>
        </p:nvSpPr>
        <p:spPr>
          <a:xfrm>
            <a:off x="1386674" y="3474638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651650-C201-4CFC-BCEC-99759DA46F71}"/>
              </a:ext>
            </a:extLst>
          </p:cNvPr>
          <p:cNvSpPr txBox="1"/>
          <p:nvPr/>
        </p:nvSpPr>
        <p:spPr>
          <a:xfrm>
            <a:off x="1562219" y="3344686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D05E6B-C191-4F60-97EB-2B1C53D77D92}"/>
              </a:ext>
            </a:extLst>
          </p:cNvPr>
          <p:cNvSpPr/>
          <p:nvPr/>
        </p:nvSpPr>
        <p:spPr>
          <a:xfrm>
            <a:off x="1541926" y="1351961"/>
            <a:ext cx="1739867" cy="23145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CPU (application)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BAF998-5C1E-4734-989C-4C57118239A7}"/>
              </a:ext>
            </a:extLst>
          </p:cNvPr>
          <p:cNvSpPr txBox="1"/>
          <p:nvPr/>
        </p:nvSpPr>
        <p:spPr>
          <a:xfrm>
            <a:off x="1567275" y="3566776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96AA63-2BD4-4038-BC41-0EE54060D515}"/>
              </a:ext>
            </a:extLst>
          </p:cNvPr>
          <p:cNvSpPr/>
          <p:nvPr/>
        </p:nvSpPr>
        <p:spPr>
          <a:xfrm>
            <a:off x="1812623" y="3474282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87AB79-E097-4FBC-98C7-921FC16AFB6A}"/>
              </a:ext>
            </a:extLst>
          </p:cNvPr>
          <p:cNvSpPr/>
          <p:nvPr/>
        </p:nvSpPr>
        <p:spPr>
          <a:xfrm>
            <a:off x="1849116" y="349621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F4F80A-59EA-4374-8811-BE618FBFD4E9}"/>
              </a:ext>
            </a:extLst>
          </p:cNvPr>
          <p:cNvSpPr/>
          <p:nvPr/>
        </p:nvSpPr>
        <p:spPr>
          <a:xfrm>
            <a:off x="6301072" y="1594303"/>
            <a:ext cx="1152083" cy="3892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Remote Frame         </a:t>
            </a:r>
          </a:p>
          <a:p>
            <a:r>
              <a:rPr lang="en-US" sz="1100" dirty="0"/>
              <a:t>Buffer (RFB)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F0EA39-E4CB-4225-81BF-34EE9AB7F48B}"/>
              </a:ext>
            </a:extLst>
          </p:cNvPr>
          <p:cNvSpPr txBox="1"/>
          <p:nvPr/>
        </p:nvSpPr>
        <p:spPr>
          <a:xfrm>
            <a:off x="1799808" y="3489862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4CDDAC8-9418-4B7A-8AA9-CE5B6BA74DDE}"/>
              </a:ext>
            </a:extLst>
          </p:cNvPr>
          <p:cNvCxnSpPr>
            <a:cxnSpLocks/>
          </p:cNvCxnSpPr>
          <p:nvPr/>
        </p:nvCxnSpPr>
        <p:spPr>
          <a:xfrm flipH="1">
            <a:off x="2550600" y="2432806"/>
            <a:ext cx="7637" cy="10874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E238E5-5B2A-4243-9CC3-EE9ECDF11009}"/>
              </a:ext>
            </a:extLst>
          </p:cNvPr>
          <p:cNvSpPr txBox="1"/>
          <p:nvPr/>
        </p:nvSpPr>
        <p:spPr>
          <a:xfrm>
            <a:off x="6533468" y="1330024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T-con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5F3A3A2-B4CC-4953-93B6-CAAAEDC7AC6B}"/>
              </a:ext>
            </a:extLst>
          </p:cNvPr>
          <p:cNvSpPr/>
          <p:nvPr/>
        </p:nvSpPr>
        <p:spPr>
          <a:xfrm>
            <a:off x="1961279" y="349621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76DAFA0-A055-4783-9A07-AE81187C85FB}"/>
              </a:ext>
            </a:extLst>
          </p:cNvPr>
          <p:cNvSpPr/>
          <p:nvPr/>
        </p:nvSpPr>
        <p:spPr>
          <a:xfrm>
            <a:off x="1849116" y="357351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D7AC28-D059-4EFE-80B3-AAFABDDF6BD2}"/>
              </a:ext>
            </a:extLst>
          </p:cNvPr>
          <p:cNvSpPr/>
          <p:nvPr/>
        </p:nvSpPr>
        <p:spPr>
          <a:xfrm>
            <a:off x="1961279" y="357351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A9ECDF6-7650-4D7A-87C4-0EA53FCA3324}"/>
              </a:ext>
            </a:extLst>
          </p:cNvPr>
          <p:cNvSpPr/>
          <p:nvPr/>
        </p:nvSpPr>
        <p:spPr>
          <a:xfrm>
            <a:off x="1849116" y="3684150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415FAF-EA29-41B5-82A8-99F30F73D522}"/>
              </a:ext>
            </a:extLst>
          </p:cNvPr>
          <p:cNvSpPr/>
          <p:nvPr/>
        </p:nvSpPr>
        <p:spPr>
          <a:xfrm>
            <a:off x="1961279" y="3684150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4E5660-033D-4D89-BCAF-5BFB613BCEE0}"/>
              </a:ext>
            </a:extLst>
          </p:cNvPr>
          <p:cNvSpPr/>
          <p:nvPr/>
        </p:nvSpPr>
        <p:spPr>
          <a:xfrm>
            <a:off x="1849116" y="376421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955EA67-0574-4FA2-BA20-AFFCF2414915}"/>
              </a:ext>
            </a:extLst>
          </p:cNvPr>
          <p:cNvSpPr/>
          <p:nvPr/>
        </p:nvSpPr>
        <p:spPr>
          <a:xfrm>
            <a:off x="1961279" y="376421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AAEA7FB-2D0B-46E2-AF1D-7783C457A1BF}"/>
              </a:ext>
            </a:extLst>
          </p:cNvPr>
          <p:cNvSpPr/>
          <p:nvPr/>
        </p:nvSpPr>
        <p:spPr>
          <a:xfrm>
            <a:off x="1102140" y="3792742"/>
            <a:ext cx="11288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Encoded Frames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8CB4902-CBC2-490B-8602-21EFF95A6989}"/>
              </a:ext>
            </a:extLst>
          </p:cNvPr>
          <p:cNvSpPr/>
          <p:nvPr/>
        </p:nvSpPr>
        <p:spPr>
          <a:xfrm>
            <a:off x="2526705" y="3815867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Frame Buffer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AB71BA-0F16-473A-A229-94F26CEAD116}"/>
              </a:ext>
            </a:extLst>
          </p:cNvPr>
          <p:cNvSpPr/>
          <p:nvPr/>
        </p:nvSpPr>
        <p:spPr>
          <a:xfrm>
            <a:off x="2435717" y="2435666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12225D4-EB9B-4761-9511-8C779334AC82}"/>
              </a:ext>
            </a:extLst>
          </p:cNvPr>
          <p:cNvSpPr/>
          <p:nvPr/>
        </p:nvSpPr>
        <p:spPr>
          <a:xfrm>
            <a:off x="2497983" y="352029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335042-6ECD-4A9F-90A4-E4CF3F98C0E2}"/>
              </a:ext>
            </a:extLst>
          </p:cNvPr>
          <p:cNvSpPr/>
          <p:nvPr/>
        </p:nvSpPr>
        <p:spPr>
          <a:xfrm>
            <a:off x="2674493" y="352029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A0D6DFE-DB4B-4259-85A6-F21F6C509FFC}"/>
              </a:ext>
            </a:extLst>
          </p:cNvPr>
          <p:cNvSpPr/>
          <p:nvPr/>
        </p:nvSpPr>
        <p:spPr>
          <a:xfrm>
            <a:off x="3084663" y="352029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14D743-4E7F-4F46-BAE6-2FCB35EAA13B}"/>
              </a:ext>
            </a:extLst>
          </p:cNvPr>
          <p:cNvSpPr/>
          <p:nvPr/>
        </p:nvSpPr>
        <p:spPr>
          <a:xfrm>
            <a:off x="3261173" y="352029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45C400D-1113-42C3-AB51-BE3685374CB9}"/>
              </a:ext>
            </a:extLst>
          </p:cNvPr>
          <p:cNvSpPr/>
          <p:nvPr/>
        </p:nvSpPr>
        <p:spPr>
          <a:xfrm>
            <a:off x="3437683" y="352029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17BB4EC-A357-4E14-B305-FB74D31DD599}"/>
              </a:ext>
            </a:extLst>
          </p:cNvPr>
          <p:cNvSpPr/>
          <p:nvPr/>
        </p:nvSpPr>
        <p:spPr>
          <a:xfrm>
            <a:off x="2497983" y="3680508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ACC9F14-3515-43BF-8178-8FBBB0D24196}"/>
              </a:ext>
            </a:extLst>
          </p:cNvPr>
          <p:cNvSpPr/>
          <p:nvPr/>
        </p:nvSpPr>
        <p:spPr>
          <a:xfrm>
            <a:off x="2674493" y="3680508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08C2D06-E6B2-42F1-941A-2F9DE5ECE414}"/>
              </a:ext>
            </a:extLst>
          </p:cNvPr>
          <p:cNvSpPr/>
          <p:nvPr/>
        </p:nvSpPr>
        <p:spPr>
          <a:xfrm>
            <a:off x="3084663" y="3680508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F7B07AC-6D9D-4E11-8236-2CE1521F7EF5}"/>
              </a:ext>
            </a:extLst>
          </p:cNvPr>
          <p:cNvSpPr/>
          <p:nvPr/>
        </p:nvSpPr>
        <p:spPr>
          <a:xfrm>
            <a:off x="3261173" y="3680508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716B2A7-7923-4799-8C68-CA67479F81F0}"/>
              </a:ext>
            </a:extLst>
          </p:cNvPr>
          <p:cNvSpPr/>
          <p:nvPr/>
        </p:nvSpPr>
        <p:spPr>
          <a:xfrm>
            <a:off x="3437683" y="3680508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FCDC71E-7507-4A35-9B53-249AEF8ACA37}"/>
              </a:ext>
            </a:extLst>
          </p:cNvPr>
          <p:cNvSpPr txBox="1"/>
          <p:nvPr/>
        </p:nvSpPr>
        <p:spPr>
          <a:xfrm>
            <a:off x="2774431" y="3456900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>
                <a:solidFill>
                  <a:schemeClr val="bg1"/>
                </a:solidFill>
              </a:rPr>
              <a:t>…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FA6C2D0-91FF-4185-A567-5B950A54DB99}"/>
              </a:ext>
            </a:extLst>
          </p:cNvPr>
          <p:cNvSpPr/>
          <p:nvPr/>
        </p:nvSpPr>
        <p:spPr>
          <a:xfrm>
            <a:off x="1845548" y="2269922"/>
            <a:ext cx="742735" cy="1053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C570A70-9D63-473B-A2F0-BA8DB2781898}"/>
              </a:ext>
            </a:extLst>
          </p:cNvPr>
          <p:cNvSpPr/>
          <p:nvPr/>
        </p:nvSpPr>
        <p:spPr>
          <a:xfrm>
            <a:off x="2021720" y="229277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70DBA5C-7AC0-4769-AF93-668A9602D4FA}"/>
              </a:ext>
            </a:extLst>
          </p:cNvPr>
          <p:cNvSpPr/>
          <p:nvPr/>
        </p:nvSpPr>
        <p:spPr>
          <a:xfrm>
            <a:off x="2131808" y="229277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6A25F01-33FB-4D48-9FF9-503ACDFA74CD}"/>
              </a:ext>
            </a:extLst>
          </p:cNvPr>
          <p:cNvSpPr/>
          <p:nvPr/>
        </p:nvSpPr>
        <p:spPr>
          <a:xfrm>
            <a:off x="2355895" y="229277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0B6F4C1-899C-4804-B4A9-90BAFE72DD88}"/>
              </a:ext>
            </a:extLst>
          </p:cNvPr>
          <p:cNvSpPr/>
          <p:nvPr/>
        </p:nvSpPr>
        <p:spPr>
          <a:xfrm>
            <a:off x="2466887" y="229277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05BBD4C-F819-4AE0-9637-3F7D3162A24E}"/>
              </a:ext>
            </a:extLst>
          </p:cNvPr>
          <p:cNvSpPr txBox="1"/>
          <p:nvPr/>
        </p:nvSpPr>
        <p:spPr>
          <a:xfrm>
            <a:off x="2131804" y="2158419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21C145D-7BEF-4897-AE3A-1798D712C219}"/>
              </a:ext>
            </a:extLst>
          </p:cNvPr>
          <p:cNvSpPr/>
          <p:nvPr/>
        </p:nvSpPr>
        <p:spPr>
          <a:xfrm>
            <a:off x="960466" y="1026149"/>
            <a:ext cx="859464" cy="17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Network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Rounded Rectangle 3">
            <a:extLst>
              <a:ext uri="{FF2B5EF4-FFF2-40B4-BE49-F238E27FC236}">
                <a16:creationId xmlns:a16="http://schemas.microsoft.com/office/drawing/2014/main" id="{A2630124-E3CD-49FB-AE61-1A19AFB72205}"/>
              </a:ext>
            </a:extLst>
          </p:cNvPr>
          <p:cNvSpPr/>
          <p:nvPr/>
        </p:nvSpPr>
        <p:spPr>
          <a:xfrm>
            <a:off x="919985" y="984553"/>
            <a:ext cx="947003" cy="308391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BAA57B1-EFDB-4ED0-A375-374C16110E3B}"/>
              </a:ext>
            </a:extLst>
          </p:cNvPr>
          <p:cNvSpPr txBox="1"/>
          <p:nvPr/>
        </p:nvSpPr>
        <p:spPr>
          <a:xfrm>
            <a:off x="1706192" y="961510"/>
            <a:ext cx="93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Chipset</a:t>
            </a:r>
            <a:endParaRPr lang="en-US" b="1" i="1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1C8CEB-14D2-469B-9486-1C77A12D263A}"/>
              </a:ext>
            </a:extLst>
          </p:cNvPr>
          <p:cNvSpPr/>
          <p:nvPr/>
        </p:nvSpPr>
        <p:spPr>
          <a:xfrm>
            <a:off x="1081312" y="1216130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1A0F707-D10C-49E2-934D-41F762194036}"/>
              </a:ext>
            </a:extLst>
          </p:cNvPr>
          <p:cNvCxnSpPr>
            <a:cxnSpLocks/>
          </p:cNvCxnSpPr>
          <p:nvPr/>
        </p:nvCxnSpPr>
        <p:spPr>
          <a:xfrm flipV="1">
            <a:off x="2831400" y="2432437"/>
            <a:ext cx="0" cy="10655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3A57C73-ADF6-4091-9697-FACB99F379CF}"/>
              </a:ext>
            </a:extLst>
          </p:cNvPr>
          <p:cNvCxnSpPr>
            <a:cxnSpLocks/>
          </p:cNvCxnSpPr>
          <p:nvPr/>
        </p:nvCxnSpPr>
        <p:spPr>
          <a:xfrm>
            <a:off x="3137296" y="2422330"/>
            <a:ext cx="0" cy="11012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D60F485-69D1-453A-A9E5-BD9442171F02}"/>
              </a:ext>
            </a:extLst>
          </p:cNvPr>
          <p:cNvCxnSpPr/>
          <p:nvPr/>
        </p:nvCxnSpPr>
        <p:spPr>
          <a:xfrm>
            <a:off x="6688122" y="3524923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C13BCAD-1562-4DBB-8B94-73AEEBB7B8E1}"/>
              </a:ext>
            </a:extLst>
          </p:cNvPr>
          <p:cNvCxnSpPr>
            <a:cxnSpLocks/>
          </p:cNvCxnSpPr>
          <p:nvPr/>
        </p:nvCxnSpPr>
        <p:spPr>
          <a:xfrm>
            <a:off x="1196048" y="1204508"/>
            <a:ext cx="6463" cy="224632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1">
            <a:extLst>
              <a:ext uri="{FF2B5EF4-FFF2-40B4-BE49-F238E27FC236}">
                <a16:creationId xmlns:a16="http://schemas.microsoft.com/office/drawing/2014/main" id="{CDF7BFD5-AE73-44FA-A8C0-A3FC254F0627}"/>
              </a:ext>
            </a:extLst>
          </p:cNvPr>
          <p:cNvSpPr/>
          <p:nvPr/>
        </p:nvSpPr>
        <p:spPr>
          <a:xfrm>
            <a:off x="2687842" y="1643153"/>
            <a:ext cx="552357" cy="269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PMU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C6CF21A-0D97-4048-A8D8-93F7218396C5}"/>
              </a:ext>
            </a:extLst>
          </p:cNvPr>
          <p:cNvSpPr/>
          <p:nvPr/>
        </p:nvSpPr>
        <p:spPr>
          <a:xfrm>
            <a:off x="1849116" y="349817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1">
            <a:extLst>
              <a:ext uri="{FF2B5EF4-FFF2-40B4-BE49-F238E27FC236}">
                <a16:creationId xmlns:a16="http://schemas.microsoft.com/office/drawing/2014/main" id="{6C8F314B-F737-4668-81DD-AAF97521BEE3}"/>
              </a:ext>
            </a:extLst>
          </p:cNvPr>
          <p:cNvSpPr/>
          <p:nvPr/>
        </p:nvSpPr>
        <p:spPr>
          <a:xfrm>
            <a:off x="2689443" y="2163948"/>
            <a:ext cx="549148" cy="268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DFA7148-A3FD-4117-8E9D-ADA0004B3419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1934814" y="2353591"/>
            <a:ext cx="7637" cy="112069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22">
            <a:extLst>
              <a:ext uri="{FF2B5EF4-FFF2-40B4-BE49-F238E27FC236}">
                <a16:creationId xmlns:a16="http://schemas.microsoft.com/office/drawing/2014/main" id="{E83C82A3-CEDC-433D-A555-23EE837E1B3F}"/>
              </a:ext>
            </a:extLst>
          </p:cNvPr>
          <p:cNvCxnSpPr>
            <a:cxnSpLocks/>
          </p:cNvCxnSpPr>
          <p:nvPr/>
        </p:nvCxnSpPr>
        <p:spPr>
          <a:xfrm flipH="1">
            <a:off x="1314778" y="2631216"/>
            <a:ext cx="292247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27">
            <a:extLst>
              <a:ext uri="{FF2B5EF4-FFF2-40B4-BE49-F238E27FC236}">
                <a16:creationId xmlns:a16="http://schemas.microsoft.com/office/drawing/2014/main" id="{6AC2EB47-A5B8-4D75-93F1-BF759C49449F}"/>
              </a:ext>
            </a:extLst>
          </p:cNvPr>
          <p:cNvCxnSpPr>
            <a:cxnSpLocks/>
          </p:cNvCxnSpPr>
          <p:nvPr/>
        </p:nvCxnSpPr>
        <p:spPr>
          <a:xfrm flipV="1">
            <a:off x="3919420" y="2424063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27">
            <a:extLst>
              <a:ext uri="{FF2B5EF4-FFF2-40B4-BE49-F238E27FC236}">
                <a16:creationId xmlns:a16="http://schemas.microsoft.com/office/drawing/2014/main" id="{BE085F91-7ADA-48F6-8638-9F3866BD96E6}"/>
              </a:ext>
            </a:extLst>
          </p:cNvPr>
          <p:cNvCxnSpPr>
            <a:cxnSpLocks/>
          </p:cNvCxnSpPr>
          <p:nvPr/>
        </p:nvCxnSpPr>
        <p:spPr>
          <a:xfrm flipV="1">
            <a:off x="2964016" y="2416249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27">
            <a:extLst>
              <a:ext uri="{FF2B5EF4-FFF2-40B4-BE49-F238E27FC236}">
                <a16:creationId xmlns:a16="http://schemas.microsoft.com/office/drawing/2014/main" id="{81A89818-D324-42CE-A9A9-6DA39B253E73}"/>
              </a:ext>
            </a:extLst>
          </p:cNvPr>
          <p:cNvCxnSpPr>
            <a:cxnSpLocks/>
          </p:cNvCxnSpPr>
          <p:nvPr/>
        </p:nvCxnSpPr>
        <p:spPr>
          <a:xfrm flipV="1">
            <a:off x="2197588" y="2416249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27">
            <a:extLst>
              <a:ext uri="{FF2B5EF4-FFF2-40B4-BE49-F238E27FC236}">
                <a16:creationId xmlns:a16="http://schemas.microsoft.com/office/drawing/2014/main" id="{B7CEE470-28CB-457E-8E88-DA2EA153AD38}"/>
              </a:ext>
            </a:extLst>
          </p:cNvPr>
          <p:cNvCxnSpPr>
            <a:cxnSpLocks/>
          </p:cNvCxnSpPr>
          <p:nvPr/>
        </p:nvCxnSpPr>
        <p:spPr>
          <a:xfrm flipV="1">
            <a:off x="1431729" y="1193554"/>
            <a:ext cx="0" cy="144267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2C6050EB-75F2-4DA2-9992-7FC53ABF6879}"/>
              </a:ext>
            </a:extLst>
          </p:cNvPr>
          <p:cNvSpPr txBox="1"/>
          <p:nvPr/>
        </p:nvSpPr>
        <p:spPr>
          <a:xfrm>
            <a:off x="1223669" y="2579558"/>
            <a:ext cx="91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Interconnect</a:t>
            </a:r>
          </a:p>
        </p:txBody>
      </p:sp>
      <p:cxnSp>
        <p:nvCxnSpPr>
          <p:cNvPr id="118" name="Straight Arrow Connector 27">
            <a:extLst>
              <a:ext uri="{FF2B5EF4-FFF2-40B4-BE49-F238E27FC236}">
                <a16:creationId xmlns:a16="http://schemas.microsoft.com/office/drawing/2014/main" id="{65CD56F5-A864-4F71-95CE-7D99503D73AC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2731347" y="2624866"/>
            <a:ext cx="2623" cy="17332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27">
            <a:extLst>
              <a:ext uri="{FF2B5EF4-FFF2-40B4-BE49-F238E27FC236}">
                <a16:creationId xmlns:a16="http://schemas.microsoft.com/office/drawing/2014/main" id="{D2B33F7D-EF00-483B-93C4-C7F5CF0FB096}"/>
              </a:ext>
            </a:extLst>
          </p:cNvPr>
          <p:cNvCxnSpPr>
            <a:cxnSpLocks/>
          </p:cNvCxnSpPr>
          <p:nvPr/>
        </p:nvCxnSpPr>
        <p:spPr>
          <a:xfrm flipV="1">
            <a:off x="2731347" y="2947653"/>
            <a:ext cx="2623" cy="46018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B8D3BC24-E464-43B2-93A6-C719EC6E53B1}"/>
              </a:ext>
            </a:extLst>
          </p:cNvPr>
          <p:cNvSpPr txBox="1">
            <a:spLocks/>
          </p:cNvSpPr>
          <p:nvPr/>
        </p:nvSpPr>
        <p:spPr>
          <a:xfrm>
            <a:off x="141069" y="4253384"/>
            <a:ext cx="8861862" cy="240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400" dirty="0"/>
              <a:t>In current video processing schemes, the video decoder </a:t>
            </a:r>
            <a:r>
              <a:rPr lang="en-US" sz="2400" dirty="0">
                <a:solidFill>
                  <a:schemeClr val="accent2"/>
                </a:solidFill>
              </a:rPr>
              <a:t>stores each decoded frame</a:t>
            </a:r>
            <a:r>
              <a:rPr lang="en-US" sz="2400" dirty="0"/>
              <a:t> into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frame buffer in the host DRAM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/>
              <a:t>This is necessary </a:t>
            </a:r>
            <a:r>
              <a:rPr lang="en-US" sz="2000" dirty="0">
                <a:solidFill>
                  <a:srgbClr val="C00000"/>
                </a:solidFill>
              </a:rPr>
              <a:t>only when other planes exist </a:t>
            </a:r>
            <a:r>
              <a:rPr lang="en-US" sz="2000" dirty="0"/>
              <a:t>in addition to the video plane (e.g., background, application-graphic plane, and cursor)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/>
              <a:t>DC reads the data chunk from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each plane’s frame buffer</a:t>
            </a:r>
            <a:r>
              <a:rPr lang="en-US" sz="2000" dirty="0"/>
              <a:t>, generates one </a:t>
            </a:r>
            <a:r>
              <a:rPr lang="en-US" sz="2000" dirty="0">
                <a:solidFill>
                  <a:srgbClr val="0066FF"/>
                </a:solidFill>
              </a:rPr>
              <a:t>composite chunk </a:t>
            </a:r>
            <a:r>
              <a:rPr lang="en-US" sz="2000" dirty="0"/>
              <a:t>out of them, and sends the composite chunk to the display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282A1B3-4374-4CB0-9E73-EC2BD9DE58AB}"/>
              </a:ext>
            </a:extLst>
          </p:cNvPr>
          <p:cNvSpPr/>
          <p:nvPr/>
        </p:nvSpPr>
        <p:spPr>
          <a:xfrm>
            <a:off x="3604195" y="3508456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883E988-79C4-4D55-A5DC-77AC325A828A}"/>
              </a:ext>
            </a:extLst>
          </p:cNvPr>
          <p:cNvSpPr/>
          <p:nvPr/>
        </p:nvSpPr>
        <p:spPr>
          <a:xfrm>
            <a:off x="3741500" y="2286049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A821CCD-1C22-4371-99DB-1E07641942EC}"/>
              </a:ext>
            </a:extLst>
          </p:cNvPr>
          <p:cNvSpPr/>
          <p:nvPr/>
        </p:nvSpPr>
        <p:spPr>
          <a:xfrm>
            <a:off x="3901281" y="2286049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F7E65FB-F32B-4FA5-A327-B45A2EA2B72B}"/>
              </a:ext>
            </a:extLst>
          </p:cNvPr>
          <p:cNvSpPr/>
          <p:nvPr/>
        </p:nvSpPr>
        <p:spPr>
          <a:xfrm>
            <a:off x="4051940" y="2286049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A1EFE41-656A-404F-9BEE-E8F2E19FB504}"/>
              </a:ext>
            </a:extLst>
          </p:cNvPr>
          <p:cNvSpPr/>
          <p:nvPr/>
        </p:nvSpPr>
        <p:spPr>
          <a:xfrm>
            <a:off x="3519201" y="2244309"/>
            <a:ext cx="678007" cy="16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Buffer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8878315-8A1E-4373-8DE2-BD67AAEC6642}"/>
              </a:ext>
            </a:extLst>
          </p:cNvPr>
          <p:cNvSpPr/>
          <p:nvPr/>
        </p:nvSpPr>
        <p:spPr>
          <a:xfrm>
            <a:off x="6664781" y="2812662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F99F081-3E33-4C01-896E-8756F5EDA610}"/>
              </a:ext>
            </a:extLst>
          </p:cNvPr>
          <p:cNvSpPr/>
          <p:nvPr/>
        </p:nvSpPr>
        <p:spPr>
          <a:xfrm>
            <a:off x="6671131" y="2819012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35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2000" accel="25200" decel="252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3.61111E-6 0.32871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00486 -0.1754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877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2000" accel="25000" decel="2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0677 0.1581 " pathEditMode="relative" rAng="0" ptsTypes="AA">
                                      <p:cBhvr>
                                        <p:cTn id="54" dur="8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789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00086 -0.17916 " pathEditMode="relative" rAng="0" ptsTypes="AA">
                                      <p:cBhvr>
                                        <p:cTn id="84" dur="1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895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00"/>
                            </p:stCondLst>
                            <p:childTnLst>
                              <p:par>
                                <p:cTn id="94" presetID="50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14289 -3.33333E-6 C 0.20677 -3.33333E-6 0.28629 0.02107 0.28629 0.03866 L 0.28629 0.07732 " pathEditMode="relative" rAng="0" ptsTypes="AAAA">
                                      <p:cBhvr>
                                        <p:cTn id="95" dur="1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386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18 -0.00046 L -0.00018 -0.00023 C 0.00034 0.00278 0.00052 0.00625 0.00156 0.00973 C 0.00399 0.01922 0.0026 0.01181 0.00486 0.01806 C 0.00538 0.01945 0.00555 0.02107 0.00607 0.02269 C 0.00677 0.02385 0.00746 0.025 0.00816 0.02639 C 0.00989 0.03056 0.00885 0.03264 0.01198 0.03658 C 0.01284 0.0375 0.01423 0.03797 0.01545 0.03843 C 0.01823 0.03936 0.02135 0.04028 0.02448 0.04121 C 0.03107 0.04028 0.03767 0.04051 0.04427 0.03843 C 0.04635 0.0375 0.04791 0.03473 0.05 0.03287 C 0.05329 0.02917 0.05416 0.02801 0.05659 0.02362 C 0.05989 0.01713 0.06371 0.01112 0.06649 0.00417 C 0.06996 -0.00555 0.071 -0.01412 0.07309 -0.02453 C 0.07257 -0.04305 0.07257 -0.06157 0.07222 -0.08009 C 0.07204 -0.08703 0.071 -0.08657 0.07013 -0.09305 C 0.06944 -0.09838 0.06875 -0.1037 0.06823 -0.10879 C 0.06788 -0.11157 0.06736 -0.1162 0.06701 -0.11898 C 0.06597 -0.12361 0.06649 -0.12013 0.0651 -0.12453 C 0.06458 -0.12546 0.06441 -0.12638 0.06441 -0.12731 C 0.06388 -0.12847 0.06163 -0.13333 0.06111 -0.13472 C 0.06007 -0.13634 0.05902 -0.13773 0.0585 -0.13935 C 0.05677 -0.14282 0.05763 -0.14351 0.05538 -0.14583 C 0.05347 -0.14722 0.05156 -0.14676 0.05 -0.14676 " pathEditMode="relative" rAng="0" ptsTypes="AAAAAAAAAAAAAAAAAAAAAAAA">
                                      <p:cBhvr>
                                        <p:cTn id="101" dur="1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525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22222E-6 4.81481E-6 L -0.00452 0.1331 " pathEditMode="relative" rAng="0" ptsTypes="AA">
                                      <p:cBhvr>
                                        <p:cTn id="103" dur="14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5" grpId="0"/>
      <p:bldP spid="56" grpId="0" animBg="1"/>
      <p:bldP spid="61" grpId="0" animBg="1"/>
      <p:bldP spid="69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6" grpId="0" animBg="1"/>
      <p:bldP spid="76" grpId="1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/>
      <p:bldP spid="91" grpId="0" animBg="1"/>
      <p:bldP spid="92" grpId="0" animBg="1"/>
      <p:bldP spid="93" grpId="0" animBg="1"/>
      <p:bldP spid="94" grpId="0" animBg="1"/>
      <p:bldP spid="99" grpId="0" animBg="1"/>
      <p:bldP spid="108" grpId="0" animBg="1"/>
      <p:bldP spid="108" grpId="1" animBg="1"/>
      <p:bldP spid="122" grpId="0" animBg="1"/>
      <p:bldP spid="125" grpId="0" animBg="1"/>
      <p:bldP spid="126" grpId="0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Unnecessary Data Movement</a:t>
            </a: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94C25FA1-8121-40E6-8560-4D76FCB050D7}"/>
              </a:ext>
            </a:extLst>
          </p:cNvPr>
          <p:cNvSpPr/>
          <p:nvPr/>
        </p:nvSpPr>
        <p:spPr>
          <a:xfrm>
            <a:off x="2095722" y="2798190"/>
            <a:ext cx="1276492" cy="144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AE27723E-53DA-47C5-9CDC-70060AA162AC}"/>
              </a:ext>
            </a:extLst>
          </p:cNvPr>
          <p:cNvSpPr/>
          <p:nvPr/>
        </p:nvSpPr>
        <p:spPr>
          <a:xfrm>
            <a:off x="799388" y="1319179"/>
            <a:ext cx="3585588" cy="1729688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70296BD0-4258-4A61-9F5A-74AEC8B596F4}"/>
              </a:ext>
            </a:extLst>
          </p:cNvPr>
          <p:cNvSpPr/>
          <p:nvPr/>
        </p:nvSpPr>
        <p:spPr>
          <a:xfrm>
            <a:off x="6126443" y="1389478"/>
            <a:ext cx="1388136" cy="2242233"/>
          </a:xfrm>
          <a:prstGeom prst="roundRect">
            <a:avLst>
              <a:gd name="adj" fmla="val 12309"/>
            </a:avLst>
          </a:prstGeom>
          <a:solidFill>
            <a:schemeClr val="bg1">
              <a:lumMod val="8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E22404-B1BD-418D-99AB-9CA377DFEF2F}"/>
              </a:ext>
            </a:extLst>
          </p:cNvPr>
          <p:cNvSpPr/>
          <p:nvPr/>
        </p:nvSpPr>
        <p:spPr>
          <a:xfrm>
            <a:off x="1631052" y="1841087"/>
            <a:ext cx="972911" cy="584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 Decoder (</a:t>
            </a:r>
            <a:r>
              <a:rPr lang="en-US" sz="1100" i="1" dirty="0">
                <a:solidFill>
                  <a:schemeClr val="tx1"/>
                </a:solidFill>
              </a:rPr>
              <a:t>VD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1D4FD6-45D0-41D0-8C1D-F8D6340FAF79}"/>
              </a:ext>
            </a:extLst>
          </p:cNvPr>
          <p:cNvSpPr/>
          <p:nvPr/>
        </p:nvSpPr>
        <p:spPr>
          <a:xfrm>
            <a:off x="3347419" y="1841086"/>
            <a:ext cx="949067" cy="58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Display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Controller (</a:t>
            </a:r>
            <a:r>
              <a:rPr lang="en-US" sz="1100" i="1" dirty="0">
                <a:solidFill>
                  <a:schemeClr val="tx1"/>
                </a:solidFill>
              </a:rPr>
              <a:t>DC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87A570-C901-4798-9CDF-F31C1F4DE094}"/>
              </a:ext>
            </a:extLst>
          </p:cNvPr>
          <p:cNvSpPr/>
          <p:nvPr/>
        </p:nvSpPr>
        <p:spPr>
          <a:xfrm>
            <a:off x="960466" y="3413911"/>
            <a:ext cx="2821083" cy="646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095022-24CB-41C3-9881-009B49CD4401}"/>
              </a:ext>
            </a:extLst>
          </p:cNvPr>
          <p:cNvCxnSpPr>
            <a:cxnSpLocks/>
          </p:cNvCxnSpPr>
          <p:nvPr/>
        </p:nvCxnSpPr>
        <p:spPr>
          <a:xfrm flipV="1">
            <a:off x="3669968" y="2425640"/>
            <a:ext cx="0" cy="104864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4">
            <a:extLst>
              <a:ext uri="{FF2B5EF4-FFF2-40B4-BE49-F238E27FC236}">
                <a16:creationId xmlns:a16="http://schemas.microsoft.com/office/drawing/2014/main" id="{91163303-24CA-48FC-91DE-A49CFA37C18B}"/>
              </a:ext>
            </a:extLst>
          </p:cNvPr>
          <p:cNvSpPr/>
          <p:nvPr/>
        </p:nvSpPr>
        <p:spPr>
          <a:xfrm>
            <a:off x="6011505" y="1312099"/>
            <a:ext cx="1592589" cy="2694581"/>
          </a:xfrm>
          <a:prstGeom prst="roundRect">
            <a:avLst>
              <a:gd name="adj" fmla="val 950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Left-right Arrow 138">
            <a:extLst>
              <a:ext uri="{FF2B5EF4-FFF2-40B4-BE49-F238E27FC236}">
                <a16:creationId xmlns:a16="http://schemas.microsoft.com/office/drawing/2014/main" id="{50C2258A-16C6-46EA-A035-91B0DA18B58E}"/>
              </a:ext>
            </a:extLst>
          </p:cNvPr>
          <p:cNvSpPr/>
          <p:nvPr/>
        </p:nvSpPr>
        <p:spPr>
          <a:xfrm>
            <a:off x="4289605" y="2031195"/>
            <a:ext cx="1741495" cy="462565"/>
          </a:xfrm>
          <a:prstGeom prst="leftRightArrow">
            <a:avLst>
              <a:gd name="adj1" fmla="val 43812"/>
              <a:gd name="adj2" fmla="val 4226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DCF786-0891-4B50-8DBE-CAFEB3EFA61D}"/>
              </a:ext>
            </a:extLst>
          </p:cNvPr>
          <p:cNvSpPr/>
          <p:nvPr/>
        </p:nvSpPr>
        <p:spPr>
          <a:xfrm>
            <a:off x="6171293" y="3689574"/>
            <a:ext cx="1217591" cy="241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LCD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Display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587572-BB28-4408-BECB-8E56D7FC8200}"/>
              </a:ext>
            </a:extLst>
          </p:cNvPr>
          <p:cNvSpPr/>
          <p:nvPr/>
        </p:nvSpPr>
        <p:spPr>
          <a:xfrm>
            <a:off x="6171295" y="3280719"/>
            <a:ext cx="1217589" cy="2418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LCD Interface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ED8AF-4B6B-41D1-A928-7D93AA3C40A5}"/>
              </a:ext>
            </a:extLst>
          </p:cNvPr>
          <p:cNvSpPr/>
          <p:nvPr/>
        </p:nvSpPr>
        <p:spPr>
          <a:xfrm>
            <a:off x="6230681" y="2041529"/>
            <a:ext cx="902692" cy="4625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Receiver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195248-E7CF-4079-9F57-428C8C306721}"/>
              </a:ext>
            </a:extLst>
          </p:cNvPr>
          <p:cNvSpPr/>
          <p:nvPr/>
        </p:nvSpPr>
        <p:spPr>
          <a:xfrm>
            <a:off x="6171297" y="2808252"/>
            <a:ext cx="1297103" cy="2675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100" dirty="0"/>
              <a:t>Pixel Formatter (PF)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C8A1FF-2CB7-413D-A659-56AB1B5CA50A}"/>
              </a:ext>
            </a:extLst>
          </p:cNvPr>
          <p:cNvCxnSpPr>
            <a:cxnSpLocks/>
          </p:cNvCxnSpPr>
          <p:nvPr/>
        </p:nvCxnSpPr>
        <p:spPr>
          <a:xfrm>
            <a:off x="7268818" y="1987908"/>
            <a:ext cx="0" cy="82034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80CF95-114E-40AD-8287-45E5E9A7B1CE}"/>
              </a:ext>
            </a:extLst>
          </p:cNvPr>
          <p:cNvCxnSpPr>
            <a:cxnSpLocks/>
          </p:cNvCxnSpPr>
          <p:nvPr/>
        </p:nvCxnSpPr>
        <p:spPr>
          <a:xfrm>
            <a:off x="6688122" y="2510589"/>
            <a:ext cx="0" cy="293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51E8F6-AA11-4DEA-9C8E-45E3D46C33EE}"/>
              </a:ext>
            </a:extLst>
          </p:cNvPr>
          <p:cNvCxnSpPr/>
          <p:nvPr/>
        </p:nvCxnSpPr>
        <p:spPr>
          <a:xfrm>
            <a:off x="6682026" y="3090700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59E0AA5-EF0E-4A90-9FE0-26780DFF97FD}"/>
              </a:ext>
            </a:extLst>
          </p:cNvPr>
          <p:cNvSpPr txBox="1"/>
          <p:nvPr/>
        </p:nvSpPr>
        <p:spPr>
          <a:xfrm>
            <a:off x="5047666" y="2125265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eDP</a:t>
            </a:r>
            <a:r>
              <a:rPr lang="en-US" sz="1200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FE931F-3633-4869-920D-4299EF26B0E3}"/>
              </a:ext>
            </a:extLst>
          </p:cNvPr>
          <p:cNvSpPr txBox="1"/>
          <p:nvPr/>
        </p:nvSpPr>
        <p:spPr>
          <a:xfrm>
            <a:off x="2686559" y="958577"/>
            <a:ext cx="155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Processor</a:t>
            </a:r>
            <a:endParaRPr lang="en-US" b="1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4975A5-F38A-443D-AE6A-C8E44E84AB22}"/>
              </a:ext>
            </a:extLst>
          </p:cNvPr>
          <p:cNvSpPr txBox="1"/>
          <p:nvPr/>
        </p:nvSpPr>
        <p:spPr>
          <a:xfrm>
            <a:off x="6011501" y="958617"/>
            <a:ext cx="159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Display Panel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D4DFA0-2A91-4D2D-9498-351D3FC80E46}"/>
              </a:ext>
            </a:extLst>
          </p:cNvPr>
          <p:cNvSpPr/>
          <p:nvPr/>
        </p:nvSpPr>
        <p:spPr>
          <a:xfrm>
            <a:off x="3496660" y="2250039"/>
            <a:ext cx="678007" cy="165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E61906-409A-4B7A-A170-561538D1880C}"/>
              </a:ext>
            </a:extLst>
          </p:cNvPr>
          <p:cNvSpPr/>
          <p:nvPr/>
        </p:nvSpPr>
        <p:spPr>
          <a:xfrm>
            <a:off x="3733099" y="3579741"/>
            <a:ext cx="7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/>
              <a:t>DRAM</a:t>
            </a:r>
            <a:endParaRPr lang="en-US" b="1" i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C287AD-9101-4D37-A797-BDC04063D9E3}"/>
              </a:ext>
            </a:extLst>
          </p:cNvPr>
          <p:cNvSpPr/>
          <p:nvPr/>
        </p:nvSpPr>
        <p:spPr>
          <a:xfrm>
            <a:off x="2402515" y="3474282"/>
            <a:ext cx="132118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23E4FED-ADF0-43C5-B7D9-BE9782E6A9E1}"/>
              </a:ext>
            </a:extLst>
          </p:cNvPr>
          <p:cNvSpPr/>
          <p:nvPr/>
        </p:nvSpPr>
        <p:spPr>
          <a:xfrm>
            <a:off x="1386674" y="3474638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651650-C201-4CFC-BCEC-99759DA46F71}"/>
              </a:ext>
            </a:extLst>
          </p:cNvPr>
          <p:cNvSpPr txBox="1"/>
          <p:nvPr/>
        </p:nvSpPr>
        <p:spPr>
          <a:xfrm>
            <a:off x="1562219" y="3344686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D05E6B-C191-4F60-97EB-2B1C53D77D92}"/>
              </a:ext>
            </a:extLst>
          </p:cNvPr>
          <p:cNvSpPr/>
          <p:nvPr/>
        </p:nvSpPr>
        <p:spPr>
          <a:xfrm>
            <a:off x="1541926" y="1351961"/>
            <a:ext cx="1739867" cy="23145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CPU (application)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BAF998-5C1E-4734-989C-4C57118239A7}"/>
              </a:ext>
            </a:extLst>
          </p:cNvPr>
          <p:cNvSpPr txBox="1"/>
          <p:nvPr/>
        </p:nvSpPr>
        <p:spPr>
          <a:xfrm>
            <a:off x="1567275" y="3566776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96AA63-2BD4-4038-BC41-0EE54060D515}"/>
              </a:ext>
            </a:extLst>
          </p:cNvPr>
          <p:cNvSpPr/>
          <p:nvPr/>
        </p:nvSpPr>
        <p:spPr>
          <a:xfrm>
            <a:off x="1812623" y="3474282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87AB79-E097-4FBC-98C7-921FC16AFB6A}"/>
              </a:ext>
            </a:extLst>
          </p:cNvPr>
          <p:cNvSpPr/>
          <p:nvPr/>
        </p:nvSpPr>
        <p:spPr>
          <a:xfrm>
            <a:off x="1849116" y="349621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F4F80A-59EA-4374-8811-BE618FBFD4E9}"/>
              </a:ext>
            </a:extLst>
          </p:cNvPr>
          <p:cNvSpPr/>
          <p:nvPr/>
        </p:nvSpPr>
        <p:spPr>
          <a:xfrm>
            <a:off x="6301072" y="1594303"/>
            <a:ext cx="1152083" cy="3892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Remote Frame         </a:t>
            </a:r>
          </a:p>
          <a:p>
            <a:r>
              <a:rPr lang="en-US" sz="1100" dirty="0"/>
              <a:t>Buffer (RFB)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F0EA39-E4CB-4225-81BF-34EE9AB7F48B}"/>
              </a:ext>
            </a:extLst>
          </p:cNvPr>
          <p:cNvSpPr txBox="1"/>
          <p:nvPr/>
        </p:nvSpPr>
        <p:spPr>
          <a:xfrm>
            <a:off x="1799808" y="3489862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4CDDAC8-9418-4B7A-8AA9-CE5B6BA74DDE}"/>
              </a:ext>
            </a:extLst>
          </p:cNvPr>
          <p:cNvCxnSpPr>
            <a:cxnSpLocks/>
          </p:cNvCxnSpPr>
          <p:nvPr/>
        </p:nvCxnSpPr>
        <p:spPr>
          <a:xfrm flipH="1">
            <a:off x="2550600" y="2432806"/>
            <a:ext cx="7637" cy="10874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E238E5-5B2A-4243-9CC3-EE9ECDF11009}"/>
              </a:ext>
            </a:extLst>
          </p:cNvPr>
          <p:cNvSpPr txBox="1"/>
          <p:nvPr/>
        </p:nvSpPr>
        <p:spPr>
          <a:xfrm>
            <a:off x="6533468" y="1330024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T-con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5F3A3A2-B4CC-4953-93B6-CAAAEDC7AC6B}"/>
              </a:ext>
            </a:extLst>
          </p:cNvPr>
          <p:cNvSpPr/>
          <p:nvPr/>
        </p:nvSpPr>
        <p:spPr>
          <a:xfrm>
            <a:off x="1961279" y="349621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76DAFA0-A055-4783-9A07-AE81187C85FB}"/>
              </a:ext>
            </a:extLst>
          </p:cNvPr>
          <p:cNvSpPr/>
          <p:nvPr/>
        </p:nvSpPr>
        <p:spPr>
          <a:xfrm>
            <a:off x="1849116" y="357351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D7AC28-D059-4EFE-80B3-AAFABDDF6BD2}"/>
              </a:ext>
            </a:extLst>
          </p:cNvPr>
          <p:cNvSpPr/>
          <p:nvPr/>
        </p:nvSpPr>
        <p:spPr>
          <a:xfrm>
            <a:off x="1961279" y="357351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A9ECDF6-7650-4D7A-87C4-0EA53FCA3324}"/>
              </a:ext>
            </a:extLst>
          </p:cNvPr>
          <p:cNvSpPr/>
          <p:nvPr/>
        </p:nvSpPr>
        <p:spPr>
          <a:xfrm>
            <a:off x="1849116" y="3684150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415FAF-EA29-41B5-82A8-99F30F73D522}"/>
              </a:ext>
            </a:extLst>
          </p:cNvPr>
          <p:cNvSpPr/>
          <p:nvPr/>
        </p:nvSpPr>
        <p:spPr>
          <a:xfrm>
            <a:off x="1961279" y="3684150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4E5660-033D-4D89-BCAF-5BFB613BCEE0}"/>
              </a:ext>
            </a:extLst>
          </p:cNvPr>
          <p:cNvSpPr/>
          <p:nvPr/>
        </p:nvSpPr>
        <p:spPr>
          <a:xfrm>
            <a:off x="1849116" y="376421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955EA67-0574-4FA2-BA20-AFFCF2414915}"/>
              </a:ext>
            </a:extLst>
          </p:cNvPr>
          <p:cNvSpPr/>
          <p:nvPr/>
        </p:nvSpPr>
        <p:spPr>
          <a:xfrm>
            <a:off x="1961279" y="376421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AAEA7FB-2D0B-46E2-AF1D-7783C457A1BF}"/>
              </a:ext>
            </a:extLst>
          </p:cNvPr>
          <p:cNvSpPr/>
          <p:nvPr/>
        </p:nvSpPr>
        <p:spPr>
          <a:xfrm>
            <a:off x="1102140" y="3792742"/>
            <a:ext cx="11288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Encoded Frames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8CB4902-CBC2-490B-8602-21EFF95A6989}"/>
              </a:ext>
            </a:extLst>
          </p:cNvPr>
          <p:cNvSpPr/>
          <p:nvPr/>
        </p:nvSpPr>
        <p:spPr>
          <a:xfrm>
            <a:off x="2526705" y="3815867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Frame Buffer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AB71BA-0F16-473A-A229-94F26CEAD116}"/>
              </a:ext>
            </a:extLst>
          </p:cNvPr>
          <p:cNvSpPr/>
          <p:nvPr/>
        </p:nvSpPr>
        <p:spPr>
          <a:xfrm>
            <a:off x="2435717" y="2435666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12225D4-EB9B-4761-9511-8C779334AC82}"/>
              </a:ext>
            </a:extLst>
          </p:cNvPr>
          <p:cNvSpPr/>
          <p:nvPr/>
        </p:nvSpPr>
        <p:spPr>
          <a:xfrm>
            <a:off x="2497983" y="352029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335042-6ECD-4A9F-90A4-E4CF3F98C0E2}"/>
              </a:ext>
            </a:extLst>
          </p:cNvPr>
          <p:cNvSpPr/>
          <p:nvPr/>
        </p:nvSpPr>
        <p:spPr>
          <a:xfrm>
            <a:off x="2674493" y="352029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A0D6DFE-DB4B-4259-85A6-F21F6C509FFC}"/>
              </a:ext>
            </a:extLst>
          </p:cNvPr>
          <p:cNvSpPr/>
          <p:nvPr/>
        </p:nvSpPr>
        <p:spPr>
          <a:xfrm>
            <a:off x="3084663" y="352029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14D743-4E7F-4F46-BAE6-2FCB35EAA13B}"/>
              </a:ext>
            </a:extLst>
          </p:cNvPr>
          <p:cNvSpPr/>
          <p:nvPr/>
        </p:nvSpPr>
        <p:spPr>
          <a:xfrm>
            <a:off x="3261173" y="352029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45C400D-1113-42C3-AB51-BE3685374CB9}"/>
              </a:ext>
            </a:extLst>
          </p:cNvPr>
          <p:cNvSpPr/>
          <p:nvPr/>
        </p:nvSpPr>
        <p:spPr>
          <a:xfrm>
            <a:off x="3437683" y="352029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17BB4EC-A357-4E14-B305-FB74D31DD599}"/>
              </a:ext>
            </a:extLst>
          </p:cNvPr>
          <p:cNvSpPr/>
          <p:nvPr/>
        </p:nvSpPr>
        <p:spPr>
          <a:xfrm>
            <a:off x="2497983" y="3680508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ACC9F14-3515-43BF-8178-8FBBB0D24196}"/>
              </a:ext>
            </a:extLst>
          </p:cNvPr>
          <p:cNvSpPr/>
          <p:nvPr/>
        </p:nvSpPr>
        <p:spPr>
          <a:xfrm>
            <a:off x="2674493" y="3680508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08C2D06-E6B2-42F1-941A-2F9DE5ECE414}"/>
              </a:ext>
            </a:extLst>
          </p:cNvPr>
          <p:cNvSpPr/>
          <p:nvPr/>
        </p:nvSpPr>
        <p:spPr>
          <a:xfrm>
            <a:off x="3084663" y="3680508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F7B07AC-6D9D-4E11-8236-2CE1521F7EF5}"/>
              </a:ext>
            </a:extLst>
          </p:cNvPr>
          <p:cNvSpPr/>
          <p:nvPr/>
        </p:nvSpPr>
        <p:spPr>
          <a:xfrm>
            <a:off x="3261173" y="3680508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716B2A7-7923-4799-8C68-CA67479F81F0}"/>
              </a:ext>
            </a:extLst>
          </p:cNvPr>
          <p:cNvSpPr/>
          <p:nvPr/>
        </p:nvSpPr>
        <p:spPr>
          <a:xfrm>
            <a:off x="3437683" y="3680508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FCDC71E-7507-4A35-9B53-249AEF8ACA37}"/>
              </a:ext>
            </a:extLst>
          </p:cNvPr>
          <p:cNvSpPr txBox="1"/>
          <p:nvPr/>
        </p:nvSpPr>
        <p:spPr>
          <a:xfrm>
            <a:off x="2774431" y="3456900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>
                <a:solidFill>
                  <a:schemeClr val="bg1"/>
                </a:solidFill>
              </a:rPr>
              <a:t>…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FA6C2D0-91FF-4185-A567-5B950A54DB99}"/>
              </a:ext>
            </a:extLst>
          </p:cNvPr>
          <p:cNvSpPr/>
          <p:nvPr/>
        </p:nvSpPr>
        <p:spPr>
          <a:xfrm>
            <a:off x="1845548" y="2269922"/>
            <a:ext cx="742735" cy="1053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C570A70-9D63-473B-A2F0-BA8DB2781898}"/>
              </a:ext>
            </a:extLst>
          </p:cNvPr>
          <p:cNvSpPr/>
          <p:nvPr/>
        </p:nvSpPr>
        <p:spPr>
          <a:xfrm>
            <a:off x="2021720" y="229277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70DBA5C-7AC0-4769-AF93-668A9602D4FA}"/>
              </a:ext>
            </a:extLst>
          </p:cNvPr>
          <p:cNvSpPr/>
          <p:nvPr/>
        </p:nvSpPr>
        <p:spPr>
          <a:xfrm>
            <a:off x="2131808" y="229277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6A25F01-33FB-4D48-9FF9-503ACDFA74CD}"/>
              </a:ext>
            </a:extLst>
          </p:cNvPr>
          <p:cNvSpPr/>
          <p:nvPr/>
        </p:nvSpPr>
        <p:spPr>
          <a:xfrm>
            <a:off x="2355895" y="229277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0B6F4C1-899C-4804-B4A9-90BAFE72DD88}"/>
              </a:ext>
            </a:extLst>
          </p:cNvPr>
          <p:cNvSpPr/>
          <p:nvPr/>
        </p:nvSpPr>
        <p:spPr>
          <a:xfrm>
            <a:off x="2466887" y="229277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05BBD4C-F819-4AE0-9637-3F7D3162A24E}"/>
              </a:ext>
            </a:extLst>
          </p:cNvPr>
          <p:cNvSpPr txBox="1"/>
          <p:nvPr/>
        </p:nvSpPr>
        <p:spPr>
          <a:xfrm>
            <a:off x="2131804" y="2158419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21C145D-7BEF-4897-AE3A-1798D712C219}"/>
              </a:ext>
            </a:extLst>
          </p:cNvPr>
          <p:cNvSpPr/>
          <p:nvPr/>
        </p:nvSpPr>
        <p:spPr>
          <a:xfrm>
            <a:off x="960466" y="1026149"/>
            <a:ext cx="859464" cy="17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Network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Rounded Rectangle 3">
            <a:extLst>
              <a:ext uri="{FF2B5EF4-FFF2-40B4-BE49-F238E27FC236}">
                <a16:creationId xmlns:a16="http://schemas.microsoft.com/office/drawing/2014/main" id="{A2630124-E3CD-49FB-AE61-1A19AFB72205}"/>
              </a:ext>
            </a:extLst>
          </p:cNvPr>
          <p:cNvSpPr/>
          <p:nvPr/>
        </p:nvSpPr>
        <p:spPr>
          <a:xfrm>
            <a:off x="919985" y="984553"/>
            <a:ext cx="947003" cy="308391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BAA57B1-EFDB-4ED0-A375-374C16110E3B}"/>
              </a:ext>
            </a:extLst>
          </p:cNvPr>
          <p:cNvSpPr txBox="1"/>
          <p:nvPr/>
        </p:nvSpPr>
        <p:spPr>
          <a:xfrm>
            <a:off x="1706192" y="961510"/>
            <a:ext cx="93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Chipset</a:t>
            </a:r>
            <a:endParaRPr lang="en-US" b="1" i="1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1C8CEB-14D2-469B-9486-1C77A12D263A}"/>
              </a:ext>
            </a:extLst>
          </p:cNvPr>
          <p:cNvSpPr/>
          <p:nvPr/>
        </p:nvSpPr>
        <p:spPr>
          <a:xfrm>
            <a:off x="1081312" y="1216130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1A0F707-D10C-49E2-934D-41F762194036}"/>
              </a:ext>
            </a:extLst>
          </p:cNvPr>
          <p:cNvCxnSpPr>
            <a:cxnSpLocks/>
          </p:cNvCxnSpPr>
          <p:nvPr/>
        </p:nvCxnSpPr>
        <p:spPr>
          <a:xfrm flipV="1">
            <a:off x="2831400" y="2432437"/>
            <a:ext cx="0" cy="10655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3A57C73-ADF6-4091-9697-FACB99F379CF}"/>
              </a:ext>
            </a:extLst>
          </p:cNvPr>
          <p:cNvCxnSpPr>
            <a:cxnSpLocks/>
          </p:cNvCxnSpPr>
          <p:nvPr/>
        </p:nvCxnSpPr>
        <p:spPr>
          <a:xfrm>
            <a:off x="3137296" y="2422330"/>
            <a:ext cx="0" cy="11012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D60F485-69D1-453A-A9E5-BD9442171F02}"/>
              </a:ext>
            </a:extLst>
          </p:cNvPr>
          <p:cNvCxnSpPr/>
          <p:nvPr/>
        </p:nvCxnSpPr>
        <p:spPr>
          <a:xfrm>
            <a:off x="6688122" y="3524923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C13BCAD-1562-4DBB-8B94-73AEEBB7B8E1}"/>
              </a:ext>
            </a:extLst>
          </p:cNvPr>
          <p:cNvCxnSpPr>
            <a:cxnSpLocks/>
          </p:cNvCxnSpPr>
          <p:nvPr/>
        </p:nvCxnSpPr>
        <p:spPr>
          <a:xfrm>
            <a:off x="1196048" y="1204508"/>
            <a:ext cx="6463" cy="224632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1">
            <a:extLst>
              <a:ext uri="{FF2B5EF4-FFF2-40B4-BE49-F238E27FC236}">
                <a16:creationId xmlns:a16="http://schemas.microsoft.com/office/drawing/2014/main" id="{CDF7BFD5-AE73-44FA-A8C0-A3FC254F0627}"/>
              </a:ext>
            </a:extLst>
          </p:cNvPr>
          <p:cNvSpPr/>
          <p:nvPr/>
        </p:nvSpPr>
        <p:spPr>
          <a:xfrm>
            <a:off x="2687842" y="1643153"/>
            <a:ext cx="552357" cy="269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PMU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C6CF21A-0D97-4048-A8D8-93F7218396C5}"/>
              </a:ext>
            </a:extLst>
          </p:cNvPr>
          <p:cNvSpPr/>
          <p:nvPr/>
        </p:nvSpPr>
        <p:spPr>
          <a:xfrm>
            <a:off x="1849116" y="349817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1">
            <a:extLst>
              <a:ext uri="{FF2B5EF4-FFF2-40B4-BE49-F238E27FC236}">
                <a16:creationId xmlns:a16="http://schemas.microsoft.com/office/drawing/2014/main" id="{6C8F314B-F737-4668-81DD-AAF97521BEE3}"/>
              </a:ext>
            </a:extLst>
          </p:cNvPr>
          <p:cNvSpPr/>
          <p:nvPr/>
        </p:nvSpPr>
        <p:spPr>
          <a:xfrm>
            <a:off x="2689443" y="2163948"/>
            <a:ext cx="549148" cy="268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DFA7148-A3FD-4117-8E9D-ADA0004B3419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1934814" y="2353591"/>
            <a:ext cx="7637" cy="112069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22">
            <a:extLst>
              <a:ext uri="{FF2B5EF4-FFF2-40B4-BE49-F238E27FC236}">
                <a16:creationId xmlns:a16="http://schemas.microsoft.com/office/drawing/2014/main" id="{E83C82A3-CEDC-433D-A555-23EE837E1B3F}"/>
              </a:ext>
            </a:extLst>
          </p:cNvPr>
          <p:cNvCxnSpPr>
            <a:cxnSpLocks/>
          </p:cNvCxnSpPr>
          <p:nvPr/>
        </p:nvCxnSpPr>
        <p:spPr>
          <a:xfrm flipH="1">
            <a:off x="1314778" y="2631216"/>
            <a:ext cx="292247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27">
            <a:extLst>
              <a:ext uri="{FF2B5EF4-FFF2-40B4-BE49-F238E27FC236}">
                <a16:creationId xmlns:a16="http://schemas.microsoft.com/office/drawing/2014/main" id="{6AC2EB47-A5B8-4D75-93F1-BF759C49449F}"/>
              </a:ext>
            </a:extLst>
          </p:cNvPr>
          <p:cNvCxnSpPr>
            <a:cxnSpLocks/>
          </p:cNvCxnSpPr>
          <p:nvPr/>
        </p:nvCxnSpPr>
        <p:spPr>
          <a:xfrm flipV="1">
            <a:off x="3919420" y="2424063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27">
            <a:extLst>
              <a:ext uri="{FF2B5EF4-FFF2-40B4-BE49-F238E27FC236}">
                <a16:creationId xmlns:a16="http://schemas.microsoft.com/office/drawing/2014/main" id="{BE085F91-7ADA-48F6-8638-9F3866BD96E6}"/>
              </a:ext>
            </a:extLst>
          </p:cNvPr>
          <p:cNvCxnSpPr>
            <a:cxnSpLocks/>
          </p:cNvCxnSpPr>
          <p:nvPr/>
        </p:nvCxnSpPr>
        <p:spPr>
          <a:xfrm flipV="1">
            <a:off x="2964016" y="2416249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27">
            <a:extLst>
              <a:ext uri="{FF2B5EF4-FFF2-40B4-BE49-F238E27FC236}">
                <a16:creationId xmlns:a16="http://schemas.microsoft.com/office/drawing/2014/main" id="{81A89818-D324-42CE-A9A9-6DA39B253E73}"/>
              </a:ext>
            </a:extLst>
          </p:cNvPr>
          <p:cNvCxnSpPr>
            <a:cxnSpLocks/>
          </p:cNvCxnSpPr>
          <p:nvPr/>
        </p:nvCxnSpPr>
        <p:spPr>
          <a:xfrm flipV="1">
            <a:off x="2197588" y="2416249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27">
            <a:extLst>
              <a:ext uri="{FF2B5EF4-FFF2-40B4-BE49-F238E27FC236}">
                <a16:creationId xmlns:a16="http://schemas.microsoft.com/office/drawing/2014/main" id="{B7CEE470-28CB-457E-8E88-DA2EA153AD38}"/>
              </a:ext>
            </a:extLst>
          </p:cNvPr>
          <p:cNvCxnSpPr>
            <a:cxnSpLocks/>
          </p:cNvCxnSpPr>
          <p:nvPr/>
        </p:nvCxnSpPr>
        <p:spPr>
          <a:xfrm flipV="1">
            <a:off x="1431729" y="1193554"/>
            <a:ext cx="0" cy="144267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2C6050EB-75F2-4DA2-9992-7FC53ABF6879}"/>
              </a:ext>
            </a:extLst>
          </p:cNvPr>
          <p:cNvSpPr txBox="1"/>
          <p:nvPr/>
        </p:nvSpPr>
        <p:spPr>
          <a:xfrm>
            <a:off x="1223669" y="2579558"/>
            <a:ext cx="91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Interconnect</a:t>
            </a:r>
          </a:p>
        </p:txBody>
      </p:sp>
      <p:cxnSp>
        <p:nvCxnSpPr>
          <p:cNvPr id="118" name="Straight Arrow Connector 27">
            <a:extLst>
              <a:ext uri="{FF2B5EF4-FFF2-40B4-BE49-F238E27FC236}">
                <a16:creationId xmlns:a16="http://schemas.microsoft.com/office/drawing/2014/main" id="{65CD56F5-A864-4F71-95CE-7D99503D73AC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2731347" y="2624866"/>
            <a:ext cx="2623" cy="17332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27">
            <a:extLst>
              <a:ext uri="{FF2B5EF4-FFF2-40B4-BE49-F238E27FC236}">
                <a16:creationId xmlns:a16="http://schemas.microsoft.com/office/drawing/2014/main" id="{D2B33F7D-EF00-483B-93C4-C7F5CF0FB096}"/>
              </a:ext>
            </a:extLst>
          </p:cNvPr>
          <p:cNvCxnSpPr>
            <a:cxnSpLocks/>
          </p:cNvCxnSpPr>
          <p:nvPr/>
        </p:nvCxnSpPr>
        <p:spPr>
          <a:xfrm flipV="1">
            <a:off x="2731347" y="2947653"/>
            <a:ext cx="2623" cy="46018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B8D3BC24-E464-43B2-93A6-C719EC6E53B1}"/>
              </a:ext>
            </a:extLst>
          </p:cNvPr>
          <p:cNvSpPr txBox="1">
            <a:spLocks/>
          </p:cNvSpPr>
          <p:nvPr/>
        </p:nvSpPr>
        <p:spPr>
          <a:xfrm>
            <a:off x="141069" y="4253384"/>
            <a:ext cx="8861862" cy="240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400" dirty="0"/>
              <a:t>In current video processing schemes, the video decoder </a:t>
            </a:r>
            <a:r>
              <a:rPr lang="en-US" sz="2400" dirty="0">
                <a:solidFill>
                  <a:schemeClr val="accent2"/>
                </a:solidFill>
              </a:rPr>
              <a:t>stores each decoded frame</a:t>
            </a:r>
            <a:r>
              <a:rPr lang="en-US" sz="2400" dirty="0"/>
              <a:t> into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frame buffer in the host DRAM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/>
              <a:t>This is necessary only when there exist </a:t>
            </a:r>
            <a:r>
              <a:rPr lang="en-US" sz="2000" dirty="0">
                <a:solidFill>
                  <a:srgbClr val="C00000"/>
                </a:solidFill>
              </a:rPr>
              <a:t>other planes </a:t>
            </a:r>
            <a:r>
              <a:rPr lang="en-US" sz="2000" dirty="0"/>
              <a:t>in addition to the video plane (e.g., background, application-graphic plane, and cursor)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/>
              <a:t>DC reads the data chunk from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each plane’s frame buffer</a:t>
            </a:r>
            <a:r>
              <a:rPr lang="en-US" sz="2000" dirty="0"/>
              <a:t>, generates one </a:t>
            </a:r>
            <a:r>
              <a:rPr lang="en-US" sz="2000" dirty="0">
                <a:solidFill>
                  <a:srgbClr val="0066FF"/>
                </a:solidFill>
              </a:rPr>
              <a:t>composite chunk </a:t>
            </a:r>
            <a:r>
              <a:rPr lang="en-US" sz="2000" dirty="0"/>
              <a:t>out of them, and sends the composite chunk to the display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282A1B3-4374-4CB0-9E73-EC2BD9DE58AB}"/>
              </a:ext>
            </a:extLst>
          </p:cNvPr>
          <p:cNvSpPr/>
          <p:nvPr/>
        </p:nvSpPr>
        <p:spPr>
          <a:xfrm>
            <a:off x="3604195" y="3508456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883E988-79C4-4D55-A5DC-77AC325A828A}"/>
              </a:ext>
            </a:extLst>
          </p:cNvPr>
          <p:cNvSpPr/>
          <p:nvPr/>
        </p:nvSpPr>
        <p:spPr>
          <a:xfrm>
            <a:off x="3741500" y="2286049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A821CCD-1C22-4371-99DB-1E07641942EC}"/>
              </a:ext>
            </a:extLst>
          </p:cNvPr>
          <p:cNvSpPr/>
          <p:nvPr/>
        </p:nvSpPr>
        <p:spPr>
          <a:xfrm>
            <a:off x="3901281" y="2286049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F7E65FB-F32B-4FA5-A327-B45A2EA2B72B}"/>
              </a:ext>
            </a:extLst>
          </p:cNvPr>
          <p:cNvSpPr/>
          <p:nvPr/>
        </p:nvSpPr>
        <p:spPr>
          <a:xfrm>
            <a:off x="4051940" y="2286049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A1EFE41-656A-404F-9BEE-E8F2E19FB504}"/>
              </a:ext>
            </a:extLst>
          </p:cNvPr>
          <p:cNvSpPr/>
          <p:nvPr/>
        </p:nvSpPr>
        <p:spPr>
          <a:xfrm>
            <a:off x="3519201" y="2244309"/>
            <a:ext cx="678007" cy="16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Buffer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8878315-8A1E-4373-8DE2-BD67AAEC6642}"/>
              </a:ext>
            </a:extLst>
          </p:cNvPr>
          <p:cNvSpPr/>
          <p:nvPr/>
        </p:nvSpPr>
        <p:spPr>
          <a:xfrm>
            <a:off x="6664781" y="2812662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F99F081-3E33-4C01-896E-8756F5EDA610}"/>
              </a:ext>
            </a:extLst>
          </p:cNvPr>
          <p:cNvSpPr/>
          <p:nvPr/>
        </p:nvSpPr>
        <p:spPr>
          <a:xfrm>
            <a:off x="6671131" y="2819012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A35F32C-61A3-4277-B7CA-FA4440FC9E3F}"/>
              </a:ext>
            </a:extLst>
          </p:cNvPr>
          <p:cNvSpPr/>
          <p:nvPr/>
        </p:nvSpPr>
        <p:spPr>
          <a:xfrm>
            <a:off x="71254" y="877307"/>
            <a:ext cx="9040759" cy="5971237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665BD3E-FDB2-4335-999E-B02264677584}"/>
              </a:ext>
            </a:extLst>
          </p:cNvPr>
          <p:cNvSpPr txBox="1"/>
          <p:nvPr/>
        </p:nvSpPr>
        <p:spPr>
          <a:xfrm>
            <a:off x="163819" y="2314367"/>
            <a:ext cx="8805968" cy="13607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300" b="1" dirty="0">
                <a:solidFill>
                  <a:schemeClr val="tx1"/>
                </a:solidFill>
              </a:rPr>
              <a:t>Our goal is to prevent</a:t>
            </a:r>
            <a:r>
              <a:rPr lang="en-US" sz="2300" b="1" dirty="0">
                <a:solidFill>
                  <a:srgbClr val="FF0000"/>
                </a:solidFill>
              </a:rPr>
              <a:t> unnecessary data movement </a:t>
            </a:r>
            <a:r>
              <a:rPr lang="en-US" sz="2300" b="1" dirty="0">
                <a:solidFill>
                  <a:schemeClr val="tx1"/>
                </a:solidFill>
              </a:rPr>
              <a:t>to/from host DRAM with </a:t>
            </a:r>
            <a:r>
              <a:rPr lang="en-US" sz="2300" b="1" dirty="0">
                <a:solidFill>
                  <a:schemeClr val="accent6"/>
                </a:solidFill>
              </a:rPr>
              <a:t>minimal changes </a:t>
            </a:r>
            <a:r>
              <a:rPr lang="en-US" sz="2300" b="1" dirty="0">
                <a:solidFill>
                  <a:schemeClr val="tx1"/>
                </a:solidFill>
              </a:rPr>
              <a:t>to current mobile SoC microarchitectures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A9EEFC-469C-405A-ADDE-0242355BCCD0}"/>
              </a:ext>
            </a:extLst>
          </p:cNvPr>
          <p:cNvSpPr txBox="1"/>
          <p:nvPr/>
        </p:nvSpPr>
        <p:spPr>
          <a:xfrm>
            <a:off x="158015" y="4153324"/>
            <a:ext cx="8805968" cy="13607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300" b="1" dirty="0">
                <a:solidFill>
                  <a:schemeClr val="tx1"/>
                </a:solidFill>
              </a:rPr>
              <a:t>We prevent </a:t>
            </a:r>
            <a:r>
              <a:rPr lang="en-US" sz="2300" b="1" dirty="0">
                <a:solidFill>
                  <a:srgbClr val="FF0000"/>
                </a:solidFill>
              </a:rPr>
              <a:t>unnecessary data movement </a:t>
            </a:r>
            <a:r>
              <a:rPr lang="en-US" sz="2300" b="1" dirty="0">
                <a:solidFill>
                  <a:schemeClr val="tx1"/>
                </a:solidFill>
              </a:rPr>
              <a:t>via</a:t>
            </a:r>
          </a:p>
          <a:p>
            <a:r>
              <a:rPr lang="en-US" sz="2300" b="1" dirty="0">
                <a:solidFill>
                  <a:srgbClr val="0000FF"/>
                </a:solidFill>
              </a:rPr>
              <a:t>“Frame Buffer Bypassing”</a:t>
            </a:r>
            <a:r>
              <a:rPr lang="en-US" sz="2300" b="1" dirty="0">
                <a:solidFill>
                  <a:schemeClr val="tx1"/>
                </a:solidFill>
              </a:rPr>
              <a:t>  (described later)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8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4481</Words>
  <Application>Microsoft Office PowerPoint</Application>
  <PresentationFormat>On-screen Show (4:3)</PresentationFormat>
  <Paragraphs>716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Courier New</vt:lpstr>
      <vt:lpstr>Segoe UI</vt:lpstr>
      <vt:lpstr>Calibri Light</vt:lpstr>
      <vt:lpstr>Arial</vt:lpstr>
      <vt:lpstr>Cambria</vt:lpstr>
      <vt:lpstr>Office Theme</vt:lpstr>
      <vt:lpstr>1_Office Theme</vt:lpstr>
      <vt:lpstr>PowerPoint Presentation</vt:lpstr>
      <vt:lpstr>Executive Summary</vt:lpstr>
      <vt:lpstr>Presentation Outline</vt:lpstr>
      <vt:lpstr>Overview of a Traditional Display Subsystem</vt:lpstr>
      <vt:lpstr>Planar Video Processing Stages </vt:lpstr>
      <vt:lpstr>Presentation Outline</vt:lpstr>
      <vt:lpstr>Two Problems in Video Processing</vt:lpstr>
      <vt:lpstr>Unnecessary Data Movement</vt:lpstr>
      <vt:lpstr>Unnecessary Data Movement</vt:lpstr>
      <vt:lpstr>Underutilization of eDP Bandwidth</vt:lpstr>
      <vt:lpstr>Underutilization of eDP Bandwidth</vt:lpstr>
      <vt:lpstr>Presentation Outline</vt:lpstr>
      <vt:lpstr>PowerPoint Presentation</vt:lpstr>
      <vt:lpstr>PowerPoint Presentation</vt:lpstr>
      <vt:lpstr>PowerPoint Presentation</vt:lpstr>
      <vt:lpstr>PowerPoint Presentation</vt:lpstr>
      <vt:lpstr>Other Details in the Paper</vt:lpstr>
      <vt:lpstr>Presentation Outline</vt:lpstr>
      <vt:lpstr>Methodology</vt:lpstr>
      <vt:lpstr>PowerPoint Presentation</vt:lpstr>
      <vt:lpstr>PowerPoint Presentation</vt:lpstr>
      <vt:lpstr>Other Results in the Paper</vt:lpstr>
      <vt:lpstr>Presentation Outline</vt:lpstr>
      <vt:lpstr>Conclusion</vt:lpstr>
      <vt:lpstr>PowerPoint Presentation</vt:lpstr>
      <vt:lpstr>PowerPoint Presentation</vt:lpstr>
      <vt:lpstr>BurstLink: Key Results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Minesh Patel</dc:creator>
  <cp:lastModifiedBy>Jawad Haj-Yahya</cp:lastModifiedBy>
  <cp:revision>3645</cp:revision>
  <dcterms:created xsi:type="dcterms:W3CDTF">2017-06-05T15:22:10Z</dcterms:created>
  <dcterms:modified xsi:type="dcterms:W3CDTF">2021-10-15T09:40:54Z</dcterms:modified>
</cp:coreProperties>
</file>