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9.xml" ContentType="application/vnd.openxmlformats-officedocument.presentationml.tags+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799" r:id="rId3"/>
    <p:sldId id="804" r:id="rId4"/>
    <p:sldId id="817" r:id="rId5"/>
    <p:sldId id="806" r:id="rId6"/>
    <p:sldId id="827" r:id="rId7"/>
    <p:sldId id="820" r:id="rId8"/>
    <p:sldId id="830" r:id="rId9"/>
    <p:sldId id="832" r:id="rId10"/>
    <p:sldId id="783" r:id="rId11"/>
    <p:sldId id="848" r:id="rId12"/>
    <p:sldId id="784" r:id="rId13"/>
    <p:sldId id="849" r:id="rId14"/>
    <p:sldId id="821" r:id="rId15"/>
    <p:sldId id="786" r:id="rId16"/>
    <p:sldId id="824" r:id="rId17"/>
    <p:sldId id="788" r:id="rId18"/>
    <p:sldId id="851" r:id="rId19"/>
    <p:sldId id="790" r:id="rId20"/>
    <p:sldId id="792" r:id="rId21"/>
    <p:sldId id="797" r:id="rId22"/>
    <p:sldId id="854" r:id="rId23"/>
    <p:sldId id="852" r:id="rId24"/>
    <p:sldId id="853" r:id="rId25"/>
    <p:sldId id="814" r:id="rId26"/>
    <p:sldId id="816" r:id="rId27"/>
    <p:sldId id="802" r:id="rId28"/>
    <p:sldId id="834" r:id="rId29"/>
    <p:sldId id="845" r:id="rId30"/>
    <p:sldId id="846" r:id="rId31"/>
    <p:sldId id="855" r:id="rId32"/>
    <p:sldId id="847" r:id="rId33"/>
    <p:sldId id="813" r:id="rId34"/>
    <p:sldId id="826" r:id="rId35"/>
    <p:sldId id="825" r:id="rId36"/>
    <p:sldId id="796" r:id="rId37"/>
    <p:sldId id="837" r:id="rId38"/>
    <p:sldId id="838" r:id="rId39"/>
    <p:sldId id="839" r:id="rId40"/>
    <p:sldId id="840" r:id="rId41"/>
    <p:sldId id="841" r:id="rId42"/>
    <p:sldId id="842" r:id="rId43"/>
    <p:sldId id="843" r:id="rId44"/>
    <p:sldId id="84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32F3114-4B50-3940-B445-32F2ABADEE21}">
          <p14:sldIdLst>
            <p14:sldId id="256"/>
            <p14:sldId id="799"/>
            <p14:sldId id="804"/>
            <p14:sldId id="817"/>
          </p14:sldIdLst>
        </p14:section>
        <p14:section name="Motivation GPU Utilization -&gt; PIM" id="{31652CB4-A41E-7D48-9609-5AC6C943F70A}">
          <p14:sldIdLst>
            <p14:sldId id="806"/>
            <p14:sldId id="827"/>
            <p14:sldId id="820"/>
            <p14:sldId id="830"/>
            <p14:sldId id="832"/>
            <p14:sldId id="783"/>
            <p14:sldId id="848"/>
            <p14:sldId id="784"/>
          </p14:sldIdLst>
        </p14:section>
        <p14:section name="Motivation Capacity -&gt; CXL" id="{C5E267C3-7E31-0045-B491-038CA99D2629}">
          <p14:sldIdLst>
            <p14:sldId id="849"/>
            <p14:sldId id="821"/>
          </p14:sldIdLst>
        </p14:section>
        <p14:section name="CENT Architecture" id="{270F8CDC-7ADB-4943-99CF-C9C5B9965B7E}">
          <p14:sldIdLst>
            <p14:sldId id="786"/>
            <p14:sldId id="824"/>
            <p14:sldId id="788"/>
          </p14:sldIdLst>
        </p14:section>
        <p14:section name="CXL Communication Primative" id="{33E6B584-4096-1A43-B613-9AB4D538B864}">
          <p14:sldIdLst>
            <p14:sldId id="851"/>
            <p14:sldId id="790"/>
          </p14:sldIdLst>
        </p14:section>
        <p14:section name="Evaluation" id="{2EB1262C-6B3C-DD41-A3B2-7CB09056FE7A}">
          <p14:sldIdLst>
            <p14:sldId id="792"/>
            <p14:sldId id="797"/>
            <p14:sldId id="854"/>
            <p14:sldId id="852"/>
            <p14:sldId id="853"/>
            <p14:sldId id="814"/>
            <p14:sldId id="816"/>
            <p14:sldId id="802"/>
            <p14:sldId id="834"/>
            <p14:sldId id="845"/>
          </p14:sldIdLst>
        </p14:section>
        <p14:section name="Appendix" id="{3010C782-5051-D94D-A3DC-6FAC508D9F91}">
          <p14:sldIdLst>
            <p14:sldId id="846"/>
            <p14:sldId id="855"/>
            <p14:sldId id="847"/>
            <p14:sldId id="813"/>
            <p14:sldId id="826"/>
            <p14:sldId id="825"/>
            <p14:sldId id="796"/>
            <p14:sldId id="837"/>
            <p14:sldId id="838"/>
            <p14:sldId id="839"/>
            <p14:sldId id="840"/>
            <p14:sldId id="841"/>
            <p14:sldId id="842"/>
            <p14:sldId id="843"/>
            <p14:sldId id="8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3"/>
    <p:restoredTop sz="77676"/>
  </p:normalViewPr>
  <p:slideViewPr>
    <p:cSldViewPr snapToGrid="0">
      <p:cViewPr varScale="1">
        <p:scale>
          <a:sx n="94" d="100"/>
          <a:sy n="94" d="100"/>
        </p:scale>
        <p:origin x="9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Users/guyufeng/UMich/CENT/CENT%20Data%20She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guyufeng/UMich/CENT/Figure/GPU_motivation.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guyufeng/UMich/CENT/CENT%20Data%20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guyufeng/UMich/CENT/Figure/GPU_motiv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guyufeng/UMich/CENT/Figure/GPU_motiv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guyufeng/UMich/CENT/CENT_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guyufeng/UMich/CENT/CENT_Fig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guyufeng/UMich/CENT/Figure/GPU_motiv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guyufeng/UMich/CENT/Figure/GPU_motiv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guyufeng/UMich/CENT/Figure/GPU_motiv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'Cost Model'!$H$84</c:f>
              <c:strCache>
                <c:ptCount val="1"/>
                <c:pt idx="0">
                  <c:v>1M Output Token Cost ($)</c:v>
                </c:pt>
              </c:strCache>
            </c:strRef>
          </c:tx>
          <c:spPr>
            <a:solidFill>
              <a:schemeClr val="accent1"/>
            </a:solidFill>
            <a:ln>
              <a:solidFill>
                <a:schemeClr val="tx1"/>
              </a:solidFill>
            </a:ln>
            <a:effectLst/>
          </c:spPr>
          <c:invertIfNegative val="0"/>
          <c:cat>
            <c:multiLvlStrRef>
              <c:f>'Cost Model'!$I$82:$K$83</c:f>
              <c:multiLvlStrCache>
                <c:ptCount val="3"/>
                <c:lvl>
                  <c:pt idx="0">
                    <c:v>GPT 4o</c:v>
                  </c:pt>
                  <c:pt idx="1">
                    <c:v>GPT 4o</c:v>
                  </c:pt>
                  <c:pt idx="2">
                    <c:v>OpenAI o1 Pro</c:v>
                  </c:pt>
                </c:lvl>
                <c:lvl>
                  <c:pt idx="0">
                    <c:v>Text</c:v>
                  </c:pt>
                  <c:pt idx="1">
                    <c:v>Audio</c:v>
                  </c:pt>
                  <c:pt idx="2">
                    <c:v>Reasoning</c:v>
                  </c:pt>
                </c:lvl>
              </c:multiLvlStrCache>
            </c:multiLvlStrRef>
          </c:cat>
          <c:val>
            <c:numRef>
              <c:f>'Cost Model'!$I$84:$K$84</c:f>
              <c:numCache>
                <c:formatCode>General</c:formatCode>
                <c:ptCount val="3"/>
                <c:pt idx="0">
                  <c:v>20</c:v>
                </c:pt>
                <c:pt idx="1">
                  <c:v>80</c:v>
                </c:pt>
                <c:pt idx="2">
                  <c:v>600</c:v>
                </c:pt>
              </c:numCache>
            </c:numRef>
          </c:val>
          <c:extLst>
            <c:ext xmlns:c16="http://schemas.microsoft.com/office/drawing/2014/chart" uri="{C3380CC4-5D6E-409C-BE32-E72D297353CC}">
              <c16:uniqueId val="{00000000-D2EF-544E-B68D-56E579485870}"/>
            </c:ext>
          </c:extLst>
        </c:ser>
        <c:dLbls>
          <c:showLegendKey val="0"/>
          <c:showVal val="0"/>
          <c:showCatName val="0"/>
          <c:showSerName val="0"/>
          <c:showPercent val="0"/>
          <c:showBubbleSize val="0"/>
        </c:dLbls>
        <c:gapWidth val="219"/>
        <c:overlap val="-27"/>
        <c:axId val="686880928"/>
        <c:axId val="686882640"/>
      </c:barChart>
      <c:catAx>
        <c:axId val="6868809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86882640"/>
        <c:crosses val="autoZero"/>
        <c:auto val="1"/>
        <c:lblAlgn val="ctr"/>
        <c:lblOffset val="100"/>
        <c:noMultiLvlLbl val="0"/>
      </c:catAx>
      <c:valAx>
        <c:axId val="68688264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686880928"/>
        <c:crosses val="autoZero"/>
        <c:crossBetween val="between"/>
        <c:majorUnit val="1000"/>
        <c:minorUnit val="10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ASPLOS!$M$44</c:f>
              <c:strCache>
                <c:ptCount val="1"/>
                <c:pt idx="0">
                  <c:v>Model Weight (GB)</c:v>
                </c:pt>
              </c:strCache>
            </c:strRef>
          </c:tx>
          <c:spPr>
            <a:solidFill>
              <a:schemeClr val="accent4"/>
            </a:solidFill>
            <a:ln>
              <a:solidFill>
                <a:schemeClr val="tx1"/>
              </a:solidFill>
            </a:ln>
            <a:effectLst/>
          </c:spPr>
          <c:invertIfNegative val="0"/>
          <c:cat>
            <c:multiLvlStrRef>
              <c:f>ASPLOS!$K$45:$L$55</c:f>
              <c:multiLvlStrCache>
                <c:ptCount val="11"/>
                <c:lvl>
                  <c:pt idx="0">
                    <c:v>8</c:v>
                  </c:pt>
                  <c:pt idx="1">
                    <c:v>16</c:v>
                  </c:pt>
                  <c:pt idx="2">
                    <c:v>32</c:v>
                  </c:pt>
                  <c:pt idx="3">
                    <c:v>64</c:v>
                  </c:pt>
                  <c:pt idx="4">
                    <c:v>128</c:v>
                  </c:pt>
                  <c:pt idx="5">
                    <c:v>256</c:v>
                  </c:pt>
                  <c:pt idx="6">
                    <c:v>8</c:v>
                  </c:pt>
                  <c:pt idx="7">
                    <c:v>16</c:v>
                  </c:pt>
                  <c:pt idx="8">
                    <c:v>32</c:v>
                  </c:pt>
                  <c:pt idx="9">
                    <c:v>64</c:v>
                  </c:pt>
                  <c:pt idx="10">
                    <c:v>128</c:v>
                  </c:pt>
                </c:lvl>
                <c:lvl>
                  <c:pt idx="0">
                    <c:v>4K Context</c:v>
                  </c:pt>
                  <c:pt idx="6">
                    <c:v>32K Context</c:v>
                  </c:pt>
                </c:lvl>
              </c:multiLvlStrCache>
            </c:multiLvlStrRef>
          </c:cat>
          <c:val>
            <c:numRef>
              <c:f>ASPLOS!$M$45:$M$55</c:f>
              <c:numCache>
                <c:formatCode>General</c:formatCode>
                <c:ptCount val="11"/>
                <c:pt idx="0">
                  <c:v>140</c:v>
                </c:pt>
                <c:pt idx="1">
                  <c:v>140</c:v>
                </c:pt>
                <c:pt idx="2">
                  <c:v>140</c:v>
                </c:pt>
                <c:pt idx="3">
                  <c:v>140</c:v>
                </c:pt>
                <c:pt idx="4">
                  <c:v>140</c:v>
                </c:pt>
                <c:pt idx="5">
                  <c:v>140</c:v>
                </c:pt>
                <c:pt idx="6">
                  <c:v>140</c:v>
                </c:pt>
                <c:pt idx="7">
                  <c:v>140</c:v>
                </c:pt>
                <c:pt idx="8">
                  <c:v>140</c:v>
                </c:pt>
                <c:pt idx="9">
                  <c:v>140</c:v>
                </c:pt>
                <c:pt idx="10">
                  <c:v>140</c:v>
                </c:pt>
              </c:numCache>
            </c:numRef>
          </c:val>
          <c:extLst>
            <c:ext xmlns:c16="http://schemas.microsoft.com/office/drawing/2014/chart" uri="{C3380CC4-5D6E-409C-BE32-E72D297353CC}">
              <c16:uniqueId val="{00000000-E713-4543-B6B9-207981E79EC0}"/>
            </c:ext>
          </c:extLst>
        </c:ser>
        <c:ser>
          <c:idx val="1"/>
          <c:order val="1"/>
          <c:tx>
            <c:strRef>
              <c:f>ASPLOS!$N$44</c:f>
              <c:strCache>
                <c:ptCount val="1"/>
                <c:pt idx="0">
                  <c:v>KV Cache (GB)</c:v>
                </c:pt>
              </c:strCache>
            </c:strRef>
          </c:tx>
          <c:spPr>
            <a:solidFill>
              <a:schemeClr val="accent2"/>
            </a:solidFill>
            <a:ln>
              <a:solidFill>
                <a:schemeClr val="tx1"/>
              </a:solidFill>
            </a:ln>
            <a:effectLst/>
          </c:spPr>
          <c:invertIfNegative val="0"/>
          <c:cat>
            <c:multiLvlStrRef>
              <c:f>ASPLOS!$K$45:$L$55</c:f>
              <c:multiLvlStrCache>
                <c:ptCount val="11"/>
                <c:lvl>
                  <c:pt idx="0">
                    <c:v>8</c:v>
                  </c:pt>
                  <c:pt idx="1">
                    <c:v>16</c:v>
                  </c:pt>
                  <c:pt idx="2">
                    <c:v>32</c:v>
                  </c:pt>
                  <c:pt idx="3">
                    <c:v>64</c:v>
                  </c:pt>
                  <c:pt idx="4">
                    <c:v>128</c:v>
                  </c:pt>
                  <c:pt idx="5">
                    <c:v>256</c:v>
                  </c:pt>
                  <c:pt idx="6">
                    <c:v>8</c:v>
                  </c:pt>
                  <c:pt idx="7">
                    <c:v>16</c:v>
                  </c:pt>
                  <c:pt idx="8">
                    <c:v>32</c:v>
                  </c:pt>
                  <c:pt idx="9">
                    <c:v>64</c:v>
                  </c:pt>
                  <c:pt idx="10">
                    <c:v>128</c:v>
                  </c:pt>
                </c:lvl>
                <c:lvl>
                  <c:pt idx="0">
                    <c:v>4K Context</c:v>
                  </c:pt>
                  <c:pt idx="6">
                    <c:v>32K Context</c:v>
                  </c:pt>
                </c:lvl>
              </c:multiLvlStrCache>
            </c:multiLvlStrRef>
          </c:cat>
          <c:val>
            <c:numRef>
              <c:f>ASPLOS!$N$45:$N$55</c:f>
              <c:numCache>
                <c:formatCode>General</c:formatCode>
                <c:ptCount val="11"/>
                <c:pt idx="0">
                  <c:v>7.6809691999999927</c:v>
                </c:pt>
                <c:pt idx="1">
                  <c:v>27.857055599999995</c:v>
                </c:pt>
                <c:pt idx="2">
                  <c:v>68.209228499999995</c:v>
                </c:pt>
                <c:pt idx="3">
                  <c:v>148.91357420000003</c:v>
                </c:pt>
                <c:pt idx="4">
                  <c:v>310.32226559999998</c:v>
                </c:pt>
                <c:pt idx="5">
                  <c:v>633.13964839999994</c:v>
                </c:pt>
                <c:pt idx="6">
                  <c:v>147.68096919999999</c:v>
                </c:pt>
                <c:pt idx="7">
                  <c:v>307.85705560000002</c:v>
                </c:pt>
                <c:pt idx="8">
                  <c:v>628.20922840000003</c:v>
                </c:pt>
                <c:pt idx="9">
                  <c:v>1268.9135739999999</c:v>
                </c:pt>
                <c:pt idx="10">
                  <c:v>2550.3222649999998</c:v>
                </c:pt>
              </c:numCache>
            </c:numRef>
          </c:val>
          <c:extLst>
            <c:ext xmlns:c16="http://schemas.microsoft.com/office/drawing/2014/chart" uri="{C3380CC4-5D6E-409C-BE32-E72D297353CC}">
              <c16:uniqueId val="{00000001-E713-4543-B6B9-207981E79EC0}"/>
            </c:ext>
          </c:extLst>
        </c:ser>
        <c:dLbls>
          <c:showLegendKey val="0"/>
          <c:showVal val="0"/>
          <c:showCatName val="0"/>
          <c:showSerName val="0"/>
          <c:showPercent val="0"/>
          <c:showBubbleSize val="0"/>
        </c:dLbls>
        <c:gapWidth val="150"/>
        <c:overlap val="100"/>
        <c:axId val="974332400"/>
        <c:axId val="974334112"/>
      </c:barChart>
      <c:catAx>
        <c:axId val="97433240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Batch Size</a:t>
                </a:r>
              </a:p>
            </c:rich>
          </c:tx>
          <c:layout>
            <c:manualLayout>
              <c:xMode val="edge"/>
              <c:yMode val="edge"/>
              <c:x val="0.51258451230892899"/>
              <c:y val="0.9258297101152286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74334112"/>
        <c:crosses val="autoZero"/>
        <c:auto val="1"/>
        <c:lblAlgn val="ctr"/>
        <c:lblOffset val="100"/>
        <c:noMultiLvlLbl val="0"/>
      </c:catAx>
      <c:valAx>
        <c:axId val="974334112"/>
        <c:scaling>
          <c:orientation val="minMax"/>
          <c:max val="3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Memory Requirement (GB)</a:t>
                </a:r>
              </a:p>
            </c:rich>
          </c:tx>
          <c:layout>
            <c:manualLayout>
              <c:xMode val="edge"/>
              <c:yMode val="edge"/>
              <c:x val="8.6363300015733242E-3"/>
              <c:y val="9.9301626818323357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74332400"/>
        <c:crosses val="autoZero"/>
        <c:crossBetween val="between"/>
        <c:majorUnit val="640"/>
        <c:minorUnit val="160"/>
      </c:valAx>
      <c:spPr>
        <a:noFill/>
        <a:ln>
          <a:solidFill>
            <a:schemeClr val="tx1"/>
          </a:solidFill>
        </a:ln>
        <a:effectLst/>
      </c:spPr>
    </c:plotArea>
    <c:legend>
      <c:legendPos val="t"/>
      <c:layout>
        <c:manualLayout>
          <c:xMode val="edge"/>
          <c:yMode val="edge"/>
          <c:x val="0.14607117892291216"/>
          <c:y val="3.6725360262831151E-2"/>
          <c:w val="0.83926543707887546"/>
          <c:h val="0.1046951399357881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660775696313012"/>
          <c:y val="4.917485162183729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'Cost Model'!$I$64</c:f>
              <c:strCache>
                <c:ptCount val="1"/>
                <c:pt idx="0">
                  <c:v>GPU Utilization</c:v>
                </c:pt>
              </c:strCache>
            </c:strRef>
          </c:tx>
          <c:spPr>
            <a:solidFill>
              <a:schemeClr val="accent2"/>
            </a:solidFill>
            <a:ln>
              <a:solidFill>
                <a:schemeClr val="tx1"/>
              </a:solidFill>
            </a:ln>
            <a:effectLst/>
          </c:spPr>
          <c:invertIfNegative val="0"/>
          <c:cat>
            <c:strRef>
              <c:f>'Cost Model'!$H$65:$H$67</c:f>
              <c:strCache>
                <c:ptCount val="3"/>
                <c:pt idx="0">
                  <c:v>ResNet-152</c:v>
                </c:pt>
                <c:pt idx="1">
                  <c:v>BERT</c:v>
                </c:pt>
                <c:pt idx="2">
                  <c:v>Llama2-70B</c:v>
                </c:pt>
              </c:strCache>
            </c:strRef>
          </c:cat>
          <c:val>
            <c:numRef>
              <c:f>'Cost Model'!$I$65:$I$67</c:f>
              <c:numCache>
                <c:formatCode>0%</c:formatCode>
                <c:ptCount val="3"/>
                <c:pt idx="0">
                  <c:v>0.8</c:v>
                </c:pt>
                <c:pt idx="1">
                  <c:v>0.43</c:v>
                </c:pt>
                <c:pt idx="2">
                  <c:v>0.21</c:v>
                </c:pt>
              </c:numCache>
            </c:numRef>
          </c:val>
          <c:extLst>
            <c:ext xmlns:c16="http://schemas.microsoft.com/office/drawing/2014/chart" uri="{C3380CC4-5D6E-409C-BE32-E72D297353CC}">
              <c16:uniqueId val="{00000000-59C1-CC4D-9C13-2E017D687842}"/>
            </c:ext>
          </c:extLst>
        </c:ser>
        <c:dLbls>
          <c:showLegendKey val="0"/>
          <c:showVal val="0"/>
          <c:showCatName val="0"/>
          <c:showSerName val="0"/>
          <c:showPercent val="0"/>
          <c:showBubbleSize val="0"/>
        </c:dLbls>
        <c:gapWidth val="182"/>
        <c:axId val="546430912"/>
        <c:axId val="546437488"/>
      </c:barChart>
      <c:catAx>
        <c:axId val="54643091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46437488"/>
        <c:crosses val="autoZero"/>
        <c:auto val="1"/>
        <c:lblAlgn val="ctr"/>
        <c:lblOffset val="100"/>
        <c:noMultiLvlLbl val="0"/>
      </c:catAx>
      <c:valAx>
        <c:axId val="5464374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4643091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ASPLOS!$M$44</c:f>
              <c:strCache>
                <c:ptCount val="1"/>
                <c:pt idx="0">
                  <c:v>Model Weight (GB)</c:v>
                </c:pt>
              </c:strCache>
            </c:strRef>
          </c:tx>
          <c:spPr>
            <a:solidFill>
              <a:schemeClr val="accent4"/>
            </a:solidFill>
            <a:ln>
              <a:solidFill>
                <a:schemeClr val="tx1"/>
              </a:solidFill>
            </a:ln>
            <a:effectLst/>
          </c:spPr>
          <c:invertIfNegative val="0"/>
          <c:cat>
            <c:numRef>
              <c:f>ASPLOS!$L$45:$L$50</c:f>
              <c:numCache>
                <c:formatCode>General</c:formatCode>
                <c:ptCount val="6"/>
                <c:pt idx="0">
                  <c:v>8</c:v>
                </c:pt>
                <c:pt idx="1">
                  <c:v>16</c:v>
                </c:pt>
                <c:pt idx="2">
                  <c:v>32</c:v>
                </c:pt>
                <c:pt idx="3">
                  <c:v>64</c:v>
                </c:pt>
                <c:pt idx="4">
                  <c:v>128</c:v>
                </c:pt>
                <c:pt idx="5">
                  <c:v>256</c:v>
                </c:pt>
              </c:numCache>
            </c:numRef>
          </c:cat>
          <c:val>
            <c:numRef>
              <c:f>ASPLOS!$M$45:$M$50</c:f>
              <c:numCache>
                <c:formatCode>General</c:formatCode>
                <c:ptCount val="6"/>
                <c:pt idx="0">
                  <c:v>140</c:v>
                </c:pt>
                <c:pt idx="1">
                  <c:v>140</c:v>
                </c:pt>
                <c:pt idx="2">
                  <c:v>140</c:v>
                </c:pt>
                <c:pt idx="3">
                  <c:v>140</c:v>
                </c:pt>
                <c:pt idx="4">
                  <c:v>140</c:v>
                </c:pt>
                <c:pt idx="5">
                  <c:v>140</c:v>
                </c:pt>
              </c:numCache>
            </c:numRef>
          </c:val>
          <c:extLst>
            <c:ext xmlns:c16="http://schemas.microsoft.com/office/drawing/2014/chart" uri="{C3380CC4-5D6E-409C-BE32-E72D297353CC}">
              <c16:uniqueId val="{00000000-C6BA-914A-AEA1-4A67EB964FA5}"/>
            </c:ext>
          </c:extLst>
        </c:ser>
        <c:ser>
          <c:idx val="1"/>
          <c:order val="1"/>
          <c:tx>
            <c:strRef>
              <c:f>ASPLOS!$N$44</c:f>
              <c:strCache>
                <c:ptCount val="1"/>
                <c:pt idx="0">
                  <c:v>KV Cache (GB)</c:v>
                </c:pt>
              </c:strCache>
            </c:strRef>
          </c:tx>
          <c:spPr>
            <a:solidFill>
              <a:schemeClr val="accent2"/>
            </a:solidFill>
            <a:ln>
              <a:solidFill>
                <a:schemeClr val="tx1"/>
              </a:solidFill>
            </a:ln>
            <a:effectLst/>
          </c:spPr>
          <c:invertIfNegative val="0"/>
          <c:cat>
            <c:numRef>
              <c:f>ASPLOS!$L$45:$L$50</c:f>
              <c:numCache>
                <c:formatCode>General</c:formatCode>
                <c:ptCount val="6"/>
                <c:pt idx="0">
                  <c:v>8</c:v>
                </c:pt>
                <c:pt idx="1">
                  <c:v>16</c:v>
                </c:pt>
                <c:pt idx="2">
                  <c:v>32</c:v>
                </c:pt>
                <c:pt idx="3">
                  <c:v>64</c:v>
                </c:pt>
                <c:pt idx="4">
                  <c:v>128</c:v>
                </c:pt>
                <c:pt idx="5">
                  <c:v>256</c:v>
                </c:pt>
              </c:numCache>
            </c:numRef>
          </c:cat>
          <c:val>
            <c:numRef>
              <c:f>ASPLOS!$N$45:$N$50</c:f>
              <c:numCache>
                <c:formatCode>General</c:formatCode>
                <c:ptCount val="6"/>
                <c:pt idx="0">
                  <c:v>7.6809691999999927</c:v>
                </c:pt>
                <c:pt idx="1">
                  <c:v>27.857055599999995</c:v>
                </c:pt>
                <c:pt idx="2">
                  <c:v>68.209228499999995</c:v>
                </c:pt>
                <c:pt idx="3">
                  <c:v>148.91357420000003</c:v>
                </c:pt>
                <c:pt idx="4">
                  <c:v>310.32226559999998</c:v>
                </c:pt>
                <c:pt idx="5">
                  <c:v>633.13964839999994</c:v>
                </c:pt>
              </c:numCache>
            </c:numRef>
          </c:val>
          <c:extLst>
            <c:ext xmlns:c16="http://schemas.microsoft.com/office/drawing/2014/chart" uri="{C3380CC4-5D6E-409C-BE32-E72D297353CC}">
              <c16:uniqueId val="{00000001-C6BA-914A-AEA1-4A67EB964FA5}"/>
            </c:ext>
          </c:extLst>
        </c:ser>
        <c:dLbls>
          <c:showLegendKey val="0"/>
          <c:showVal val="0"/>
          <c:showCatName val="0"/>
          <c:showSerName val="0"/>
          <c:showPercent val="0"/>
          <c:showBubbleSize val="0"/>
        </c:dLbls>
        <c:gapWidth val="150"/>
        <c:overlap val="100"/>
        <c:axId val="974332400"/>
        <c:axId val="974334112"/>
      </c:barChart>
      <c:catAx>
        <c:axId val="974332400"/>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Batch Size</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74334112"/>
        <c:crosses val="autoZero"/>
        <c:auto val="1"/>
        <c:lblAlgn val="ctr"/>
        <c:lblOffset val="100"/>
        <c:noMultiLvlLbl val="0"/>
      </c:catAx>
      <c:valAx>
        <c:axId val="974334112"/>
        <c:scaling>
          <c:orientation val="minMax"/>
          <c:max val="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Memory Requirement (GB)</a:t>
                </a:r>
              </a:p>
            </c:rich>
          </c:tx>
          <c:layout>
            <c:manualLayout>
              <c:xMode val="edge"/>
              <c:yMode val="edge"/>
              <c:x val="0"/>
              <c:y val="0.10222209304870931"/>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74332400"/>
        <c:crosses val="autoZero"/>
        <c:crossBetween val="between"/>
        <c:majorUnit val="320"/>
        <c:minorUnit val="80"/>
      </c:valAx>
      <c:spPr>
        <a:noFill/>
        <a:ln>
          <a:solidFill>
            <a:schemeClr val="tx1"/>
          </a:solidFill>
        </a:ln>
        <a:effectLst/>
      </c:spPr>
    </c:plotArea>
    <c:legend>
      <c:legendPos val="t"/>
      <c:layout>
        <c:manualLayout>
          <c:xMode val="edge"/>
          <c:yMode val="edge"/>
          <c:x val="0.22178248143439569"/>
          <c:y val="3.1613582177930429E-2"/>
          <c:w val="0.71604043365657399"/>
          <c:h val="0.1062884834107791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ASPLOS!$M$44</c:f>
              <c:strCache>
                <c:ptCount val="1"/>
                <c:pt idx="0">
                  <c:v>Model Weight (GB)</c:v>
                </c:pt>
              </c:strCache>
            </c:strRef>
          </c:tx>
          <c:spPr>
            <a:solidFill>
              <a:schemeClr val="accent4"/>
            </a:solidFill>
            <a:ln>
              <a:solidFill>
                <a:schemeClr val="tx1"/>
              </a:solidFill>
            </a:ln>
            <a:effectLst/>
          </c:spPr>
          <c:invertIfNegative val="0"/>
          <c:cat>
            <c:multiLvlStrRef>
              <c:f>ASPLOS!$K$45:$L$55</c:f>
              <c:multiLvlStrCache>
                <c:ptCount val="11"/>
                <c:lvl>
                  <c:pt idx="0">
                    <c:v>8</c:v>
                  </c:pt>
                  <c:pt idx="1">
                    <c:v>16</c:v>
                  </c:pt>
                  <c:pt idx="2">
                    <c:v>32</c:v>
                  </c:pt>
                  <c:pt idx="3">
                    <c:v>64</c:v>
                  </c:pt>
                  <c:pt idx="4">
                    <c:v>128</c:v>
                  </c:pt>
                  <c:pt idx="5">
                    <c:v>256</c:v>
                  </c:pt>
                  <c:pt idx="6">
                    <c:v>8</c:v>
                  </c:pt>
                  <c:pt idx="7">
                    <c:v>16</c:v>
                  </c:pt>
                  <c:pt idx="8">
                    <c:v>32</c:v>
                  </c:pt>
                  <c:pt idx="9">
                    <c:v>64</c:v>
                  </c:pt>
                  <c:pt idx="10">
                    <c:v>128</c:v>
                  </c:pt>
                </c:lvl>
                <c:lvl>
                  <c:pt idx="0">
                    <c:v>4K Context</c:v>
                  </c:pt>
                  <c:pt idx="6">
                    <c:v>32K Context</c:v>
                  </c:pt>
                </c:lvl>
              </c:multiLvlStrCache>
            </c:multiLvlStrRef>
          </c:cat>
          <c:val>
            <c:numRef>
              <c:f>ASPLOS!$M$45:$M$55</c:f>
              <c:numCache>
                <c:formatCode>General</c:formatCode>
                <c:ptCount val="11"/>
                <c:pt idx="0">
                  <c:v>140</c:v>
                </c:pt>
                <c:pt idx="1">
                  <c:v>140</c:v>
                </c:pt>
                <c:pt idx="2">
                  <c:v>140</c:v>
                </c:pt>
                <c:pt idx="3">
                  <c:v>140</c:v>
                </c:pt>
                <c:pt idx="4">
                  <c:v>140</c:v>
                </c:pt>
                <c:pt idx="5">
                  <c:v>140</c:v>
                </c:pt>
                <c:pt idx="6">
                  <c:v>140</c:v>
                </c:pt>
                <c:pt idx="7">
                  <c:v>140</c:v>
                </c:pt>
                <c:pt idx="8">
                  <c:v>140</c:v>
                </c:pt>
                <c:pt idx="9">
                  <c:v>140</c:v>
                </c:pt>
                <c:pt idx="10">
                  <c:v>140</c:v>
                </c:pt>
              </c:numCache>
            </c:numRef>
          </c:val>
          <c:extLst>
            <c:ext xmlns:c16="http://schemas.microsoft.com/office/drawing/2014/chart" uri="{C3380CC4-5D6E-409C-BE32-E72D297353CC}">
              <c16:uniqueId val="{00000000-E713-4543-B6B9-207981E79EC0}"/>
            </c:ext>
          </c:extLst>
        </c:ser>
        <c:ser>
          <c:idx val="1"/>
          <c:order val="1"/>
          <c:tx>
            <c:strRef>
              <c:f>ASPLOS!$N$44</c:f>
              <c:strCache>
                <c:ptCount val="1"/>
                <c:pt idx="0">
                  <c:v>KV Cache (GB)</c:v>
                </c:pt>
              </c:strCache>
            </c:strRef>
          </c:tx>
          <c:spPr>
            <a:solidFill>
              <a:schemeClr val="accent2"/>
            </a:solidFill>
            <a:ln>
              <a:solidFill>
                <a:schemeClr val="tx1"/>
              </a:solidFill>
            </a:ln>
            <a:effectLst/>
          </c:spPr>
          <c:invertIfNegative val="0"/>
          <c:cat>
            <c:multiLvlStrRef>
              <c:f>ASPLOS!$K$45:$L$55</c:f>
              <c:multiLvlStrCache>
                <c:ptCount val="11"/>
                <c:lvl>
                  <c:pt idx="0">
                    <c:v>8</c:v>
                  </c:pt>
                  <c:pt idx="1">
                    <c:v>16</c:v>
                  </c:pt>
                  <c:pt idx="2">
                    <c:v>32</c:v>
                  </c:pt>
                  <c:pt idx="3">
                    <c:v>64</c:v>
                  </c:pt>
                  <c:pt idx="4">
                    <c:v>128</c:v>
                  </c:pt>
                  <c:pt idx="5">
                    <c:v>256</c:v>
                  </c:pt>
                  <c:pt idx="6">
                    <c:v>8</c:v>
                  </c:pt>
                  <c:pt idx="7">
                    <c:v>16</c:v>
                  </c:pt>
                  <c:pt idx="8">
                    <c:v>32</c:v>
                  </c:pt>
                  <c:pt idx="9">
                    <c:v>64</c:v>
                  </c:pt>
                  <c:pt idx="10">
                    <c:v>128</c:v>
                  </c:pt>
                </c:lvl>
                <c:lvl>
                  <c:pt idx="0">
                    <c:v>4K Context</c:v>
                  </c:pt>
                  <c:pt idx="6">
                    <c:v>32K Context</c:v>
                  </c:pt>
                </c:lvl>
              </c:multiLvlStrCache>
            </c:multiLvlStrRef>
          </c:cat>
          <c:val>
            <c:numRef>
              <c:f>ASPLOS!$N$45:$N$55</c:f>
              <c:numCache>
                <c:formatCode>General</c:formatCode>
                <c:ptCount val="11"/>
                <c:pt idx="0">
                  <c:v>7.6809691999999927</c:v>
                </c:pt>
                <c:pt idx="1">
                  <c:v>27.857055599999995</c:v>
                </c:pt>
                <c:pt idx="2">
                  <c:v>68.209228499999995</c:v>
                </c:pt>
                <c:pt idx="3">
                  <c:v>148.91357420000003</c:v>
                </c:pt>
                <c:pt idx="4">
                  <c:v>310.32226559999998</c:v>
                </c:pt>
                <c:pt idx="5">
                  <c:v>633.13964839999994</c:v>
                </c:pt>
                <c:pt idx="6">
                  <c:v>147.68096919999999</c:v>
                </c:pt>
                <c:pt idx="7">
                  <c:v>307.85705560000002</c:v>
                </c:pt>
                <c:pt idx="8">
                  <c:v>628.20922840000003</c:v>
                </c:pt>
                <c:pt idx="9">
                  <c:v>1268.9135739999999</c:v>
                </c:pt>
                <c:pt idx="10">
                  <c:v>2550.3222649999998</c:v>
                </c:pt>
              </c:numCache>
            </c:numRef>
          </c:val>
          <c:extLst>
            <c:ext xmlns:c16="http://schemas.microsoft.com/office/drawing/2014/chart" uri="{C3380CC4-5D6E-409C-BE32-E72D297353CC}">
              <c16:uniqueId val="{00000001-E713-4543-B6B9-207981E79EC0}"/>
            </c:ext>
          </c:extLst>
        </c:ser>
        <c:dLbls>
          <c:showLegendKey val="0"/>
          <c:showVal val="0"/>
          <c:showCatName val="0"/>
          <c:showSerName val="0"/>
          <c:showPercent val="0"/>
          <c:showBubbleSize val="0"/>
        </c:dLbls>
        <c:gapWidth val="150"/>
        <c:overlap val="100"/>
        <c:axId val="974332400"/>
        <c:axId val="974334112"/>
      </c:barChart>
      <c:catAx>
        <c:axId val="974332400"/>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Batch Size</a:t>
                </a:r>
              </a:p>
            </c:rich>
          </c:tx>
          <c:layout>
            <c:manualLayout>
              <c:xMode val="edge"/>
              <c:yMode val="edge"/>
              <c:x val="0.51258451230892899"/>
              <c:y val="0.92582971011522863"/>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74334112"/>
        <c:crosses val="autoZero"/>
        <c:auto val="1"/>
        <c:lblAlgn val="ctr"/>
        <c:lblOffset val="100"/>
        <c:noMultiLvlLbl val="0"/>
      </c:catAx>
      <c:valAx>
        <c:axId val="974334112"/>
        <c:scaling>
          <c:orientation val="minMax"/>
          <c:max val="3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Memory Requirement (GB)</a:t>
                </a:r>
              </a:p>
            </c:rich>
          </c:tx>
          <c:layout>
            <c:manualLayout>
              <c:xMode val="edge"/>
              <c:yMode val="edge"/>
              <c:x val="8.6363300015733242E-3"/>
              <c:y val="9.9301626818323357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74332400"/>
        <c:crosses val="autoZero"/>
        <c:crossBetween val="between"/>
        <c:majorUnit val="640"/>
        <c:minorUnit val="160"/>
      </c:valAx>
      <c:spPr>
        <a:noFill/>
        <a:ln>
          <a:solidFill>
            <a:schemeClr val="tx1"/>
          </a:solidFill>
        </a:ln>
        <a:effectLst/>
      </c:spPr>
    </c:plotArea>
    <c:legend>
      <c:legendPos val="t"/>
      <c:layout>
        <c:manualLayout>
          <c:xMode val="edge"/>
          <c:yMode val="edge"/>
          <c:x val="0.14607117892291216"/>
          <c:y val="3.6725360262831151E-2"/>
          <c:w val="0.83926543707887546"/>
          <c:h val="0.1046951399357881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51196078726711"/>
          <c:y val="0.12807770271188429"/>
          <c:w val="0.62672626714357316"/>
          <c:h val="0.50134955543485304"/>
        </c:manualLayout>
      </c:layout>
      <c:barChart>
        <c:barDir val="col"/>
        <c:grouping val="clustered"/>
        <c:varyColors val="0"/>
        <c:ser>
          <c:idx val="0"/>
          <c:order val="0"/>
          <c:spPr>
            <a:solidFill>
              <a:schemeClr val="accent6"/>
            </a:solidFill>
            <a:ln>
              <a:solidFill>
                <a:schemeClr val="tx1"/>
              </a:solidFill>
            </a:ln>
            <a:effectLst/>
          </c:spPr>
          <c:invertIfNegative val="0"/>
          <c:dLbls>
            <c:dLbl>
              <c:idx val="3"/>
              <c:layout>
                <c:manualLayout>
                  <c:x val="-6.6801481161291545E-2"/>
                  <c:y val="-5.9883503965605135E-2"/>
                </c:manualLayout>
              </c:layout>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layout>
                    <c:manualLayout>
                      <c:w val="0.20330028124690214"/>
                      <c:h val="7.1444809569903886E-2"/>
                    </c:manualLayout>
                  </c15:layout>
                  <c15:showDataLabelsRange val="0"/>
                </c:ext>
                <c:ext xmlns:c16="http://schemas.microsoft.com/office/drawing/2014/chart" uri="{C3380CC4-5D6E-409C-BE32-E72D297353CC}">
                  <c16:uniqueId val="{00000000-6E06-AD41-96DA-83F6F5EA1EF0}"/>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multiLvlStrRef>
              <c:f>Data!$I$31:$J$34</c:f>
              <c:multiLvlStrCache>
                <c:ptCount val="4"/>
                <c:lvl>
                  <c:pt idx="0">
                    <c:v>7B</c:v>
                  </c:pt>
                  <c:pt idx="1">
                    <c:v>13B</c:v>
                  </c:pt>
                  <c:pt idx="2">
                    <c:v>70B</c:v>
                  </c:pt>
                  <c:pt idx="3">
                    <c:v>Geomean</c:v>
                  </c:pt>
                </c:lvl>
                <c:lvl>
                  <c:pt idx="0">
                    <c:v>End-to-End</c:v>
                  </c:pt>
                </c:lvl>
              </c:multiLvlStrCache>
            </c:multiLvlStrRef>
          </c:cat>
          <c:val>
            <c:numRef>
              <c:f>Data!$K$31:$K$34</c:f>
              <c:numCache>
                <c:formatCode>0.0</c:formatCode>
                <c:ptCount val="4"/>
                <c:pt idx="0">
                  <c:v>6.6773867674263299</c:v>
                </c:pt>
                <c:pt idx="1">
                  <c:v>7.3630572407920303</c:v>
                </c:pt>
                <c:pt idx="2">
                  <c:v>2.83717647147096</c:v>
                </c:pt>
                <c:pt idx="3">
                  <c:v>5.186213040224434</c:v>
                </c:pt>
              </c:numCache>
            </c:numRef>
          </c:val>
          <c:extLst>
            <c:ext xmlns:c16="http://schemas.microsoft.com/office/drawing/2014/chart" uri="{C3380CC4-5D6E-409C-BE32-E72D297353CC}">
              <c16:uniqueId val="{00000001-6E06-AD41-96DA-83F6F5EA1EF0}"/>
            </c:ext>
          </c:extLst>
        </c:ser>
        <c:dLbls>
          <c:showLegendKey val="0"/>
          <c:showVal val="0"/>
          <c:showCatName val="0"/>
          <c:showSerName val="0"/>
          <c:showPercent val="0"/>
          <c:showBubbleSize val="0"/>
        </c:dLbls>
        <c:gapWidth val="150"/>
        <c:overlap val="-27"/>
        <c:axId val="717156000"/>
        <c:axId val="367277104"/>
      </c:barChart>
      <c:catAx>
        <c:axId val="71715600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67277104"/>
        <c:crosses val="autoZero"/>
        <c:auto val="1"/>
        <c:lblAlgn val="ctr"/>
        <c:lblOffset val="100"/>
        <c:noMultiLvlLbl val="0"/>
      </c:catAx>
      <c:valAx>
        <c:axId val="367277104"/>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i="0" u="none" strike="noStrike" kern="1200" baseline="0" dirty="0">
                    <a:solidFill>
                      <a:sysClr val="windowText" lastClr="000000"/>
                    </a:solidFill>
                  </a:rPr>
                  <a:t>CENT/GPU Normalized Tokens / $</a:t>
                </a:r>
              </a:p>
            </c:rich>
          </c:tx>
          <c:layout>
            <c:manualLayout>
              <c:xMode val="edge"/>
              <c:yMode val="edge"/>
              <c:x val="8.8973362986450484E-3"/>
              <c:y val="8.683142942224973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 sourceLinked="0"/>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717156000"/>
        <c:crosses val="autoZero"/>
        <c:crossBetween val="between"/>
        <c:majorUnit val="2"/>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6133994054035"/>
          <c:y val="4.8968301322363385E-2"/>
          <c:w val="0.65467747762919937"/>
          <c:h val="0.56846393495074521"/>
        </c:manualLayout>
      </c:layout>
      <c:barChart>
        <c:barDir val="col"/>
        <c:grouping val="clustered"/>
        <c:varyColors val="0"/>
        <c:ser>
          <c:idx val="0"/>
          <c:order val="0"/>
          <c:spPr>
            <a:solidFill>
              <a:schemeClr val="accent4"/>
            </a:solidFill>
            <a:ln>
              <a:solidFill>
                <a:schemeClr val="tx1"/>
              </a:solidFill>
            </a:ln>
            <a:effectLst/>
          </c:spPr>
          <c:invertIfNegative val="0"/>
          <c:dLbls>
            <c:dLbl>
              <c:idx val="3"/>
              <c:layout>
                <c:manualLayout>
                  <c:x val="-2.4042095572874043E-2"/>
                  <c:y val="-8.3391235622921195E-2"/>
                </c:manualLayout>
              </c:layout>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EC8-D444-96B4-F470E27FD8E4}"/>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multiLvlStrRef>
              <c:f>Data!$E$37:$F$40</c:f>
              <c:multiLvlStrCache>
                <c:ptCount val="4"/>
                <c:lvl>
                  <c:pt idx="0">
                    <c:v>7B</c:v>
                  </c:pt>
                  <c:pt idx="1">
                    <c:v>13B</c:v>
                  </c:pt>
                  <c:pt idx="2">
                    <c:v>70B</c:v>
                  </c:pt>
                  <c:pt idx="3">
                    <c:v>Geomean</c:v>
                  </c:pt>
                </c:lvl>
                <c:lvl>
                  <c:pt idx="0">
                    <c:v>End-to-End</c:v>
                  </c:pt>
                </c:lvl>
              </c:multiLvlStrCache>
            </c:multiLvlStrRef>
          </c:cat>
          <c:val>
            <c:numRef>
              <c:f>Data!$G$37:$G$40</c:f>
              <c:numCache>
                <c:formatCode>0.0</c:formatCode>
                <c:ptCount val="4"/>
                <c:pt idx="0">
                  <c:v>2.7695979205802401</c:v>
                </c:pt>
                <c:pt idx="1">
                  <c:v>3.8174941660356398</c:v>
                </c:pt>
                <c:pt idx="2">
                  <c:v>1.1767834228260201</c:v>
                </c:pt>
                <c:pt idx="3">
                  <c:v>2.3172019366878747</c:v>
                </c:pt>
              </c:numCache>
            </c:numRef>
          </c:val>
          <c:extLst>
            <c:ext xmlns:c16="http://schemas.microsoft.com/office/drawing/2014/chart" uri="{C3380CC4-5D6E-409C-BE32-E72D297353CC}">
              <c16:uniqueId val="{00000001-5EC8-D444-96B4-F470E27FD8E4}"/>
            </c:ext>
          </c:extLst>
        </c:ser>
        <c:dLbls>
          <c:showLegendKey val="0"/>
          <c:showVal val="0"/>
          <c:showCatName val="0"/>
          <c:showSerName val="0"/>
          <c:showPercent val="0"/>
          <c:showBubbleSize val="0"/>
        </c:dLbls>
        <c:gapWidth val="150"/>
        <c:overlap val="-27"/>
        <c:axId val="653572672"/>
        <c:axId val="632160448"/>
      </c:barChart>
      <c:catAx>
        <c:axId val="65357267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32160448"/>
        <c:crosses val="autoZero"/>
        <c:auto val="1"/>
        <c:lblAlgn val="ctr"/>
        <c:lblOffset val="100"/>
        <c:noMultiLvlLbl val="0"/>
      </c:catAx>
      <c:valAx>
        <c:axId val="632160448"/>
        <c:scaling>
          <c:orientation val="minMax"/>
          <c:max val="4.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CENT/GPU Normalized Tokens / s</a:t>
                </a:r>
              </a:p>
            </c:rich>
          </c:tx>
          <c:layout>
            <c:manualLayout>
              <c:xMode val="edge"/>
              <c:yMode val="edge"/>
              <c:x val="4.1639214652786929E-2"/>
              <c:y val="3.554876855535657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 sourceLinked="0"/>
        <c:majorTickMark val="cross"/>
        <c:minorTickMark val="in"/>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3572672"/>
        <c:crosses val="autoZero"/>
        <c:crossBetween val="between"/>
        <c:majorUnit val="1"/>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2701802173322"/>
          <c:y val="0.1754560017429185"/>
          <c:w val="0.8639550263406347"/>
          <c:h val="0.46880960592933346"/>
        </c:manualLayout>
      </c:layout>
      <c:barChart>
        <c:barDir val="col"/>
        <c:grouping val="stacked"/>
        <c:varyColors val="0"/>
        <c:ser>
          <c:idx val="0"/>
          <c:order val="0"/>
          <c:tx>
            <c:strRef>
              <c:f>ASPLOS!$C$45</c:f>
              <c:strCache>
                <c:ptCount val="1"/>
                <c:pt idx="0">
                  <c:v>Model Weight (GB)</c:v>
                </c:pt>
              </c:strCache>
            </c:strRef>
          </c:tx>
          <c:spPr>
            <a:solidFill>
              <a:schemeClr val="accent4"/>
            </a:solidFill>
            <a:ln w="6350">
              <a:solidFill>
                <a:schemeClr val="tx1"/>
              </a:solidFill>
            </a:ln>
            <a:effectLst/>
          </c:spPr>
          <c:invertIfNegative val="0"/>
          <c:cat>
            <c:multiLvlStrRef>
              <c:f>ASPLOS!$A$46:$B$61</c:f>
              <c:multiLvlStrCache>
                <c:ptCount val="16"/>
                <c:lvl>
                  <c:pt idx="0">
                    <c:v>32</c:v>
                  </c:pt>
                  <c:pt idx="1">
                    <c:v>64</c:v>
                  </c:pt>
                  <c:pt idx="2">
                    <c:v>128</c:v>
                  </c:pt>
                  <c:pt idx="3">
                    <c:v>256</c:v>
                  </c:pt>
                  <c:pt idx="4">
                    <c:v>16</c:v>
                  </c:pt>
                  <c:pt idx="5">
                    <c:v>32</c:v>
                  </c:pt>
                  <c:pt idx="6">
                    <c:v>64</c:v>
                  </c:pt>
                  <c:pt idx="7">
                    <c:v>128</c:v>
                  </c:pt>
                  <c:pt idx="8">
                    <c:v>8</c:v>
                  </c:pt>
                  <c:pt idx="9">
                    <c:v>16</c:v>
                  </c:pt>
                  <c:pt idx="10">
                    <c:v>32</c:v>
                  </c:pt>
                  <c:pt idx="11">
                    <c:v>64</c:v>
                  </c:pt>
                  <c:pt idx="12">
                    <c:v>4</c:v>
                  </c:pt>
                  <c:pt idx="13">
                    <c:v>8</c:v>
                  </c:pt>
                  <c:pt idx="14">
                    <c:v>16</c:v>
                  </c:pt>
                  <c:pt idx="15">
                    <c:v>32</c:v>
                  </c:pt>
                </c:lvl>
                <c:lvl>
                  <c:pt idx="0">
                    <c:v>4K Contexts</c:v>
                  </c:pt>
                  <c:pt idx="4">
                    <c:v>8K Contexts</c:v>
                  </c:pt>
                  <c:pt idx="8">
                    <c:v>16K Contexts</c:v>
                  </c:pt>
                  <c:pt idx="12">
                    <c:v>32K Contexts</c:v>
                  </c:pt>
                </c:lvl>
              </c:multiLvlStrCache>
            </c:multiLvlStrRef>
          </c:cat>
          <c:val>
            <c:numRef>
              <c:f>ASPLOS!$C$46:$C$61</c:f>
              <c:numCache>
                <c:formatCode>General</c:formatCode>
                <c:ptCount val="16"/>
                <c:pt idx="0">
                  <c:v>140</c:v>
                </c:pt>
                <c:pt idx="1">
                  <c:v>140</c:v>
                </c:pt>
                <c:pt idx="2">
                  <c:v>140</c:v>
                </c:pt>
                <c:pt idx="3">
                  <c:v>140</c:v>
                </c:pt>
                <c:pt idx="4">
                  <c:v>140</c:v>
                </c:pt>
                <c:pt idx="5">
                  <c:v>140</c:v>
                </c:pt>
                <c:pt idx="6">
                  <c:v>140</c:v>
                </c:pt>
                <c:pt idx="7">
                  <c:v>140</c:v>
                </c:pt>
                <c:pt idx="8">
                  <c:v>140</c:v>
                </c:pt>
                <c:pt idx="9">
                  <c:v>140</c:v>
                </c:pt>
                <c:pt idx="10">
                  <c:v>140</c:v>
                </c:pt>
                <c:pt idx="11">
                  <c:v>140</c:v>
                </c:pt>
                <c:pt idx="12">
                  <c:v>140</c:v>
                </c:pt>
                <c:pt idx="13">
                  <c:v>140</c:v>
                </c:pt>
                <c:pt idx="14">
                  <c:v>140</c:v>
                </c:pt>
                <c:pt idx="15">
                  <c:v>140</c:v>
                </c:pt>
              </c:numCache>
            </c:numRef>
          </c:val>
          <c:extLst>
            <c:ext xmlns:c16="http://schemas.microsoft.com/office/drawing/2014/chart" uri="{C3380CC4-5D6E-409C-BE32-E72D297353CC}">
              <c16:uniqueId val="{00000000-97AA-4846-A94E-E829A8BD920C}"/>
            </c:ext>
          </c:extLst>
        </c:ser>
        <c:ser>
          <c:idx val="1"/>
          <c:order val="1"/>
          <c:tx>
            <c:strRef>
              <c:f>ASPLOS!$D$45</c:f>
              <c:strCache>
                <c:ptCount val="1"/>
                <c:pt idx="0">
                  <c:v>KV Cache (GB)</c:v>
                </c:pt>
              </c:strCache>
            </c:strRef>
          </c:tx>
          <c:spPr>
            <a:solidFill>
              <a:schemeClr val="accent2"/>
            </a:solidFill>
            <a:ln w="6350">
              <a:solidFill>
                <a:schemeClr val="tx1"/>
              </a:solidFill>
            </a:ln>
            <a:effectLst/>
          </c:spPr>
          <c:invertIfNegative val="0"/>
          <c:cat>
            <c:multiLvlStrRef>
              <c:f>ASPLOS!$A$46:$B$61</c:f>
              <c:multiLvlStrCache>
                <c:ptCount val="16"/>
                <c:lvl>
                  <c:pt idx="0">
                    <c:v>32</c:v>
                  </c:pt>
                  <c:pt idx="1">
                    <c:v>64</c:v>
                  </c:pt>
                  <c:pt idx="2">
                    <c:v>128</c:v>
                  </c:pt>
                  <c:pt idx="3">
                    <c:v>256</c:v>
                  </c:pt>
                  <c:pt idx="4">
                    <c:v>16</c:v>
                  </c:pt>
                  <c:pt idx="5">
                    <c:v>32</c:v>
                  </c:pt>
                  <c:pt idx="6">
                    <c:v>64</c:v>
                  </c:pt>
                  <c:pt idx="7">
                    <c:v>128</c:v>
                  </c:pt>
                  <c:pt idx="8">
                    <c:v>8</c:v>
                  </c:pt>
                  <c:pt idx="9">
                    <c:v>16</c:v>
                  </c:pt>
                  <c:pt idx="10">
                    <c:v>32</c:v>
                  </c:pt>
                  <c:pt idx="11">
                    <c:v>64</c:v>
                  </c:pt>
                  <c:pt idx="12">
                    <c:v>4</c:v>
                  </c:pt>
                  <c:pt idx="13">
                    <c:v>8</c:v>
                  </c:pt>
                  <c:pt idx="14">
                    <c:v>16</c:v>
                  </c:pt>
                  <c:pt idx="15">
                    <c:v>32</c:v>
                  </c:pt>
                </c:lvl>
                <c:lvl>
                  <c:pt idx="0">
                    <c:v>4K Contexts</c:v>
                  </c:pt>
                  <c:pt idx="4">
                    <c:v>8K Contexts</c:v>
                  </c:pt>
                  <c:pt idx="8">
                    <c:v>16K Contexts</c:v>
                  </c:pt>
                  <c:pt idx="12">
                    <c:v>32K Contexts</c:v>
                  </c:pt>
                </c:lvl>
              </c:multiLvlStrCache>
            </c:multiLvlStrRef>
          </c:cat>
          <c:val>
            <c:numRef>
              <c:f>ASPLOS!$D$46:$D$61</c:f>
              <c:numCache>
                <c:formatCode>General</c:formatCode>
                <c:ptCount val="16"/>
                <c:pt idx="0">
                  <c:v>68.209228499999995</c:v>
                </c:pt>
                <c:pt idx="1">
                  <c:v>148.91357420000003</c:v>
                </c:pt>
                <c:pt idx="2">
                  <c:v>310.32226559999998</c:v>
                </c:pt>
                <c:pt idx="3">
                  <c:v>633.13964839999994</c:v>
                </c:pt>
                <c:pt idx="4">
                  <c:v>67.857055599999995</c:v>
                </c:pt>
                <c:pt idx="5">
                  <c:v>148.20922849999999</c:v>
                </c:pt>
                <c:pt idx="6">
                  <c:v>308.91357420000003</c:v>
                </c:pt>
                <c:pt idx="7">
                  <c:v>630.32226560000004</c:v>
                </c:pt>
                <c:pt idx="8">
                  <c:v>67.680969199999993</c:v>
                </c:pt>
                <c:pt idx="9">
                  <c:v>147.85705560000002</c:v>
                </c:pt>
                <c:pt idx="10">
                  <c:v>308.20922839999997</c:v>
                </c:pt>
                <c:pt idx="11">
                  <c:v>628.91357400000004</c:v>
                </c:pt>
                <c:pt idx="12">
                  <c:v>67.592926000000006</c:v>
                </c:pt>
                <c:pt idx="13">
                  <c:v>147.68096919999999</c:v>
                </c:pt>
                <c:pt idx="14">
                  <c:v>307.85705560000002</c:v>
                </c:pt>
                <c:pt idx="15">
                  <c:v>628.20922840000003</c:v>
                </c:pt>
              </c:numCache>
            </c:numRef>
          </c:val>
          <c:extLst>
            <c:ext xmlns:c16="http://schemas.microsoft.com/office/drawing/2014/chart" uri="{C3380CC4-5D6E-409C-BE32-E72D297353CC}">
              <c16:uniqueId val="{00000001-97AA-4846-A94E-E829A8BD920C}"/>
            </c:ext>
          </c:extLst>
        </c:ser>
        <c:dLbls>
          <c:showLegendKey val="0"/>
          <c:showVal val="0"/>
          <c:showCatName val="0"/>
          <c:showSerName val="0"/>
          <c:showPercent val="0"/>
          <c:showBubbleSize val="0"/>
        </c:dLbls>
        <c:gapWidth val="150"/>
        <c:overlap val="100"/>
        <c:axId val="670366688"/>
        <c:axId val="670349024"/>
      </c:barChart>
      <c:catAx>
        <c:axId val="670366688"/>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Batch Size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noFill/>
            <a:round/>
          </a:ln>
          <a:effectLst/>
        </c:spPr>
        <c:txPr>
          <a:bodyPr rot="-5400000" spcFirstLastPara="1" vertOverflow="ellipsis"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0349024"/>
        <c:crosses val="autoZero"/>
        <c:auto val="1"/>
        <c:lblAlgn val="ctr"/>
        <c:lblOffset val="100"/>
        <c:noMultiLvlLbl val="0"/>
      </c:catAx>
      <c:valAx>
        <c:axId val="670349024"/>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in"/>
        <c:tickLblPos val="nextTo"/>
        <c:spPr>
          <a:noFill/>
          <a:ln w="12700">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0366688"/>
        <c:crosses val="autoZero"/>
        <c:crossBetween val="between"/>
        <c:majorUnit val="200"/>
        <c:minorUnit val="40"/>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6447268585636"/>
          <c:y val="0.17634290424508861"/>
          <c:w val="0.7279179873945586"/>
          <c:h val="0.52707886272012328"/>
        </c:manualLayout>
      </c:layout>
      <c:lineChart>
        <c:grouping val="standard"/>
        <c:varyColors val="0"/>
        <c:ser>
          <c:idx val="2"/>
          <c:order val="0"/>
          <c:tx>
            <c:strRef>
              <c:f>ASPLOS!$D$26</c:f>
              <c:strCache>
                <c:ptCount val="1"/>
                <c:pt idx="0">
                  <c:v>Throughput (Token/s)</c:v>
                </c:pt>
              </c:strCache>
            </c:strRef>
          </c:tx>
          <c:spPr>
            <a:ln w="38100" cap="rnd">
              <a:solidFill>
                <a:schemeClr val="accent3"/>
              </a:solidFill>
              <a:round/>
            </a:ln>
            <a:effectLst/>
          </c:spPr>
          <c:marker>
            <c:symbol val="diamond"/>
            <c:size val="8"/>
            <c:spPr>
              <a:solidFill>
                <a:srgbClr val="2D8938"/>
              </a:solidFill>
              <a:ln w="9525">
                <a:noFill/>
              </a:ln>
              <a:effectLst/>
            </c:spPr>
          </c:marker>
          <c:dPt>
            <c:idx val="4"/>
            <c:marker>
              <c:symbol val="diamond"/>
              <c:size val="8"/>
              <c:spPr>
                <a:solidFill>
                  <a:srgbClr val="2D8938"/>
                </a:solidFill>
                <a:ln w="9525">
                  <a:noFill/>
                </a:ln>
                <a:effectLst/>
              </c:spPr>
            </c:marker>
            <c:bubble3D val="0"/>
            <c:spPr>
              <a:ln w="38100" cap="rnd">
                <a:noFill/>
                <a:round/>
              </a:ln>
              <a:effectLst/>
            </c:spPr>
            <c:extLst>
              <c:ext xmlns:c16="http://schemas.microsoft.com/office/drawing/2014/chart" uri="{C3380CC4-5D6E-409C-BE32-E72D297353CC}">
                <c16:uniqueId val="{00000001-BD25-6C4B-B42D-25B3F196265C}"/>
              </c:ext>
            </c:extLst>
          </c:dPt>
          <c:dPt>
            <c:idx val="8"/>
            <c:marker>
              <c:symbol val="diamond"/>
              <c:size val="8"/>
              <c:spPr>
                <a:solidFill>
                  <a:srgbClr val="2D8938"/>
                </a:solidFill>
                <a:ln w="9525">
                  <a:noFill/>
                </a:ln>
                <a:effectLst/>
              </c:spPr>
            </c:marker>
            <c:bubble3D val="0"/>
            <c:spPr>
              <a:ln w="38100" cap="rnd">
                <a:noFill/>
                <a:round/>
              </a:ln>
              <a:effectLst/>
            </c:spPr>
            <c:extLst>
              <c:ext xmlns:c16="http://schemas.microsoft.com/office/drawing/2014/chart" uri="{C3380CC4-5D6E-409C-BE32-E72D297353CC}">
                <c16:uniqueId val="{00000003-BD25-6C4B-B42D-25B3F196265C}"/>
              </c:ext>
            </c:extLst>
          </c:dPt>
          <c:dPt>
            <c:idx val="12"/>
            <c:marker>
              <c:symbol val="diamond"/>
              <c:size val="8"/>
              <c:spPr>
                <a:solidFill>
                  <a:srgbClr val="2D8938"/>
                </a:solidFill>
                <a:ln w="9525">
                  <a:noFill/>
                </a:ln>
                <a:effectLst/>
              </c:spPr>
            </c:marker>
            <c:bubble3D val="0"/>
            <c:spPr>
              <a:ln w="38100" cap="rnd">
                <a:noFill/>
                <a:round/>
              </a:ln>
              <a:effectLst/>
            </c:spPr>
            <c:extLst>
              <c:ext xmlns:c16="http://schemas.microsoft.com/office/drawing/2014/chart" uri="{C3380CC4-5D6E-409C-BE32-E72D297353CC}">
                <c16:uniqueId val="{00000005-BD25-6C4B-B42D-25B3F196265C}"/>
              </c:ext>
            </c:extLst>
          </c:dPt>
          <c:cat>
            <c:multiLvlStrRef>
              <c:f>ASPLOS!$A$27:$B$42</c:f>
              <c:multiLvlStrCache>
                <c:ptCount val="16"/>
                <c:lvl>
                  <c:pt idx="0">
                    <c:v>32</c:v>
                  </c:pt>
                  <c:pt idx="1">
                    <c:v>64</c:v>
                  </c:pt>
                  <c:pt idx="2">
                    <c:v>128</c:v>
                  </c:pt>
                  <c:pt idx="3">
                    <c:v>256</c:v>
                  </c:pt>
                  <c:pt idx="4">
                    <c:v>16</c:v>
                  </c:pt>
                  <c:pt idx="5">
                    <c:v>32</c:v>
                  </c:pt>
                  <c:pt idx="6">
                    <c:v>64</c:v>
                  </c:pt>
                  <c:pt idx="7">
                    <c:v>128</c:v>
                  </c:pt>
                  <c:pt idx="8">
                    <c:v>8</c:v>
                  </c:pt>
                  <c:pt idx="9">
                    <c:v>16</c:v>
                  </c:pt>
                  <c:pt idx="10">
                    <c:v>32</c:v>
                  </c:pt>
                  <c:pt idx="11">
                    <c:v>64</c:v>
                  </c:pt>
                  <c:pt idx="12">
                    <c:v>4</c:v>
                  </c:pt>
                  <c:pt idx="13">
                    <c:v>8</c:v>
                  </c:pt>
                  <c:pt idx="14">
                    <c:v>16</c:v>
                  </c:pt>
                  <c:pt idx="15">
                    <c:v>32</c:v>
                  </c:pt>
                </c:lvl>
                <c:lvl>
                  <c:pt idx="0">
                    <c:v>4K Contexts</c:v>
                  </c:pt>
                  <c:pt idx="4">
                    <c:v>8K Contexts</c:v>
                  </c:pt>
                  <c:pt idx="8">
                    <c:v>16K Contexts</c:v>
                  </c:pt>
                  <c:pt idx="12">
                    <c:v>32K Contexts</c:v>
                  </c:pt>
                </c:lvl>
              </c:multiLvlStrCache>
            </c:multiLvlStrRef>
          </c:cat>
          <c:val>
            <c:numRef>
              <c:f>ASPLOS!$D$27:$D$42</c:f>
              <c:numCache>
                <c:formatCode>General</c:formatCode>
                <c:ptCount val="16"/>
                <c:pt idx="0">
                  <c:v>514.49090660000002</c:v>
                </c:pt>
                <c:pt idx="1">
                  <c:v>763.80862669999999</c:v>
                </c:pt>
                <c:pt idx="2">
                  <c:v>935.5229286</c:v>
                </c:pt>
                <c:pt idx="3">
                  <c:v>959.73342290000005</c:v>
                </c:pt>
                <c:pt idx="4">
                  <c:v>252.6957002</c:v>
                </c:pt>
                <c:pt idx="5">
                  <c:v>375.49706040000001</c:v>
                </c:pt>
                <c:pt idx="6">
                  <c:v>412.66573490000002</c:v>
                </c:pt>
                <c:pt idx="7">
                  <c:v>420.36355150000003</c:v>
                </c:pt>
                <c:pt idx="8">
                  <c:v>134.39202069999999</c:v>
                </c:pt>
                <c:pt idx="9">
                  <c:v>180.75826269999999</c:v>
                </c:pt>
                <c:pt idx="10">
                  <c:v>194.69949550000001</c:v>
                </c:pt>
                <c:pt idx="11">
                  <c:v>194.3066695</c:v>
                </c:pt>
                <c:pt idx="12">
                  <c:v>68.064994420000005</c:v>
                </c:pt>
                <c:pt idx="13">
                  <c:v>95.98282897</c:v>
                </c:pt>
                <c:pt idx="14">
                  <c:v>89.304376700000006</c:v>
                </c:pt>
                <c:pt idx="15">
                  <c:v>99.620218690000002</c:v>
                </c:pt>
              </c:numCache>
            </c:numRef>
          </c:val>
          <c:smooth val="0"/>
          <c:extLst>
            <c:ext xmlns:c16="http://schemas.microsoft.com/office/drawing/2014/chart" uri="{C3380CC4-5D6E-409C-BE32-E72D297353CC}">
              <c16:uniqueId val="{00000006-BD25-6C4B-B42D-25B3F196265C}"/>
            </c:ext>
          </c:extLst>
        </c:ser>
        <c:dLbls>
          <c:showLegendKey val="0"/>
          <c:showVal val="0"/>
          <c:showCatName val="0"/>
          <c:showSerName val="0"/>
          <c:showPercent val="0"/>
          <c:showBubbleSize val="0"/>
        </c:dLbls>
        <c:marker val="1"/>
        <c:smooth val="0"/>
        <c:axId val="2091461120"/>
        <c:axId val="225082287"/>
      </c:lineChart>
      <c:catAx>
        <c:axId val="2091461120"/>
        <c:scaling>
          <c:orientation val="minMax"/>
        </c:scaling>
        <c:delete val="1"/>
        <c:axPos val="b"/>
        <c:numFmt formatCode="General" sourceLinked="1"/>
        <c:majorTickMark val="none"/>
        <c:minorTickMark val="none"/>
        <c:tickLblPos val="nextTo"/>
        <c:crossAx val="225082287"/>
        <c:crosses val="autoZero"/>
        <c:auto val="1"/>
        <c:lblAlgn val="ctr"/>
        <c:lblOffset val="100"/>
        <c:noMultiLvlLbl val="0"/>
      </c:catAx>
      <c:valAx>
        <c:axId val="225082287"/>
        <c:scaling>
          <c:orientation val="minMax"/>
          <c:max val="1000"/>
        </c:scaling>
        <c:delete val="1"/>
        <c:axPos val="l"/>
        <c:numFmt formatCode="General" sourceLinked="1"/>
        <c:majorTickMark val="cross"/>
        <c:minorTickMark val="in"/>
        <c:tickLblPos val="nextTo"/>
        <c:crossAx val="2091461120"/>
        <c:crosses val="autoZero"/>
        <c:crossBetween val="between"/>
        <c:majorUnit val="200"/>
      </c:valAx>
      <c:spPr>
        <a:noFill/>
        <a:ln>
          <a:noFill/>
        </a:ln>
        <a:effectLst/>
      </c:spPr>
    </c:plotArea>
    <c:plotVisOnly val="1"/>
    <c:dispBlanksAs val="gap"/>
    <c:showDLblsOverMax val="0"/>
  </c:chart>
  <c:spPr>
    <a:noFill/>
    <a:ln w="9525" cap="flat" cmpd="sng" algn="ctr">
      <a:noFill/>
      <a:round/>
    </a:ln>
    <a:effectLst/>
  </c:spPr>
  <c:txPr>
    <a:bodyPr/>
    <a:lstStyle/>
    <a:p>
      <a:pPr>
        <a:defRPr sz="1800">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3242008223682"/>
          <c:y val="5.5983953826513888E-2"/>
          <c:w val="0.65691334396950229"/>
          <c:h val="0.64504156655083444"/>
        </c:manualLayout>
      </c:layout>
      <c:barChart>
        <c:barDir val="col"/>
        <c:grouping val="clustered"/>
        <c:varyColors val="0"/>
        <c:ser>
          <c:idx val="0"/>
          <c:order val="0"/>
          <c:tx>
            <c:strRef>
              <c:f>ASPLOS!$B$66</c:f>
              <c:strCache>
                <c:ptCount val="1"/>
                <c:pt idx="0">
                  <c:v>Max Batch Size</c:v>
                </c:pt>
              </c:strCache>
            </c:strRef>
          </c:tx>
          <c:spPr>
            <a:solidFill>
              <a:schemeClr val="accent2"/>
            </a:solidFill>
            <a:ln>
              <a:solidFill>
                <a:schemeClr val="tx1"/>
              </a:solidFill>
            </a:ln>
            <a:effectLst/>
          </c:spPr>
          <c:invertIfNegative val="0"/>
          <c:dLbls>
            <c:dLbl>
              <c:idx val="0"/>
              <c:layout>
                <c:manualLayout>
                  <c:x val="9.5021056593901407E-2"/>
                  <c:y val="7.653317031968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BC-CB4F-859C-83827706C8A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ASPLOS!$A$67:$A$70</c:f>
              <c:strCache>
                <c:ptCount val="4"/>
                <c:pt idx="0">
                  <c:v>4K</c:v>
                </c:pt>
                <c:pt idx="1">
                  <c:v>8K</c:v>
                </c:pt>
                <c:pt idx="2">
                  <c:v>16K</c:v>
                </c:pt>
                <c:pt idx="3">
                  <c:v>32K</c:v>
                </c:pt>
              </c:strCache>
            </c:strRef>
          </c:cat>
          <c:val>
            <c:numRef>
              <c:f>ASPLOS!$B$67:$B$70</c:f>
              <c:numCache>
                <c:formatCode>General</c:formatCode>
                <c:ptCount val="4"/>
                <c:pt idx="0">
                  <c:v>128</c:v>
                </c:pt>
                <c:pt idx="1">
                  <c:v>64</c:v>
                </c:pt>
                <c:pt idx="2">
                  <c:v>32</c:v>
                </c:pt>
                <c:pt idx="3">
                  <c:v>16</c:v>
                </c:pt>
              </c:numCache>
            </c:numRef>
          </c:val>
          <c:extLst>
            <c:ext xmlns:c16="http://schemas.microsoft.com/office/drawing/2014/chart" uri="{C3380CC4-5D6E-409C-BE32-E72D297353CC}">
              <c16:uniqueId val="{00000000-8C21-974A-9C5D-576D3797655E}"/>
            </c:ext>
          </c:extLst>
        </c:ser>
        <c:dLbls>
          <c:showLegendKey val="0"/>
          <c:showVal val="0"/>
          <c:showCatName val="0"/>
          <c:showSerName val="0"/>
          <c:showPercent val="0"/>
          <c:showBubbleSize val="0"/>
        </c:dLbls>
        <c:gapWidth val="219"/>
        <c:overlap val="-27"/>
        <c:axId val="133945936"/>
        <c:axId val="133947648"/>
      </c:barChart>
      <c:catAx>
        <c:axId val="133945936"/>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Context Length</a:t>
                </a:r>
              </a:p>
            </c:rich>
          </c:tx>
          <c:layout>
            <c:manualLayout>
              <c:xMode val="edge"/>
              <c:yMode val="edge"/>
              <c:x val="0.38034254655535177"/>
              <c:y val="0.842862094699613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3947648"/>
        <c:crosses val="autoZero"/>
        <c:auto val="1"/>
        <c:lblAlgn val="ctr"/>
        <c:lblOffset val="100"/>
        <c:noMultiLvlLbl val="0"/>
      </c:catAx>
      <c:valAx>
        <c:axId val="133947648"/>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Max Batch Size</a:t>
                </a:r>
              </a:p>
            </c:rich>
          </c:tx>
          <c:layout>
            <c:manualLayout>
              <c:xMode val="edge"/>
              <c:yMode val="edge"/>
              <c:x val="7.4182471904546557E-3"/>
              <c:y val="0.16556402656556735"/>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3945936"/>
        <c:crosses val="autoZero"/>
        <c:crossBetween val="between"/>
        <c:majorUnit val="32"/>
        <c:minorUnit val="8"/>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646B2-0E69-6C4C-913A-A1ABBC57FBEB}" type="datetimeFigureOut">
              <a:rPr lang="en-US" smtClean="0"/>
              <a:t>3/24/25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42583-984A-D04E-85B4-A8204800DA97}" type="slidenum">
              <a:rPr lang="en-US" smtClean="0"/>
              <a:t>‹#›</a:t>
            </a:fld>
            <a:endParaRPr lang="en-US"/>
          </a:p>
        </p:txBody>
      </p:sp>
    </p:spTree>
    <p:extLst>
      <p:ext uri="{BB962C8B-B14F-4D97-AF65-F5344CB8AC3E}">
        <p14:creationId xmlns:p14="http://schemas.microsoft.com/office/powerpoint/2010/main" val="111557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 am xxx, today I will present xxx. We open-sourced the artifact evaluation.</a:t>
            </a:r>
          </a:p>
        </p:txBody>
      </p:sp>
      <p:sp>
        <p:nvSpPr>
          <p:cNvPr id="4" name="Slide Number Placeholder 3"/>
          <p:cNvSpPr>
            <a:spLocks noGrp="1"/>
          </p:cNvSpPr>
          <p:nvPr>
            <p:ph type="sldNum" sz="quarter" idx="5"/>
          </p:nvPr>
        </p:nvSpPr>
        <p:spPr/>
        <p:txBody>
          <a:bodyPr/>
          <a:lstStyle/>
          <a:p>
            <a:fld id="{74342583-984A-D04E-85B4-A8204800DA97}" type="slidenum">
              <a:rPr lang="en-US" smtClean="0"/>
              <a:t>1</a:t>
            </a:fld>
            <a:endParaRPr lang="en-US"/>
          </a:p>
        </p:txBody>
      </p:sp>
    </p:spTree>
    <p:extLst>
      <p:ext uri="{BB962C8B-B14F-4D97-AF65-F5344CB8AC3E}">
        <p14:creationId xmlns:p14="http://schemas.microsoft.com/office/powerpoint/2010/main" val="25996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Deep learning models usually apply GEMM operations with high operational intensity. GPUs are well optimized for these operations by providing high compute throughput. However, due to the limited batch size and sequential attention operations, LLM inference tasks have low operational intensity.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Remove equations, put in appendix</a:t>
            </a: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10</a:t>
            </a:fld>
            <a:endParaRPr lang="en-US"/>
          </a:p>
        </p:txBody>
      </p:sp>
    </p:spTree>
    <p:extLst>
      <p:ext uri="{BB962C8B-B14F-4D97-AF65-F5344CB8AC3E}">
        <p14:creationId xmlns:p14="http://schemas.microsoft.com/office/powerpoint/2010/main" val="194023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97016-53F8-DE5E-A8B8-420A38096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DEDC8-F83A-4DE3-93B5-0D97C7E1E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73997-DEBA-A7B7-08C4-2764E8311D0D}"/>
              </a:ext>
            </a:extLst>
          </p:cNvPr>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How can we efficiently support this low operational intensity task? The operational intensity is determined by compute throughput and memory bandwidth. Increasing hardware’s memory bandwidth can solve this problem.</a:t>
            </a:r>
            <a:endParaRPr lang="en-US" sz="1800" dirty="0"/>
          </a:p>
        </p:txBody>
      </p:sp>
      <p:sp>
        <p:nvSpPr>
          <p:cNvPr id="4" name="Slide Number Placeholder 3">
            <a:extLst>
              <a:ext uri="{FF2B5EF4-FFF2-40B4-BE49-F238E27FC236}">
                <a16:creationId xmlns:a16="http://schemas.microsoft.com/office/drawing/2014/main" id="{0688E630-A218-45C8-08CC-423920FD7A7A}"/>
              </a:ext>
            </a:extLst>
          </p:cNvPr>
          <p:cNvSpPr>
            <a:spLocks noGrp="1"/>
          </p:cNvSpPr>
          <p:nvPr>
            <p:ph type="sldNum" sz="quarter" idx="5"/>
          </p:nvPr>
        </p:nvSpPr>
        <p:spPr/>
        <p:txBody>
          <a:bodyPr/>
          <a:lstStyle/>
          <a:p>
            <a:fld id="{74342583-984A-D04E-85B4-A8204800DA97}" type="slidenum">
              <a:rPr lang="en-US" smtClean="0"/>
              <a:t>11</a:t>
            </a:fld>
            <a:endParaRPr lang="en-US"/>
          </a:p>
        </p:txBody>
      </p:sp>
    </p:spTree>
    <p:extLst>
      <p:ext uri="{BB962C8B-B14F-4D97-AF65-F5344CB8AC3E}">
        <p14:creationId xmlns:p14="http://schemas.microsoft.com/office/powerpoint/2010/main" val="615555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Advanced GPUs today have been equipped with high bandwidth memory, but they still have limited off-chip memory bandwidth. The Processing-In-Memory solution places processing units near DRAM banks. A single GDDR6 PIM chip can aggregate 32 TB/s peak memory bandwidth, 16x higher than GPU.</a:t>
            </a:r>
            <a:endParaRPr lang="en-US" sz="1800" b="0" dirty="0">
              <a:effectLst/>
            </a:endParaRPr>
          </a:p>
        </p:txBody>
      </p:sp>
      <p:sp>
        <p:nvSpPr>
          <p:cNvPr id="4" name="Slide Number Placeholder 3"/>
          <p:cNvSpPr>
            <a:spLocks noGrp="1"/>
          </p:cNvSpPr>
          <p:nvPr>
            <p:ph type="sldNum" sz="quarter" idx="5"/>
          </p:nvPr>
        </p:nvSpPr>
        <p:spPr/>
        <p:txBody>
          <a:bodyPr/>
          <a:lstStyle/>
          <a:p>
            <a:fld id="{74342583-984A-D04E-85B4-A8204800DA97}" type="slidenum">
              <a:rPr lang="en-US" smtClean="0"/>
              <a:t>12</a:t>
            </a:fld>
            <a:endParaRPr lang="en-US"/>
          </a:p>
        </p:txBody>
      </p:sp>
    </p:spTree>
    <p:extLst>
      <p:ext uri="{BB962C8B-B14F-4D97-AF65-F5344CB8AC3E}">
        <p14:creationId xmlns:p14="http://schemas.microsoft.com/office/powerpoint/2010/main" val="180433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36F68-5B5D-324E-0E5E-E07E35403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02085-C983-584F-A349-5981E7A6C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0D829-CB49-C611-E2CA-1044644703F2}"/>
              </a:ext>
            </a:extLst>
          </p:cNvPr>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inference task on Llama 70B model at 4K context and 128 Batch size requires 450 GB memory, where 140GB are used to store model weight, and 310GB are used for KV cache Meanwhile, recent LLM has increased model size and context length. For example, Llama3 mode size increases to 405B. Their context length also increases from 4K to 128K and further to 1M. Both Model weights and KV cache occupies larger and larger memory capacity.</a:t>
            </a:r>
            <a:br>
              <a:rPr lang="en-US" b="0" dirty="0">
                <a:effectLst/>
              </a:rPr>
            </a:br>
            <a:endParaRPr lang="en-US" dirty="0"/>
          </a:p>
        </p:txBody>
      </p:sp>
      <p:sp>
        <p:nvSpPr>
          <p:cNvPr id="4" name="Slide Number Placeholder 3">
            <a:extLst>
              <a:ext uri="{FF2B5EF4-FFF2-40B4-BE49-F238E27FC236}">
                <a16:creationId xmlns:a16="http://schemas.microsoft.com/office/drawing/2014/main" id="{D98DEC21-F63D-4276-F2F3-89BAD56B9651}"/>
              </a:ext>
            </a:extLst>
          </p:cNvPr>
          <p:cNvSpPr>
            <a:spLocks noGrp="1"/>
          </p:cNvSpPr>
          <p:nvPr>
            <p:ph type="sldNum" sz="quarter" idx="5"/>
          </p:nvPr>
        </p:nvSpPr>
        <p:spPr/>
        <p:txBody>
          <a:bodyPr/>
          <a:lstStyle/>
          <a:p>
            <a:fld id="{74342583-984A-D04E-85B4-A8204800DA97}" type="slidenum">
              <a:rPr lang="en-US" smtClean="0"/>
              <a:t>13</a:t>
            </a:fld>
            <a:endParaRPr lang="en-US"/>
          </a:p>
        </p:txBody>
      </p:sp>
    </p:spTree>
    <p:extLst>
      <p:ext uri="{BB962C8B-B14F-4D97-AF65-F5344CB8AC3E}">
        <p14:creationId xmlns:p14="http://schemas.microsoft.com/office/powerpoint/2010/main" val="92296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To support the trend of increased memory capacity requirement, we apply the scalable CXL interconnect to provide substantial memory capacity. Each CXL device has 16 PIM chips, which provide 16 GB capacity. 32 CXL devices aggregate to half a terabyte of capacity. The CXL protocol can scale to even larger number of devices.</a:t>
            </a:r>
          </a:p>
        </p:txBody>
      </p:sp>
      <p:sp>
        <p:nvSpPr>
          <p:cNvPr id="4" name="Slide Number Placeholder 3"/>
          <p:cNvSpPr>
            <a:spLocks noGrp="1"/>
          </p:cNvSpPr>
          <p:nvPr>
            <p:ph type="sldNum" sz="quarter" idx="5"/>
          </p:nvPr>
        </p:nvSpPr>
        <p:spPr/>
        <p:txBody>
          <a:bodyPr/>
          <a:lstStyle/>
          <a:p>
            <a:fld id="{74342583-984A-D04E-85B4-A8204800DA97}" type="slidenum">
              <a:rPr lang="en-US" smtClean="0"/>
              <a:t>14</a:t>
            </a:fld>
            <a:endParaRPr lang="en-US"/>
          </a:p>
        </p:txBody>
      </p:sp>
    </p:spTree>
    <p:extLst>
      <p:ext uri="{BB962C8B-B14F-4D97-AF65-F5344CB8AC3E}">
        <p14:creationId xmlns:p14="http://schemas.microsoft.com/office/powerpoint/2010/main" val="81049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In this work, we propose the CENT system. The host CPU drives 32 PIM devices through a CXL switch. Each device has a CXL controller, GDDR6-PIM chips and Processing-Near-Memory accelerators. Each CXL device has 16 GDDR6-PIM chips</a:t>
            </a: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15</a:t>
            </a:fld>
            <a:endParaRPr lang="en-US"/>
          </a:p>
        </p:txBody>
      </p:sp>
    </p:spTree>
    <p:extLst>
      <p:ext uri="{BB962C8B-B14F-4D97-AF65-F5344CB8AC3E}">
        <p14:creationId xmlns:p14="http://schemas.microsoft.com/office/powerpoint/2010/main" val="227024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A2119-B565-FDCF-8999-90F175218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C1918-3828-30A7-1DCA-5A2D3AE99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5173-02FF-BD7C-FBE8-F872CDFB98F1}"/>
              </a:ext>
            </a:extLst>
          </p:cNvPr>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Transformer block contains versatile operations. PIM module supports vector and element-wise multiplications, which accounts for 99% of total operations. Supporting remaining operations in the PIM module using DRAM process leads to high area overhead. To execute the full transformer block on the CXL device, we propose a hierarchical PIM-PNM design to support these operations outside the DRAM chip. The PNM accelerators have less compute throughput than PIM modules, but provides flexibility for versatile operations, including vector addition, reduction and exponent. We also apply RISC-V cores to support special functions, such as division. </a:t>
            </a:r>
            <a:br>
              <a:rPr lang="en-US" dirty="0"/>
            </a:br>
            <a:endParaRPr lang="en-US" dirty="0"/>
          </a:p>
        </p:txBody>
      </p:sp>
      <p:sp>
        <p:nvSpPr>
          <p:cNvPr id="4" name="Slide Number Placeholder 3">
            <a:extLst>
              <a:ext uri="{FF2B5EF4-FFF2-40B4-BE49-F238E27FC236}">
                <a16:creationId xmlns:a16="http://schemas.microsoft.com/office/drawing/2014/main" id="{A4347909-3E7B-125F-19E3-5722D7B86C82}"/>
              </a:ext>
            </a:extLst>
          </p:cNvPr>
          <p:cNvSpPr>
            <a:spLocks noGrp="1"/>
          </p:cNvSpPr>
          <p:nvPr>
            <p:ph type="sldNum" sz="quarter" idx="5"/>
          </p:nvPr>
        </p:nvSpPr>
        <p:spPr/>
        <p:txBody>
          <a:bodyPr/>
          <a:lstStyle/>
          <a:p>
            <a:fld id="{74342583-984A-D04E-85B4-A8204800DA97}" type="slidenum">
              <a:rPr lang="en-US" smtClean="0"/>
              <a:t>16</a:t>
            </a:fld>
            <a:endParaRPr lang="en-US"/>
          </a:p>
        </p:txBody>
      </p:sp>
    </p:spTree>
    <p:extLst>
      <p:ext uri="{BB962C8B-B14F-4D97-AF65-F5344CB8AC3E}">
        <p14:creationId xmlns:p14="http://schemas.microsoft.com/office/powerpoint/2010/main" val="295466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each CXL device, the instructions are fetched from the instruction buffer and proceed into the decoder. The PIM instructions are directed into GDDR6-PIM chips. Other compute instructions are directed into the PNM accelerators. The intra-device communication is conducted through the shared buffer. The inter-device communication leverages the CXL Port.</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17</a:t>
            </a:fld>
            <a:endParaRPr lang="en-US"/>
          </a:p>
        </p:txBody>
      </p:sp>
    </p:spTree>
    <p:extLst>
      <p:ext uri="{BB962C8B-B14F-4D97-AF65-F5344CB8AC3E}">
        <p14:creationId xmlns:p14="http://schemas.microsoft.com/office/powerpoint/2010/main" val="369844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E413F-C10A-365D-39B9-21C78AF28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A90AC-684B-3109-0FAC-69715FD07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80E6A-1AE8-6858-19B8-8659E6EF3F90}"/>
              </a:ext>
            </a:extLst>
          </p:cNvPr>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peer-to-peer communication between CXL devices is accomplished by </a:t>
            </a:r>
            <a:r>
              <a:rPr lang="en-US" sz="1800" b="0" i="1" u="none" strike="noStrike" dirty="0">
                <a:solidFill>
                  <a:srgbClr val="000000"/>
                </a:solidFill>
                <a:effectLst/>
                <a:latin typeface="Arial" panose="020B0604020202020204" pitchFamily="34" charset="0"/>
              </a:rPr>
              <a:t>Send</a:t>
            </a:r>
            <a:r>
              <a:rPr lang="en-US" sz="1800" b="0" i="0" u="none" strike="noStrike" dirty="0">
                <a:solidFill>
                  <a:srgbClr val="000000"/>
                </a:solidFill>
                <a:effectLst/>
                <a:latin typeface="Arial" panose="020B0604020202020204" pitchFamily="34" charset="0"/>
              </a:rPr>
              <a:t> and </a:t>
            </a:r>
            <a:r>
              <a:rPr lang="en-US" sz="1800" b="0" i="1" u="none" strike="noStrike" dirty="0">
                <a:solidFill>
                  <a:srgbClr val="000000"/>
                </a:solidFill>
                <a:effectLst/>
                <a:latin typeface="Arial" panose="020B0604020202020204" pitchFamily="34" charset="0"/>
              </a:rPr>
              <a:t>Receive </a:t>
            </a:r>
            <a:r>
              <a:rPr lang="en-US" sz="1800" b="0" i="0" u="none" strike="noStrike" dirty="0">
                <a:solidFill>
                  <a:srgbClr val="000000"/>
                </a:solidFill>
                <a:effectLst/>
                <a:latin typeface="Arial" panose="020B0604020202020204" pitchFamily="34" charset="0"/>
              </a:rPr>
              <a:t>instructions. On top of this, we propose multicast instruction and two new communication primitives - multicast and gather. In multicast, the source device sends data to destination devices. While in gather, the destination device receives data from all source devices sequentially. </a:t>
            </a:r>
            <a:r>
              <a:rPr lang="en-US" sz="1200" b="0" i="0" u="none" strike="noStrike" dirty="0">
                <a:solidFill>
                  <a:srgbClr val="000000"/>
                </a:solidFill>
                <a:effectLst/>
                <a:latin typeface="Arial" panose="020B0604020202020204" pitchFamily="34" charset="0"/>
              </a:rPr>
              <a:t>With these CXL communication primitives, we explored various parallel mapping strategies on the CENT architecture. </a:t>
            </a:r>
            <a:endParaRPr lang="en-US" b="0" dirty="0">
              <a:effectLst/>
            </a:endParaRPr>
          </a:p>
        </p:txBody>
      </p:sp>
      <p:sp>
        <p:nvSpPr>
          <p:cNvPr id="4" name="Slide Number Placeholder 3">
            <a:extLst>
              <a:ext uri="{FF2B5EF4-FFF2-40B4-BE49-F238E27FC236}">
                <a16:creationId xmlns:a16="http://schemas.microsoft.com/office/drawing/2014/main" id="{8C288DBE-EFFA-CA28-B6F3-006F92914F72}"/>
              </a:ext>
            </a:extLst>
          </p:cNvPr>
          <p:cNvSpPr>
            <a:spLocks noGrp="1"/>
          </p:cNvSpPr>
          <p:nvPr>
            <p:ph type="sldNum" sz="quarter" idx="5"/>
          </p:nvPr>
        </p:nvSpPr>
        <p:spPr/>
        <p:txBody>
          <a:bodyPr/>
          <a:lstStyle/>
          <a:p>
            <a:fld id="{74342583-984A-D04E-85B4-A8204800DA97}" type="slidenum">
              <a:rPr lang="en-US" smtClean="0"/>
              <a:t>18</a:t>
            </a:fld>
            <a:endParaRPr lang="en-US"/>
          </a:p>
        </p:txBody>
      </p:sp>
    </p:spTree>
    <p:extLst>
      <p:ext uri="{BB962C8B-B14F-4D97-AF65-F5344CB8AC3E}">
        <p14:creationId xmlns:p14="http://schemas.microsoft.com/office/powerpoint/2010/main" val="12362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 pipeline parallel mapping, certain transform blocks are mapped to a CXL device. The inter device communication only happens between two transformer blocks, using peer-to-peer communication primitive.. Multiple prompts are executed in a pipeline manner. In tensor parallel mapping, transformer blocks within a single prompt are executed sequentially and each of them is mapped across multiple CXL devices. Multicast and gather primitives are applied for these inter-device communications. Pipeline parallel mapping provides high serving throughputs, while tensor parallel mapping prioritizes the latency. A hybrid approach of both pipeline and tensor parallel mapping can strike a balance between serving latency and throughput.</a:t>
            </a:r>
            <a:br>
              <a:rPr lang="en-US" dirty="0"/>
            </a:b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19</a:t>
            </a:fld>
            <a:endParaRPr lang="en-US"/>
          </a:p>
        </p:txBody>
      </p:sp>
    </p:spTree>
    <p:extLst>
      <p:ext uri="{BB962C8B-B14F-4D97-AF65-F5344CB8AC3E}">
        <p14:creationId xmlns:p14="http://schemas.microsoft.com/office/powerpoint/2010/main" val="342428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Generative AI has reshaped people’s lives in various areas, such as text, image, video generation, coding assistance, intelligent agent and so on. The carbon footprint of the language model is dominated by the inference phase, which is twice as much as training. So, the scope of our work focuses on inference.</a:t>
            </a: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2</a:t>
            </a:fld>
            <a:endParaRPr lang="en-US"/>
          </a:p>
        </p:txBody>
      </p:sp>
    </p:spTree>
    <p:extLst>
      <p:ext uri="{BB962C8B-B14F-4D97-AF65-F5344CB8AC3E}">
        <p14:creationId xmlns:p14="http://schemas.microsoft.com/office/powerpoint/2010/main" val="126086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Our evaluation methodology includes the performance, power and cost model. The performance model starts from the workload mapper and trace generator. The PIM traces are fed into a Ramulator-based cycle accurate simulator. The results are combined with an analytical model for CXL communication. The power model is based on the Micron DRAM Power model and the synthesis results. The cost model includes the PIM model cost, which is estimated as 10x times of standard DRAM models, and the custom design cost is estimated through NRE cost, die cost and packaging cost.</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20</a:t>
            </a:fld>
            <a:endParaRPr lang="en-US"/>
          </a:p>
        </p:txBody>
      </p:sp>
    </p:spTree>
    <p:extLst>
      <p:ext uri="{BB962C8B-B14F-4D97-AF65-F5344CB8AC3E}">
        <p14:creationId xmlns:p14="http://schemas.microsoft.com/office/powerpoint/2010/main" val="1450104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 compare the CENT system with 32 CXL devices to the GPU system composed of 4 A100 GPUs for a power neutral comparison. We use the </a:t>
            </a:r>
            <a:r>
              <a:rPr lang="en-US" sz="1800" b="0" i="0" u="none" strike="noStrike" dirty="0" err="1">
                <a:solidFill>
                  <a:srgbClr val="000000"/>
                </a:solidFill>
                <a:effectLst/>
                <a:latin typeface="Arial" panose="020B0604020202020204" pitchFamily="34" charset="0"/>
              </a:rPr>
              <a:t>vLLM</a:t>
            </a:r>
            <a:r>
              <a:rPr lang="en-US" sz="1800" b="0" i="0" u="none" strike="noStrike" dirty="0">
                <a:solidFill>
                  <a:srgbClr val="000000"/>
                </a:solidFill>
                <a:effectLst/>
                <a:latin typeface="Arial" panose="020B0604020202020204" pitchFamily="34" charset="0"/>
              </a:rPr>
              <a:t> framework on the GPU baseline. The CENT system has half compute throughput but 64x peak memory bandwidth compared to the GPU system and has 2.4x lower owned TCO and even more saving on rental TCO.</a:t>
            </a:r>
          </a:p>
        </p:txBody>
      </p:sp>
      <p:sp>
        <p:nvSpPr>
          <p:cNvPr id="4" name="Slide Number Placeholder 3"/>
          <p:cNvSpPr>
            <a:spLocks noGrp="1"/>
          </p:cNvSpPr>
          <p:nvPr>
            <p:ph type="sldNum" sz="quarter" idx="5"/>
          </p:nvPr>
        </p:nvSpPr>
        <p:spPr/>
        <p:txBody>
          <a:bodyPr/>
          <a:lstStyle/>
          <a:p>
            <a:fld id="{74342583-984A-D04E-85B4-A8204800DA97}" type="slidenum">
              <a:rPr lang="en-US" smtClean="0"/>
              <a:t>21</a:t>
            </a:fld>
            <a:endParaRPr lang="en-US"/>
          </a:p>
        </p:txBody>
      </p:sp>
    </p:spTree>
    <p:extLst>
      <p:ext uri="{BB962C8B-B14F-4D97-AF65-F5344CB8AC3E}">
        <p14:creationId xmlns:p14="http://schemas.microsoft.com/office/powerpoint/2010/main" val="1262222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EAC6-EA7F-75D1-0C5E-A2500167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B9966-FD8E-BBEB-6275-CB9FCDC61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4D7F0-4183-935E-35B3-4F09E9ED6067}"/>
              </a:ext>
            </a:extLst>
          </p:cNvPr>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a:t>
            </a:r>
            <a:r>
              <a:rPr lang="zh-CN" altLang="en-US" sz="1800" b="0" i="0" u="none" strike="noStrike" dirty="0">
                <a:solidFill>
                  <a:srgbClr val="000000"/>
                </a:solidFill>
                <a:effectLst/>
                <a:latin typeface="Arial" panose="020B0604020202020204" pitchFamily="34" charset="0"/>
              </a:rPr>
              <a:t> </a:t>
            </a:r>
            <a:r>
              <a:rPr lang="en-US" altLang="zh-CN" sz="1800" b="0" i="0" u="none" strike="noStrike" dirty="0">
                <a:solidFill>
                  <a:srgbClr val="000000"/>
                </a:solidFill>
                <a:effectLst/>
                <a:latin typeface="Arial" panose="020B0604020202020204" pitchFamily="34" charset="0"/>
              </a:rPr>
              <a:t>make a </a:t>
            </a:r>
            <a:r>
              <a:rPr lang="en-US" sz="1800" b="0" i="0" u="none" strike="noStrike" dirty="0">
                <a:solidFill>
                  <a:srgbClr val="000000"/>
                </a:solidFill>
                <a:effectLst/>
                <a:latin typeface="Arial" panose="020B0604020202020204" pitchFamily="34" charset="0"/>
              </a:rPr>
              <a:t>power neutral comparison between the CENT system and GPU baseline. The CENT system has 32 CXL devices and 512 GB memory capacity. The GPU system is composed of 4 A100 GPUs and 320 GB memory capacity. We use the </a:t>
            </a:r>
            <a:r>
              <a:rPr lang="en-US" sz="1800" b="0" i="0" u="none" strike="noStrike" dirty="0" err="1">
                <a:solidFill>
                  <a:srgbClr val="000000"/>
                </a:solidFill>
                <a:effectLst/>
                <a:latin typeface="Arial" panose="020B0604020202020204" pitchFamily="34" charset="0"/>
              </a:rPr>
              <a:t>vLLM</a:t>
            </a:r>
            <a:r>
              <a:rPr lang="en-US" sz="1800" b="0" i="0" u="none" strike="noStrike" dirty="0">
                <a:solidFill>
                  <a:srgbClr val="000000"/>
                </a:solidFill>
                <a:effectLst/>
                <a:latin typeface="Arial" panose="020B0604020202020204" pitchFamily="34" charset="0"/>
              </a:rPr>
              <a:t> framework on the GPU baseline. The CENT system has half compute throughput but 64x peak memory bandwidth compared to the GPU system and has 2.4x lower owned TCO and even more saving on rental TCO.</a:t>
            </a:r>
          </a:p>
        </p:txBody>
      </p:sp>
      <p:sp>
        <p:nvSpPr>
          <p:cNvPr id="4" name="Slide Number Placeholder 3">
            <a:extLst>
              <a:ext uri="{FF2B5EF4-FFF2-40B4-BE49-F238E27FC236}">
                <a16:creationId xmlns:a16="http://schemas.microsoft.com/office/drawing/2014/main" id="{2BAB26F5-7B42-36C5-8DCC-BFB5D12253AC}"/>
              </a:ext>
            </a:extLst>
          </p:cNvPr>
          <p:cNvSpPr>
            <a:spLocks noGrp="1"/>
          </p:cNvSpPr>
          <p:nvPr>
            <p:ph type="sldNum" sz="quarter" idx="5"/>
          </p:nvPr>
        </p:nvSpPr>
        <p:spPr/>
        <p:txBody>
          <a:bodyPr/>
          <a:lstStyle/>
          <a:p>
            <a:fld id="{74342583-984A-D04E-85B4-A8204800DA97}" type="slidenum">
              <a:rPr lang="en-US" smtClean="0"/>
              <a:t>22</a:t>
            </a:fld>
            <a:endParaRPr lang="en-US"/>
          </a:p>
        </p:txBody>
      </p:sp>
    </p:spTree>
    <p:extLst>
      <p:ext uri="{BB962C8B-B14F-4D97-AF65-F5344CB8AC3E}">
        <p14:creationId xmlns:p14="http://schemas.microsoft.com/office/powerpoint/2010/main" val="3968361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1294-09B4-3ED8-3BE9-0F487EBF0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3EE7E-CB8A-B1D1-6F2E-B98D4D58B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04CDB-59F6-5B43-8FA9-A31D4624BA97}"/>
              </a:ext>
            </a:extLst>
          </p:cNvPr>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a:t>
            </a:r>
            <a:r>
              <a:rPr lang="zh-CN" altLang="en-US" sz="1800" b="0" i="0" u="none" strike="noStrike" dirty="0">
                <a:solidFill>
                  <a:srgbClr val="000000"/>
                </a:solidFill>
                <a:effectLst/>
                <a:latin typeface="Arial" panose="020B0604020202020204" pitchFamily="34" charset="0"/>
              </a:rPr>
              <a:t> </a:t>
            </a:r>
            <a:r>
              <a:rPr lang="en-US" altLang="zh-CN" sz="1800" b="0" i="0" u="none" strike="noStrike" dirty="0">
                <a:solidFill>
                  <a:srgbClr val="000000"/>
                </a:solidFill>
                <a:effectLst/>
                <a:latin typeface="Arial" panose="020B0604020202020204" pitchFamily="34" charset="0"/>
              </a:rPr>
              <a:t>make a </a:t>
            </a:r>
            <a:r>
              <a:rPr lang="en-US" sz="1800" b="0" i="0" u="none" strike="noStrike" dirty="0">
                <a:solidFill>
                  <a:srgbClr val="000000"/>
                </a:solidFill>
                <a:effectLst/>
                <a:latin typeface="Arial" panose="020B0604020202020204" pitchFamily="34" charset="0"/>
              </a:rPr>
              <a:t>power neutral comparison between the CENT system and GPU baseline. The CENT system has 32 CXL devices and 512 GB memory capacity. The GPU system composed of 4 A100 GPUs and 320 GB memory capacity. We use the </a:t>
            </a:r>
            <a:r>
              <a:rPr lang="en-US" sz="1800" b="0" i="0" u="none" strike="noStrike" dirty="0" err="1">
                <a:solidFill>
                  <a:srgbClr val="000000"/>
                </a:solidFill>
                <a:effectLst/>
                <a:latin typeface="Arial" panose="020B0604020202020204" pitchFamily="34" charset="0"/>
              </a:rPr>
              <a:t>vLLM</a:t>
            </a:r>
            <a:r>
              <a:rPr lang="en-US" sz="1800" b="0" i="0" u="none" strike="noStrike" dirty="0">
                <a:solidFill>
                  <a:srgbClr val="000000"/>
                </a:solidFill>
                <a:effectLst/>
                <a:latin typeface="Arial" panose="020B0604020202020204" pitchFamily="34" charset="0"/>
              </a:rPr>
              <a:t> framework on the GPU baseline. The CENT system has half compute throughput but 64x peak memory bandwidth compared to the GPU system and has 2.4x lower owned TCO and even more saving on rental TCO.</a:t>
            </a:r>
          </a:p>
        </p:txBody>
      </p:sp>
      <p:sp>
        <p:nvSpPr>
          <p:cNvPr id="4" name="Slide Number Placeholder 3">
            <a:extLst>
              <a:ext uri="{FF2B5EF4-FFF2-40B4-BE49-F238E27FC236}">
                <a16:creationId xmlns:a16="http://schemas.microsoft.com/office/drawing/2014/main" id="{9F785A8E-20DF-93A8-BDF7-711B295A1080}"/>
              </a:ext>
            </a:extLst>
          </p:cNvPr>
          <p:cNvSpPr>
            <a:spLocks noGrp="1"/>
          </p:cNvSpPr>
          <p:nvPr>
            <p:ph type="sldNum" sz="quarter" idx="5"/>
          </p:nvPr>
        </p:nvSpPr>
        <p:spPr/>
        <p:txBody>
          <a:bodyPr/>
          <a:lstStyle/>
          <a:p>
            <a:fld id="{74342583-984A-D04E-85B4-A8204800DA97}" type="slidenum">
              <a:rPr lang="en-US" smtClean="0"/>
              <a:t>23</a:t>
            </a:fld>
            <a:endParaRPr lang="en-US"/>
          </a:p>
        </p:txBody>
      </p:sp>
    </p:spTree>
    <p:extLst>
      <p:ext uri="{BB962C8B-B14F-4D97-AF65-F5344CB8AC3E}">
        <p14:creationId xmlns:p14="http://schemas.microsoft.com/office/powerpoint/2010/main" val="414225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AED7F-07A0-A668-26FD-23B17E5E5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2682-0130-B4B9-BB0A-7F805A4FD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AF4AA-8A83-E017-9CA3-AEFA31C366ED}"/>
              </a:ext>
            </a:extLst>
          </p:cNvPr>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 compare the CENT system with 32 CXL devices to the GPU system composed of 4 A100 GPUs for a power neutral comparison. We use the </a:t>
            </a:r>
            <a:r>
              <a:rPr lang="en-US" sz="1800" b="0" i="0" u="none" strike="noStrike" dirty="0" err="1">
                <a:solidFill>
                  <a:srgbClr val="000000"/>
                </a:solidFill>
                <a:effectLst/>
                <a:latin typeface="Arial" panose="020B0604020202020204" pitchFamily="34" charset="0"/>
              </a:rPr>
              <a:t>vLLM</a:t>
            </a:r>
            <a:r>
              <a:rPr lang="en-US" sz="1800" b="0" i="0" u="none" strike="noStrike" dirty="0">
                <a:solidFill>
                  <a:srgbClr val="000000"/>
                </a:solidFill>
                <a:effectLst/>
                <a:latin typeface="Arial" panose="020B0604020202020204" pitchFamily="34" charset="0"/>
              </a:rPr>
              <a:t> framework on the GPU baseline. The CENT system has half compute throughput but 64x peak memory bandwidth compared to the GPU system. CENT also has a lower hardware cost, achieving 2.4x lower owned TCO and even more saving on rental TCO.</a:t>
            </a:r>
          </a:p>
        </p:txBody>
      </p:sp>
      <p:sp>
        <p:nvSpPr>
          <p:cNvPr id="4" name="Slide Number Placeholder 3">
            <a:extLst>
              <a:ext uri="{FF2B5EF4-FFF2-40B4-BE49-F238E27FC236}">
                <a16:creationId xmlns:a16="http://schemas.microsoft.com/office/drawing/2014/main" id="{6977CBD8-9A63-BBD8-2F9F-7B4475713FAA}"/>
              </a:ext>
            </a:extLst>
          </p:cNvPr>
          <p:cNvSpPr>
            <a:spLocks noGrp="1"/>
          </p:cNvSpPr>
          <p:nvPr>
            <p:ph type="sldNum" sz="quarter" idx="5"/>
          </p:nvPr>
        </p:nvSpPr>
        <p:spPr/>
        <p:txBody>
          <a:bodyPr/>
          <a:lstStyle/>
          <a:p>
            <a:fld id="{74342583-984A-D04E-85B4-A8204800DA97}" type="slidenum">
              <a:rPr lang="en-US" smtClean="0"/>
              <a:t>24</a:t>
            </a:fld>
            <a:endParaRPr lang="en-US"/>
          </a:p>
        </p:txBody>
      </p:sp>
    </p:spTree>
    <p:extLst>
      <p:ext uri="{BB962C8B-B14F-4D97-AF65-F5344CB8AC3E}">
        <p14:creationId xmlns:p14="http://schemas.microsoft.com/office/powerpoint/2010/main" val="281198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This chart shows the throughput comparison between CENT and GPU at Tokens / second, with 512 prefill tokens and 3.5K decoding tokens. CENT achieves an average of 2.3x higher end-to-end throughput than GPU baseline. CENT also has 2.4x lower Hardware cost, finally resulting in a more than 5 times of tokens per dollar, providing a more cost-efficient solution than GPUs.</a:t>
            </a:r>
            <a:endParaRPr lang="en-US" sz="1800" b="0" dirty="0">
              <a:effectLst/>
            </a:endParaRPr>
          </a:p>
        </p:txBody>
      </p:sp>
      <p:sp>
        <p:nvSpPr>
          <p:cNvPr id="4" name="Slide Number Placeholder 3"/>
          <p:cNvSpPr>
            <a:spLocks noGrp="1"/>
          </p:cNvSpPr>
          <p:nvPr>
            <p:ph type="sldNum" sz="quarter" idx="5"/>
          </p:nvPr>
        </p:nvSpPr>
        <p:spPr/>
        <p:txBody>
          <a:bodyPr/>
          <a:lstStyle/>
          <a:p>
            <a:fld id="{74342583-984A-D04E-85B4-A8204800DA97}" type="slidenum">
              <a:rPr lang="en-US" smtClean="0"/>
              <a:t>25</a:t>
            </a:fld>
            <a:endParaRPr lang="en-US"/>
          </a:p>
        </p:txBody>
      </p:sp>
    </p:spTree>
    <p:extLst>
      <p:ext uri="{BB962C8B-B14F-4D97-AF65-F5344CB8AC3E}">
        <p14:creationId xmlns:p14="http://schemas.microsoft.com/office/powerpoint/2010/main" val="3360978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Here we can see more analysis on Llama 70B. CENT outperforms GPUs in the decoding stage, and this trend will be enhanced with the context length increasing, because GPUs can support less batch size at long context scenarios. Meanwhile, CENT also exhibits lower latency than GPUs at the same throughputs and can provide a better user experience.</a:t>
            </a:r>
            <a:endParaRPr lang="en-US" b="0" dirty="0">
              <a:effectLst/>
            </a:endParaRPr>
          </a:p>
          <a:p>
            <a:br>
              <a:rPr lang="en-US" b="0" dirty="0">
                <a:effectLst/>
              </a:rPr>
            </a:b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26</a:t>
            </a:fld>
            <a:endParaRPr lang="en-US"/>
          </a:p>
        </p:txBody>
      </p:sp>
    </p:spTree>
    <p:extLst>
      <p:ext uri="{BB962C8B-B14F-4D97-AF65-F5344CB8AC3E}">
        <p14:creationId xmlns:p14="http://schemas.microsoft.com/office/powerpoint/2010/main" val="1707196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To conclude, we observe that LLM inference serving on the GPU system requires large memory capacity, which limits the batch size. Further, self-attention cannot even be batched. These factors result in a low GPU utilization This is due to the low operational intensity of this workload. To address this challenge, we use PIM to provide large internal bandwidth and propose the hierarchical PIM-PNM design to execute the entire transformer block on device. To support the large memory capacity requirement, we use the scalable CXL interconnect and propose new inter-device communication primitives, which enables various parallel workload mappings.</a:t>
            </a:r>
            <a:endParaRPr lang="en-US" b="0" dirty="0">
              <a:effectLst/>
            </a:endParaRPr>
          </a:p>
        </p:txBody>
      </p:sp>
      <p:sp>
        <p:nvSpPr>
          <p:cNvPr id="4" name="Slide Number Placeholder 3"/>
          <p:cNvSpPr>
            <a:spLocks noGrp="1"/>
          </p:cNvSpPr>
          <p:nvPr>
            <p:ph type="sldNum" sz="quarter" idx="5"/>
          </p:nvPr>
        </p:nvSpPr>
        <p:spPr/>
        <p:txBody>
          <a:bodyPr/>
          <a:lstStyle/>
          <a:p>
            <a:fld id="{74342583-984A-D04E-85B4-A8204800DA97}" type="slidenum">
              <a:rPr lang="en-US" smtClean="0"/>
              <a:t>27</a:t>
            </a:fld>
            <a:endParaRPr lang="en-US"/>
          </a:p>
        </p:txBody>
      </p:sp>
    </p:spTree>
    <p:extLst>
      <p:ext uri="{BB962C8B-B14F-4D97-AF65-F5344CB8AC3E}">
        <p14:creationId xmlns:p14="http://schemas.microsoft.com/office/powerpoint/2010/main" val="402783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1A7AF-24E3-7143-AB89-3EEED7CB9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A6580-FFFB-8278-B749-99BCE6981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76B06-7375-CE04-875A-1955D2D9A310}"/>
              </a:ext>
            </a:extLst>
          </p:cNvPr>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CENT system has lower hardware cost and better energy efficiency, finally achieving more than 5 times of Token per Dollar.</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8BEC1B36-425A-F2A8-6470-F928CC3F6580}"/>
              </a:ext>
            </a:extLst>
          </p:cNvPr>
          <p:cNvSpPr>
            <a:spLocks noGrp="1"/>
          </p:cNvSpPr>
          <p:nvPr>
            <p:ph type="sldNum" sz="quarter" idx="5"/>
          </p:nvPr>
        </p:nvSpPr>
        <p:spPr/>
        <p:txBody>
          <a:bodyPr/>
          <a:lstStyle/>
          <a:p>
            <a:fld id="{74342583-984A-D04E-85B4-A8204800DA97}" type="slidenum">
              <a:rPr lang="en-US" smtClean="0"/>
              <a:t>28</a:t>
            </a:fld>
            <a:endParaRPr lang="en-US"/>
          </a:p>
        </p:txBody>
      </p:sp>
    </p:spTree>
    <p:extLst>
      <p:ext uri="{BB962C8B-B14F-4D97-AF65-F5344CB8AC3E}">
        <p14:creationId xmlns:p14="http://schemas.microsoft.com/office/powerpoint/2010/main" val="2088631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08E0-3332-0FF0-90B9-B8D35FFEE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9B686-6ECA-0609-29BD-4C55A960D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46D71-6B13-3F44-D76E-25B32168C175}"/>
              </a:ext>
            </a:extLst>
          </p:cNvPr>
          <p:cNvSpPr>
            <a:spLocks noGrp="1"/>
          </p:cNvSpPr>
          <p:nvPr>
            <p:ph type="body" idx="1"/>
          </p:nvPr>
        </p:nvSpPr>
        <p:spPr/>
        <p:txBody>
          <a:bodyPr/>
          <a:lstStyle/>
          <a:p>
            <a:r>
              <a:rPr lang="en-US" dirty="0"/>
              <a:t>Thanks for listening and welcome any question</a:t>
            </a:r>
          </a:p>
        </p:txBody>
      </p:sp>
      <p:sp>
        <p:nvSpPr>
          <p:cNvPr id="4" name="Slide Number Placeholder 3">
            <a:extLst>
              <a:ext uri="{FF2B5EF4-FFF2-40B4-BE49-F238E27FC236}">
                <a16:creationId xmlns:a16="http://schemas.microsoft.com/office/drawing/2014/main" id="{5966027B-50DE-DDD0-2934-257BD046A919}"/>
              </a:ext>
            </a:extLst>
          </p:cNvPr>
          <p:cNvSpPr>
            <a:spLocks noGrp="1"/>
          </p:cNvSpPr>
          <p:nvPr>
            <p:ph type="sldNum" sz="quarter" idx="5"/>
          </p:nvPr>
        </p:nvSpPr>
        <p:spPr/>
        <p:txBody>
          <a:bodyPr/>
          <a:lstStyle/>
          <a:p>
            <a:fld id="{74342583-984A-D04E-85B4-A8204800DA97}" type="slidenum">
              <a:rPr lang="en-US" smtClean="0"/>
              <a:t>29</a:t>
            </a:fld>
            <a:endParaRPr lang="en-US"/>
          </a:p>
        </p:txBody>
      </p:sp>
    </p:spTree>
    <p:extLst>
      <p:ext uri="{BB962C8B-B14F-4D97-AF65-F5344CB8AC3E}">
        <p14:creationId xmlns:p14="http://schemas.microsoft.com/office/powerpoint/2010/main" val="16955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Large Language Model inference serving is very expensive. The API cost for 1M Output Token Cost increases with task complexity, from text to audio and reasoning. Video generation API is currently not available, but its price can be foreseen to be even higher.</a:t>
            </a:r>
          </a:p>
        </p:txBody>
      </p:sp>
      <p:sp>
        <p:nvSpPr>
          <p:cNvPr id="4" name="Slide Number Placeholder 3"/>
          <p:cNvSpPr>
            <a:spLocks noGrp="1"/>
          </p:cNvSpPr>
          <p:nvPr>
            <p:ph type="sldNum" sz="quarter" idx="5"/>
          </p:nvPr>
        </p:nvSpPr>
        <p:spPr/>
        <p:txBody>
          <a:bodyPr/>
          <a:lstStyle/>
          <a:p>
            <a:fld id="{74342583-984A-D04E-85B4-A8204800DA97}" type="slidenum">
              <a:rPr lang="en-US" smtClean="0"/>
              <a:t>3</a:t>
            </a:fld>
            <a:endParaRPr lang="en-US"/>
          </a:p>
        </p:txBody>
      </p:sp>
    </p:spTree>
    <p:extLst>
      <p:ext uri="{BB962C8B-B14F-4D97-AF65-F5344CB8AC3E}">
        <p14:creationId xmlns:p14="http://schemas.microsoft.com/office/powerpoint/2010/main" val="3606369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90AFC-92E2-6781-F610-D0B9D433F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3E8B0-B123-E344-00EB-7D0244253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46D8D-7F0A-466C-41A7-C50ABA4DC0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Although </a:t>
            </a:r>
            <a:r>
              <a:rPr lang="en-US" sz="1200" b="0" i="0" u="none" strike="noStrike" dirty="0" err="1">
                <a:solidFill>
                  <a:srgbClr val="000000"/>
                </a:solidFill>
                <a:effectLst/>
                <a:latin typeface="Arial" panose="020B0604020202020204" pitchFamily="34" charset="0"/>
              </a:rPr>
              <a:t>vLLM</a:t>
            </a:r>
            <a:r>
              <a:rPr lang="en-US" sz="1200" b="0" i="0" u="none" strike="noStrike" dirty="0">
                <a:solidFill>
                  <a:srgbClr val="000000"/>
                </a:solidFill>
                <a:effectLst/>
                <a:latin typeface="Arial" panose="020B0604020202020204" pitchFamily="34" charset="0"/>
              </a:rPr>
              <a:t> framework supports large batch size by swapping out KV cache to CPU, the serving throughput starts saturation at these points.</a:t>
            </a:r>
            <a:endParaRPr lang="en-US" sz="1200" b="0" i="1"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Arial" panose="020B0604020202020204" pitchFamily="34" charset="0"/>
              </a:rPr>
              <a:t>Note: Prefill length = context length (4K~32K) - output length (3.5K)</a:t>
            </a:r>
            <a:endParaRPr lang="en-US" dirty="0"/>
          </a:p>
          <a:p>
            <a:endParaRPr lang="en-US" dirty="0"/>
          </a:p>
          <a:p>
            <a:r>
              <a:rPr lang="en-US" dirty="0"/>
              <a:t>X-axis batch size above, explain more x and y-axis</a:t>
            </a:r>
          </a:p>
        </p:txBody>
      </p:sp>
      <p:sp>
        <p:nvSpPr>
          <p:cNvPr id="4" name="Slide Number Placeholder 3">
            <a:extLst>
              <a:ext uri="{FF2B5EF4-FFF2-40B4-BE49-F238E27FC236}">
                <a16:creationId xmlns:a16="http://schemas.microsoft.com/office/drawing/2014/main" id="{BB7CDDD2-8EB1-BE4C-9C90-5C56A8B496CA}"/>
              </a:ext>
            </a:extLst>
          </p:cNvPr>
          <p:cNvSpPr>
            <a:spLocks noGrp="1"/>
          </p:cNvSpPr>
          <p:nvPr>
            <p:ph type="sldNum" sz="quarter" idx="5"/>
          </p:nvPr>
        </p:nvSpPr>
        <p:spPr/>
        <p:txBody>
          <a:bodyPr/>
          <a:lstStyle/>
          <a:p>
            <a:fld id="{74342583-984A-D04E-85B4-A8204800DA97}" type="slidenum">
              <a:rPr lang="en-US" smtClean="0"/>
              <a:t>30</a:t>
            </a:fld>
            <a:endParaRPr lang="en-US"/>
          </a:p>
        </p:txBody>
      </p:sp>
    </p:spTree>
    <p:extLst>
      <p:ext uri="{BB962C8B-B14F-4D97-AF65-F5344CB8AC3E}">
        <p14:creationId xmlns:p14="http://schemas.microsoft.com/office/powerpoint/2010/main" val="1367197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EEF42-AEB9-AF5D-5015-A907750CE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F06A1-D4EB-4420-4F19-82626B524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AECB6-75BE-26B6-73F0-181187942A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With context length increasing, the memory requirement starts exceeding GPU memory capacity at a lower batch size. The maximum supported batch size decreases from 128 at 4K context length to 16 at 32K context length. The reduced batch size reduces the GPU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Arial" panose="020B0604020202020204" pitchFamily="34" charset="0"/>
              </a:rPr>
              <a:t>Note: Prefill length = context length (4K~32K) - output length (3.5K)</a:t>
            </a:r>
            <a:endParaRPr lang="en-US" dirty="0"/>
          </a:p>
        </p:txBody>
      </p:sp>
      <p:sp>
        <p:nvSpPr>
          <p:cNvPr id="4" name="Slide Number Placeholder 3">
            <a:extLst>
              <a:ext uri="{FF2B5EF4-FFF2-40B4-BE49-F238E27FC236}">
                <a16:creationId xmlns:a16="http://schemas.microsoft.com/office/drawing/2014/main" id="{7AB1B55D-D533-4731-73B1-FD98C31582DF}"/>
              </a:ext>
            </a:extLst>
          </p:cNvPr>
          <p:cNvSpPr>
            <a:spLocks noGrp="1"/>
          </p:cNvSpPr>
          <p:nvPr>
            <p:ph type="sldNum" sz="quarter" idx="5"/>
          </p:nvPr>
        </p:nvSpPr>
        <p:spPr/>
        <p:txBody>
          <a:bodyPr/>
          <a:lstStyle/>
          <a:p>
            <a:fld id="{74342583-984A-D04E-85B4-A8204800DA97}" type="slidenum">
              <a:rPr lang="en-US" smtClean="0"/>
              <a:t>31</a:t>
            </a:fld>
            <a:endParaRPr lang="en-US"/>
          </a:p>
        </p:txBody>
      </p:sp>
    </p:spTree>
    <p:extLst>
      <p:ext uri="{BB962C8B-B14F-4D97-AF65-F5344CB8AC3E}">
        <p14:creationId xmlns:p14="http://schemas.microsoft.com/office/powerpoint/2010/main" val="1802770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D4249-A95D-E00B-7A57-EFF8D8773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253CF-9F41-E942-0A0E-D86656484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A3C6D-606B-A4EF-4E39-D44629CF59C0}"/>
              </a:ext>
            </a:extLst>
          </p:cNvPr>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Deep learning models usually apply GEMM operations with high operational intensity. GPUs are well optimized for these operations by providing high compute throughput. However, due to the limited batch size and sequential attention operations, LLM inference tasks have low operational intensity.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Remove equations, put in appendix</a:t>
            </a:r>
            <a:endParaRPr lang="en-US" dirty="0"/>
          </a:p>
        </p:txBody>
      </p:sp>
      <p:sp>
        <p:nvSpPr>
          <p:cNvPr id="4" name="Slide Number Placeholder 3">
            <a:extLst>
              <a:ext uri="{FF2B5EF4-FFF2-40B4-BE49-F238E27FC236}">
                <a16:creationId xmlns:a16="http://schemas.microsoft.com/office/drawing/2014/main" id="{0C4BF878-0672-2E3F-3354-25774513841B}"/>
              </a:ext>
            </a:extLst>
          </p:cNvPr>
          <p:cNvSpPr>
            <a:spLocks noGrp="1"/>
          </p:cNvSpPr>
          <p:nvPr>
            <p:ph type="sldNum" sz="quarter" idx="5"/>
          </p:nvPr>
        </p:nvSpPr>
        <p:spPr/>
        <p:txBody>
          <a:bodyPr/>
          <a:lstStyle/>
          <a:p>
            <a:fld id="{74342583-984A-D04E-85B4-A8204800DA97}" type="slidenum">
              <a:rPr lang="en-US" smtClean="0"/>
              <a:t>32</a:t>
            </a:fld>
            <a:endParaRPr lang="en-US"/>
          </a:p>
        </p:txBody>
      </p:sp>
    </p:spTree>
    <p:extLst>
      <p:ext uri="{BB962C8B-B14F-4D97-AF65-F5344CB8AC3E}">
        <p14:creationId xmlns:p14="http://schemas.microsoft.com/office/powerpoint/2010/main" val="36419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a:t>
            </a:r>
            <a:r>
              <a:rPr lang="zh-CN" altLang="en-US" dirty="0"/>
              <a:t> </a:t>
            </a:r>
            <a:r>
              <a:rPr lang="en-US" altLang="zh-CN" dirty="0"/>
              <a:t>PIM, LLM needs capacity, CXL Network, low latency</a:t>
            </a: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33</a:t>
            </a:fld>
            <a:endParaRPr lang="en-US"/>
          </a:p>
        </p:txBody>
      </p:sp>
    </p:spTree>
    <p:extLst>
      <p:ext uri="{BB962C8B-B14F-4D97-AF65-F5344CB8AC3E}">
        <p14:creationId xmlns:p14="http://schemas.microsoft.com/office/powerpoint/2010/main" val="3139596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7FE14-F2B2-AEDE-0553-A3176A5AC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B90FC-8E35-6CB4-0799-753F1054F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4514-4CA3-31DC-68B2-91E0876A08CB}"/>
              </a:ext>
            </a:extLst>
          </p:cNvPr>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The PIM module is composed of near-bank MAC reduction, and PNM accelerators are shown in this figure. The fundamental difference between these two architecture is that, PIM module locates within the DRAM chip and uses the DRAM manufactural process, while PNM accelerators are placed outside DRAM chips, using logic manufactural process.</a:t>
            </a:r>
            <a:endParaRPr lang="en-US" b="0" dirty="0">
              <a:effectLst/>
            </a:endParaRPr>
          </a:p>
        </p:txBody>
      </p:sp>
      <p:sp>
        <p:nvSpPr>
          <p:cNvPr id="4" name="Slide Number Placeholder 3">
            <a:extLst>
              <a:ext uri="{FF2B5EF4-FFF2-40B4-BE49-F238E27FC236}">
                <a16:creationId xmlns:a16="http://schemas.microsoft.com/office/drawing/2014/main" id="{A13C2EA0-6894-8D72-8827-721F977FF3F0}"/>
              </a:ext>
            </a:extLst>
          </p:cNvPr>
          <p:cNvSpPr>
            <a:spLocks noGrp="1"/>
          </p:cNvSpPr>
          <p:nvPr>
            <p:ph type="sldNum" sz="quarter" idx="5"/>
          </p:nvPr>
        </p:nvSpPr>
        <p:spPr/>
        <p:txBody>
          <a:bodyPr/>
          <a:lstStyle/>
          <a:p>
            <a:fld id="{74342583-984A-D04E-85B4-A8204800DA97}" type="slidenum">
              <a:rPr lang="en-US" smtClean="0"/>
              <a:t>34</a:t>
            </a:fld>
            <a:endParaRPr lang="en-US"/>
          </a:p>
        </p:txBody>
      </p:sp>
    </p:spTree>
    <p:extLst>
      <p:ext uri="{BB962C8B-B14F-4D97-AF65-F5344CB8AC3E}">
        <p14:creationId xmlns:p14="http://schemas.microsoft.com/office/powerpoint/2010/main" val="3469086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peer-to-peer communication between CXL devices is accomplished by </a:t>
            </a:r>
            <a:r>
              <a:rPr lang="en-US" sz="1800" b="0" i="1" u="none" strike="noStrike" dirty="0">
                <a:solidFill>
                  <a:srgbClr val="000000"/>
                </a:solidFill>
                <a:effectLst/>
                <a:latin typeface="Arial" panose="020B0604020202020204" pitchFamily="34" charset="0"/>
              </a:rPr>
              <a:t>Send</a:t>
            </a:r>
            <a:r>
              <a:rPr lang="en-US" sz="1800" b="0" i="0" u="none" strike="noStrike" dirty="0">
                <a:solidFill>
                  <a:srgbClr val="000000"/>
                </a:solidFill>
                <a:effectLst/>
                <a:latin typeface="Arial" panose="020B0604020202020204" pitchFamily="34" charset="0"/>
              </a:rPr>
              <a:t> and </a:t>
            </a:r>
            <a:r>
              <a:rPr lang="en-US" sz="1800" b="0" i="1" u="none" strike="noStrike" dirty="0">
                <a:solidFill>
                  <a:srgbClr val="000000"/>
                </a:solidFill>
                <a:effectLst/>
                <a:latin typeface="Arial" panose="020B0604020202020204" pitchFamily="34" charset="0"/>
              </a:rPr>
              <a:t>Receive </a:t>
            </a:r>
            <a:r>
              <a:rPr lang="en-US" sz="1800" b="0" i="0" u="none" strike="noStrike" dirty="0">
                <a:solidFill>
                  <a:srgbClr val="000000"/>
                </a:solidFill>
                <a:effectLst/>
                <a:latin typeface="Arial" panose="020B0604020202020204" pitchFamily="34" charset="0"/>
              </a:rPr>
              <a:t>instructions. On top of this, we propose multicast instruction and two new communication primitives - multicast and gather. In multicast, the source device sends data to destination devices. While in gather, the destination device receives data from all source devices sequentially. </a:t>
            </a:r>
            <a:r>
              <a:rPr lang="en-US" sz="1200" b="0" i="0" u="none" strike="noStrike" dirty="0">
                <a:solidFill>
                  <a:srgbClr val="000000"/>
                </a:solidFill>
                <a:effectLst/>
                <a:latin typeface="Arial" panose="020B0604020202020204" pitchFamily="34" charset="0"/>
              </a:rPr>
              <a:t>With these CXL communication primitives, we explored various parallel mapping strategies on the CENT architecture. </a:t>
            </a:r>
            <a:endParaRPr lang="en-US" b="0" dirty="0">
              <a:effectLst/>
            </a:endParaRPr>
          </a:p>
          <a:p>
            <a:endParaRPr lang="en-US" b="0" dirty="0">
              <a:effectLst/>
            </a:endParaRPr>
          </a:p>
          <a:p>
            <a:r>
              <a:rPr lang="en-US" b="0" dirty="0">
                <a:effectLst/>
              </a:rPr>
              <a:t>add ... for receive</a:t>
            </a:r>
          </a:p>
          <a:p>
            <a:r>
              <a:rPr lang="en-US" b="0" dirty="0">
                <a:effectLst/>
              </a:rPr>
              <a:t>M_CAST</a:t>
            </a:r>
            <a:br>
              <a:rPr lang="en-US" b="0" dirty="0">
                <a:effectLst/>
              </a:rPr>
            </a:br>
            <a:r>
              <a:rPr lang="en-US" b="0" dirty="0">
                <a:effectLst/>
              </a:rPr>
              <a:t>remove peer-to-peer</a:t>
            </a: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35</a:t>
            </a:fld>
            <a:endParaRPr lang="en-US"/>
          </a:p>
        </p:txBody>
      </p:sp>
    </p:spTree>
    <p:extLst>
      <p:ext uri="{BB962C8B-B14F-4D97-AF65-F5344CB8AC3E}">
        <p14:creationId xmlns:p14="http://schemas.microsoft.com/office/powerpoint/2010/main" val="2301746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CENT and GPU system operate at a similar power. We assign different numbers of devices to server models with different sizes and use the </a:t>
            </a:r>
            <a:r>
              <a:rPr lang="en-US" sz="1800" b="0" i="0" u="none" strike="noStrike" dirty="0" err="1">
                <a:solidFill>
                  <a:srgbClr val="000000"/>
                </a:solidFill>
                <a:effectLst/>
                <a:latin typeface="Arial" panose="020B0604020202020204" pitchFamily="34" charset="0"/>
              </a:rPr>
              <a:t>vLLM</a:t>
            </a:r>
            <a:r>
              <a:rPr lang="en-US" sz="1800" b="0" i="0" u="none" strike="noStrike" dirty="0">
                <a:solidFill>
                  <a:srgbClr val="000000"/>
                </a:solidFill>
                <a:effectLst/>
                <a:latin typeface="Arial" panose="020B0604020202020204" pitchFamily="34" charset="0"/>
              </a:rPr>
              <a:t> framework on the GPU baseline. This is the every efficiency comparison at Tokens / Joules, with 512 prefill tokens and 3.5K decoding tokens. In the prefill stage, tokens are processed in parallel and form a high operational intensity. CENT has lower energy efficiency than GPU. The decoding phase operates in an autoregressive manner, where CENT outperforms GPU. CENT achieves a 2.3x higher end-to-end energy efficiency than GPU.</a:t>
            </a:r>
            <a:endParaRPr lang="en-US" b="0" dirty="0">
              <a:effectLst/>
            </a:endParaRPr>
          </a:p>
          <a:p>
            <a:endParaRPr lang="en-US" dirty="0"/>
          </a:p>
          <a:p>
            <a:r>
              <a:rPr lang="en-US" dirty="0"/>
              <a:t>No need to show this slide</a:t>
            </a:r>
            <a:br>
              <a:rPr lang="en-US" dirty="0"/>
            </a:b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36</a:t>
            </a:fld>
            <a:endParaRPr lang="en-US"/>
          </a:p>
        </p:txBody>
      </p:sp>
    </p:spTree>
    <p:extLst>
      <p:ext uri="{BB962C8B-B14F-4D97-AF65-F5344CB8AC3E}">
        <p14:creationId xmlns:p14="http://schemas.microsoft.com/office/powerpoint/2010/main" val="375868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LLM inference is now deployed on GPU servers, which is expensive. However, the GPU utilization on LLM inference is lower than prior deep learning models. Why is GPU underutilized on LLM inference?</a:t>
            </a:r>
          </a:p>
          <a:p>
            <a:endParaRPr lang="en-US" sz="1800" b="0" i="1" u="none" strike="noStrike" dirty="0">
              <a:solidFill>
                <a:srgbClr val="000000"/>
              </a:solidFill>
              <a:effectLst/>
              <a:latin typeface="Arial" panose="020B0604020202020204" pitchFamily="34" charset="0"/>
            </a:endParaRPr>
          </a:p>
          <a:p>
            <a:r>
              <a:rPr lang="en-US" sz="1800" b="0" i="1" u="none" strike="noStrike" dirty="0">
                <a:solidFill>
                  <a:srgbClr val="000000"/>
                </a:solidFill>
                <a:effectLst/>
                <a:latin typeface="Arial" panose="020B0604020202020204" pitchFamily="34" charset="0"/>
              </a:rPr>
              <a:t>Note: GPU utilization uses the metric of SM active issue</a:t>
            </a: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4</a:t>
            </a:fld>
            <a:endParaRPr lang="en-US"/>
          </a:p>
        </p:txBody>
      </p:sp>
    </p:spTree>
    <p:extLst>
      <p:ext uri="{BB962C8B-B14F-4D97-AF65-F5344CB8AC3E}">
        <p14:creationId xmlns:p14="http://schemas.microsoft.com/office/powerpoint/2010/main" val="11097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Let’s first understand how LLM inference works. User sends a prompt, where each token is converted to an embedding vector. These vectors are processed in parallel by GEMM operations. After understanding the prompt, in the decoding stage, the model generates output tokens one by one. This autoregressive execution cannot be processed in parallel and takes the majority of the runtime.</a:t>
            </a:r>
            <a:br>
              <a:rPr lang="en-US" b="0" dirty="0">
                <a:effectLst/>
              </a:rPr>
            </a:b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5</a:t>
            </a:fld>
            <a:endParaRPr lang="en-US"/>
          </a:p>
        </p:txBody>
      </p:sp>
    </p:spTree>
    <p:extLst>
      <p:ext uri="{BB962C8B-B14F-4D97-AF65-F5344CB8AC3E}">
        <p14:creationId xmlns:p14="http://schemas.microsoft.com/office/powerpoint/2010/main" val="414281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93D8-4CFD-78B3-9F97-AFCC07C08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761D2-69CC-147C-4E72-E0C280AC7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E47AA-5A09-FC09-BB10-EA5BBEC382C2}"/>
              </a:ext>
            </a:extLst>
          </p:cNvPr>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Let’s have a deep dive into the decoding stage. To generate one token, the model goes through a series of transformer blocks. Each transformer block is composed of fully connection operations, followed by self-attention and then fully connection. Fully connection operates on model weights, while self-attention operates in KV cache.</a:t>
            </a:r>
            <a:endParaRPr lang="en-US" b="0" dirty="0">
              <a:effectLst/>
            </a:endParaRPr>
          </a:p>
          <a:p>
            <a:br>
              <a:rPr lang="en-US" b="0" dirty="0">
                <a:effectLst/>
              </a:rPr>
            </a:br>
            <a:endParaRPr lang="en-US" dirty="0"/>
          </a:p>
        </p:txBody>
      </p:sp>
      <p:sp>
        <p:nvSpPr>
          <p:cNvPr id="4" name="Slide Number Placeholder 3">
            <a:extLst>
              <a:ext uri="{FF2B5EF4-FFF2-40B4-BE49-F238E27FC236}">
                <a16:creationId xmlns:a16="http://schemas.microsoft.com/office/drawing/2014/main" id="{466C0AA2-B000-7C53-545B-A98AD7842BF3}"/>
              </a:ext>
            </a:extLst>
          </p:cNvPr>
          <p:cNvSpPr>
            <a:spLocks noGrp="1"/>
          </p:cNvSpPr>
          <p:nvPr>
            <p:ph type="sldNum" sz="quarter" idx="5"/>
          </p:nvPr>
        </p:nvSpPr>
        <p:spPr/>
        <p:txBody>
          <a:bodyPr/>
          <a:lstStyle/>
          <a:p>
            <a:fld id="{74342583-984A-D04E-85B4-A8204800DA97}" type="slidenum">
              <a:rPr lang="en-US" smtClean="0"/>
              <a:t>6</a:t>
            </a:fld>
            <a:endParaRPr lang="en-US"/>
          </a:p>
        </p:txBody>
      </p:sp>
    </p:spTree>
    <p:extLst>
      <p:ext uri="{BB962C8B-B14F-4D97-AF65-F5344CB8AC3E}">
        <p14:creationId xmlns:p14="http://schemas.microsoft.com/office/powerpoint/2010/main" val="395039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To serve the inference task on Llama 70B, the model weights take around 140 GB of memory capacity. With batch size increasing, KV cache capacity scales linearly. 4xA100 GPUs can provide 320 GB memory capacity. With a 4K context length, the memory requirement starts exceeding GPU memory capacity at batch size of 128. </a:t>
            </a:r>
            <a:br>
              <a:rPr lang="en-US" dirty="0"/>
            </a:b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7</a:t>
            </a:fld>
            <a:endParaRPr lang="en-US"/>
          </a:p>
        </p:txBody>
      </p:sp>
    </p:spTree>
    <p:extLst>
      <p:ext uri="{BB962C8B-B14F-4D97-AF65-F5344CB8AC3E}">
        <p14:creationId xmlns:p14="http://schemas.microsoft.com/office/powerpoint/2010/main" val="205330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With context length increasing, the memory requirement starts exceeding GPU memory capacity at a lower batch size. The maximum supported batch size decreases from 128 at 4K context length to 16 at 32K context length. The reduced batch size reduces the GPU utilization.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dirty="0">
                <a:solidFill>
                  <a:srgbClr val="000000"/>
                </a:solidFill>
                <a:effectLst/>
                <a:latin typeface="Arial" panose="020B0604020202020204" pitchFamily="34" charset="0"/>
              </a:rPr>
              <a:t>Note: Prefill length = context length (4K~32K) - output length (3.5K)</a:t>
            </a:r>
            <a:endParaRPr lang="en-US" dirty="0"/>
          </a:p>
        </p:txBody>
      </p:sp>
      <p:sp>
        <p:nvSpPr>
          <p:cNvPr id="4" name="Slide Number Placeholder 3"/>
          <p:cNvSpPr>
            <a:spLocks noGrp="1"/>
          </p:cNvSpPr>
          <p:nvPr>
            <p:ph type="sldNum" sz="quarter" idx="5"/>
          </p:nvPr>
        </p:nvSpPr>
        <p:spPr/>
        <p:txBody>
          <a:bodyPr/>
          <a:lstStyle/>
          <a:p>
            <a:fld id="{74342583-984A-D04E-85B4-A8204800DA97}" type="slidenum">
              <a:rPr lang="en-US" smtClean="0"/>
              <a:t>8</a:t>
            </a:fld>
            <a:endParaRPr lang="en-US"/>
          </a:p>
        </p:txBody>
      </p:sp>
    </p:spTree>
    <p:extLst>
      <p:ext uri="{BB962C8B-B14F-4D97-AF65-F5344CB8AC3E}">
        <p14:creationId xmlns:p14="http://schemas.microsoft.com/office/powerpoint/2010/main" val="84808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D542-8C06-F9C0-020B-B5B66FA6E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B4090-B340-C634-6AD9-F4F6BB794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A78DD-8E84-6920-EAC8-215FD2B5A4D6}"/>
              </a:ext>
            </a:extLst>
          </p:cNvPr>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When serving multiple queries concurrently, fully connection operations can be batched because each query shares the same model weights. On the other hand, self-attention operates on user-specific contexts, which cannot be batched and has to be processed in a sequential manner.</a:t>
            </a:r>
          </a:p>
        </p:txBody>
      </p:sp>
      <p:sp>
        <p:nvSpPr>
          <p:cNvPr id="4" name="Slide Number Placeholder 3">
            <a:extLst>
              <a:ext uri="{FF2B5EF4-FFF2-40B4-BE49-F238E27FC236}">
                <a16:creationId xmlns:a16="http://schemas.microsoft.com/office/drawing/2014/main" id="{7A5DFC26-90A8-94B8-1217-64A544666E7B}"/>
              </a:ext>
            </a:extLst>
          </p:cNvPr>
          <p:cNvSpPr>
            <a:spLocks noGrp="1"/>
          </p:cNvSpPr>
          <p:nvPr>
            <p:ph type="sldNum" sz="quarter" idx="5"/>
          </p:nvPr>
        </p:nvSpPr>
        <p:spPr/>
        <p:txBody>
          <a:bodyPr/>
          <a:lstStyle/>
          <a:p>
            <a:fld id="{74342583-984A-D04E-85B4-A8204800DA97}" type="slidenum">
              <a:rPr lang="en-US" smtClean="0"/>
              <a:t>9</a:t>
            </a:fld>
            <a:endParaRPr lang="en-US"/>
          </a:p>
        </p:txBody>
      </p:sp>
    </p:spTree>
    <p:extLst>
      <p:ext uri="{BB962C8B-B14F-4D97-AF65-F5344CB8AC3E}">
        <p14:creationId xmlns:p14="http://schemas.microsoft.com/office/powerpoint/2010/main" val="95518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3D6B-3B7B-86AB-2151-B034B74B5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75056-2856-8944-6654-D8D87465B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42CBD1-63FC-1150-EA00-1535E8A6CE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679E655-1934-2A86-C676-B6B3F09A4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31B84-97E1-FDB3-72F9-698FDC9A8F1A}"/>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350509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C5A8-E668-3265-E2DC-D1A84F8E9A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3A59D8-46BE-55D7-95B0-566272897B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F9952-D97A-E3B9-C112-7BC5701FDFE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BAB246-BF83-8F70-9ACE-641F251B4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66471-0801-9F20-6EDF-6A5156B451D9}"/>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312934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84296-4DA0-A7B3-3F4F-F62F087711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E9B4FA-88C7-6E08-A270-AA7CC5BFC7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61FD4-62A2-AE28-C2D6-DB2B4950A12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B543EB0-99DF-0246-8780-3BB970674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0958-ED61-F96A-F04B-EDD323015362}"/>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302858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3F89CB8-9A48-0747-A49D-8E38A26B4DD7}"/>
              </a:ext>
            </a:extLst>
          </p:cNvPr>
          <p:cNvSpPr>
            <a:spLocks noGrp="1"/>
          </p:cNvSpPr>
          <p:nvPr>
            <p:ph type="ctrTitle" hasCustomPrompt="1"/>
          </p:nvPr>
        </p:nvSpPr>
        <p:spPr>
          <a:xfrm>
            <a:off x="503583" y="242278"/>
            <a:ext cx="11198087" cy="593232"/>
          </a:xfrm>
          <a:prstGeom prst="rect">
            <a:avLst/>
          </a:prstGeom>
        </p:spPr>
        <p:txBody>
          <a:bodyPr anchor="b"/>
          <a:lstStyle>
            <a:lvl1pPr algn="l">
              <a:defRPr sz="3200" b="1" i="0">
                <a:solidFill>
                  <a:srgbClr val="00274C"/>
                </a:solidFill>
                <a:latin typeface="Calibri" panose="020F0502020204030204" pitchFamily="34" charset="0"/>
                <a:cs typeface="Calibri" panose="020F0502020204030204" pitchFamily="34" charset="0"/>
              </a:defRPr>
            </a:lvl1pPr>
          </a:lstStyle>
          <a:p>
            <a:r>
              <a:rPr lang="en-US" dirty="0"/>
              <a:t>Headline</a:t>
            </a:r>
          </a:p>
        </p:txBody>
      </p:sp>
      <p:sp>
        <p:nvSpPr>
          <p:cNvPr id="15" name="Subtitle 2">
            <a:extLst>
              <a:ext uri="{FF2B5EF4-FFF2-40B4-BE49-F238E27FC236}">
                <a16:creationId xmlns:a16="http://schemas.microsoft.com/office/drawing/2014/main" id="{BE65040A-E630-9D4B-BB51-69E8C04281CE}"/>
              </a:ext>
            </a:extLst>
          </p:cNvPr>
          <p:cNvSpPr>
            <a:spLocks noGrp="1"/>
          </p:cNvSpPr>
          <p:nvPr>
            <p:ph type="subTitle" idx="1"/>
          </p:nvPr>
        </p:nvSpPr>
        <p:spPr>
          <a:xfrm>
            <a:off x="503583" y="1099751"/>
            <a:ext cx="11198087" cy="5038289"/>
          </a:xfrm>
          <a:prstGeom prst="rect">
            <a:avLst/>
          </a:prstGeom>
        </p:spPr>
        <p:txBody>
          <a:bodyPr/>
          <a:lstStyle>
            <a:lvl1pPr marL="0" indent="0" algn="l">
              <a:buNone/>
              <a:defRPr sz="20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Footer Placeholder 3">
            <a:extLst>
              <a:ext uri="{FF2B5EF4-FFF2-40B4-BE49-F238E27FC236}">
                <a16:creationId xmlns:a16="http://schemas.microsoft.com/office/drawing/2014/main" id="{0A50182A-AF0B-E713-14D9-6C1D3A4C42A3}"/>
              </a:ext>
            </a:extLst>
          </p:cNvPr>
          <p:cNvSpPr>
            <a:spLocks noGrp="1"/>
          </p:cNvSpPr>
          <p:nvPr>
            <p:ph type="ftr" sz="quarter" idx="10"/>
          </p:nvPr>
        </p:nvSpPr>
        <p:spPr/>
        <p:txBody>
          <a:bodyPr/>
          <a:lstStyle/>
          <a:p>
            <a:endParaRPr lang="en-US"/>
          </a:p>
        </p:txBody>
      </p:sp>
      <p:sp>
        <p:nvSpPr>
          <p:cNvPr id="2" name="Slide Number Placeholder 5">
            <a:extLst>
              <a:ext uri="{FF2B5EF4-FFF2-40B4-BE49-F238E27FC236}">
                <a16:creationId xmlns:a16="http://schemas.microsoft.com/office/drawing/2014/main" id="{93298980-CF81-3689-3D29-CA2C85C52DD9}"/>
              </a:ext>
            </a:extLst>
          </p:cNvPr>
          <p:cNvSpPr>
            <a:spLocks noGrp="1"/>
          </p:cNvSpPr>
          <p:nvPr>
            <p:ph type="sldNum" sz="quarter" idx="12"/>
          </p:nvPr>
        </p:nvSpPr>
        <p:spPr>
          <a:xfrm>
            <a:off x="9380857" y="6356350"/>
            <a:ext cx="2743200" cy="365125"/>
          </a:xfrm>
          <a:prstGeom prst="rect">
            <a:avLst/>
          </a:prstGeom>
        </p:spPr>
        <p:txBody>
          <a:bodyPr/>
          <a:lstStyle>
            <a:lvl1pPr>
              <a:defRPr sz="1600"/>
            </a:lvl1pPr>
          </a:lstStyle>
          <a:p>
            <a:fld id="{3952D4CC-587A-3641-AB30-393082F8BA24}" type="slidenum">
              <a:rPr lang="en-US" smtClean="0"/>
              <a:pPr/>
              <a:t>‹#›</a:t>
            </a:fld>
            <a:endParaRPr lang="en-US"/>
          </a:p>
        </p:txBody>
      </p:sp>
    </p:spTree>
    <p:extLst>
      <p:ext uri="{BB962C8B-B14F-4D97-AF65-F5344CB8AC3E}">
        <p14:creationId xmlns:p14="http://schemas.microsoft.com/office/powerpoint/2010/main" val="25604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25E5-0EDD-524C-89D0-05C5E92D5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A4DAF-93FE-504B-1EDD-BCC15083A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C29C8-EC1B-2270-518F-CC97067A67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E9ED8F-62C7-32B4-B25E-6816E5028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C5936-B1C2-21D0-DDC2-2857D191E0DA}"/>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254717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A788-465C-9462-1493-3FBC5E68A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F0988D-93CB-96AA-1315-E06576CEC8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68279-2D9B-1753-0B46-ED3F648BEF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9CD6BE-0796-0BBC-8AE7-27A11FFF0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8DC6A-E8B0-A66D-CDF6-F583D95A7C85}"/>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172906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0E15-664C-DE6F-5E9B-1208A3481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B99F5-0EF4-FB2A-2A8D-53504C321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8F4F1-20FC-E73F-1418-E70A49F064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6C528-F5B6-A203-5342-0D8424D18BE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55C536A-7443-4DA5-D53B-FB9CBC1FE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05439-21E9-411A-0138-E7179F5AC568}"/>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108383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C86E-7924-EF16-41C5-AB3FE0F2BC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632520-625A-B9F5-BCB9-76CF4891FD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CEF7D4-EC4C-6E95-F429-E7BF7A784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D9A5A8-3A15-5758-4075-A0E38C69AF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65E19-220A-EF66-7736-36E9C2FF9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923F48-CC87-9908-A11A-5116A91213E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1D07F5E-C181-C643-1C88-3B875FC4E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D92EB8-97D2-FFB1-03C7-01AFA591512B}"/>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343204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D472-9498-84B2-61E3-BBCCCC9C2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E9F366-326C-2C8F-726F-4711AC31E7A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83516FC-DDC3-423E-413F-A9BBB866C8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E5468-2F29-EC45-4941-C855CA5D59E8}"/>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23502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BA387A-152D-197D-1E6F-FBCA03659A0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4821C2F-337F-C96A-051A-2BD50F25C2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98DD39-CF94-4AAD-04B5-991371A18359}"/>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31801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2761-C31F-45FA-CE7A-475761CFE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3CA592-5112-2113-9C7B-1A9E017F4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35F1C4-63A1-AEB8-DC7C-24182E6C9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49D3A-060D-8D92-AAC9-C5D8963BB3C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48C64F-6964-57A3-4269-F2D821C5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14049-7827-1C29-AE6F-69F7E53D1B72}"/>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341972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48E2-5FC8-5FF1-B8A0-0A06F1D48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3792FF-5FDB-353E-3ECF-383C8BC08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66F91F-0744-847E-24C4-0C3730491B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AB498-0E54-B632-B942-8E11F59CBEF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DBE4A3F-E100-22A2-6365-BA160E23A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E2CCB-0AC9-8030-7B84-C618ABABDE54}"/>
              </a:ext>
            </a:extLst>
          </p:cNvPr>
          <p:cNvSpPr>
            <a:spLocks noGrp="1"/>
          </p:cNvSpPr>
          <p:nvPr>
            <p:ph type="sldNum" sz="quarter" idx="12"/>
          </p:nvPr>
        </p:nvSpPr>
        <p:spPr>
          <a:xfrm>
            <a:off x="8988971" y="6356350"/>
            <a:ext cx="2743200" cy="365125"/>
          </a:xfrm>
          <a:prstGeom prst="rect">
            <a:avLst/>
          </a:prstGeom>
        </p:spPr>
        <p:txBody>
          <a:bodyPr/>
          <a:lstStyle/>
          <a:p>
            <a:fld id="{3952D4CC-587A-3641-AB30-393082F8BA24}" type="slidenum">
              <a:rPr lang="en-US" smtClean="0"/>
              <a:t>‹#›</a:t>
            </a:fld>
            <a:endParaRPr lang="en-US"/>
          </a:p>
        </p:txBody>
      </p:sp>
    </p:spTree>
    <p:extLst>
      <p:ext uri="{BB962C8B-B14F-4D97-AF65-F5344CB8AC3E}">
        <p14:creationId xmlns:p14="http://schemas.microsoft.com/office/powerpoint/2010/main" val="410657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D6332-B173-A81F-2B52-E8437428C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98B587-4C12-3187-6A8B-62BF1C201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F9B47-C60C-BACF-7E08-7744167981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E0F9DFD1-F9F6-6E04-5AE0-F2C293FBC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7" name="Slide Number Placeholder 5">
            <a:extLst>
              <a:ext uri="{FF2B5EF4-FFF2-40B4-BE49-F238E27FC236}">
                <a16:creationId xmlns:a16="http://schemas.microsoft.com/office/drawing/2014/main" id="{BEA9B8E3-6986-8FEB-3316-DC6F13643854}"/>
              </a:ext>
            </a:extLst>
          </p:cNvPr>
          <p:cNvSpPr>
            <a:spLocks noGrp="1"/>
          </p:cNvSpPr>
          <p:nvPr>
            <p:ph type="sldNum" sz="quarter" idx="4"/>
          </p:nvPr>
        </p:nvSpPr>
        <p:spPr>
          <a:xfrm>
            <a:off x="8988971" y="6356350"/>
            <a:ext cx="2743200" cy="365125"/>
          </a:xfrm>
          <a:prstGeom prst="rect">
            <a:avLst/>
          </a:prstGeom>
        </p:spPr>
        <p:txBody>
          <a:bodyPr/>
          <a:lstStyle>
            <a:lvl1pPr algn="r">
              <a:defRPr sz="1600"/>
            </a:lvl1pPr>
          </a:lstStyle>
          <a:p>
            <a:fld id="{3952D4CC-587A-3641-AB30-393082F8BA24}" type="slidenum">
              <a:rPr lang="en-US" smtClean="0"/>
              <a:pPr/>
              <a:t>‹#›</a:t>
            </a:fld>
            <a:endParaRPr lang="en-US"/>
          </a:p>
        </p:txBody>
      </p:sp>
    </p:spTree>
    <p:extLst>
      <p:ext uri="{BB962C8B-B14F-4D97-AF65-F5344CB8AC3E}">
        <p14:creationId xmlns:p14="http://schemas.microsoft.com/office/powerpoint/2010/main" val="163931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Yufeng98/CENT"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tiff"/><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s://docs.anthropic.com/en/docs/about-claude/models" TargetMode="Externa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hyperlink" Target="https://x.ai/blog/grok-3" TargetMode="External"/><Relationship Id="rId5" Type="http://schemas.openxmlformats.org/officeDocument/2006/relationships/hyperlink" Target="https://developers.googleblog.com/en/new-features-for-the-gemini-api-and-google-ai-studio/" TargetMode="External"/><Relationship Id="rId4" Type="http://schemas.openxmlformats.org/officeDocument/2006/relationships/hyperlink" Target="https://platform.openai.com/docs/models#o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1.jpeg"/><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22.png"/><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chart" Target="../charts/chart10.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35B58C-4845-DD4D-6690-3009B6818158}"/>
              </a:ext>
            </a:extLst>
          </p:cNvPr>
          <p:cNvSpPr txBox="1">
            <a:spLocks/>
          </p:cNvSpPr>
          <p:nvPr/>
        </p:nvSpPr>
        <p:spPr>
          <a:xfrm>
            <a:off x="651656" y="2524711"/>
            <a:ext cx="10888684" cy="1375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74C"/>
                </a:solidFill>
                <a:latin typeface="Calibri" panose="020F0502020204030204" pitchFamily="34" charset="0"/>
                <a:cs typeface="Calibri" panose="020F0502020204030204" pitchFamily="34" charset="0"/>
              </a:rPr>
              <a:t>PIM Is All You Need: A CXL-Enabled GPU-Free System for Large Language Model Inference</a:t>
            </a:r>
          </a:p>
        </p:txBody>
      </p:sp>
      <p:sp>
        <p:nvSpPr>
          <p:cNvPr id="5" name="Subtitle 2">
            <a:extLst>
              <a:ext uri="{FF2B5EF4-FFF2-40B4-BE49-F238E27FC236}">
                <a16:creationId xmlns:a16="http://schemas.microsoft.com/office/drawing/2014/main" id="{E47E145E-C72D-F3C5-A085-5CF5546EFC88}"/>
              </a:ext>
            </a:extLst>
          </p:cNvPr>
          <p:cNvSpPr txBox="1">
            <a:spLocks/>
          </p:cNvSpPr>
          <p:nvPr/>
        </p:nvSpPr>
        <p:spPr>
          <a:xfrm>
            <a:off x="1337479" y="4025473"/>
            <a:ext cx="9517031" cy="1846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solidFill>
                  <a:srgbClr val="00274C"/>
                </a:solidFill>
                <a:latin typeface="Calibri" panose="020F0502020204030204" pitchFamily="34" charset="0"/>
                <a:cs typeface="Calibri" panose="020F0502020204030204" pitchFamily="34" charset="0"/>
              </a:rPr>
              <a:t>Yufeng</a:t>
            </a:r>
            <a:r>
              <a:rPr lang="zh-CN" altLang="en-US" dirty="0">
                <a:solidFill>
                  <a:srgbClr val="00274C"/>
                </a:solidFill>
                <a:latin typeface="Calibri" panose="020F0502020204030204" pitchFamily="34" charset="0"/>
                <a:cs typeface="Calibri" panose="020F0502020204030204" pitchFamily="34" charset="0"/>
              </a:rPr>
              <a:t> </a:t>
            </a:r>
            <a:r>
              <a:rPr lang="en-US" altLang="zh-CN" dirty="0">
                <a:solidFill>
                  <a:srgbClr val="00274C"/>
                </a:solidFill>
                <a:latin typeface="Calibri" panose="020F0502020204030204" pitchFamily="34" charset="0"/>
                <a:cs typeface="Calibri" panose="020F0502020204030204" pitchFamily="34" charset="0"/>
              </a:rPr>
              <a:t>Gu*, </a:t>
            </a:r>
            <a:r>
              <a:rPr lang="en-US" dirty="0">
                <a:solidFill>
                  <a:srgbClr val="00274C"/>
                </a:solidFill>
                <a:latin typeface="Calibri" panose="020F0502020204030204" pitchFamily="34" charset="0"/>
                <a:cs typeface="Calibri" panose="020F0502020204030204" pitchFamily="34" charset="0"/>
              </a:rPr>
              <a:t>Alireza Khadem*, Sumanth Umesh, Ning Liang, Xavier </a:t>
            </a:r>
            <a:r>
              <a:rPr lang="en-US" dirty="0" err="1">
                <a:solidFill>
                  <a:srgbClr val="00274C"/>
                </a:solidFill>
                <a:latin typeface="Calibri" panose="020F0502020204030204" pitchFamily="34" charset="0"/>
                <a:cs typeface="Calibri" panose="020F0502020204030204" pitchFamily="34" charset="0"/>
              </a:rPr>
              <a:t>Servot</a:t>
            </a:r>
            <a:r>
              <a:rPr lang="en-US" dirty="0">
                <a:solidFill>
                  <a:srgbClr val="00274C"/>
                </a:solidFill>
                <a:latin typeface="Calibri" panose="020F0502020204030204" pitchFamily="34" charset="0"/>
                <a:cs typeface="Calibri" panose="020F0502020204030204" pitchFamily="34" charset="0"/>
              </a:rPr>
              <a:t>, Onur </a:t>
            </a:r>
            <a:r>
              <a:rPr lang="en-US" dirty="0" err="1">
                <a:solidFill>
                  <a:srgbClr val="00274C"/>
                </a:solidFill>
                <a:latin typeface="Calibri" panose="020F0502020204030204" pitchFamily="34" charset="0"/>
                <a:cs typeface="Calibri" panose="020F0502020204030204" pitchFamily="34" charset="0"/>
              </a:rPr>
              <a:t>Mutlu</a:t>
            </a:r>
            <a:r>
              <a:rPr lang="en-US" dirty="0">
                <a:solidFill>
                  <a:srgbClr val="00274C"/>
                </a:solidFill>
                <a:latin typeface="Calibri" panose="020F0502020204030204" pitchFamily="34" charset="0"/>
                <a:cs typeface="Calibri" panose="020F0502020204030204" pitchFamily="34" charset="0"/>
              </a:rPr>
              <a:t>, Ravi Iyer, and Reetuparna Das</a:t>
            </a:r>
          </a:p>
          <a:p>
            <a:pPr marL="0" indent="0" algn="ctr">
              <a:buNone/>
            </a:pPr>
            <a:r>
              <a:rPr lang="en-US" altLang="zh-CN" sz="2000" dirty="0">
                <a:solidFill>
                  <a:srgbClr val="00274C"/>
                </a:solidFill>
                <a:latin typeface="Calibri" panose="020F0502020204030204" pitchFamily="34" charset="0"/>
                <a:cs typeface="Calibri" panose="020F0502020204030204" pitchFamily="34" charset="0"/>
              </a:rPr>
              <a:t>* Equal Contribution</a:t>
            </a:r>
          </a:p>
          <a:p>
            <a:pPr marL="0" indent="0" algn="ctr">
              <a:buNone/>
            </a:pPr>
            <a:r>
              <a:rPr lang="en-US" altLang="zh-CN" sz="2400" dirty="0">
                <a:solidFill>
                  <a:srgbClr val="00274C"/>
                </a:solidFill>
                <a:latin typeface="Calibri" panose="020F0502020204030204" pitchFamily="34" charset="0"/>
                <a:cs typeface="Calibri" panose="020F0502020204030204" pitchFamily="34" charset="0"/>
              </a:rPr>
              <a:t>April 2025</a:t>
            </a:r>
          </a:p>
        </p:txBody>
      </p:sp>
      <p:sp>
        <p:nvSpPr>
          <p:cNvPr id="6" name="Subtitle 2">
            <a:extLst>
              <a:ext uri="{FF2B5EF4-FFF2-40B4-BE49-F238E27FC236}">
                <a16:creationId xmlns:a16="http://schemas.microsoft.com/office/drawing/2014/main" id="{F6507D36-C9A0-5F93-1AB5-D2C6D7D2ED39}"/>
              </a:ext>
            </a:extLst>
          </p:cNvPr>
          <p:cNvSpPr txBox="1">
            <a:spLocks/>
          </p:cNvSpPr>
          <p:nvPr/>
        </p:nvSpPr>
        <p:spPr>
          <a:xfrm>
            <a:off x="2266946" y="6041961"/>
            <a:ext cx="7658099" cy="593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solidFill>
                  <a:srgbClr val="00274C"/>
                </a:solidFill>
                <a:latin typeface="Calibri" panose="020F0502020204030204" pitchFamily="34" charset="0"/>
                <a:cs typeface="Calibri" panose="020F0502020204030204" pitchFamily="34" charset="0"/>
              </a:rPr>
              <a:t>Open-source: </a:t>
            </a:r>
            <a:r>
              <a:rPr lang="en-US" altLang="zh-CN" sz="2000" dirty="0">
                <a:solidFill>
                  <a:srgbClr val="00274C"/>
                </a:solidFill>
                <a:latin typeface="Calibri" panose="020F0502020204030204" pitchFamily="34" charset="0"/>
                <a:cs typeface="Calibri" panose="020F0502020204030204" pitchFamily="34" charset="0"/>
                <a:hlinkClick r:id="rId3"/>
              </a:rPr>
              <a:t>https://github.com/Yufeng98/CENT</a:t>
            </a:r>
            <a:endParaRPr lang="en-US" altLang="zh-CN" sz="2000" dirty="0">
              <a:solidFill>
                <a:srgbClr val="00274C"/>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6881CEDA-4904-B6BA-647C-99B6721FA44E}"/>
              </a:ext>
            </a:extLst>
          </p:cNvPr>
          <p:cNvPicPr>
            <a:picLocks noChangeAspect="1"/>
          </p:cNvPicPr>
          <p:nvPr/>
        </p:nvPicPr>
        <p:blipFill>
          <a:blip r:embed="rId4"/>
          <a:stretch>
            <a:fillRect/>
          </a:stretch>
        </p:blipFill>
        <p:spPr>
          <a:xfrm>
            <a:off x="632156" y="396633"/>
            <a:ext cx="1307908" cy="1375501"/>
          </a:xfrm>
          <a:prstGeom prst="rect">
            <a:avLst/>
          </a:prstGeom>
        </p:spPr>
      </p:pic>
      <p:pic>
        <p:nvPicPr>
          <p:cNvPr id="8" name="Picture 2">
            <a:extLst>
              <a:ext uri="{FF2B5EF4-FFF2-40B4-BE49-F238E27FC236}">
                <a16:creationId xmlns:a16="http://schemas.microsoft.com/office/drawing/2014/main" id="{BC60CDF6-5167-05CF-C149-F53C52C4D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360" y="1208288"/>
            <a:ext cx="1907426" cy="748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27F972D-E537-3291-6F26-AB2B05383356}"/>
              </a:ext>
            </a:extLst>
          </p:cNvPr>
          <p:cNvPicPr>
            <a:picLocks noChangeAspect="1"/>
          </p:cNvPicPr>
          <p:nvPr/>
        </p:nvPicPr>
        <p:blipFill>
          <a:blip r:embed="rId6"/>
          <a:stretch>
            <a:fillRect/>
          </a:stretch>
        </p:blipFill>
        <p:spPr>
          <a:xfrm>
            <a:off x="2449463" y="400918"/>
            <a:ext cx="1198410" cy="793947"/>
          </a:xfrm>
          <a:prstGeom prst="rect">
            <a:avLst/>
          </a:prstGeom>
        </p:spPr>
      </p:pic>
      <p:pic>
        <p:nvPicPr>
          <p:cNvPr id="10" name="Picture 9">
            <a:extLst>
              <a:ext uri="{FF2B5EF4-FFF2-40B4-BE49-F238E27FC236}">
                <a16:creationId xmlns:a16="http://schemas.microsoft.com/office/drawing/2014/main" id="{9540B6D9-E8B9-DA97-E31B-673BD9C35D7C}"/>
              </a:ext>
            </a:extLst>
          </p:cNvPr>
          <p:cNvPicPr>
            <a:picLocks noChangeAspect="1"/>
          </p:cNvPicPr>
          <p:nvPr/>
        </p:nvPicPr>
        <p:blipFill>
          <a:blip r:embed="rId7"/>
          <a:stretch>
            <a:fillRect/>
          </a:stretch>
        </p:blipFill>
        <p:spPr>
          <a:xfrm>
            <a:off x="8290246" y="537705"/>
            <a:ext cx="3269598" cy="1089866"/>
          </a:xfrm>
          <a:prstGeom prst="rect">
            <a:avLst/>
          </a:prstGeom>
        </p:spPr>
      </p:pic>
      <p:sp>
        <p:nvSpPr>
          <p:cNvPr id="11" name="Slide Number Placeholder 10">
            <a:extLst>
              <a:ext uri="{FF2B5EF4-FFF2-40B4-BE49-F238E27FC236}">
                <a16:creationId xmlns:a16="http://schemas.microsoft.com/office/drawing/2014/main" id="{85F31C8A-C471-8B91-F2AC-ABDFD1898DB0}"/>
              </a:ext>
            </a:extLst>
          </p:cNvPr>
          <p:cNvSpPr>
            <a:spLocks noGrp="1"/>
          </p:cNvSpPr>
          <p:nvPr>
            <p:ph type="sldNum" sz="quarter" idx="12"/>
          </p:nvPr>
        </p:nvSpPr>
        <p:spPr/>
        <p:txBody>
          <a:bodyPr/>
          <a:lstStyle/>
          <a:p>
            <a:fld id="{3952D4CC-587A-3641-AB30-393082F8BA24}" type="slidenum">
              <a:rPr lang="en-US" smtClean="0"/>
              <a:t>1</a:t>
            </a:fld>
            <a:endParaRPr lang="en-US"/>
          </a:p>
        </p:txBody>
      </p:sp>
    </p:spTree>
    <p:extLst>
      <p:ext uri="{BB962C8B-B14F-4D97-AF65-F5344CB8AC3E}">
        <p14:creationId xmlns:p14="http://schemas.microsoft.com/office/powerpoint/2010/main" val="2746764005"/>
      </p:ext>
    </p:extLst>
  </p:cSld>
  <p:clrMapOvr>
    <a:masterClrMapping/>
  </p:clrMapOvr>
  <mc:AlternateContent xmlns:mc="http://schemas.openxmlformats.org/markup-compatibility/2006" xmlns:p14="http://schemas.microsoft.com/office/powerpoint/2010/main">
    <mc:Choice Requires="p14">
      <p:transition spd="slow" p14:dur="2000" advTm="24352"/>
    </mc:Choice>
    <mc:Fallback xmlns="">
      <p:transition spd="slow" advTm="2435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B7F91506-41CA-7C80-E88A-21B557890949}"/>
              </a:ext>
            </a:extLst>
          </p:cNvPr>
          <p:cNvSpPr txBox="1"/>
          <p:nvPr/>
        </p:nvSpPr>
        <p:spPr>
          <a:xfrm>
            <a:off x="6803579" y="4037057"/>
            <a:ext cx="464973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Operational Intensity = </a:t>
            </a:r>
            <a:r>
              <a:rPr lang="en-US" sz="2400" b="1" dirty="0">
                <a:solidFill>
                  <a:srgbClr val="FF0000"/>
                </a:solidFill>
                <a:latin typeface="Calibri" panose="020F0502020204030204" pitchFamily="34" charset="0"/>
                <a:cs typeface="Calibri" panose="020F0502020204030204" pitchFamily="34" charset="0"/>
              </a:rPr>
              <a:t>16</a:t>
            </a:r>
            <a:r>
              <a:rPr lang="en-US" sz="2400" dirty="0">
                <a:latin typeface="Calibri" panose="020F0502020204030204" pitchFamily="34" charset="0"/>
                <a:cs typeface="Calibri" panose="020F0502020204030204" pitchFamily="34" charset="0"/>
              </a:rPr>
              <a:t> Ops/Byte</a:t>
            </a:r>
          </a:p>
        </p:txBody>
      </p:sp>
      <p:sp>
        <p:nvSpPr>
          <p:cNvPr id="2" name="Title 1">
            <a:extLst>
              <a:ext uri="{FF2B5EF4-FFF2-40B4-BE49-F238E27FC236}">
                <a16:creationId xmlns:a16="http://schemas.microsoft.com/office/drawing/2014/main" id="{3C9DA6A9-77DA-9C8A-9261-2F8422BE412F}"/>
              </a:ext>
            </a:extLst>
          </p:cNvPr>
          <p:cNvSpPr>
            <a:spLocks noGrp="1"/>
          </p:cNvSpPr>
          <p:nvPr>
            <p:ph type="ctrTitle"/>
          </p:nvPr>
        </p:nvSpPr>
        <p:spPr/>
        <p:txBody>
          <a:bodyPr/>
          <a:lstStyle/>
          <a:p>
            <a:r>
              <a:rPr lang="en-US" dirty="0"/>
              <a:t>LLM Inference Has Low Operational Intensity</a:t>
            </a:r>
          </a:p>
        </p:txBody>
      </p:sp>
      <p:sp>
        <p:nvSpPr>
          <p:cNvPr id="4" name="Slide Number Placeholder 3">
            <a:extLst>
              <a:ext uri="{FF2B5EF4-FFF2-40B4-BE49-F238E27FC236}">
                <a16:creationId xmlns:a16="http://schemas.microsoft.com/office/drawing/2014/main" id="{5993D14D-E193-F9B9-A900-A52E9F16CAEC}"/>
              </a:ext>
            </a:extLst>
          </p:cNvPr>
          <p:cNvSpPr>
            <a:spLocks noGrp="1"/>
          </p:cNvSpPr>
          <p:nvPr>
            <p:ph type="sldNum" sz="quarter" idx="12"/>
          </p:nvPr>
        </p:nvSpPr>
        <p:spPr/>
        <p:txBody>
          <a:bodyPr/>
          <a:lstStyle/>
          <a:p>
            <a:fld id="{3952D4CC-587A-3641-AB30-393082F8BA24}" type="slidenum">
              <a:rPr lang="en-US" smtClean="0"/>
              <a:pPr/>
              <a:t>10</a:t>
            </a:fld>
            <a:endParaRPr lang="en-US"/>
          </a:p>
        </p:txBody>
      </p:sp>
      <p:sp>
        <p:nvSpPr>
          <p:cNvPr id="7" name="Rectangle 6">
            <a:extLst>
              <a:ext uri="{FF2B5EF4-FFF2-40B4-BE49-F238E27FC236}">
                <a16:creationId xmlns:a16="http://schemas.microsoft.com/office/drawing/2014/main" id="{FD953990-E2DE-A0CB-B254-D420030E0A68}"/>
              </a:ext>
            </a:extLst>
          </p:cNvPr>
          <p:cNvSpPr/>
          <p:nvPr/>
        </p:nvSpPr>
        <p:spPr>
          <a:xfrm>
            <a:off x="3412809" y="1974701"/>
            <a:ext cx="1482575" cy="137224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085F02-B36F-D8C7-8238-60359371863B}"/>
              </a:ext>
            </a:extLst>
          </p:cNvPr>
          <p:cNvSpPr/>
          <p:nvPr/>
        </p:nvSpPr>
        <p:spPr>
          <a:xfrm>
            <a:off x="1352085" y="1974702"/>
            <a:ext cx="1356804" cy="137224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066591-2C26-61CA-616C-76AA92F087B7}"/>
              </a:ext>
            </a:extLst>
          </p:cNvPr>
          <p:cNvSpPr txBox="1"/>
          <p:nvPr/>
        </p:nvSpPr>
        <p:spPr>
          <a:xfrm>
            <a:off x="1486908" y="1974701"/>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12" name="TextBox 11">
            <a:extLst>
              <a:ext uri="{FF2B5EF4-FFF2-40B4-BE49-F238E27FC236}">
                <a16:creationId xmlns:a16="http://schemas.microsoft.com/office/drawing/2014/main" id="{3E55EC0C-C8D5-09ED-0074-B8024859B6A8}"/>
              </a:ext>
            </a:extLst>
          </p:cNvPr>
          <p:cNvSpPr txBox="1"/>
          <p:nvPr/>
        </p:nvSpPr>
        <p:spPr>
          <a:xfrm>
            <a:off x="3610517" y="1974701"/>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23" name="TextBox 22">
            <a:extLst>
              <a:ext uri="{FF2B5EF4-FFF2-40B4-BE49-F238E27FC236}">
                <a16:creationId xmlns:a16="http://schemas.microsoft.com/office/drawing/2014/main" id="{5730DF1B-3FB4-23A2-3AE5-ECDF3AA68290}"/>
              </a:ext>
            </a:extLst>
          </p:cNvPr>
          <p:cNvSpPr txBox="1"/>
          <p:nvPr/>
        </p:nvSpPr>
        <p:spPr>
          <a:xfrm>
            <a:off x="1634426" y="3430333"/>
            <a:ext cx="84991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Input</a:t>
            </a:r>
          </a:p>
        </p:txBody>
      </p:sp>
      <p:sp>
        <p:nvSpPr>
          <p:cNvPr id="25" name="TextBox 24">
            <a:extLst>
              <a:ext uri="{FF2B5EF4-FFF2-40B4-BE49-F238E27FC236}">
                <a16:creationId xmlns:a16="http://schemas.microsoft.com/office/drawing/2014/main" id="{57C299DE-944D-56B7-1004-F7E00CE288FC}"/>
              </a:ext>
            </a:extLst>
          </p:cNvPr>
          <p:cNvSpPr txBox="1"/>
          <p:nvPr/>
        </p:nvSpPr>
        <p:spPr>
          <a:xfrm>
            <a:off x="3656436" y="3430333"/>
            <a:ext cx="107779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Weight</a:t>
            </a:r>
          </a:p>
        </p:txBody>
      </p:sp>
      <p:sp>
        <p:nvSpPr>
          <p:cNvPr id="28" name="TextBox 27">
            <a:extLst>
              <a:ext uri="{FF2B5EF4-FFF2-40B4-BE49-F238E27FC236}">
                <a16:creationId xmlns:a16="http://schemas.microsoft.com/office/drawing/2014/main" id="{248AC076-2685-98C6-8BC9-3118CEEA10F1}"/>
              </a:ext>
            </a:extLst>
          </p:cNvPr>
          <p:cNvSpPr txBox="1"/>
          <p:nvPr/>
        </p:nvSpPr>
        <p:spPr>
          <a:xfrm>
            <a:off x="2455466" y="1269898"/>
            <a:ext cx="1200970"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GEMM</a:t>
            </a:r>
          </a:p>
        </p:txBody>
      </p:sp>
      <p:sp>
        <p:nvSpPr>
          <p:cNvPr id="37" name="TextBox 36">
            <a:extLst>
              <a:ext uri="{FF2B5EF4-FFF2-40B4-BE49-F238E27FC236}">
                <a16:creationId xmlns:a16="http://schemas.microsoft.com/office/drawing/2014/main" id="{4B158D10-D2C9-38F4-D6B9-DE421699F410}"/>
              </a:ext>
            </a:extLst>
          </p:cNvPr>
          <p:cNvSpPr txBox="1"/>
          <p:nvPr/>
        </p:nvSpPr>
        <p:spPr>
          <a:xfrm>
            <a:off x="660237" y="4037056"/>
            <a:ext cx="496071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Operational Intensity = </a:t>
            </a:r>
            <a:r>
              <a:rPr lang="en-US" sz="2400" b="1" dirty="0">
                <a:solidFill>
                  <a:srgbClr val="FF0000"/>
                </a:solidFill>
                <a:latin typeface="Calibri" panose="020F0502020204030204" pitchFamily="34" charset="0"/>
                <a:cs typeface="Calibri" panose="020F0502020204030204" pitchFamily="34" charset="0"/>
              </a:rPr>
              <a:t>2000</a:t>
            </a:r>
            <a:r>
              <a:rPr lang="en-US" sz="2400" dirty="0">
                <a:latin typeface="Calibri" panose="020F0502020204030204" pitchFamily="34" charset="0"/>
                <a:cs typeface="Calibri" panose="020F0502020204030204" pitchFamily="34" charset="0"/>
              </a:rPr>
              <a:t> Ops/Byte</a:t>
            </a:r>
          </a:p>
        </p:txBody>
      </p:sp>
      <p:grpSp>
        <p:nvGrpSpPr>
          <p:cNvPr id="27" name="Group 26">
            <a:extLst>
              <a:ext uri="{FF2B5EF4-FFF2-40B4-BE49-F238E27FC236}">
                <a16:creationId xmlns:a16="http://schemas.microsoft.com/office/drawing/2014/main" id="{F3132D12-53F7-6592-BD59-B13B56902FBC}"/>
              </a:ext>
            </a:extLst>
          </p:cNvPr>
          <p:cNvGrpSpPr/>
          <p:nvPr/>
        </p:nvGrpSpPr>
        <p:grpSpPr>
          <a:xfrm>
            <a:off x="7217321" y="1224029"/>
            <a:ext cx="3543299" cy="2667969"/>
            <a:chOff x="7241120" y="976145"/>
            <a:chExt cx="3543299" cy="2667969"/>
          </a:xfrm>
        </p:grpSpPr>
        <p:sp>
          <p:nvSpPr>
            <p:cNvPr id="3" name="Rectangle 2">
              <a:extLst>
                <a:ext uri="{FF2B5EF4-FFF2-40B4-BE49-F238E27FC236}">
                  <a16:creationId xmlns:a16="http://schemas.microsoft.com/office/drawing/2014/main" id="{6C27D1EE-41E4-C237-44D2-B5078CC5A710}"/>
                </a:ext>
              </a:extLst>
            </p:cNvPr>
            <p:cNvSpPr/>
            <p:nvPr/>
          </p:nvSpPr>
          <p:spPr>
            <a:xfrm>
              <a:off x="9301844" y="1726817"/>
              <a:ext cx="1482575" cy="137224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24CCEA-8849-6EBA-5A95-7CFF1FF01AEF}"/>
                </a:ext>
              </a:extLst>
            </p:cNvPr>
            <p:cNvSpPr/>
            <p:nvPr/>
          </p:nvSpPr>
          <p:spPr>
            <a:xfrm>
              <a:off x="7241120" y="2235557"/>
              <a:ext cx="1356804" cy="37692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072533-D7F2-715C-4EAC-B0EC7A46EE47}"/>
                </a:ext>
              </a:extLst>
            </p:cNvPr>
            <p:cNvSpPr txBox="1"/>
            <p:nvPr/>
          </p:nvSpPr>
          <p:spPr>
            <a:xfrm>
              <a:off x="7377715" y="1773893"/>
              <a:ext cx="108234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16 x 4K</a:t>
              </a:r>
            </a:p>
          </p:txBody>
        </p:sp>
        <p:sp>
          <p:nvSpPr>
            <p:cNvPr id="10" name="TextBox 9">
              <a:extLst>
                <a:ext uri="{FF2B5EF4-FFF2-40B4-BE49-F238E27FC236}">
                  <a16:creationId xmlns:a16="http://schemas.microsoft.com/office/drawing/2014/main" id="{5DCFEBA5-4E88-C42D-39C7-35610C4FCD85}"/>
                </a:ext>
              </a:extLst>
            </p:cNvPr>
            <p:cNvSpPr txBox="1"/>
            <p:nvPr/>
          </p:nvSpPr>
          <p:spPr>
            <a:xfrm>
              <a:off x="9505644" y="1726817"/>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20" name="TextBox 19">
              <a:extLst>
                <a:ext uri="{FF2B5EF4-FFF2-40B4-BE49-F238E27FC236}">
                  <a16:creationId xmlns:a16="http://schemas.microsoft.com/office/drawing/2014/main" id="{C0A1FFB7-C15F-AAF4-A13B-A884C0C95BB1}"/>
                </a:ext>
              </a:extLst>
            </p:cNvPr>
            <p:cNvSpPr txBox="1"/>
            <p:nvPr/>
          </p:nvSpPr>
          <p:spPr>
            <a:xfrm>
              <a:off x="7494564" y="3182449"/>
              <a:ext cx="84991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Input</a:t>
              </a:r>
            </a:p>
          </p:txBody>
        </p:sp>
        <p:sp>
          <p:nvSpPr>
            <p:cNvPr id="22" name="TextBox 21">
              <a:extLst>
                <a:ext uri="{FF2B5EF4-FFF2-40B4-BE49-F238E27FC236}">
                  <a16:creationId xmlns:a16="http://schemas.microsoft.com/office/drawing/2014/main" id="{90C6345F-1CA6-4CD8-4E67-39D961FD2B7E}"/>
                </a:ext>
              </a:extLst>
            </p:cNvPr>
            <p:cNvSpPr txBox="1"/>
            <p:nvPr/>
          </p:nvSpPr>
          <p:spPr>
            <a:xfrm>
              <a:off x="9516574" y="3182449"/>
              <a:ext cx="107779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Weight</a:t>
              </a:r>
            </a:p>
          </p:txBody>
        </p:sp>
        <p:sp>
          <p:nvSpPr>
            <p:cNvPr id="26" name="TextBox 25">
              <a:extLst>
                <a:ext uri="{FF2B5EF4-FFF2-40B4-BE49-F238E27FC236}">
                  <a16:creationId xmlns:a16="http://schemas.microsoft.com/office/drawing/2014/main" id="{C21F14BD-A116-B889-9779-CF4DDF19FD6C}"/>
                </a:ext>
              </a:extLst>
            </p:cNvPr>
            <p:cNvSpPr txBox="1"/>
            <p:nvPr/>
          </p:nvSpPr>
          <p:spPr>
            <a:xfrm>
              <a:off x="7935993" y="976145"/>
              <a:ext cx="2247988"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LLM Inference</a:t>
              </a:r>
            </a:p>
          </p:txBody>
        </p:sp>
        <p:sp>
          <p:nvSpPr>
            <p:cNvPr id="43" name="TextBox 42">
              <a:extLst>
                <a:ext uri="{FF2B5EF4-FFF2-40B4-BE49-F238E27FC236}">
                  <a16:creationId xmlns:a16="http://schemas.microsoft.com/office/drawing/2014/main" id="{5D29D20D-12E2-CC28-60F1-2679D2C4D1A9}"/>
                </a:ext>
              </a:extLst>
            </p:cNvPr>
            <p:cNvSpPr txBox="1"/>
            <p:nvPr/>
          </p:nvSpPr>
          <p:spPr>
            <a:xfrm>
              <a:off x="8806943" y="2162143"/>
              <a:ext cx="31771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x</a:t>
              </a:r>
            </a:p>
          </p:txBody>
        </p:sp>
      </p:grpSp>
      <p:sp>
        <p:nvSpPr>
          <p:cNvPr id="44" name="TextBox 43">
            <a:extLst>
              <a:ext uri="{FF2B5EF4-FFF2-40B4-BE49-F238E27FC236}">
                <a16:creationId xmlns:a16="http://schemas.microsoft.com/office/drawing/2014/main" id="{DF9DE66A-4F54-3583-6F15-7DE01674C39C}"/>
              </a:ext>
            </a:extLst>
          </p:cNvPr>
          <p:cNvSpPr txBox="1"/>
          <p:nvPr/>
        </p:nvSpPr>
        <p:spPr>
          <a:xfrm>
            <a:off x="2918016" y="2422402"/>
            <a:ext cx="31771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x</a:t>
            </a:r>
          </a:p>
        </p:txBody>
      </p:sp>
      <p:grpSp>
        <p:nvGrpSpPr>
          <p:cNvPr id="29" name="Group 28">
            <a:extLst>
              <a:ext uri="{FF2B5EF4-FFF2-40B4-BE49-F238E27FC236}">
                <a16:creationId xmlns:a16="http://schemas.microsoft.com/office/drawing/2014/main" id="{1856B6BA-053D-5E05-9AD4-94EE689DA9DC}"/>
              </a:ext>
            </a:extLst>
          </p:cNvPr>
          <p:cNvGrpSpPr/>
          <p:nvPr/>
        </p:nvGrpSpPr>
        <p:grpSpPr>
          <a:xfrm>
            <a:off x="2924543" y="4977204"/>
            <a:ext cx="6295316" cy="461665"/>
            <a:chOff x="1008038" y="5920040"/>
            <a:chExt cx="6295316" cy="461665"/>
          </a:xfrm>
        </p:grpSpPr>
        <p:sp>
          <p:nvSpPr>
            <p:cNvPr id="13" name="TextBox 12">
              <a:extLst>
                <a:ext uri="{FF2B5EF4-FFF2-40B4-BE49-F238E27FC236}">
                  <a16:creationId xmlns:a16="http://schemas.microsoft.com/office/drawing/2014/main" id="{6FEAD934-A45A-6B2B-AEFC-A7F34AA9AFBB}"/>
                </a:ext>
              </a:extLst>
            </p:cNvPr>
            <p:cNvSpPr txBox="1"/>
            <p:nvPr/>
          </p:nvSpPr>
          <p:spPr>
            <a:xfrm>
              <a:off x="1008038" y="5920040"/>
              <a:ext cx="4167166"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A100 GPU </a:t>
              </a:r>
              <a:r>
                <a:rPr lang="en-US" sz="2400" dirty="0">
                  <a:latin typeface="Calibri" panose="020F0502020204030204" pitchFamily="34" charset="0"/>
                  <a:cs typeface="Calibri" panose="020F0502020204030204" pitchFamily="34" charset="0"/>
                </a:rPr>
                <a:t>Operational Intensity</a:t>
              </a:r>
            </a:p>
          </p:txBody>
        </p:sp>
        <p:sp>
          <p:nvSpPr>
            <p:cNvPr id="14" name="TextBox 13">
              <a:extLst>
                <a:ext uri="{FF2B5EF4-FFF2-40B4-BE49-F238E27FC236}">
                  <a16:creationId xmlns:a16="http://schemas.microsoft.com/office/drawing/2014/main" id="{EB4A98A4-43B1-5B62-A332-F3D01B7960CB}"/>
                </a:ext>
              </a:extLst>
            </p:cNvPr>
            <p:cNvSpPr txBox="1"/>
            <p:nvPr/>
          </p:nvSpPr>
          <p:spPr>
            <a:xfrm>
              <a:off x="5180577" y="5920040"/>
              <a:ext cx="2122777"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156</a:t>
              </a:r>
              <a:r>
                <a:rPr lang="en-US" sz="2400" dirty="0">
                  <a:latin typeface="Calibri" panose="020F0502020204030204" pitchFamily="34" charset="0"/>
                  <a:cs typeface="Calibri" panose="020F0502020204030204" pitchFamily="34" charset="0"/>
                </a:rPr>
                <a:t> Ops/Byte</a:t>
              </a:r>
              <a:endParaRPr lang="en-US" sz="2400" dirty="0"/>
            </a:p>
          </p:txBody>
        </p:sp>
      </p:grpSp>
      <p:grpSp>
        <p:nvGrpSpPr>
          <p:cNvPr id="5" name="Group 4">
            <a:extLst>
              <a:ext uri="{FF2B5EF4-FFF2-40B4-BE49-F238E27FC236}">
                <a16:creationId xmlns:a16="http://schemas.microsoft.com/office/drawing/2014/main" id="{D9B2D5E5-8B9A-42D7-C8E0-445EF45AEF1F}"/>
              </a:ext>
            </a:extLst>
          </p:cNvPr>
          <p:cNvGrpSpPr/>
          <p:nvPr/>
        </p:nvGrpSpPr>
        <p:grpSpPr>
          <a:xfrm>
            <a:off x="2924543" y="5506166"/>
            <a:ext cx="6295316" cy="461665"/>
            <a:chOff x="1008038" y="5920040"/>
            <a:chExt cx="6295316" cy="461665"/>
          </a:xfrm>
        </p:grpSpPr>
        <p:sp>
          <p:nvSpPr>
            <p:cNvPr id="18" name="TextBox 17">
              <a:extLst>
                <a:ext uri="{FF2B5EF4-FFF2-40B4-BE49-F238E27FC236}">
                  <a16:creationId xmlns:a16="http://schemas.microsoft.com/office/drawing/2014/main" id="{1733CE6D-C134-C975-2B79-57BE2978B6B4}"/>
                </a:ext>
              </a:extLst>
            </p:cNvPr>
            <p:cNvSpPr txBox="1"/>
            <p:nvPr/>
          </p:nvSpPr>
          <p:spPr>
            <a:xfrm>
              <a:off x="1008038" y="5920040"/>
              <a:ext cx="4167166"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H100 GPU </a:t>
              </a:r>
              <a:r>
                <a:rPr lang="en-US" sz="2400" dirty="0">
                  <a:latin typeface="Calibri" panose="020F0502020204030204" pitchFamily="34" charset="0"/>
                  <a:cs typeface="Calibri" panose="020F0502020204030204" pitchFamily="34" charset="0"/>
                </a:rPr>
                <a:t>Operational Intensity</a:t>
              </a:r>
            </a:p>
          </p:txBody>
        </p:sp>
        <p:sp>
          <p:nvSpPr>
            <p:cNvPr id="24" name="TextBox 23">
              <a:extLst>
                <a:ext uri="{FF2B5EF4-FFF2-40B4-BE49-F238E27FC236}">
                  <a16:creationId xmlns:a16="http://schemas.microsoft.com/office/drawing/2014/main" id="{AE4C6F9B-52D6-4A54-4D5F-484F88EFD7FC}"/>
                </a:ext>
              </a:extLst>
            </p:cNvPr>
            <p:cNvSpPr txBox="1"/>
            <p:nvPr/>
          </p:nvSpPr>
          <p:spPr>
            <a:xfrm>
              <a:off x="5180577" y="5920040"/>
              <a:ext cx="2122777"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295</a:t>
              </a:r>
              <a:r>
                <a:rPr lang="en-US" sz="2400" dirty="0">
                  <a:latin typeface="Calibri" panose="020F0502020204030204" pitchFamily="34" charset="0"/>
                  <a:cs typeface="Calibri" panose="020F0502020204030204" pitchFamily="34" charset="0"/>
                </a:rPr>
                <a:t> Ops/Byte</a:t>
              </a:r>
              <a:endParaRPr lang="en-US" sz="2400" dirty="0"/>
            </a:p>
          </p:txBody>
        </p:sp>
      </p:grpSp>
    </p:spTree>
    <p:custDataLst>
      <p:tags r:id="rId1"/>
    </p:custDataLst>
    <p:extLst>
      <p:ext uri="{BB962C8B-B14F-4D97-AF65-F5344CB8AC3E}">
        <p14:creationId xmlns:p14="http://schemas.microsoft.com/office/powerpoint/2010/main" val="1318272907"/>
      </p:ext>
    </p:extLst>
  </p:cSld>
  <p:clrMapOvr>
    <a:masterClrMapping/>
  </p:clrMapOvr>
  <mc:AlternateContent xmlns:mc="http://schemas.openxmlformats.org/markup-compatibility/2006" xmlns:p14="http://schemas.microsoft.com/office/powerpoint/2010/main">
    <mc:Choice Requires="p14">
      <p:transition spd="slow" p14:dur="2000" advTm="26382"/>
    </mc:Choice>
    <mc:Fallback xmlns="">
      <p:transition spd="slow" advTm="263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1+#ppt_w/2"/>
                                          </p:val>
                                        </p:tav>
                                        <p:tav tm="100000">
                                          <p:val>
                                            <p:strVal val="#ppt_x"/>
                                          </p:val>
                                        </p:tav>
                                      </p:tavLst>
                                    </p:anim>
                                    <p:anim calcmode="lin" valueType="num">
                                      <p:cBhvr additive="base">
                                        <p:cTn id="18" dur="500" fill="hold"/>
                                        <p:tgtEl>
                                          <p:spTgt spid="2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1+#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8BD70-5F81-8E16-3385-CEED843A6C3F}"/>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FE2659C-EBD7-5EE0-47F4-EE941A67ABB2}"/>
              </a:ext>
            </a:extLst>
          </p:cNvPr>
          <p:cNvSpPr txBox="1"/>
          <p:nvPr/>
        </p:nvSpPr>
        <p:spPr>
          <a:xfrm>
            <a:off x="6803579" y="4037057"/>
            <a:ext cx="464973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Operational Intensity = </a:t>
            </a:r>
            <a:r>
              <a:rPr lang="en-US" sz="2400" b="1" dirty="0">
                <a:solidFill>
                  <a:srgbClr val="FF0000"/>
                </a:solidFill>
                <a:latin typeface="Calibri" panose="020F0502020204030204" pitchFamily="34" charset="0"/>
                <a:cs typeface="Calibri" panose="020F0502020204030204" pitchFamily="34" charset="0"/>
              </a:rPr>
              <a:t>16</a:t>
            </a:r>
            <a:r>
              <a:rPr lang="en-US" sz="2400" dirty="0">
                <a:latin typeface="Calibri" panose="020F0502020204030204" pitchFamily="34" charset="0"/>
                <a:cs typeface="Calibri" panose="020F0502020204030204" pitchFamily="34" charset="0"/>
              </a:rPr>
              <a:t> Ops/Byte</a:t>
            </a:r>
          </a:p>
        </p:txBody>
      </p:sp>
      <p:sp>
        <p:nvSpPr>
          <p:cNvPr id="2" name="Title 1">
            <a:extLst>
              <a:ext uri="{FF2B5EF4-FFF2-40B4-BE49-F238E27FC236}">
                <a16:creationId xmlns:a16="http://schemas.microsoft.com/office/drawing/2014/main" id="{00EB0C7E-D1BD-9288-A68F-D4B01A25915C}"/>
              </a:ext>
            </a:extLst>
          </p:cNvPr>
          <p:cNvSpPr>
            <a:spLocks noGrp="1"/>
          </p:cNvSpPr>
          <p:nvPr>
            <p:ph type="ctrTitle"/>
          </p:nvPr>
        </p:nvSpPr>
        <p:spPr/>
        <p:txBody>
          <a:bodyPr/>
          <a:lstStyle/>
          <a:p>
            <a:r>
              <a:rPr lang="en-US" dirty="0"/>
              <a:t>LLM Inference Has Low Operational Intensity</a:t>
            </a:r>
          </a:p>
        </p:txBody>
      </p:sp>
      <p:sp>
        <p:nvSpPr>
          <p:cNvPr id="4" name="Slide Number Placeholder 3">
            <a:extLst>
              <a:ext uri="{FF2B5EF4-FFF2-40B4-BE49-F238E27FC236}">
                <a16:creationId xmlns:a16="http://schemas.microsoft.com/office/drawing/2014/main" id="{4DC1CCD5-8872-9AFF-549B-EAC51F87CA45}"/>
              </a:ext>
            </a:extLst>
          </p:cNvPr>
          <p:cNvSpPr>
            <a:spLocks noGrp="1"/>
          </p:cNvSpPr>
          <p:nvPr>
            <p:ph type="sldNum" sz="quarter" idx="12"/>
          </p:nvPr>
        </p:nvSpPr>
        <p:spPr/>
        <p:txBody>
          <a:bodyPr/>
          <a:lstStyle/>
          <a:p>
            <a:fld id="{3952D4CC-587A-3641-AB30-393082F8BA24}" type="slidenum">
              <a:rPr lang="en-US" smtClean="0"/>
              <a:pPr/>
              <a:t>11</a:t>
            </a:fld>
            <a:endParaRPr lang="en-US"/>
          </a:p>
        </p:txBody>
      </p:sp>
      <p:sp>
        <p:nvSpPr>
          <p:cNvPr id="7" name="Rectangle 6">
            <a:extLst>
              <a:ext uri="{FF2B5EF4-FFF2-40B4-BE49-F238E27FC236}">
                <a16:creationId xmlns:a16="http://schemas.microsoft.com/office/drawing/2014/main" id="{A871BB79-B6D7-6C48-0055-FE9B6C89B869}"/>
              </a:ext>
            </a:extLst>
          </p:cNvPr>
          <p:cNvSpPr/>
          <p:nvPr/>
        </p:nvSpPr>
        <p:spPr>
          <a:xfrm>
            <a:off x="3412809" y="1974701"/>
            <a:ext cx="1482575" cy="137224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1DD613-2EA6-1191-DA31-3B9546989E2B}"/>
              </a:ext>
            </a:extLst>
          </p:cNvPr>
          <p:cNvSpPr/>
          <p:nvPr/>
        </p:nvSpPr>
        <p:spPr>
          <a:xfrm>
            <a:off x="1352085" y="1974702"/>
            <a:ext cx="1356804" cy="137224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8F53D9-5CCD-661D-F4CB-F9C78AEAFE5F}"/>
              </a:ext>
            </a:extLst>
          </p:cNvPr>
          <p:cNvSpPr txBox="1"/>
          <p:nvPr/>
        </p:nvSpPr>
        <p:spPr>
          <a:xfrm>
            <a:off x="1486908" y="1974701"/>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12" name="TextBox 11">
            <a:extLst>
              <a:ext uri="{FF2B5EF4-FFF2-40B4-BE49-F238E27FC236}">
                <a16:creationId xmlns:a16="http://schemas.microsoft.com/office/drawing/2014/main" id="{64353697-AD27-040F-F8B0-0DD77F0F5798}"/>
              </a:ext>
            </a:extLst>
          </p:cNvPr>
          <p:cNvSpPr txBox="1"/>
          <p:nvPr/>
        </p:nvSpPr>
        <p:spPr>
          <a:xfrm>
            <a:off x="3610517" y="1974701"/>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23" name="TextBox 22">
            <a:extLst>
              <a:ext uri="{FF2B5EF4-FFF2-40B4-BE49-F238E27FC236}">
                <a16:creationId xmlns:a16="http://schemas.microsoft.com/office/drawing/2014/main" id="{70778D21-16CF-BEBC-9ED0-FA1D928F5EC1}"/>
              </a:ext>
            </a:extLst>
          </p:cNvPr>
          <p:cNvSpPr txBox="1"/>
          <p:nvPr/>
        </p:nvSpPr>
        <p:spPr>
          <a:xfrm>
            <a:off x="1634426" y="3430333"/>
            <a:ext cx="84991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Input</a:t>
            </a:r>
          </a:p>
        </p:txBody>
      </p:sp>
      <p:sp>
        <p:nvSpPr>
          <p:cNvPr id="25" name="TextBox 24">
            <a:extLst>
              <a:ext uri="{FF2B5EF4-FFF2-40B4-BE49-F238E27FC236}">
                <a16:creationId xmlns:a16="http://schemas.microsoft.com/office/drawing/2014/main" id="{F9F684C6-FFEF-E54B-58BF-C101B06520A0}"/>
              </a:ext>
            </a:extLst>
          </p:cNvPr>
          <p:cNvSpPr txBox="1"/>
          <p:nvPr/>
        </p:nvSpPr>
        <p:spPr>
          <a:xfrm>
            <a:off x="3656436" y="3430333"/>
            <a:ext cx="107779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Weight</a:t>
            </a:r>
          </a:p>
        </p:txBody>
      </p:sp>
      <p:sp>
        <p:nvSpPr>
          <p:cNvPr id="28" name="TextBox 27">
            <a:extLst>
              <a:ext uri="{FF2B5EF4-FFF2-40B4-BE49-F238E27FC236}">
                <a16:creationId xmlns:a16="http://schemas.microsoft.com/office/drawing/2014/main" id="{88C47EBC-7CC8-6ED9-9E72-42EC9B15C9BB}"/>
              </a:ext>
            </a:extLst>
          </p:cNvPr>
          <p:cNvSpPr txBox="1"/>
          <p:nvPr/>
        </p:nvSpPr>
        <p:spPr>
          <a:xfrm>
            <a:off x="2455466" y="1269898"/>
            <a:ext cx="1200970"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GEMM</a:t>
            </a:r>
          </a:p>
        </p:txBody>
      </p:sp>
      <p:sp>
        <p:nvSpPr>
          <p:cNvPr id="37" name="TextBox 36">
            <a:extLst>
              <a:ext uri="{FF2B5EF4-FFF2-40B4-BE49-F238E27FC236}">
                <a16:creationId xmlns:a16="http://schemas.microsoft.com/office/drawing/2014/main" id="{29113BC9-0897-6C8E-E75E-3282277D85BE}"/>
              </a:ext>
            </a:extLst>
          </p:cNvPr>
          <p:cNvSpPr txBox="1"/>
          <p:nvPr/>
        </p:nvSpPr>
        <p:spPr>
          <a:xfrm>
            <a:off x="660237" y="4037056"/>
            <a:ext cx="496071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Operational Intensity = </a:t>
            </a:r>
            <a:r>
              <a:rPr lang="en-US" sz="2400" b="1" dirty="0">
                <a:solidFill>
                  <a:srgbClr val="FF0000"/>
                </a:solidFill>
                <a:latin typeface="Calibri" panose="020F0502020204030204" pitchFamily="34" charset="0"/>
                <a:cs typeface="Calibri" panose="020F0502020204030204" pitchFamily="34" charset="0"/>
              </a:rPr>
              <a:t>2000</a:t>
            </a:r>
            <a:r>
              <a:rPr lang="en-US" sz="2400" dirty="0">
                <a:latin typeface="Calibri" panose="020F0502020204030204" pitchFamily="34" charset="0"/>
                <a:cs typeface="Calibri" panose="020F0502020204030204" pitchFamily="34" charset="0"/>
              </a:rPr>
              <a:t> Ops/Byte</a:t>
            </a:r>
          </a:p>
        </p:txBody>
      </p:sp>
      <p:grpSp>
        <p:nvGrpSpPr>
          <p:cNvPr id="27" name="Group 26">
            <a:extLst>
              <a:ext uri="{FF2B5EF4-FFF2-40B4-BE49-F238E27FC236}">
                <a16:creationId xmlns:a16="http://schemas.microsoft.com/office/drawing/2014/main" id="{7E7DA75C-262F-B30B-D70D-233563EC3012}"/>
              </a:ext>
            </a:extLst>
          </p:cNvPr>
          <p:cNvGrpSpPr/>
          <p:nvPr/>
        </p:nvGrpSpPr>
        <p:grpSpPr>
          <a:xfrm>
            <a:off x="7217321" y="1224029"/>
            <a:ext cx="3543299" cy="2667969"/>
            <a:chOff x="7241120" y="976145"/>
            <a:chExt cx="3543299" cy="2667969"/>
          </a:xfrm>
        </p:grpSpPr>
        <p:sp>
          <p:nvSpPr>
            <p:cNvPr id="3" name="Rectangle 2">
              <a:extLst>
                <a:ext uri="{FF2B5EF4-FFF2-40B4-BE49-F238E27FC236}">
                  <a16:creationId xmlns:a16="http://schemas.microsoft.com/office/drawing/2014/main" id="{C03EDA86-1A15-E510-8277-2C0BF74E8421}"/>
                </a:ext>
              </a:extLst>
            </p:cNvPr>
            <p:cNvSpPr/>
            <p:nvPr/>
          </p:nvSpPr>
          <p:spPr>
            <a:xfrm>
              <a:off x="9301844" y="1726817"/>
              <a:ext cx="1482575" cy="137224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56C9CC-C677-EFB9-FBCB-FC4C9B13F12A}"/>
                </a:ext>
              </a:extLst>
            </p:cNvPr>
            <p:cNvSpPr/>
            <p:nvPr/>
          </p:nvSpPr>
          <p:spPr>
            <a:xfrm>
              <a:off x="7241120" y="2235557"/>
              <a:ext cx="1356804" cy="37692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A2ED25-3E1E-1C08-759F-83A81D8EAB11}"/>
                </a:ext>
              </a:extLst>
            </p:cNvPr>
            <p:cNvSpPr txBox="1"/>
            <p:nvPr/>
          </p:nvSpPr>
          <p:spPr>
            <a:xfrm>
              <a:off x="7377715" y="1773893"/>
              <a:ext cx="108234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16 x 4K</a:t>
              </a:r>
            </a:p>
          </p:txBody>
        </p:sp>
        <p:sp>
          <p:nvSpPr>
            <p:cNvPr id="10" name="TextBox 9">
              <a:extLst>
                <a:ext uri="{FF2B5EF4-FFF2-40B4-BE49-F238E27FC236}">
                  <a16:creationId xmlns:a16="http://schemas.microsoft.com/office/drawing/2014/main" id="{9C701AD7-909A-0D64-4EC7-B5AB519DABF8}"/>
                </a:ext>
              </a:extLst>
            </p:cNvPr>
            <p:cNvSpPr txBox="1"/>
            <p:nvPr/>
          </p:nvSpPr>
          <p:spPr>
            <a:xfrm>
              <a:off x="9505644" y="1726817"/>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20" name="TextBox 19">
              <a:extLst>
                <a:ext uri="{FF2B5EF4-FFF2-40B4-BE49-F238E27FC236}">
                  <a16:creationId xmlns:a16="http://schemas.microsoft.com/office/drawing/2014/main" id="{95223145-62DB-D5F4-6DAB-1503A1255879}"/>
                </a:ext>
              </a:extLst>
            </p:cNvPr>
            <p:cNvSpPr txBox="1"/>
            <p:nvPr/>
          </p:nvSpPr>
          <p:spPr>
            <a:xfrm>
              <a:off x="7494564" y="3182449"/>
              <a:ext cx="84991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Input</a:t>
              </a:r>
            </a:p>
          </p:txBody>
        </p:sp>
        <p:sp>
          <p:nvSpPr>
            <p:cNvPr id="22" name="TextBox 21">
              <a:extLst>
                <a:ext uri="{FF2B5EF4-FFF2-40B4-BE49-F238E27FC236}">
                  <a16:creationId xmlns:a16="http://schemas.microsoft.com/office/drawing/2014/main" id="{5C2D2840-F596-D775-0E52-88424BDD18B3}"/>
                </a:ext>
              </a:extLst>
            </p:cNvPr>
            <p:cNvSpPr txBox="1"/>
            <p:nvPr/>
          </p:nvSpPr>
          <p:spPr>
            <a:xfrm>
              <a:off x="9516574" y="3182449"/>
              <a:ext cx="107779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Weight</a:t>
              </a:r>
            </a:p>
          </p:txBody>
        </p:sp>
        <p:sp>
          <p:nvSpPr>
            <p:cNvPr id="26" name="TextBox 25">
              <a:extLst>
                <a:ext uri="{FF2B5EF4-FFF2-40B4-BE49-F238E27FC236}">
                  <a16:creationId xmlns:a16="http://schemas.microsoft.com/office/drawing/2014/main" id="{4AC5A9B2-4D4F-4AD7-A4C7-99CAE4C4995B}"/>
                </a:ext>
              </a:extLst>
            </p:cNvPr>
            <p:cNvSpPr txBox="1"/>
            <p:nvPr/>
          </p:nvSpPr>
          <p:spPr>
            <a:xfrm>
              <a:off x="7935993" y="976145"/>
              <a:ext cx="2247988"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LLM Inference</a:t>
              </a:r>
            </a:p>
          </p:txBody>
        </p:sp>
        <p:sp>
          <p:nvSpPr>
            <p:cNvPr id="43" name="TextBox 42">
              <a:extLst>
                <a:ext uri="{FF2B5EF4-FFF2-40B4-BE49-F238E27FC236}">
                  <a16:creationId xmlns:a16="http://schemas.microsoft.com/office/drawing/2014/main" id="{873DC737-3DC8-572E-0D82-29F9013CA46A}"/>
                </a:ext>
              </a:extLst>
            </p:cNvPr>
            <p:cNvSpPr txBox="1"/>
            <p:nvPr/>
          </p:nvSpPr>
          <p:spPr>
            <a:xfrm>
              <a:off x="8806943" y="2162143"/>
              <a:ext cx="31771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x</a:t>
              </a:r>
            </a:p>
          </p:txBody>
        </p:sp>
      </p:grpSp>
      <p:sp>
        <p:nvSpPr>
          <p:cNvPr id="44" name="TextBox 43">
            <a:extLst>
              <a:ext uri="{FF2B5EF4-FFF2-40B4-BE49-F238E27FC236}">
                <a16:creationId xmlns:a16="http://schemas.microsoft.com/office/drawing/2014/main" id="{D6F68CF7-7FA9-6679-A462-D03ECAA246C0}"/>
              </a:ext>
            </a:extLst>
          </p:cNvPr>
          <p:cNvSpPr txBox="1"/>
          <p:nvPr/>
        </p:nvSpPr>
        <p:spPr>
          <a:xfrm>
            <a:off x="2918016" y="2422402"/>
            <a:ext cx="31771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x</a:t>
            </a:r>
          </a:p>
        </p:txBody>
      </p:sp>
      <p:grpSp>
        <p:nvGrpSpPr>
          <p:cNvPr id="29" name="Group 28">
            <a:extLst>
              <a:ext uri="{FF2B5EF4-FFF2-40B4-BE49-F238E27FC236}">
                <a16:creationId xmlns:a16="http://schemas.microsoft.com/office/drawing/2014/main" id="{A84C13CF-1C11-EC4D-FB99-3AFCF2B5AB83}"/>
              </a:ext>
            </a:extLst>
          </p:cNvPr>
          <p:cNvGrpSpPr/>
          <p:nvPr/>
        </p:nvGrpSpPr>
        <p:grpSpPr>
          <a:xfrm>
            <a:off x="2924543" y="4977204"/>
            <a:ext cx="6295316" cy="461665"/>
            <a:chOff x="1008038" y="5920040"/>
            <a:chExt cx="6295316" cy="461665"/>
          </a:xfrm>
        </p:grpSpPr>
        <p:sp>
          <p:nvSpPr>
            <p:cNvPr id="13" name="TextBox 12">
              <a:extLst>
                <a:ext uri="{FF2B5EF4-FFF2-40B4-BE49-F238E27FC236}">
                  <a16:creationId xmlns:a16="http://schemas.microsoft.com/office/drawing/2014/main" id="{8B3DA7B6-C40B-B21D-2809-5D9F9AE3FE98}"/>
                </a:ext>
              </a:extLst>
            </p:cNvPr>
            <p:cNvSpPr txBox="1"/>
            <p:nvPr/>
          </p:nvSpPr>
          <p:spPr>
            <a:xfrm>
              <a:off x="1008038" y="5920040"/>
              <a:ext cx="4167166"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A100 GPU </a:t>
              </a:r>
              <a:r>
                <a:rPr lang="en-US" sz="2400" dirty="0">
                  <a:latin typeface="Calibri" panose="020F0502020204030204" pitchFamily="34" charset="0"/>
                  <a:cs typeface="Calibri" panose="020F0502020204030204" pitchFamily="34" charset="0"/>
                </a:rPr>
                <a:t>Operational Intensity</a:t>
              </a:r>
            </a:p>
          </p:txBody>
        </p:sp>
        <p:sp>
          <p:nvSpPr>
            <p:cNvPr id="14" name="TextBox 13">
              <a:extLst>
                <a:ext uri="{FF2B5EF4-FFF2-40B4-BE49-F238E27FC236}">
                  <a16:creationId xmlns:a16="http://schemas.microsoft.com/office/drawing/2014/main" id="{4D283CA2-7FFF-FDB3-664C-95069DEE3A92}"/>
                </a:ext>
              </a:extLst>
            </p:cNvPr>
            <p:cNvSpPr txBox="1"/>
            <p:nvPr/>
          </p:nvSpPr>
          <p:spPr>
            <a:xfrm>
              <a:off x="5180577" y="5920040"/>
              <a:ext cx="2122777"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156</a:t>
              </a:r>
              <a:r>
                <a:rPr lang="en-US" sz="2400" dirty="0">
                  <a:latin typeface="Calibri" panose="020F0502020204030204" pitchFamily="34" charset="0"/>
                  <a:cs typeface="Calibri" panose="020F0502020204030204" pitchFamily="34" charset="0"/>
                </a:rPr>
                <a:t> Ops/Byte</a:t>
              </a:r>
              <a:endParaRPr lang="en-US" sz="2400" dirty="0"/>
            </a:p>
          </p:txBody>
        </p:sp>
      </p:grpSp>
      <p:grpSp>
        <p:nvGrpSpPr>
          <p:cNvPr id="5" name="Group 4">
            <a:extLst>
              <a:ext uri="{FF2B5EF4-FFF2-40B4-BE49-F238E27FC236}">
                <a16:creationId xmlns:a16="http://schemas.microsoft.com/office/drawing/2014/main" id="{9D94AA81-925D-53C0-286E-651079AD5FB6}"/>
              </a:ext>
            </a:extLst>
          </p:cNvPr>
          <p:cNvGrpSpPr/>
          <p:nvPr/>
        </p:nvGrpSpPr>
        <p:grpSpPr>
          <a:xfrm>
            <a:off x="2924543" y="5506166"/>
            <a:ext cx="6295316" cy="461665"/>
            <a:chOff x="1008038" y="5920040"/>
            <a:chExt cx="6295316" cy="461665"/>
          </a:xfrm>
        </p:grpSpPr>
        <p:sp>
          <p:nvSpPr>
            <p:cNvPr id="18" name="TextBox 17">
              <a:extLst>
                <a:ext uri="{FF2B5EF4-FFF2-40B4-BE49-F238E27FC236}">
                  <a16:creationId xmlns:a16="http://schemas.microsoft.com/office/drawing/2014/main" id="{095359AD-DF01-93C1-5471-1BD643E741E0}"/>
                </a:ext>
              </a:extLst>
            </p:cNvPr>
            <p:cNvSpPr txBox="1"/>
            <p:nvPr/>
          </p:nvSpPr>
          <p:spPr>
            <a:xfrm>
              <a:off x="1008038" y="5920040"/>
              <a:ext cx="4167166"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H100 GPU </a:t>
              </a:r>
              <a:r>
                <a:rPr lang="en-US" sz="2400" dirty="0">
                  <a:latin typeface="Calibri" panose="020F0502020204030204" pitchFamily="34" charset="0"/>
                  <a:cs typeface="Calibri" panose="020F0502020204030204" pitchFamily="34" charset="0"/>
                </a:rPr>
                <a:t>Operational Intensity</a:t>
              </a:r>
            </a:p>
          </p:txBody>
        </p:sp>
        <p:sp>
          <p:nvSpPr>
            <p:cNvPr id="24" name="TextBox 23">
              <a:extLst>
                <a:ext uri="{FF2B5EF4-FFF2-40B4-BE49-F238E27FC236}">
                  <a16:creationId xmlns:a16="http://schemas.microsoft.com/office/drawing/2014/main" id="{3429C5FB-054B-6AE4-2142-8433471D40A2}"/>
                </a:ext>
              </a:extLst>
            </p:cNvPr>
            <p:cNvSpPr txBox="1"/>
            <p:nvPr/>
          </p:nvSpPr>
          <p:spPr>
            <a:xfrm>
              <a:off x="5180577" y="5920040"/>
              <a:ext cx="2122777"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295</a:t>
              </a:r>
              <a:r>
                <a:rPr lang="en-US" sz="2400" dirty="0">
                  <a:latin typeface="Calibri" panose="020F0502020204030204" pitchFamily="34" charset="0"/>
                  <a:cs typeface="Calibri" panose="020F0502020204030204" pitchFamily="34" charset="0"/>
                </a:rPr>
                <a:t> Ops/Byte</a:t>
              </a:r>
              <a:endParaRPr lang="en-US" sz="2400" dirty="0"/>
            </a:p>
          </p:txBody>
        </p:sp>
      </p:grpSp>
      <p:sp>
        <p:nvSpPr>
          <p:cNvPr id="35" name="Rectangle 34">
            <a:extLst>
              <a:ext uri="{FF2B5EF4-FFF2-40B4-BE49-F238E27FC236}">
                <a16:creationId xmlns:a16="http://schemas.microsoft.com/office/drawing/2014/main" id="{B3E8C06D-D4B6-E9CF-D898-4AE688BA38E8}"/>
              </a:ext>
            </a:extLst>
          </p:cNvPr>
          <p:cNvSpPr/>
          <p:nvPr/>
        </p:nvSpPr>
        <p:spPr>
          <a:xfrm>
            <a:off x="784463" y="976145"/>
            <a:ext cx="10623073" cy="5805214"/>
          </a:xfrm>
          <a:prstGeom prst="rect">
            <a:avLst/>
          </a:prstGeom>
          <a:solidFill>
            <a:schemeClr val="bg1">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BF2C684-58BE-4964-9426-EE0CFDC412D2}"/>
              </a:ext>
            </a:extLst>
          </p:cNvPr>
          <p:cNvSpPr/>
          <p:nvPr/>
        </p:nvSpPr>
        <p:spPr>
          <a:xfrm>
            <a:off x="-235690" y="1602961"/>
            <a:ext cx="12673781" cy="1993426"/>
          </a:xfrm>
          <a:prstGeom prst="rect">
            <a:avLst/>
          </a:prstGeom>
          <a:solidFill>
            <a:schemeClr val="tx2">
              <a:lumMod val="90000"/>
              <a:lumOff val="10000"/>
              <a:alpha val="903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How can we efficiently serve LLM Inference with </a:t>
            </a:r>
          </a:p>
          <a:p>
            <a:pPr algn="ctr"/>
            <a:r>
              <a:rPr lang="en-US" sz="4000" b="1" dirty="0">
                <a:latin typeface="Calibri" panose="020F0502020204030204" pitchFamily="34" charset="0"/>
                <a:cs typeface="Calibri" panose="020F0502020204030204" pitchFamily="34" charset="0"/>
              </a:rPr>
              <a:t>Low Operational Intensity</a:t>
            </a:r>
          </a:p>
        </p:txBody>
      </p:sp>
      <p:grpSp>
        <p:nvGrpSpPr>
          <p:cNvPr id="38" name="Group 37">
            <a:extLst>
              <a:ext uri="{FF2B5EF4-FFF2-40B4-BE49-F238E27FC236}">
                <a16:creationId xmlns:a16="http://schemas.microsoft.com/office/drawing/2014/main" id="{5E5AEF6B-70AC-CC8C-D4E4-84B397870640}"/>
              </a:ext>
            </a:extLst>
          </p:cNvPr>
          <p:cNvGrpSpPr/>
          <p:nvPr/>
        </p:nvGrpSpPr>
        <p:grpSpPr>
          <a:xfrm>
            <a:off x="684036" y="3641391"/>
            <a:ext cx="10623073" cy="3001232"/>
            <a:chOff x="684036" y="3996015"/>
            <a:chExt cx="10623073" cy="3001232"/>
          </a:xfrm>
        </p:grpSpPr>
        <p:sp>
          <p:nvSpPr>
            <p:cNvPr id="39" name="Rectangle 38">
              <a:extLst>
                <a:ext uri="{FF2B5EF4-FFF2-40B4-BE49-F238E27FC236}">
                  <a16:creationId xmlns:a16="http://schemas.microsoft.com/office/drawing/2014/main" id="{CCB2B592-3088-50B8-DE8A-44926E909514}"/>
                </a:ext>
              </a:extLst>
            </p:cNvPr>
            <p:cNvSpPr/>
            <p:nvPr/>
          </p:nvSpPr>
          <p:spPr>
            <a:xfrm>
              <a:off x="684036" y="3996015"/>
              <a:ext cx="10623073" cy="3001232"/>
            </a:xfrm>
            <a:prstGeom prst="rect">
              <a:avLst/>
            </a:prstGeom>
            <a:solidFill>
              <a:schemeClr val="bg1">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7184934A-8400-491E-F5D3-DAB3E20DAB57}"/>
                </a:ext>
              </a:extLst>
            </p:cNvPr>
            <p:cNvGrpSpPr/>
            <p:nvPr/>
          </p:nvGrpSpPr>
          <p:grpSpPr>
            <a:xfrm>
              <a:off x="1684198" y="4227676"/>
              <a:ext cx="8499782" cy="1583623"/>
              <a:chOff x="2063238" y="5354729"/>
              <a:chExt cx="6534771" cy="1583623"/>
            </a:xfrm>
          </p:grpSpPr>
          <p:sp>
            <p:nvSpPr>
              <p:cNvPr id="41" name="TextBox 40">
                <a:extLst>
                  <a:ext uri="{FF2B5EF4-FFF2-40B4-BE49-F238E27FC236}">
                    <a16:creationId xmlns:a16="http://schemas.microsoft.com/office/drawing/2014/main" id="{130A5844-63BF-9434-AD6E-E41762A2ED6F}"/>
                  </a:ext>
                </a:extLst>
              </p:cNvPr>
              <p:cNvSpPr txBox="1"/>
              <p:nvPr/>
            </p:nvSpPr>
            <p:spPr>
              <a:xfrm>
                <a:off x="2063238" y="5887170"/>
                <a:ext cx="3217490"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Operational Intensity  =</a:t>
                </a:r>
              </a:p>
            </p:txBody>
          </p:sp>
          <p:sp>
            <p:nvSpPr>
              <p:cNvPr id="42" name="TextBox 41">
                <a:extLst>
                  <a:ext uri="{FF2B5EF4-FFF2-40B4-BE49-F238E27FC236}">
                    <a16:creationId xmlns:a16="http://schemas.microsoft.com/office/drawing/2014/main" id="{EAF670E2-25E3-2422-C9E2-EF282E2B4889}"/>
                  </a:ext>
                </a:extLst>
              </p:cNvPr>
              <p:cNvSpPr txBox="1"/>
              <p:nvPr/>
            </p:nvSpPr>
            <p:spPr>
              <a:xfrm>
                <a:off x="5512471" y="5354729"/>
                <a:ext cx="3085538" cy="584775"/>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Compute Throughput</a:t>
                </a:r>
                <a:endParaRPr lang="en-US" sz="3200" b="1" dirty="0"/>
              </a:p>
            </p:txBody>
          </p:sp>
          <p:sp>
            <p:nvSpPr>
              <p:cNvPr id="45" name="TextBox 44">
                <a:extLst>
                  <a:ext uri="{FF2B5EF4-FFF2-40B4-BE49-F238E27FC236}">
                    <a16:creationId xmlns:a16="http://schemas.microsoft.com/office/drawing/2014/main" id="{7FC533CC-FB79-E688-46D3-534A95BB7C6E}"/>
                  </a:ext>
                </a:extLst>
              </p:cNvPr>
              <p:cNvSpPr txBox="1"/>
              <p:nvPr/>
            </p:nvSpPr>
            <p:spPr>
              <a:xfrm>
                <a:off x="5601964" y="6353577"/>
                <a:ext cx="2854623" cy="584775"/>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Memory Bandwidth</a:t>
                </a:r>
                <a:endParaRPr lang="en-US" sz="3200" b="1" dirty="0"/>
              </a:p>
            </p:txBody>
          </p:sp>
          <p:cxnSp>
            <p:nvCxnSpPr>
              <p:cNvPr id="46" name="Straight Connector 45">
                <a:extLst>
                  <a:ext uri="{FF2B5EF4-FFF2-40B4-BE49-F238E27FC236}">
                    <a16:creationId xmlns:a16="http://schemas.microsoft.com/office/drawing/2014/main" id="{83977B43-1EAF-9572-0669-D3C1E2F47DB2}"/>
                  </a:ext>
                </a:extLst>
              </p:cNvPr>
              <p:cNvCxnSpPr>
                <a:cxnSpLocks/>
              </p:cNvCxnSpPr>
              <p:nvPr/>
            </p:nvCxnSpPr>
            <p:spPr>
              <a:xfrm>
                <a:off x="5500440" y="6161191"/>
                <a:ext cx="2854622" cy="18366"/>
              </a:xfrm>
              <a:prstGeom prst="line">
                <a:avLst/>
              </a:prstGeom>
              <a:ln w="57150"/>
            </p:spPr>
            <p:style>
              <a:lnRef idx="2">
                <a:schemeClr val="dk1"/>
              </a:lnRef>
              <a:fillRef idx="0">
                <a:schemeClr val="dk1"/>
              </a:fillRef>
              <a:effectRef idx="1">
                <a:schemeClr val="dk1"/>
              </a:effectRef>
              <a:fontRef idx="minor">
                <a:schemeClr val="tx1"/>
              </a:fontRef>
            </p:style>
          </p:cxnSp>
        </p:grpSp>
      </p:grpSp>
      <p:sp>
        <p:nvSpPr>
          <p:cNvPr id="47" name="Up Arrow 46">
            <a:extLst>
              <a:ext uri="{FF2B5EF4-FFF2-40B4-BE49-F238E27FC236}">
                <a16:creationId xmlns:a16="http://schemas.microsoft.com/office/drawing/2014/main" id="{BC62663B-45C2-F30D-D26E-A38420F3190A}"/>
              </a:ext>
            </a:extLst>
          </p:cNvPr>
          <p:cNvSpPr/>
          <p:nvPr/>
        </p:nvSpPr>
        <p:spPr>
          <a:xfrm>
            <a:off x="9971761" y="4883819"/>
            <a:ext cx="318868" cy="545051"/>
          </a:xfrm>
          <a:prstGeom prst="upArrow">
            <a:avLst>
              <a:gd name="adj1" fmla="val 50000"/>
              <a:gd name="adj2" fmla="val 537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 Arrow 47">
            <a:extLst>
              <a:ext uri="{FF2B5EF4-FFF2-40B4-BE49-F238E27FC236}">
                <a16:creationId xmlns:a16="http://schemas.microsoft.com/office/drawing/2014/main" id="{5D7C0282-7900-2A13-8F28-DD9E42539F64}"/>
              </a:ext>
            </a:extLst>
          </p:cNvPr>
          <p:cNvSpPr/>
          <p:nvPr/>
        </p:nvSpPr>
        <p:spPr>
          <a:xfrm flipV="1">
            <a:off x="1166799" y="4125372"/>
            <a:ext cx="357382" cy="1155096"/>
          </a:xfrm>
          <a:prstGeom prst="upArrow">
            <a:avLst>
              <a:gd name="adj1" fmla="val 50000"/>
              <a:gd name="adj2" fmla="val 537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4CC5565-A7DD-0B39-B396-5D25189B6A63}"/>
              </a:ext>
            </a:extLst>
          </p:cNvPr>
          <p:cNvSpPr/>
          <p:nvPr/>
        </p:nvSpPr>
        <p:spPr>
          <a:xfrm>
            <a:off x="6201409" y="4847820"/>
            <a:ext cx="3720804" cy="606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Memory Bandwidth</a:t>
            </a:r>
          </a:p>
        </p:txBody>
      </p:sp>
    </p:spTree>
    <p:custDataLst>
      <p:tags r:id="rId1"/>
    </p:custDataLst>
    <p:extLst>
      <p:ext uri="{BB962C8B-B14F-4D97-AF65-F5344CB8AC3E}">
        <p14:creationId xmlns:p14="http://schemas.microsoft.com/office/powerpoint/2010/main" val="4227151248"/>
      </p:ext>
    </p:extLst>
  </p:cSld>
  <p:clrMapOvr>
    <a:masterClrMapping/>
  </p:clrMapOvr>
  <mc:AlternateContent xmlns:mc="http://schemas.openxmlformats.org/markup-compatibility/2006" xmlns:p14="http://schemas.microsoft.com/office/powerpoint/2010/main">
    <mc:Choice Requires="p14">
      <p:transition spd="slow" p14:dur="2000" advTm="18715"/>
    </mc:Choice>
    <mc:Fallback xmlns="">
      <p:transition spd="slow" advTm="18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0"/>
                            </p:stCondLst>
                            <p:childTnLst>
                              <p:par>
                                <p:cTn id="22" presetID="27" presetClass="emph" presetSubtype="0" repeatCount="2000" fill="remove" grpId="0" nodeType="afterEffect">
                                  <p:stCondLst>
                                    <p:cond delay="0"/>
                                  </p:stCondLst>
                                  <p:childTnLst>
                                    <p:animClr clrSpc="rgb" dir="cw">
                                      <p:cBhvr override="childStyle">
                                        <p:cTn id="23" dur="250" autoRev="1" fill="remove"/>
                                        <p:tgtEl>
                                          <p:spTgt spid="48"/>
                                        </p:tgtEl>
                                        <p:attrNameLst>
                                          <p:attrName>style.color</p:attrName>
                                        </p:attrNameLst>
                                      </p:cBhvr>
                                      <p:to>
                                        <a:schemeClr val="bg1"/>
                                      </p:to>
                                    </p:animClr>
                                    <p:animClr clrSpc="rgb" dir="cw">
                                      <p:cBhvr>
                                        <p:cTn id="24" dur="250" autoRev="1" fill="remove"/>
                                        <p:tgtEl>
                                          <p:spTgt spid="48"/>
                                        </p:tgtEl>
                                        <p:attrNameLst>
                                          <p:attrName>fillcolor</p:attrName>
                                        </p:attrNameLst>
                                      </p:cBhvr>
                                      <p:to>
                                        <a:schemeClr val="bg1"/>
                                      </p:to>
                                    </p:animClr>
                                    <p:set>
                                      <p:cBhvr>
                                        <p:cTn id="25" dur="250" autoRev="1" fill="remove"/>
                                        <p:tgtEl>
                                          <p:spTgt spid="48"/>
                                        </p:tgtEl>
                                        <p:attrNameLst>
                                          <p:attrName>fill.type</p:attrName>
                                        </p:attrNameLst>
                                      </p:cBhvr>
                                      <p:to>
                                        <p:strVal val="solid"/>
                                      </p:to>
                                    </p:set>
                                    <p:set>
                                      <p:cBhvr>
                                        <p:cTn id="26" dur="250" autoRev="1" fill="remove"/>
                                        <p:tgtEl>
                                          <p:spTgt spid="48"/>
                                        </p:tgtEl>
                                        <p:attrNameLst>
                                          <p:attrName>fill.on</p:attrName>
                                        </p:attrNameLst>
                                      </p:cBhvr>
                                      <p:to>
                                        <p:strVal val="true"/>
                                      </p:to>
                                    </p:set>
                                  </p:childTnLst>
                                </p:cTn>
                              </p:par>
                            </p:childTnLst>
                          </p:cTn>
                        </p:par>
                        <p:par>
                          <p:cTn id="27" fill="hold">
                            <p:stCondLst>
                              <p:cond delay="1000"/>
                            </p:stCondLst>
                            <p:childTnLst>
                              <p:par>
                                <p:cTn id="28" presetID="1" presetClass="entr" presetSubtype="0" fill="hold" grpId="1" nodeType="after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par>
                          <p:cTn id="32" fill="hold">
                            <p:stCondLst>
                              <p:cond delay="1000"/>
                            </p:stCondLst>
                            <p:childTnLst>
                              <p:par>
                                <p:cTn id="33" presetID="27" presetClass="emph" presetSubtype="0" repeatCount="2000" fill="remove" grpId="0" nodeType="afterEffect">
                                  <p:stCondLst>
                                    <p:cond delay="0"/>
                                  </p:stCondLst>
                                  <p:childTnLst>
                                    <p:animClr clrSpc="rgb" dir="cw">
                                      <p:cBhvr override="childStyle">
                                        <p:cTn id="34" dur="250" autoRev="1" fill="remove"/>
                                        <p:tgtEl>
                                          <p:spTgt spid="47"/>
                                        </p:tgtEl>
                                        <p:attrNameLst>
                                          <p:attrName>style.color</p:attrName>
                                        </p:attrNameLst>
                                      </p:cBhvr>
                                      <p:to>
                                        <a:schemeClr val="bg1"/>
                                      </p:to>
                                    </p:animClr>
                                    <p:animClr clrSpc="rgb" dir="cw">
                                      <p:cBhvr>
                                        <p:cTn id="35" dur="250" autoRev="1" fill="remove"/>
                                        <p:tgtEl>
                                          <p:spTgt spid="47"/>
                                        </p:tgtEl>
                                        <p:attrNameLst>
                                          <p:attrName>fillcolor</p:attrName>
                                        </p:attrNameLst>
                                      </p:cBhvr>
                                      <p:to>
                                        <a:schemeClr val="bg1"/>
                                      </p:to>
                                    </p:animClr>
                                    <p:set>
                                      <p:cBhvr>
                                        <p:cTn id="36" dur="250" autoRev="1" fill="remove"/>
                                        <p:tgtEl>
                                          <p:spTgt spid="47"/>
                                        </p:tgtEl>
                                        <p:attrNameLst>
                                          <p:attrName>fill.type</p:attrName>
                                        </p:attrNameLst>
                                      </p:cBhvr>
                                      <p:to>
                                        <p:strVal val="solid"/>
                                      </p:to>
                                    </p:set>
                                    <p:set>
                                      <p:cBhvr>
                                        <p:cTn id="37" dur="250" autoRev="1" fill="remove"/>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7" grpId="0" animBg="1"/>
      <p:bldP spid="47" grpId="1" animBg="1"/>
      <p:bldP spid="48" grpId="0" animBg="1"/>
      <p:bldP spid="48" grpId="1"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BF23B-471B-5111-DBE6-5189F0E3D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602E4-1FD5-0131-8756-634627B26603}"/>
              </a:ext>
            </a:extLst>
          </p:cNvPr>
          <p:cNvSpPr>
            <a:spLocks noGrp="1"/>
          </p:cNvSpPr>
          <p:nvPr>
            <p:ph type="ctrTitle"/>
          </p:nvPr>
        </p:nvSpPr>
        <p:spPr/>
        <p:txBody>
          <a:bodyPr/>
          <a:lstStyle/>
          <a:p>
            <a:r>
              <a:rPr lang="en-US" dirty="0"/>
              <a:t>PIM Provides High Memory Bandwidth</a:t>
            </a:r>
          </a:p>
        </p:txBody>
      </p:sp>
      <p:sp>
        <p:nvSpPr>
          <p:cNvPr id="4" name="Slide Number Placeholder 3">
            <a:extLst>
              <a:ext uri="{FF2B5EF4-FFF2-40B4-BE49-F238E27FC236}">
                <a16:creationId xmlns:a16="http://schemas.microsoft.com/office/drawing/2014/main" id="{694F3F12-7279-2AEA-DBD6-63B1881F42D0}"/>
              </a:ext>
            </a:extLst>
          </p:cNvPr>
          <p:cNvSpPr>
            <a:spLocks noGrp="1"/>
          </p:cNvSpPr>
          <p:nvPr>
            <p:ph type="sldNum" sz="quarter" idx="12"/>
          </p:nvPr>
        </p:nvSpPr>
        <p:spPr/>
        <p:txBody>
          <a:bodyPr/>
          <a:lstStyle/>
          <a:p>
            <a:fld id="{3952D4CC-587A-3641-AB30-393082F8BA24}" type="slidenum">
              <a:rPr lang="en-US" smtClean="0"/>
              <a:pPr/>
              <a:t>12</a:t>
            </a:fld>
            <a:endParaRPr lang="en-US"/>
          </a:p>
        </p:txBody>
      </p:sp>
      <p:sp>
        <p:nvSpPr>
          <p:cNvPr id="6" name="Rectangle 5">
            <a:extLst>
              <a:ext uri="{FF2B5EF4-FFF2-40B4-BE49-F238E27FC236}">
                <a16:creationId xmlns:a16="http://schemas.microsoft.com/office/drawing/2014/main" id="{EFA44C77-B0EE-188A-DCFF-36CD851EA485}"/>
              </a:ext>
            </a:extLst>
          </p:cNvPr>
          <p:cNvSpPr/>
          <p:nvPr/>
        </p:nvSpPr>
        <p:spPr>
          <a:xfrm>
            <a:off x="2796177" y="1742966"/>
            <a:ext cx="1645920" cy="164592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NVIDIA A100 GPU</a:t>
            </a:r>
            <a:endParaRPr lang="en-US" sz="32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357F3B2-59A0-B9BD-4B7C-72C0141BE335}"/>
              </a:ext>
            </a:extLst>
          </p:cNvPr>
          <p:cNvSpPr/>
          <p:nvPr/>
        </p:nvSpPr>
        <p:spPr>
          <a:xfrm>
            <a:off x="1858331" y="1742966"/>
            <a:ext cx="855784" cy="48650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HBM</a:t>
            </a:r>
          </a:p>
        </p:txBody>
      </p:sp>
      <p:sp>
        <p:nvSpPr>
          <p:cNvPr id="8" name="Rectangle 7">
            <a:extLst>
              <a:ext uri="{FF2B5EF4-FFF2-40B4-BE49-F238E27FC236}">
                <a16:creationId xmlns:a16="http://schemas.microsoft.com/office/drawing/2014/main" id="{6854E6E3-7AA3-FB5B-F039-26DC2B1F0AC8}"/>
              </a:ext>
            </a:extLst>
          </p:cNvPr>
          <p:cNvSpPr/>
          <p:nvPr/>
        </p:nvSpPr>
        <p:spPr>
          <a:xfrm>
            <a:off x="1858331" y="2322672"/>
            <a:ext cx="855784" cy="48650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HBM</a:t>
            </a:r>
          </a:p>
        </p:txBody>
      </p:sp>
      <p:sp>
        <p:nvSpPr>
          <p:cNvPr id="9" name="Rectangle 8">
            <a:extLst>
              <a:ext uri="{FF2B5EF4-FFF2-40B4-BE49-F238E27FC236}">
                <a16:creationId xmlns:a16="http://schemas.microsoft.com/office/drawing/2014/main" id="{46E14250-48AC-C3D0-81EF-32E4BE979CD5}"/>
              </a:ext>
            </a:extLst>
          </p:cNvPr>
          <p:cNvSpPr/>
          <p:nvPr/>
        </p:nvSpPr>
        <p:spPr>
          <a:xfrm>
            <a:off x="1858331" y="2902378"/>
            <a:ext cx="855784" cy="48650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HBM</a:t>
            </a:r>
          </a:p>
        </p:txBody>
      </p:sp>
      <p:sp>
        <p:nvSpPr>
          <p:cNvPr id="10" name="Rectangle 9">
            <a:extLst>
              <a:ext uri="{FF2B5EF4-FFF2-40B4-BE49-F238E27FC236}">
                <a16:creationId xmlns:a16="http://schemas.microsoft.com/office/drawing/2014/main" id="{84F7CB93-F70A-8686-0142-95328E4960AF}"/>
              </a:ext>
            </a:extLst>
          </p:cNvPr>
          <p:cNvSpPr/>
          <p:nvPr/>
        </p:nvSpPr>
        <p:spPr>
          <a:xfrm>
            <a:off x="4524159" y="1742966"/>
            <a:ext cx="855784" cy="48650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HBM</a:t>
            </a:r>
          </a:p>
        </p:txBody>
      </p:sp>
      <p:sp>
        <p:nvSpPr>
          <p:cNvPr id="11" name="Rectangle 10">
            <a:extLst>
              <a:ext uri="{FF2B5EF4-FFF2-40B4-BE49-F238E27FC236}">
                <a16:creationId xmlns:a16="http://schemas.microsoft.com/office/drawing/2014/main" id="{174829E5-704C-9513-102A-5E30BD700E29}"/>
              </a:ext>
            </a:extLst>
          </p:cNvPr>
          <p:cNvSpPr/>
          <p:nvPr/>
        </p:nvSpPr>
        <p:spPr>
          <a:xfrm>
            <a:off x="4524159" y="2322672"/>
            <a:ext cx="855784" cy="48650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HBM</a:t>
            </a:r>
          </a:p>
        </p:txBody>
      </p:sp>
      <p:sp>
        <p:nvSpPr>
          <p:cNvPr id="12" name="Rectangle 11">
            <a:extLst>
              <a:ext uri="{FF2B5EF4-FFF2-40B4-BE49-F238E27FC236}">
                <a16:creationId xmlns:a16="http://schemas.microsoft.com/office/drawing/2014/main" id="{C0E53CC2-4D5B-2467-745A-8B66000C2EC2}"/>
              </a:ext>
            </a:extLst>
          </p:cNvPr>
          <p:cNvSpPr/>
          <p:nvPr/>
        </p:nvSpPr>
        <p:spPr>
          <a:xfrm>
            <a:off x="4524159" y="2902378"/>
            <a:ext cx="855784" cy="48650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HBM</a:t>
            </a:r>
          </a:p>
        </p:txBody>
      </p:sp>
      <p:cxnSp>
        <p:nvCxnSpPr>
          <p:cNvPr id="14" name="Straight Arrow Connector 13">
            <a:extLst>
              <a:ext uri="{FF2B5EF4-FFF2-40B4-BE49-F238E27FC236}">
                <a16:creationId xmlns:a16="http://schemas.microsoft.com/office/drawing/2014/main" id="{FB26799C-4268-1BC3-757B-E8C380BB21CC}"/>
              </a:ext>
            </a:extLst>
          </p:cNvPr>
          <p:cNvCxnSpPr>
            <a:cxnSpLocks/>
          </p:cNvCxnSpPr>
          <p:nvPr/>
        </p:nvCxnSpPr>
        <p:spPr>
          <a:xfrm flipV="1">
            <a:off x="2749286" y="3524873"/>
            <a:ext cx="0" cy="56270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B19AB6D7-02CF-7569-A6FA-DDECED9DFA7F}"/>
              </a:ext>
            </a:extLst>
          </p:cNvPr>
          <p:cNvCxnSpPr>
            <a:cxnSpLocks/>
          </p:cNvCxnSpPr>
          <p:nvPr/>
        </p:nvCxnSpPr>
        <p:spPr>
          <a:xfrm flipV="1">
            <a:off x="4488992" y="3524873"/>
            <a:ext cx="0" cy="56270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9C9E903C-FF1F-3EC3-AB44-FBB7BAE2FC72}"/>
              </a:ext>
            </a:extLst>
          </p:cNvPr>
          <p:cNvSpPr txBox="1"/>
          <p:nvPr/>
        </p:nvSpPr>
        <p:spPr>
          <a:xfrm>
            <a:off x="1817522" y="4098875"/>
            <a:ext cx="3683052" cy="954107"/>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2 TB/s Peak </a:t>
            </a:r>
          </a:p>
          <a:p>
            <a:pPr algn="ctr"/>
            <a:r>
              <a:rPr lang="en-US" sz="2800" dirty="0">
                <a:latin typeface="Calibri" panose="020F0502020204030204" pitchFamily="34" charset="0"/>
                <a:cs typeface="Calibri" panose="020F0502020204030204" pitchFamily="34" charset="0"/>
              </a:rPr>
              <a:t>Memory Bandwidth</a:t>
            </a:r>
          </a:p>
        </p:txBody>
      </p:sp>
      <p:grpSp>
        <p:nvGrpSpPr>
          <p:cNvPr id="5" name="Group 4">
            <a:extLst>
              <a:ext uri="{FF2B5EF4-FFF2-40B4-BE49-F238E27FC236}">
                <a16:creationId xmlns:a16="http://schemas.microsoft.com/office/drawing/2014/main" id="{453DBF46-5039-CBBE-1F5D-B611D2AE98C7}"/>
              </a:ext>
            </a:extLst>
          </p:cNvPr>
          <p:cNvGrpSpPr/>
          <p:nvPr/>
        </p:nvGrpSpPr>
        <p:grpSpPr>
          <a:xfrm>
            <a:off x="5158737" y="1464217"/>
            <a:ext cx="5834820" cy="4795010"/>
            <a:chOff x="5158737" y="1464217"/>
            <a:chExt cx="5834820" cy="4795010"/>
          </a:xfrm>
        </p:grpSpPr>
        <p:sp>
          <p:nvSpPr>
            <p:cNvPr id="34" name="Rectangle 33">
              <a:extLst>
                <a:ext uri="{FF2B5EF4-FFF2-40B4-BE49-F238E27FC236}">
                  <a16:creationId xmlns:a16="http://schemas.microsoft.com/office/drawing/2014/main" id="{6E82EAAF-189B-4CD3-DEC8-2087C10FFAB3}"/>
                </a:ext>
              </a:extLst>
            </p:cNvPr>
            <p:cNvSpPr/>
            <p:nvPr/>
          </p:nvSpPr>
          <p:spPr>
            <a:xfrm>
              <a:off x="7221413" y="1464217"/>
              <a:ext cx="3772144" cy="34700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Calibri" panose="020F0502020204030204" pitchFamily="34" charset="0"/>
                  <a:cs typeface="Calibri" panose="020F0502020204030204" pitchFamily="34" charset="0"/>
                </a:rPr>
                <a:t>        GDDR6 PIM Chip </a:t>
              </a:r>
            </a:p>
            <a:p>
              <a:pPr algn="ctr"/>
              <a:endParaRPr lang="en-US" sz="2800" dirty="0">
                <a:solidFill>
                  <a:schemeClr val="tx1"/>
                </a:solidFill>
                <a:latin typeface="Calibri" panose="020F0502020204030204" pitchFamily="34" charset="0"/>
                <a:cs typeface="Calibri" panose="020F0502020204030204" pitchFamily="34" charset="0"/>
              </a:endParaRPr>
            </a:p>
            <a:p>
              <a:pPr algn="ctr"/>
              <a:endParaRPr lang="en-US" sz="2800" dirty="0">
                <a:solidFill>
                  <a:schemeClr val="tx1"/>
                </a:solidFill>
                <a:latin typeface="Calibri" panose="020F0502020204030204" pitchFamily="34" charset="0"/>
                <a:cs typeface="Calibri" panose="020F0502020204030204" pitchFamily="34" charset="0"/>
              </a:endParaRPr>
            </a:p>
            <a:p>
              <a:pPr algn="ctr"/>
              <a:endParaRPr lang="en-US" sz="2800" dirty="0">
                <a:solidFill>
                  <a:schemeClr val="tx1"/>
                </a:solidFill>
                <a:latin typeface="Calibri" panose="020F0502020204030204" pitchFamily="34" charset="0"/>
                <a:cs typeface="Calibri" panose="020F0502020204030204" pitchFamily="34" charset="0"/>
              </a:endParaRPr>
            </a:p>
            <a:p>
              <a:pPr algn="ctr"/>
              <a:endParaRPr lang="en-US" sz="2800" dirty="0">
                <a:solidFill>
                  <a:schemeClr val="tx1"/>
                </a:solidFill>
                <a:latin typeface="Calibri" panose="020F0502020204030204" pitchFamily="34" charset="0"/>
                <a:cs typeface="Calibri" panose="020F0502020204030204" pitchFamily="34" charset="0"/>
              </a:endParaRPr>
            </a:p>
            <a:p>
              <a:pPr algn="ctr"/>
              <a:endParaRPr lang="en-US" sz="2800" dirty="0">
                <a:solidFill>
                  <a:schemeClr val="tx1"/>
                </a:solidFill>
                <a:latin typeface="Calibri" panose="020F0502020204030204" pitchFamily="34" charset="0"/>
                <a:cs typeface="Calibri" panose="020F0502020204030204" pitchFamily="34" charset="0"/>
              </a:endParaRPr>
            </a:p>
            <a:p>
              <a:pPr algn="ctr"/>
              <a:endParaRPr lang="en-US" sz="2800" dirty="0"/>
            </a:p>
          </p:txBody>
        </p:sp>
        <p:sp>
          <p:nvSpPr>
            <p:cNvPr id="18" name="Rectangle 17">
              <a:extLst>
                <a:ext uri="{FF2B5EF4-FFF2-40B4-BE49-F238E27FC236}">
                  <a16:creationId xmlns:a16="http://schemas.microsoft.com/office/drawing/2014/main" id="{F3CC5370-272D-F1A6-8FA0-1B7F01E9F4A4}"/>
                </a:ext>
              </a:extLst>
            </p:cNvPr>
            <p:cNvSpPr/>
            <p:nvPr/>
          </p:nvSpPr>
          <p:spPr>
            <a:xfrm>
              <a:off x="7823054" y="2379523"/>
              <a:ext cx="1053904" cy="71645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DRAM Bank</a:t>
              </a:r>
            </a:p>
          </p:txBody>
        </p:sp>
        <p:sp>
          <p:nvSpPr>
            <p:cNvPr id="19" name="Rectangle 18">
              <a:extLst>
                <a:ext uri="{FF2B5EF4-FFF2-40B4-BE49-F238E27FC236}">
                  <a16:creationId xmlns:a16="http://schemas.microsoft.com/office/drawing/2014/main" id="{D992748D-A93A-0AB9-07DC-AA85F5D609B9}"/>
                </a:ext>
              </a:extLst>
            </p:cNvPr>
            <p:cNvSpPr/>
            <p:nvPr/>
          </p:nvSpPr>
          <p:spPr>
            <a:xfrm>
              <a:off x="7823054" y="3095976"/>
              <a:ext cx="1053904" cy="26502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PU</a:t>
              </a:r>
            </a:p>
          </p:txBody>
        </p:sp>
        <p:sp>
          <p:nvSpPr>
            <p:cNvPr id="20" name="Rectangle 19">
              <a:extLst>
                <a:ext uri="{FF2B5EF4-FFF2-40B4-BE49-F238E27FC236}">
                  <a16:creationId xmlns:a16="http://schemas.microsoft.com/office/drawing/2014/main" id="{F2E37109-FE7B-7FD8-F5F0-530E83B866F0}"/>
                </a:ext>
              </a:extLst>
            </p:cNvPr>
            <p:cNvSpPr/>
            <p:nvPr/>
          </p:nvSpPr>
          <p:spPr>
            <a:xfrm>
              <a:off x="9136038" y="2379523"/>
              <a:ext cx="1053904" cy="71645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DRAM Bank</a:t>
              </a:r>
            </a:p>
          </p:txBody>
        </p:sp>
        <p:sp>
          <p:nvSpPr>
            <p:cNvPr id="21" name="Rectangle 20">
              <a:extLst>
                <a:ext uri="{FF2B5EF4-FFF2-40B4-BE49-F238E27FC236}">
                  <a16:creationId xmlns:a16="http://schemas.microsoft.com/office/drawing/2014/main" id="{9A6A8115-1A38-D923-98FA-4FD6FEFF46DB}"/>
                </a:ext>
              </a:extLst>
            </p:cNvPr>
            <p:cNvSpPr/>
            <p:nvPr/>
          </p:nvSpPr>
          <p:spPr>
            <a:xfrm>
              <a:off x="9136038" y="3095976"/>
              <a:ext cx="1053904" cy="26502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PU</a:t>
              </a:r>
            </a:p>
          </p:txBody>
        </p:sp>
        <p:sp>
          <p:nvSpPr>
            <p:cNvPr id="26" name="Rectangle 25">
              <a:extLst>
                <a:ext uri="{FF2B5EF4-FFF2-40B4-BE49-F238E27FC236}">
                  <a16:creationId xmlns:a16="http://schemas.microsoft.com/office/drawing/2014/main" id="{317B65D5-8E76-19BE-3380-6D50FE1A9F6B}"/>
                </a:ext>
              </a:extLst>
            </p:cNvPr>
            <p:cNvSpPr/>
            <p:nvPr/>
          </p:nvSpPr>
          <p:spPr>
            <a:xfrm>
              <a:off x="7823054" y="3580727"/>
              <a:ext cx="1053904" cy="71645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DRAM Bank</a:t>
              </a:r>
            </a:p>
          </p:txBody>
        </p:sp>
        <p:sp>
          <p:nvSpPr>
            <p:cNvPr id="27" name="Rectangle 26">
              <a:extLst>
                <a:ext uri="{FF2B5EF4-FFF2-40B4-BE49-F238E27FC236}">
                  <a16:creationId xmlns:a16="http://schemas.microsoft.com/office/drawing/2014/main" id="{04FBFADC-06F3-0BAD-E2A0-A6CE0E70DE05}"/>
                </a:ext>
              </a:extLst>
            </p:cNvPr>
            <p:cNvSpPr/>
            <p:nvPr/>
          </p:nvSpPr>
          <p:spPr>
            <a:xfrm>
              <a:off x="7823054" y="4297180"/>
              <a:ext cx="1053904" cy="26502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PU</a:t>
              </a:r>
            </a:p>
          </p:txBody>
        </p:sp>
        <p:sp>
          <p:nvSpPr>
            <p:cNvPr id="28" name="Rectangle 27">
              <a:extLst>
                <a:ext uri="{FF2B5EF4-FFF2-40B4-BE49-F238E27FC236}">
                  <a16:creationId xmlns:a16="http://schemas.microsoft.com/office/drawing/2014/main" id="{0860A8EB-9FF6-BEBD-37D0-7B7E8DD348CE}"/>
                </a:ext>
              </a:extLst>
            </p:cNvPr>
            <p:cNvSpPr/>
            <p:nvPr/>
          </p:nvSpPr>
          <p:spPr>
            <a:xfrm>
              <a:off x="9136038" y="3580727"/>
              <a:ext cx="1053904" cy="71645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DRAM Bank</a:t>
              </a:r>
            </a:p>
          </p:txBody>
        </p:sp>
        <p:sp>
          <p:nvSpPr>
            <p:cNvPr id="29" name="Rectangle 28">
              <a:extLst>
                <a:ext uri="{FF2B5EF4-FFF2-40B4-BE49-F238E27FC236}">
                  <a16:creationId xmlns:a16="http://schemas.microsoft.com/office/drawing/2014/main" id="{0D63BE53-7867-40F7-6706-711433C10332}"/>
                </a:ext>
              </a:extLst>
            </p:cNvPr>
            <p:cNvSpPr/>
            <p:nvPr/>
          </p:nvSpPr>
          <p:spPr>
            <a:xfrm>
              <a:off x="9136038" y="4297180"/>
              <a:ext cx="1053904" cy="26502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PU</a:t>
              </a:r>
            </a:p>
          </p:txBody>
        </p:sp>
        <p:cxnSp>
          <p:nvCxnSpPr>
            <p:cNvPr id="35" name="Straight Arrow Connector 34">
              <a:extLst>
                <a:ext uri="{FF2B5EF4-FFF2-40B4-BE49-F238E27FC236}">
                  <a16:creationId xmlns:a16="http://schemas.microsoft.com/office/drawing/2014/main" id="{469891C2-B8FD-5B3C-2016-2B86F6E51934}"/>
                </a:ext>
              </a:extLst>
            </p:cNvPr>
            <p:cNvCxnSpPr>
              <a:cxnSpLocks/>
            </p:cNvCxnSpPr>
            <p:nvPr/>
          </p:nvCxnSpPr>
          <p:spPr>
            <a:xfrm>
              <a:off x="6874941" y="4303714"/>
              <a:ext cx="738554"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D45EB271-D220-0A70-5205-19A4C20C91F6}"/>
                </a:ext>
              </a:extLst>
            </p:cNvPr>
            <p:cNvCxnSpPr>
              <a:cxnSpLocks/>
            </p:cNvCxnSpPr>
            <p:nvPr/>
          </p:nvCxnSpPr>
          <p:spPr>
            <a:xfrm>
              <a:off x="6892527" y="4285457"/>
              <a:ext cx="2229" cy="884420"/>
            </a:xfrm>
            <a:prstGeom prst="line">
              <a:avLst/>
            </a:prstGeom>
            <a:ln w="38100"/>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1F7D90C9-B6DA-FD8F-FEE6-2E601771F19D}"/>
                </a:ext>
              </a:extLst>
            </p:cNvPr>
            <p:cNvSpPr txBox="1"/>
            <p:nvPr/>
          </p:nvSpPr>
          <p:spPr>
            <a:xfrm>
              <a:off x="5158737" y="5305120"/>
              <a:ext cx="3683052"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32 TB/s </a:t>
              </a:r>
              <a:r>
                <a:rPr lang="en-US" sz="2800" dirty="0">
                  <a:latin typeface="Calibri" panose="020F0502020204030204" pitchFamily="34" charset="0"/>
                  <a:cs typeface="Calibri" panose="020F0502020204030204" pitchFamily="34" charset="0"/>
                </a:rPr>
                <a:t>Peak </a:t>
              </a:r>
            </a:p>
            <a:p>
              <a:pPr algn="ctr"/>
              <a:r>
                <a:rPr lang="en-US" sz="2800" dirty="0">
                  <a:latin typeface="Calibri" panose="020F0502020204030204" pitchFamily="34" charset="0"/>
                  <a:cs typeface="Calibri" panose="020F0502020204030204" pitchFamily="34" charset="0"/>
                </a:rPr>
                <a:t>Memory Bandwidth</a:t>
              </a:r>
            </a:p>
          </p:txBody>
        </p:sp>
        <p:sp>
          <p:nvSpPr>
            <p:cNvPr id="41" name="TextBox 40">
              <a:extLst>
                <a:ext uri="{FF2B5EF4-FFF2-40B4-BE49-F238E27FC236}">
                  <a16:creationId xmlns:a16="http://schemas.microsoft.com/office/drawing/2014/main" id="{8A97C246-2169-A58D-1891-893EB82814FC}"/>
                </a:ext>
              </a:extLst>
            </p:cNvPr>
            <p:cNvSpPr txBox="1"/>
            <p:nvPr/>
          </p:nvSpPr>
          <p:spPr>
            <a:xfrm>
              <a:off x="10312802" y="3110137"/>
              <a:ext cx="478016" cy="523220"/>
            </a:xfrm>
            <a:prstGeom prst="rect">
              <a:avLst/>
            </a:prstGeom>
            <a:noFill/>
          </p:spPr>
          <p:txBody>
            <a:bodyPr wrap="none" rtlCol="0">
              <a:spAutoFit/>
            </a:bodyPr>
            <a:lstStyle/>
            <a:p>
              <a:r>
                <a:rPr lang="en-US" sz="2800" dirty="0"/>
                <a:t>…</a:t>
              </a:r>
            </a:p>
          </p:txBody>
        </p:sp>
      </p:grpSp>
      <p:sp>
        <p:nvSpPr>
          <p:cNvPr id="3" name="Rectangle 2">
            <a:extLst>
              <a:ext uri="{FF2B5EF4-FFF2-40B4-BE49-F238E27FC236}">
                <a16:creationId xmlns:a16="http://schemas.microsoft.com/office/drawing/2014/main" id="{48450257-7114-5573-D99E-D41EEB62D430}"/>
              </a:ext>
            </a:extLst>
          </p:cNvPr>
          <p:cNvSpPr/>
          <p:nvPr/>
        </p:nvSpPr>
        <p:spPr>
          <a:xfrm>
            <a:off x="1591242" y="1464217"/>
            <a:ext cx="4055789" cy="22454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3027808483"/>
      </p:ext>
    </p:extLst>
  </p:cSld>
  <p:clrMapOvr>
    <a:masterClrMapping/>
  </p:clrMapOvr>
  <mc:AlternateContent xmlns:mc="http://schemas.openxmlformats.org/markup-compatibility/2006" xmlns:p14="http://schemas.microsoft.com/office/powerpoint/2010/main">
    <mc:Choice Requires="p14">
      <p:transition spd="slow" p14:dur="2000" advTm="36506"/>
    </mc:Choice>
    <mc:Fallback xmlns="">
      <p:transition spd="slow" advTm="365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B467C-FD5C-A408-3C26-0D9E370DF0BF}"/>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31A7955-4CFB-4165-8607-9A11E4911CAE}"/>
              </a:ext>
            </a:extLst>
          </p:cNvPr>
          <p:cNvSpPr/>
          <p:nvPr/>
        </p:nvSpPr>
        <p:spPr>
          <a:xfrm>
            <a:off x="4935989" y="1675900"/>
            <a:ext cx="3781167" cy="46955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13E68-1F8D-8F62-3B52-CFFFC26D824D}"/>
              </a:ext>
            </a:extLst>
          </p:cNvPr>
          <p:cNvSpPr>
            <a:spLocks noGrp="1"/>
          </p:cNvSpPr>
          <p:nvPr>
            <p:ph type="ctrTitle"/>
          </p:nvPr>
        </p:nvSpPr>
        <p:spPr/>
        <p:txBody>
          <a:bodyPr/>
          <a:lstStyle/>
          <a:p>
            <a:r>
              <a:rPr lang="en-US" dirty="0"/>
              <a:t>LLM Inference Requires Large Memory Capacity</a:t>
            </a:r>
          </a:p>
        </p:txBody>
      </p:sp>
      <p:sp>
        <p:nvSpPr>
          <p:cNvPr id="4" name="Slide Number Placeholder 3">
            <a:extLst>
              <a:ext uri="{FF2B5EF4-FFF2-40B4-BE49-F238E27FC236}">
                <a16:creationId xmlns:a16="http://schemas.microsoft.com/office/drawing/2014/main" id="{48576878-C321-F915-E727-CA17A9E4E2A4}"/>
              </a:ext>
            </a:extLst>
          </p:cNvPr>
          <p:cNvSpPr>
            <a:spLocks noGrp="1"/>
          </p:cNvSpPr>
          <p:nvPr>
            <p:ph type="sldNum" sz="quarter" idx="12"/>
          </p:nvPr>
        </p:nvSpPr>
        <p:spPr/>
        <p:txBody>
          <a:bodyPr/>
          <a:lstStyle/>
          <a:p>
            <a:fld id="{3952D4CC-587A-3641-AB30-393082F8BA24}" type="slidenum">
              <a:rPr lang="en-US" smtClean="0"/>
              <a:pPr/>
              <a:t>13</a:t>
            </a:fld>
            <a:endParaRPr lang="en-US"/>
          </a:p>
        </p:txBody>
      </p:sp>
      <p:sp>
        <p:nvSpPr>
          <p:cNvPr id="5" name="Rectangle 4">
            <a:extLst>
              <a:ext uri="{FF2B5EF4-FFF2-40B4-BE49-F238E27FC236}">
                <a16:creationId xmlns:a16="http://schemas.microsoft.com/office/drawing/2014/main" id="{3F7D7D1B-BEA0-3268-9350-812CEEA7EEB4}"/>
              </a:ext>
            </a:extLst>
          </p:cNvPr>
          <p:cNvSpPr/>
          <p:nvPr/>
        </p:nvSpPr>
        <p:spPr>
          <a:xfrm>
            <a:off x="-1" y="6372682"/>
            <a:ext cx="11306629" cy="461665"/>
          </a:xfrm>
          <a:prstGeom prst="rect">
            <a:avLst/>
          </a:prstGeom>
        </p:spPr>
        <p:txBody>
          <a:bodyPr wrap="square">
            <a:spAutoFit/>
          </a:bodyPr>
          <a:lstStyle/>
          <a:p>
            <a:r>
              <a:rPr lang="en-US" altLang="zh-CN" sz="1200" dirty="0">
                <a:latin typeface="Calibri" panose="020F0502020204030204" pitchFamily="34" charset="0"/>
                <a:cs typeface="Calibri" panose="020F0502020204030204" pitchFamily="34" charset="0"/>
                <a:hlinkClick r:id="rId4"/>
              </a:rPr>
              <a:t>https://platform.openai.com/docs/models#o1</a:t>
            </a:r>
            <a:r>
              <a:rPr lang="en-US" altLang="zh-CN"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hlinkClick r:id="rId5"/>
              </a:rPr>
              <a:t>https://developers.googleblog.com/en/new-features-for-the-gemini-api-and-google-ai-studio/</a:t>
            </a:r>
            <a:r>
              <a:rPr lang="en-US" altLang="zh-CN"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hlinkClick r:id="rId6"/>
              </a:rPr>
              <a:t>https://x.ai/blog/grok-3</a:t>
            </a:r>
            <a:r>
              <a:rPr lang="en-US" altLang="zh-CN"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hlinkClick r:id="rId7"/>
              </a:rPr>
              <a:t>https://docs.anthropic.com/en/docs/about-claude/models</a:t>
            </a:r>
            <a:r>
              <a:rPr lang="en-US" altLang="zh-CN" sz="12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The Llama 3 Herd of Models, DeepSeek-R1: Incentivizing Reasoning Capability in LLMs via Reinforcement Learning</a:t>
            </a:r>
            <a:endParaRPr lang="en-US" altLang="zh-CN" sz="12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5D5B0B1-45E7-B773-2429-AC42119A586E}"/>
              </a:ext>
            </a:extLst>
          </p:cNvPr>
          <p:cNvSpPr txBox="1"/>
          <p:nvPr/>
        </p:nvSpPr>
        <p:spPr>
          <a:xfrm>
            <a:off x="9389846" y="1622237"/>
            <a:ext cx="131157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450 GB</a:t>
            </a:r>
          </a:p>
        </p:txBody>
      </p:sp>
      <p:grpSp>
        <p:nvGrpSpPr>
          <p:cNvPr id="27" name="Group 26">
            <a:extLst>
              <a:ext uri="{FF2B5EF4-FFF2-40B4-BE49-F238E27FC236}">
                <a16:creationId xmlns:a16="http://schemas.microsoft.com/office/drawing/2014/main" id="{4908F3AD-48EE-AE98-AA8C-1581C6B06D7D}"/>
              </a:ext>
            </a:extLst>
          </p:cNvPr>
          <p:cNvGrpSpPr/>
          <p:nvPr/>
        </p:nvGrpSpPr>
        <p:grpSpPr>
          <a:xfrm>
            <a:off x="4441721" y="1676531"/>
            <a:ext cx="4275436" cy="1489951"/>
            <a:chOff x="3941806" y="1618735"/>
            <a:chExt cx="4275436" cy="1489951"/>
          </a:xfrm>
        </p:grpSpPr>
        <p:sp>
          <p:nvSpPr>
            <p:cNvPr id="13" name="Rectangle 12">
              <a:extLst>
                <a:ext uri="{FF2B5EF4-FFF2-40B4-BE49-F238E27FC236}">
                  <a16:creationId xmlns:a16="http://schemas.microsoft.com/office/drawing/2014/main" id="{35C75EE7-DAB7-6A8D-4D82-5CA8B1FB4C9C}"/>
                </a:ext>
              </a:extLst>
            </p:cNvPr>
            <p:cNvSpPr/>
            <p:nvPr/>
          </p:nvSpPr>
          <p:spPr>
            <a:xfrm>
              <a:off x="4436076" y="1618735"/>
              <a:ext cx="1272746" cy="46955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02E18CF-C7B9-2264-6FDA-646C9BAF898E}"/>
                </a:ext>
              </a:extLst>
            </p:cNvPr>
            <p:cNvSpPr/>
            <p:nvPr/>
          </p:nvSpPr>
          <p:spPr>
            <a:xfrm>
              <a:off x="5708821" y="1618735"/>
              <a:ext cx="2508421" cy="46955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6B86CE5-00A3-DB5F-FC7C-42EE31E35431}"/>
                </a:ext>
              </a:extLst>
            </p:cNvPr>
            <p:cNvSpPr txBox="1"/>
            <p:nvPr/>
          </p:nvSpPr>
          <p:spPr>
            <a:xfrm>
              <a:off x="3941806" y="2272449"/>
              <a:ext cx="2261078"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140 GB</a:t>
              </a:r>
            </a:p>
            <a:p>
              <a:pPr algn="ctr"/>
              <a:r>
                <a:rPr lang="en-US" sz="2400" dirty="0">
                  <a:latin typeface="Times New Roman" panose="02020603050405020304" pitchFamily="18" charset="0"/>
                  <a:cs typeface="Times New Roman" panose="02020603050405020304" pitchFamily="18" charset="0"/>
                </a:rPr>
                <a:t>Model Weights</a:t>
              </a:r>
            </a:p>
          </p:txBody>
        </p:sp>
        <p:sp>
          <p:nvSpPr>
            <p:cNvPr id="21" name="TextBox 20">
              <a:extLst>
                <a:ext uri="{FF2B5EF4-FFF2-40B4-BE49-F238E27FC236}">
                  <a16:creationId xmlns:a16="http://schemas.microsoft.com/office/drawing/2014/main" id="{8B30A7D9-0F8C-0FF2-DDCC-5D30DDE13DB4}"/>
                </a:ext>
              </a:extLst>
            </p:cNvPr>
            <p:cNvSpPr txBox="1"/>
            <p:nvPr/>
          </p:nvSpPr>
          <p:spPr>
            <a:xfrm>
              <a:off x="6326657" y="2277689"/>
              <a:ext cx="1810173"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310 GB </a:t>
              </a:r>
            </a:p>
            <a:p>
              <a:pPr algn="ctr"/>
              <a:r>
                <a:rPr lang="en-US" sz="2400" dirty="0">
                  <a:latin typeface="Times New Roman" panose="02020603050405020304" pitchFamily="18" charset="0"/>
                  <a:cs typeface="Times New Roman" panose="02020603050405020304" pitchFamily="18" charset="0"/>
                </a:rPr>
                <a:t>KV Cache</a:t>
              </a:r>
            </a:p>
          </p:txBody>
        </p:sp>
      </p:grpSp>
      <p:sp>
        <p:nvSpPr>
          <p:cNvPr id="25" name="TextBox 24">
            <a:extLst>
              <a:ext uri="{FF2B5EF4-FFF2-40B4-BE49-F238E27FC236}">
                <a16:creationId xmlns:a16="http://schemas.microsoft.com/office/drawing/2014/main" id="{A6E8CE8D-1086-6621-B434-175CDC69EC4D}"/>
              </a:ext>
            </a:extLst>
          </p:cNvPr>
          <p:cNvSpPr txBox="1"/>
          <p:nvPr/>
        </p:nvSpPr>
        <p:spPr>
          <a:xfrm>
            <a:off x="1846216" y="1564884"/>
            <a:ext cx="2261078" cy="1384995"/>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Llama 70B</a:t>
            </a:r>
          </a:p>
          <a:p>
            <a:pPr algn="ctr"/>
            <a:r>
              <a:rPr lang="en-US" sz="2800" dirty="0">
                <a:latin typeface="Times New Roman" panose="02020603050405020304" pitchFamily="18" charset="0"/>
                <a:cs typeface="Times New Roman" panose="02020603050405020304" pitchFamily="18" charset="0"/>
              </a:rPr>
              <a:t>4K Context</a:t>
            </a:r>
          </a:p>
          <a:p>
            <a:pPr algn="ctr"/>
            <a:r>
              <a:rPr lang="en-US" sz="2800" dirty="0">
                <a:latin typeface="Times New Roman" panose="02020603050405020304" pitchFamily="18" charset="0"/>
                <a:cs typeface="Times New Roman" panose="02020603050405020304" pitchFamily="18" charset="0"/>
              </a:rPr>
              <a:t>Batch = 128</a:t>
            </a:r>
            <a:endParaRPr lang="en-US" sz="2800" dirty="0"/>
          </a:p>
        </p:txBody>
      </p:sp>
      <p:graphicFrame>
        <p:nvGraphicFramePr>
          <p:cNvPr id="28" name="Table 27">
            <a:extLst>
              <a:ext uri="{FF2B5EF4-FFF2-40B4-BE49-F238E27FC236}">
                <a16:creationId xmlns:a16="http://schemas.microsoft.com/office/drawing/2014/main" id="{A78AA721-5F73-6C6C-712E-B6BF4F332544}"/>
              </a:ext>
            </a:extLst>
          </p:cNvPr>
          <p:cNvGraphicFramePr>
            <a:graphicFrameLocks noGrp="1"/>
          </p:cNvGraphicFramePr>
          <p:nvPr>
            <p:extLst>
              <p:ext uri="{D42A27DB-BD31-4B8C-83A1-F6EECF244321}">
                <p14:modId xmlns:p14="http://schemas.microsoft.com/office/powerpoint/2010/main" val="2092633451"/>
              </p:ext>
            </p:extLst>
          </p:nvPr>
        </p:nvGraphicFramePr>
        <p:xfrm>
          <a:off x="421696" y="3653495"/>
          <a:ext cx="11399112" cy="1737360"/>
        </p:xfrm>
        <a:graphic>
          <a:graphicData uri="http://schemas.openxmlformats.org/drawingml/2006/table">
            <a:tbl>
              <a:tblPr firstRow="1" bandRow="1">
                <a:tableStyleId>{5C22544A-7EE6-4342-B048-85BDC9FD1C3A}</a:tableStyleId>
              </a:tblPr>
              <a:tblGrid>
                <a:gridCol w="1424889">
                  <a:extLst>
                    <a:ext uri="{9D8B030D-6E8A-4147-A177-3AD203B41FA5}">
                      <a16:colId xmlns:a16="http://schemas.microsoft.com/office/drawing/2014/main" val="3776604190"/>
                    </a:ext>
                  </a:extLst>
                </a:gridCol>
                <a:gridCol w="1326172">
                  <a:extLst>
                    <a:ext uri="{9D8B030D-6E8A-4147-A177-3AD203B41FA5}">
                      <a16:colId xmlns:a16="http://schemas.microsoft.com/office/drawing/2014/main" val="4139924243"/>
                    </a:ext>
                  </a:extLst>
                </a:gridCol>
                <a:gridCol w="1348353">
                  <a:extLst>
                    <a:ext uri="{9D8B030D-6E8A-4147-A177-3AD203B41FA5}">
                      <a16:colId xmlns:a16="http://schemas.microsoft.com/office/drawing/2014/main" val="134095486"/>
                    </a:ext>
                  </a:extLst>
                </a:gridCol>
                <a:gridCol w="1600142">
                  <a:extLst>
                    <a:ext uri="{9D8B030D-6E8A-4147-A177-3AD203B41FA5}">
                      <a16:colId xmlns:a16="http://schemas.microsoft.com/office/drawing/2014/main" val="1886203764"/>
                    </a:ext>
                  </a:extLst>
                </a:gridCol>
                <a:gridCol w="1424889">
                  <a:extLst>
                    <a:ext uri="{9D8B030D-6E8A-4147-A177-3AD203B41FA5}">
                      <a16:colId xmlns:a16="http://schemas.microsoft.com/office/drawing/2014/main" val="2028455559"/>
                    </a:ext>
                  </a:extLst>
                </a:gridCol>
                <a:gridCol w="1424889">
                  <a:extLst>
                    <a:ext uri="{9D8B030D-6E8A-4147-A177-3AD203B41FA5}">
                      <a16:colId xmlns:a16="http://schemas.microsoft.com/office/drawing/2014/main" val="353199742"/>
                    </a:ext>
                  </a:extLst>
                </a:gridCol>
                <a:gridCol w="1424889">
                  <a:extLst>
                    <a:ext uri="{9D8B030D-6E8A-4147-A177-3AD203B41FA5}">
                      <a16:colId xmlns:a16="http://schemas.microsoft.com/office/drawing/2014/main" val="1525538273"/>
                    </a:ext>
                  </a:extLst>
                </a:gridCol>
                <a:gridCol w="1424889">
                  <a:extLst>
                    <a:ext uri="{9D8B030D-6E8A-4147-A177-3AD203B41FA5}">
                      <a16:colId xmlns:a16="http://schemas.microsoft.com/office/drawing/2014/main" val="4212620108"/>
                    </a:ext>
                  </a:extLst>
                </a:gridCol>
              </a:tblGrid>
              <a:tr h="370840">
                <a:tc>
                  <a:txBody>
                    <a:bodyPr/>
                    <a:lstStyle/>
                    <a:p>
                      <a:pPr algn="ctr"/>
                      <a:endParaRPr lang="en-US" sz="240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Llama2</a:t>
                      </a:r>
                    </a:p>
                  </a:txBody>
                  <a:tcPr anchor="ctr"/>
                </a:tc>
                <a:tc>
                  <a:txBody>
                    <a:bodyPr/>
                    <a:lstStyle/>
                    <a:p>
                      <a:pPr algn="ctr"/>
                      <a:r>
                        <a:rPr lang="en-US" sz="2400" dirty="0">
                          <a:latin typeface="Calibri" panose="020F0502020204030204" pitchFamily="34" charset="0"/>
                          <a:cs typeface="Calibri" panose="020F0502020204030204" pitchFamily="34" charset="0"/>
                        </a:rPr>
                        <a:t>Llama3</a:t>
                      </a:r>
                    </a:p>
                  </a:txBody>
                  <a:tcPr anchor="ctr"/>
                </a:tc>
                <a:tc>
                  <a:txBody>
                    <a:bodyPr/>
                    <a:lstStyle/>
                    <a:p>
                      <a:pPr algn="ctr"/>
                      <a:r>
                        <a:rPr lang="en-US" sz="2400" dirty="0">
                          <a:latin typeface="Calibri" panose="020F0502020204030204" pitchFamily="34" charset="0"/>
                          <a:cs typeface="Calibri" panose="020F0502020204030204" pitchFamily="34" charset="0"/>
                        </a:rPr>
                        <a:t>DeepSeek R1</a:t>
                      </a:r>
                    </a:p>
                  </a:txBody>
                  <a:tcPr anchor="ctr"/>
                </a:tc>
                <a:tc>
                  <a:txBody>
                    <a:bodyPr/>
                    <a:lstStyle/>
                    <a:p>
                      <a:pPr algn="ctr"/>
                      <a:r>
                        <a:rPr lang="en-US" sz="2400" dirty="0">
                          <a:latin typeface="Calibri" panose="020F0502020204030204" pitchFamily="34" charset="0"/>
                          <a:cs typeface="Calibri" panose="020F0502020204030204" pitchFamily="34" charset="0"/>
                        </a:rPr>
                        <a:t>OpenAI o1</a:t>
                      </a:r>
                    </a:p>
                  </a:txBody>
                  <a:tcPr anchor="ctr"/>
                </a:tc>
                <a:tc>
                  <a:txBody>
                    <a:bodyPr/>
                    <a:lstStyle/>
                    <a:p>
                      <a:pPr algn="ctr"/>
                      <a:r>
                        <a:rPr lang="en-US" sz="2400" dirty="0">
                          <a:latin typeface="Calibri" panose="020F0502020204030204" pitchFamily="34" charset="0"/>
                          <a:cs typeface="Calibri" panose="020F0502020204030204" pitchFamily="34" charset="0"/>
                        </a:rPr>
                        <a:t>Gemini 1.5 Pro</a:t>
                      </a:r>
                    </a:p>
                  </a:txBody>
                  <a:tcPr anchor="ctr"/>
                </a:tc>
                <a:tc>
                  <a:txBody>
                    <a:bodyPr/>
                    <a:lstStyle/>
                    <a:p>
                      <a:pPr algn="ctr"/>
                      <a:r>
                        <a:rPr lang="en-US" sz="2400" dirty="0">
                          <a:latin typeface="Calibri" panose="020F0502020204030204" pitchFamily="34" charset="0"/>
                          <a:cs typeface="Calibri" panose="020F0502020204030204" pitchFamily="34" charset="0"/>
                        </a:rPr>
                        <a:t>Grok-3</a:t>
                      </a:r>
                    </a:p>
                  </a:txBody>
                  <a:tcPr anchor="ctr"/>
                </a:tc>
                <a:tc>
                  <a:txBody>
                    <a:bodyPr/>
                    <a:lstStyle/>
                    <a:p>
                      <a:pPr algn="ctr"/>
                      <a:r>
                        <a:rPr lang="en-US" sz="2400" dirty="0">
                          <a:latin typeface="Calibri" panose="020F0502020204030204" pitchFamily="34" charset="0"/>
                          <a:cs typeface="Calibri" panose="020F0502020204030204" pitchFamily="34" charset="0"/>
                        </a:rPr>
                        <a:t>Claude 3.5</a:t>
                      </a:r>
                    </a:p>
                  </a:txBody>
                  <a:tcPr anchor="ctr"/>
                </a:tc>
                <a:extLst>
                  <a:ext uri="{0D108BD9-81ED-4DB2-BD59-A6C34878D82A}">
                    <a16:rowId xmlns:a16="http://schemas.microsoft.com/office/drawing/2014/main" val="3398571109"/>
                  </a:ext>
                </a:extLst>
              </a:tr>
              <a:tr h="370840">
                <a:tc>
                  <a:txBody>
                    <a:bodyPr/>
                    <a:lstStyle/>
                    <a:p>
                      <a:pPr algn="ctr"/>
                      <a:r>
                        <a:rPr lang="en-US" sz="2400" dirty="0">
                          <a:latin typeface="Calibri" panose="020F0502020204030204" pitchFamily="34" charset="0"/>
                          <a:cs typeface="Calibri" panose="020F0502020204030204" pitchFamily="34" charset="0"/>
                        </a:rPr>
                        <a:t>Model</a:t>
                      </a:r>
                    </a:p>
                  </a:txBody>
                  <a:tcPr anchor="ctr"/>
                </a:tc>
                <a:tc>
                  <a:txBody>
                    <a:bodyPr/>
                    <a:lstStyle/>
                    <a:p>
                      <a:pPr algn="ctr"/>
                      <a:r>
                        <a:rPr lang="en-US" sz="2400" dirty="0">
                          <a:latin typeface="Calibri" panose="020F0502020204030204" pitchFamily="34" charset="0"/>
                          <a:cs typeface="Calibri" panose="020F0502020204030204" pitchFamily="34" charset="0"/>
                        </a:rPr>
                        <a:t>70 B</a:t>
                      </a:r>
                    </a:p>
                  </a:txBody>
                  <a:tcPr anchor="ctr"/>
                </a:tc>
                <a:tc>
                  <a:txBody>
                    <a:bodyPr/>
                    <a:lstStyle/>
                    <a:p>
                      <a:pPr algn="ctr"/>
                      <a:r>
                        <a:rPr lang="en-US" sz="2400" dirty="0">
                          <a:latin typeface="Calibri" panose="020F0502020204030204" pitchFamily="34" charset="0"/>
                          <a:cs typeface="Calibri" panose="020F0502020204030204" pitchFamily="34" charset="0"/>
                        </a:rPr>
                        <a:t>405 B</a:t>
                      </a:r>
                    </a:p>
                  </a:txBody>
                  <a:tcPr anchor="ctr"/>
                </a:tc>
                <a:tc>
                  <a:txBody>
                    <a:bodyPr/>
                    <a:lstStyle/>
                    <a:p>
                      <a:pPr algn="ctr"/>
                      <a:r>
                        <a:rPr lang="en-US" sz="2400" dirty="0">
                          <a:latin typeface="Calibri" panose="020F0502020204030204" pitchFamily="34" charset="0"/>
                          <a:cs typeface="Calibri" panose="020F0502020204030204" pitchFamily="34" charset="0"/>
                        </a:rPr>
                        <a:t>671 B</a:t>
                      </a:r>
                    </a:p>
                  </a:txBody>
                  <a:tcPr anchor="ctr"/>
                </a:tc>
                <a:tc>
                  <a:txBody>
                    <a:bodyPr/>
                    <a:lstStyle/>
                    <a:p>
                      <a:pPr algn="ctr"/>
                      <a:r>
                        <a:rPr lang="en-US" sz="2400" dirty="0">
                          <a:latin typeface="Calibri" panose="020F0502020204030204" pitchFamily="34" charset="0"/>
                          <a:cs typeface="Calibri" panose="020F0502020204030204" pitchFamily="34" charset="0"/>
                        </a:rPr>
                        <a:t>-</a:t>
                      </a:r>
                    </a:p>
                  </a:txBody>
                  <a:tcPr anchor="ctr"/>
                </a:tc>
                <a:tc>
                  <a:txBody>
                    <a:bodyPr/>
                    <a:lstStyle/>
                    <a:p>
                      <a:pPr algn="ctr"/>
                      <a:r>
                        <a:rPr lang="en-US" sz="2400" dirty="0">
                          <a:latin typeface="Calibri" panose="020F0502020204030204" pitchFamily="34" charset="0"/>
                          <a:cs typeface="Calibri" panose="020F0502020204030204" pitchFamily="34" charset="0"/>
                        </a:rPr>
                        <a:t>-</a:t>
                      </a:r>
                    </a:p>
                  </a:txBody>
                  <a:tcPr anchor="ctr"/>
                </a:tc>
                <a:tc>
                  <a:txBody>
                    <a:bodyPr/>
                    <a:lstStyle/>
                    <a:p>
                      <a:pPr algn="ctr"/>
                      <a:r>
                        <a:rPr lang="en-US" sz="2400" dirty="0">
                          <a:latin typeface="Calibri" panose="020F0502020204030204" pitchFamily="34" charset="0"/>
                          <a:cs typeface="Calibri" panose="020F0502020204030204" pitchFamily="34" charset="0"/>
                        </a:rPr>
                        <a:t>-</a:t>
                      </a:r>
                    </a:p>
                  </a:txBody>
                  <a:tcPr anchor="ctr"/>
                </a:tc>
                <a:tc>
                  <a:txBody>
                    <a:bodyPr/>
                    <a:lstStyle/>
                    <a:p>
                      <a:pPr algn="ctr"/>
                      <a:r>
                        <a:rPr lang="en-US" sz="2400" dirty="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1879726468"/>
                  </a:ext>
                </a:extLst>
              </a:tr>
              <a:tr h="370840">
                <a:tc>
                  <a:txBody>
                    <a:bodyPr/>
                    <a:lstStyle/>
                    <a:p>
                      <a:pPr algn="ctr"/>
                      <a:r>
                        <a:rPr lang="en-US" sz="2400" dirty="0">
                          <a:latin typeface="Calibri" panose="020F0502020204030204" pitchFamily="34" charset="0"/>
                          <a:cs typeface="Calibri" panose="020F0502020204030204" pitchFamily="34" charset="0"/>
                        </a:rPr>
                        <a:t>Contexts</a:t>
                      </a:r>
                    </a:p>
                  </a:txBody>
                  <a:tcPr anchor="ctr"/>
                </a:tc>
                <a:tc>
                  <a:txBody>
                    <a:bodyPr/>
                    <a:lstStyle/>
                    <a:p>
                      <a:pPr algn="ctr"/>
                      <a:r>
                        <a:rPr lang="en-US" sz="2400" dirty="0">
                          <a:latin typeface="Calibri" panose="020F0502020204030204" pitchFamily="34" charset="0"/>
                          <a:cs typeface="Calibri" panose="020F0502020204030204" pitchFamily="34" charset="0"/>
                        </a:rPr>
                        <a:t>4K</a:t>
                      </a:r>
                    </a:p>
                  </a:txBody>
                  <a:tcPr anchor="ctr"/>
                </a:tc>
                <a:tc>
                  <a:txBody>
                    <a:bodyPr/>
                    <a:lstStyle/>
                    <a:p>
                      <a:pPr algn="ctr"/>
                      <a:r>
                        <a:rPr lang="en-US" sz="2400" dirty="0">
                          <a:latin typeface="Calibri" panose="020F0502020204030204" pitchFamily="34" charset="0"/>
                          <a:cs typeface="Calibri" panose="020F0502020204030204" pitchFamily="34" charset="0"/>
                        </a:rPr>
                        <a:t>128 K</a:t>
                      </a:r>
                    </a:p>
                  </a:txBody>
                  <a:tcPr anchor="ctr"/>
                </a:tc>
                <a:tc>
                  <a:txBody>
                    <a:bodyPr/>
                    <a:lstStyle/>
                    <a:p>
                      <a:pPr algn="ctr"/>
                      <a:r>
                        <a:rPr lang="en-US" sz="2400" dirty="0">
                          <a:latin typeface="Calibri" panose="020F0502020204030204" pitchFamily="34" charset="0"/>
                          <a:cs typeface="Calibri" panose="020F0502020204030204" pitchFamily="34" charset="0"/>
                        </a:rPr>
                        <a:t>128 K</a:t>
                      </a:r>
                    </a:p>
                  </a:txBody>
                  <a:tcPr anchor="ctr"/>
                </a:tc>
                <a:tc>
                  <a:txBody>
                    <a:bodyPr/>
                    <a:lstStyle/>
                    <a:p>
                      <a:pPr algn="ctr"/>
                      <a:r>
                        <a:rPr lang="en-US" sz="2400" dirty="0">
                          <a:latin typeface="Calibri" panose="020F0502020204030204" pitchFamily="34" charset="0"/>
                          <a:cs typeface="Calibri" panose="020F0502020204030204" pitchFamily="34" charset="0"/>
                        </a:rPr>
                        <a:t>200 K</a:t>
                      </a:r>
                    </a:p>
                  </a:txBody>
                  <a:tcPr anchor="ctr"/>
                </a:tc>
                <a:tc>
                  <a:txBody>
                    <a:bodyPr/>
                    <a:lstStyle/>
                    <a:p>
                      <a:pPr algn="ctr"/>
                      <a:r>
                        <a:rPr lang="en-US" sz="2400" dirty="0">
                          <a:latin typeface="Calibri" panose="020F0502020204030204" pitchFamily="34" charset="0"/>
                          <a:cs typeface="Calibri" panose="020F0502020204030204" pitchFamily="34" charset="0"/>
                        </a:rPr>
                        <a:t>2 M</a:t>
                      </a:r>
                    </a:p>
                  </a:txBody>
                  <a:tcPr anchor="ctr"/>
                </a:tc>
                <a:tc>
                  <a:txBody>
                    <a:bodyPr/>
                    <a:lstStyle/>
                    <a:p>
                      <a:pPr algn="ctr"/>
                      <a:r>
                        <a:rPr lang="en-US" sz="2400" dirty="0">
                          <a:latin typeface="Calibri" panose="020F0502020204030204" pitchFamily="34" charset="0"/>
                          <a:cs typeface="Calibri" panose="020F0502020204030204" pitchFamily="34" charset="0"/>
                        </a:rPr>
                        <a:t>1 M</a:t>
                      </a:r>
                    </a:p>
                  </a:txBody>
                  <a:tcPr anchor="ctr"/>
                </a:tc>
                <a:tc>
                  <a:txBody>
                    <a:bodyPr/>
                    <a:lstStyle/>
                    <a:p>
                      <a:pPr algn="ctr"/>
                      <a:r>
                        <a:rPr lang="en-US" sz="2400" dirty="0">
                          <a:latin typeface="Calibri" panose="020F0502020204030204" pitchFamily="34" charset="0"/>
                          <a:cs typeface="Calibri" panose="020F0502020204030204" pitchFamily="34" charset="0"/>
                        </a:rPr>
                        <a:t>200 K</a:t>
                      </a:r>
                    </a:p>
                  </a:txBody>
                  <a:tcPr anchor="ctr"/>
                </a:tc>
                <a:extLst>
                  <a:ext uri="{0D108BD9-81ED-4DB2-BD59-A6C34878D82A}">
                    <a16:rowId xmlns:a16="http://schemas.microsoft.com/office/drawing/2014/main" val="504256446"/>
                  </a:ext>
                </a:extLst>
              </a:tr>
            </a:tbl>
          </a:graphicData>
        </a:graphic>
      </p:graphicFrame>
    </p:spTree>
    <p:custDataLst>
      <p:tags r:id="rId1"/>
    </p:custDataLst>
    <p:extLst>
      <p:ext uri="{BB962C8B-B14F-4D97-AF65-F5344CB8AC3E}">
        <p14:creationId xmlns:p14="http://schemas.microsoft.com/office/powerpoint/2010/main" val="1524825556"/>
      </p:ext>
    </p:extLst>
  </p:cSld>
  <p:clrMapOvr>
    <a:masterClrMapping/>
  </p:clrMapOvr>
  <mc:AlternateContent xmlns:mc="http://schemas.openxmlformats.org/markup-compatibility/2006" xmlns:p14="http://schemas.microsoft.com/office/powerpoint/2010/main">
    <mc:Choice Requires="p14">
      <p:transition spd="slow" p14:dur="2000" advTm="51654"/>
    </mc:Choice>
    <mc:Fallback xmlns="">
      <p:transition spd="slow" advTm="516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98A1E-E658-C272-6E33-4C11BEA935F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B7D6ABF-3B88-AC52-3894-CCB5B4CC4E06}"/>
              </a:ext>
            </a:extLst>
          </p:cNvPr>
          <p:cNvSpPr txBox="1"/>
          <p:nvPr/>
        </p:nvSpPr>
        <p:spPr>
          <a:xfrm>
            <a:off x="2029040" y="4522274"/>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22" name="TextBox 21">
            <a:extLst>
              <a:ext uri="{FF2B5EF4-FFF2-40B4-BE49-F238E27FC236}">
                <a16:creationId xmlns:a16="http://schemas.microsoft.com/office/drawing/2014/main" id="{57C396F6-15AD-9396-C01C-9B45A8CA42A7}"/>
              </a:ext>
            </a:extLst>
          </p:cNvPr>
          <p:cNvSpPr txBox="1"/>
          <p:nvPr/>
        </p:nvSpPr>
        <p:spPr>
          <a:xfrm>
            <a:off x="4062791" y="4522274"/>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34" name="TextBox 33">
            <a:extLst>
              <a:ext uri="{FF2B5EF4-FFF2-40B4-BE49-F238E27FC236}">
                <a16:creationId xmlns:a16="http://schemas.microsoft.com/office/drawing/2014/main" id="{19A33E83-E435-8F5E-FCB9-0270E705ADF3}"/>
              </a:ext>
            </a:extLst>
          </p:cNvPr>
          <p:cNvSpPr txBox="1"/>
          <p:nvPr/>
        </p:nvSpPr>
        <p:spPr>
          <a:xfrm>
            <a:off x="6068833" y="4522274"/>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46" name="TextBox 45">
            <a:extLst>
              <a:ext uri="{FF2B5EF4-FFF2-40B4-BE49-F238E27FC236}">
                <a16:creationId xmlns:a16="http://schemas.microsoft.com/office/drawing/2014/main" id="{2C85E0E7-24F4-AF5C-0EAE-6B6B23313068}"/>
              </a:ext>
            </a:extLst>
          </p:cNvPr>
          <p:cNvSpPr txBox="1"/>
          <p:nvPr/>
        </p:nvSpPr>
        <p:spPr>
          <a:xfrm>
            <a:off x="8843800" y="4536129"/>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58" name="TextBox 57">
            <a:extLst>
              <a:ext uri="{FF2B5EF4-FFF2-40B4-BE49-F238E27FC236}">
                <a16:creationId xmlns:a16="http://schemas.microsoft.com/office/drawing/2014/main" id="{D4D210ED-6EC1-55D6-3A89-9F49E53734D0}"/>
              </a:ext>
            </a:extLst>
          </p:cNvPr>
          <p:cNvSpPr txBox="1"/>
          <p:nvPr/>
        </p:nvSpPr>
        <p:spPr>
          <a:xfrm>
            <a:off x="2029040" y="1280696"/>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70" name="TextBox 69">
            <a:extLst>
              <a:ext uri="{FF2B5EF4-FFF2-40B4-BE49-F238E27FC236}">
                <a16:creationId xmlns:a16="http://schemas.microsoft.com/office/drawing/2014/main" id="{4AD7FE51-38C0-6B80-9D4C-28B9F61365EF}"/>
              </a:ext>
            </a:extLst>
          </p:cNvPr>
          <p:cNvSpPr txBox="1"/>
          <p:nvPr/>
        </p:nvSpPr>
        <p:spPr>
          <a:xfrm>
            <a:off x="4062791" y="1280696"/>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82" name="TextBox 81">
            <a:extLst>
              <a:ext uri="{FF2B5EF4-FFF2-40B4-BE49-F238E27FC236}">
                <a16:creationId xmlns:a16="http://schemas.microsoft.com/office/drawing/2014/main" id="{B5A76268-58E0-9D6C-19BA-5EB2CF0D9130}"/>
              </a:ext>
            </a:extLst>
          </p:cNvPr>
          <p:cNvSpPr txBox="1"/>
          <p:nvPr/>
        </p:nvSpPr>
        <p:spPr>
          <a:xfrm>
            <a:off x="6068833" y="1280696"/>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94" name="TextBox 93">
            <a:extLst>
              <a:ext uri="{FF2B5EF4-FFF2-40B4-BE49-F238E27FC236}">
                <a16:creationId xmlns:a16="http://schemas.microsoft.com/office/drawing/2014/main" id="{C33D68F6-72AE-3B01-A63A-ED88FAD2C9A8}"/>
              </a:ext>
            </a:extLst>
          </p:cNvPr>
          <p:cNvSpPr txBox="1"/>
          <p:nvPr/>
        </p:nvSpPr>
        <p:spPr>
          <a:xfrm>
            <a:off x="8843800" y="1294551"/>
            <a:ext cx="1510145" cy="338554"/>
          </a:xfrm>
          <a:prstGeom prst="rect">
            <a:avLst/>
          </a:prstGeom>
          <a:noFill/>
        </p:spPr>
        <p:txBody>
          <a:bodyPr wrap="square">
            <a:spAutoFit/>
          </a:bodyPr>
          <a:lstStyle/>
          <a:p>
            <a:pPr algn="ctr"/>
            <a:r>
              <a:rPr lang="en-US" sz="1600" dirty="0">
                <a:solidFill>
                  <a:schemeClr val="tx1"/>
                </a:solidFill>
                <a:latin typeface="Calibri" panose="020F0502020204030204" pitchFamily="34" charset="0"/>
                <a:cs typeface="Calibri" panose="020F0502020204030204" pitchFamily="34" charset="0"/>
              </a:rPr>
              <a:t>CXL Device</a:t>
            </a:r>
          </a:p>
        </p:txBody>
      </p:sp>
      <p:sp>
        <p:nvSpPr>
          <p:cNvPr id="2" name="Title 1">
            <a:extLst>
              <a:ext uri="{FF2B5EF4-FFF2-40B4-BE49-F238E27FC236}">
                <a16:creationId xmlns:a16="http://schemas.microsoft.com/office/drawing/2014/main" id="{08C44AF7-B491-5B3E-481C-1268A676B118}"/>
              </a:ext>
            </a:extLst>
          </p:cNvPr>
          <p:cNvSpPr>
            <a:spLocks noGrp="1"/>
          </p:cNvSpPr>
          <p:nvPr>
            <p:ph type="ctrTitle"/>
          </p:nvPr>
        </p:nvSpPr>
        <p:spPr/>
        <p:txBody>
          <a:bodyPr/>
          <a:lstStyle/>
          <a:p>
            <a:r>
              <a:rPr lang="en-US" dirty="0"/>
              <a:t>CXL Interconnect Provides Substantial Memory Capacity</a:t>
            </a:r>
          </a:p>
        </p:txBody>
      </p:sp>
      <p:sp>
        <p:nvSpPr>
          <p:cNvPr id="4" name="Slide Number Placeholder 3">
            <a:extLst>
              <a:ext uri="{FF2B5EF4-FFF2-40B4-BE49-F238E27FC236}">
                <a16:creationId xmlns:a16="http://schemas.microsoft.com/office/drawing/2014/main" id="{AB373A2A-1E69-BDAB-53A9-13727280B261}"/>
              </a:ext>
            </a:extLst>
          </p:cNvPr>
          <p:cNvSpPr>
            <a:spLocks noGrp="1"/>
          </p:cNvSpPr>
          <p:nvPr>
            <p:ph type="sldNum" sz="quarter" idx="12"/>
          </p:nvPr>
        </p:nvSpPr>
        <p:spPr/>
        <p:txBody>
          <a:bodyPr/>
          <a:lstStyle/>
          <a:p>
            <a:fld id="{3952D4CC-587A-3641-AB30-393082F8BA24}" type="slidenum">
              <a:rPr lang="en-US" smtClean="0"/>
              <a:pPr/>
              <a:t>14</a:t>
            </a:fld>
            <a:endParaRPr lang="en-US"/>
          </a:p>
        </p:txBody>
      </p:sp>
      <p:sp>
        <p:nvSpPr>
          <p:cNvPr id="6" name="Rectangle 5">
            <a:extLst>
              <a:ext uri="{FF2B5EF4-FFF2-40B4-BE49-F238E27FC236}">
                <a16:creationId xmlns:a16="http://schemas.microsoft.com/office/drawing/2014/main" id="{FE052962-4AD8-4A70-B8A8-9F4E3421E38D}"/>
              </a:ext>
            </a:extLst>
          </p:cNvPr>
          <p:cNvSpPr/>
          <p:nvPr/>
        </p:nvSpPr>
        <p:spPr>
          <a:xfrm>
            <a:off x="2163481" y="484501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7" name="Rectangle 6">
            <a:extLst>
              <a:ext uri="{FF2B5EF4-FFF2-40B4-BE49-F238E27FC236}">
                <a16:creationId xmlns:a16="http://schemas.microsoft.com/office/drawing/2014/main" id="{D86CE1C9-6BD3-112C-8385-FC56AA8F5C69}"/>
              </a:ext>
            </a:extLst>
          </p:cNvPr>
          <p:cNvSpPr/>
          <p:nvPr/>
        </p:nvSpPr>
        <p:spPr>
          <a:xfrm>
            <a:off x="2163481" y="518284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8" name="Rectangle 7">
            <a:extLst>
              <a:ext uri="{FF2B5EF4-FFF2-40B4-BE49-F238E27FC236}">
                <a16:creationId xmlns:a16="http://schemas.microsoft.com/office/drawing/2014/main" id="{A98669BB-26F2-0D5B-5698-EAE4F6DA2161}"/>
              </a:ext>
            </a:extLst>
          </p:cNvPr>
          <p:cNvSpPr/>
          <p:nvPr/>
        </p:nvSpPr>
        <p:spPr>
          <a:xfrm>
            <a:off x="2815856" y="484501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9" name="Rectangle 8">
            <a:extLst>
              <a:ext uri="{FF2B5EF4-FFF2-40B4-BE49-F238E27FC236}">
                <a16:creationId xmlns:a16="http://schemas.microsoft.com/office/drawing/2014/main" id="{4650842D-8974-DEEF-9407-B83C42180E20}"/>
              </a:ext>
            </a:extLst>
          </p:cNvPr>
          <p:cNvSpPr/>
          <p:nvPr/>
        </p:nvSpPr>
        <p:spPr>
          <a:xfrm>
            <a:off x="2815856" y="518284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10" name="Rectangle 9">
            <a:extLst>
              <a:ext uri="{FF2B5EF4-FFF2-40B4-BE49-F238E27FC236}">
                <a16:creationId xmlns:a16="http://schemas.microsoft.com/office/drawing/2014/main" id="{DF38A8BC-9A2B-1A5E-CB76-3BB6239C21E5}"/>
              </a:ext>
            </a:extLst>
          </p:cNvPr>
          <p:cNvSpPr/>
          <p:nvPr/>
        </p:nvSpPr>
        <p:spPr>
          <a:xfrm>
            <a:off x="2163481" y="541141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11" name="Rectangle 10">
            <a:extLst>
              <a:ext uri="{FF2B5EF4-FFF2-40B4-BE49-F238E27FC236}">
                <a16:creationId xmlns:a16="http://schemas.microsoft.com/office/drawing/2014/main" id="{47450D7A-A8F3-0FC5-5F1D-B73302A7AE53}"/>
              </a:ext>
            </a:extLst>
          </p:cNvPr>
          <p:cNvSpPr/>
          <p:nvPr/>
        </p:nvSpPr>
        <p:spPr>
          <a:xfrm>
            <a:off x="2163481" y="574924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12" name="Rectangle 11">
            <a:extLst>
              <a:ext uri="{FF2B5EF4-FFF2-40B4-BE49-F238E27FC236}">
                <a16:creationId xmlns:a16="http://schemas.microsoft.com/office/drawing/2014/main" id="{7914854F-C190-68EC-3941-F128A5D14E59}"/>
              </a:ext>
            </a:extLst>
          </p:cNvPr>
          <p:cNvSpPr/>
          <p:nvPr/>
        </p:nvSpPr>
        <p:spPr>
          <a:xfrm>
            <a:off x="2815856" y="541141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13" name="Rectangle 12">
            <a:extLst>
              <a:ext uri="{FF2B5EF4-FFF2-40B4-BE49-F238E27FC236}">
                <a16:creationId xmlns:a16="http://schemas.microsoft.com/office/drawing/2014/main" id="{B600C749-543B-A822-C0C2-B52F1FBFE3DE}"/>
              </a:ext>
            </a:extLst>
          </p:cNvPr>
          <p:cNvSpPr/>
          <p:nvPr/>
        </p:nvSpPr>
        <p:spPr>
          <a:xfrm>
            <a:off x="2815856" y="574924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14" name="Rectangle 13">
            <a:extLst>
              <a:ext uri="{FF2B5EF4-FFF2-40B4-BE49-F238E27FC236}">
                <a16:creationId xmlns:a16="http://schemas.microsoft.com/office/drawing/2014/main" id="{9A500B67-8851-6B52-F280-C5676332D452}"/>
              </a:ext>
            </a:extLst>
          </p:cNvPr>
          <p:cNvSpPr/>
          <p:nvPr/>
        </p:nvSpPr>
        <p:spPr>
          <a:xfrm>
            <a:off x="2001331" y="4538521"/>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23" name="Rectangle 22">
            <a:extLst>
              <a:ext uri="{FF2B5EF4-FFF2-40B4-BE49-F238E27FC236}">
                <a16:creationId xmlns:a16="http://schemas.microsoft.com/office/drawing/2014/main" id="{9E43B911-E0D4-954C-C958-C6047E1580ED}"/>
              </a:ext>
            </a:extLst>
          </p:cNvPr>
          <p:cNvSpPr/>
          <p:nvPr/>
        </p:nvSpPr>
        <p:spPr>
          <a:xfrm>
            <a:off x="4197232" y="484501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24" name="Rectangle 23">
            <a:extLst>
              <a:ext uri="{FF2B5EF4-FFF2-40B4-BE49-F238E27FC236}">
                <a16:creationId xmlns:a16="http://schemas.microsoft.com/office/drawing/2014/main" id="{EA2B3EF6-6217-5056-5628-EE5F5EF8480C}"/>
              </a:ext>
            </a:extLst>
          </p:cNvPr>
          <p:cNvSpPr/>
          <p:nvPr/>
        </p:nvSpPr>
        <p:spPr>
          <a:xfrm>
            <a:off x="4197232" y="518284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25" name="Rectangle 24">
            <a:extLst>
              <a:ext uri="{FF2B5EF4-FFF2-40B4-BE49-F238E27FC236}">
                <a16:creationId xmlns:a16="http://schemas.microsoft.com/office/drawing/2014/main" id="{87060343-B67A-0AEE-C598-27F1139A3E39}"/>
              </a:ext>
            </a:extLst>
          </p:cNvPr>
          <p:cNvSpPr/>
          <p:nvPr/>
        </p:nvSpPr>
        <p:spPr>
          <a:xfrm>
            <a:off x="4849607" y="484501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26" name="Rectangle 25">
            <a:extLst>
              <a:ext uri="{FF2B5EF4-FFF2-40B4-BE49-F238E27FC236}">
                <a16:creationId xmlns:a16="http://schemas.microsoft.com/office/drawing/2014/main" id="{DA8BCD84-D66A-BE30-136F-2A84DA4E0FF0}"/>
              </a:ext>
            </a:extLst>
          </p:cNvPr>
          <p:cNvSpPr/>
          <p:nvPr/>
        </p:nvSpPr>
        <p:spPr>
          <a:xfrm>
            <a:off x="4849607" y="518284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27" name="Rectangle 26">
            <a:extLst>
              <a:ext uri="{FF2B5EF4-FFF2-40B4-BE49-F238E27FC236}">
                <a16:creationId xmlns:a16="http://schemas.microsoft.com/office/drawing/2014/main" id="{83E78AF5-3C49-8EF7-8920-7174E4D1774B}"/>
              </a:ext>
            </a:extLst>
          </p:cNvPr>
          <p:cNvSpPr/>
          <p:nvPr/>
        </p:nvSpPr>
        <p:spPr>
          <a:xfrm>
            <a:off x="4197232" y="541141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28" name="Rectangle 27">
            <a:extLst>
              <a:ext uri="{FF2B5EF4-FFF2-40B4-BE49-F238E27FC236}">
                <a16:creationId xmlns:a16="http://schemas.microsoft.com/office/drawing/2014/main" id="{BA463E75-A929-1C32-F698-B59835390D6F}"/>
              </a:ext>
            </a:extLst>
          </p:cNvPr>
          <p:cNvSpPr/>
          <p:nvPr/>
        </p:nvSpPr>
        <p:spPr>
          <a:xfrm>
            <a:off x="4197232" y="574924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29" name="Rectangle 28">
            <a:extLst>
              <a:ext uri="{FF2B5EF4-FFF2-40B4-BE49-F238E27FC236}">
                <a16:creationId xmlns:a16="http://schemas.microsoft.com/office/drawing/2014/main" id="{37871880-B9EA-5C55-B31F-866B0FA295BE}"/>
              </a:ext>
            </a:extLst>
          </p:cNvPr>
          <p:cNvSpPr/>
          <p:nvPr/>
        </p:nvSpPr>
        <p:spPr>
          <a:xfrm>
            <a:off x="4849607" y="541141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30" name="Rectangle 29">
            <a:extLst>
              <a:ext uri="{FF2B5EF4-FFF2-40B4-BE49-F238E27FC236}">
                <a16:creationId xmlns:a16="http://schemas.microsoft.com/office/drawing/2014/main" id="{A9EE1B10-5A52-D8AB-B9B2-EC4A10B82C99}"/>
              </a:ext>
            </a:extLst>
          </p:cNvPr>
          <p:cNvSpPr/>
          <p:nvPr/>
        </p:nvSpPr>
        <p:spPr>
          <a:xfrm>
            <a:off x="4849607" y="574924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31" name="Rectangle 30">
            <a:extLst>
              <a:ext uri="{FF2B5EF4-FFF2-40B4-BE49-F238E27FC236}">
                <a16:creationId xmlns:a16="http://schemas.microsoft.com/office/drawing/2014/main" id="{4B2AD8FE-DA6B-CCB0-670D-CD08BB1F34F5}"/>
              </a:ext>
            </a:extLst>
          </p:cNvPr>
          <p:cNvSpPr/>
          <p:nvPr/>
        </p:nvSpPr>
        <p:spPr>
          <a:xfrm>
            <a:off x="4035082" y="4538521"/>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35" name="Rectangle 34">
            <a:extLst>
              <a:ext uri="{FF2B5EF4-FFF2-40B4-BE49-F238E27FC236}">
                <a16:creationId xmlns:a16="http://schemas.microsoft.com/office/drawing/2014/main" id="{203F1C72-6FAF-11F9-22B2-51AFBD26BCAE}"/>
              </a:ext>
            </a:extLst>
          </p:cNvPr>
          <p:cNvSpPr/>
          <p:nvPr/>
        </p:nvSpPr>
        <p:spPr>
          <a:xfrm>
            <a:off x="6203274" y="484501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36" name="Rectangle 35">
            <a:extLst>
              <a:ext uri="{FF2B5EF4-FFF2-40B4-BE49-F238E27FC236}">
                <a16:creationId xmlns:a16="http://schemas.microsoft.com/office/drawing/2014/main" id="{45509F41-EE0C-6C0A-7E78-1F6B55E39E5B}"/>
              </a:ext>
            </a:extLst>
          </p:cNvPr>
          <p:cNvSpPr/>
          <p:nvPr/>
        </p:nvSpPr>
        <p:spPr>
          <a:xfrm>
            <a:off x="6203274" y="518284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37" name="Rectangle 36">
            <a:extLst>
              <a:ext uri="{FF2B5EF4-FFF2-40B4-BE49-F238E27FC236}">
                <a16:creationId xmlns:a16="http://schemas.microsoft.com/office/drawing/2014/main" id="{747E89BE-6E63-AAE4-42BB-4AD36BAED6AA}"/>
              </a:ext>
            </a:extLst>
          </p:cNvPr>
          <p:cNvSpPr/>
          <p:nvPr/>
        </p:nvSpPr>
        <p:spPr>
          <a:xfrm>
            <a:off x="6855649" y="484501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38" name="Rectangle 37">
            <a:extLst>
              <a:ext uri="{FF2B5EF4-FFF2-40B4-BE49-F238E27FC236}">
                <a16:creationId xmlns:a16="http://schemas.microsoft.com/office/drawing/2014/main" id="{A45998D3-ECB5-C8F9-AFA6-E5F2899D48F8}"/>
              </a:ext>
            </a:extLst>
          </p:cNvPr>
          <p:cNvSpPr/>
          <p:nvPr/>
        </p:nvSpPr>
        <p:spPr>
          <a:xfrm>
            <a:off x="6855649" y="518284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39" name="Rectangle 38">
            <a:extLst>
              <a:ext uri="{FF2B5EF4-FFF2-40B4-BE49-F238E27FC236}">
                <a16:creationId xmlns:a16="http://schemas.microsoft.com/office/drawing/2014/main" id="{E830C754-FF62-F8D6-8305-5131D6A2FA17}"/>
              </a:ext>
            </a:extLst>
          </p:cNvPr>
          <p:cNvSpPr/>
          <p:nvPr/>
        </p:nvSpPr>
        <p:spPr>
          <a:xfrm>
            <a:off x="6203274" y="541141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40" name="Rectangle 39">
            <a:extLst>
              <a:ext uri="{FF2B5EF4-FFF2-40B4-BE49-F238E27FC236}">
                <a16:creationId xmlns:a16="http://schemas.microsoft.com/office/drawing/2014/main" id="{CAE6A399-D1AB-E794-63AE-B8BD59FA7A87}"/>
              </a:ext>
            </a:extLst>
          </p:cNvPr>
          <p:cNvSpPr/>
          <p:nvPr/>
        </p:nvSpPr>
        <p:spPr>
          <a:xfrm>
            <a:off x="6203274" y="574924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41" name="Rectangle 40">
            <a:extLst>
              <a:ext uri="{FF2B5EF4-FFF2-40B4-BE49-F238E27FC236}">
                <a16:creationId xmlns:a16="http://schemas.microsoft.com/office/drawing/2014/main" id="{7CBF37A3-856F-DEE2-2C53-82C16C119E97}"/>
              </a:ext>
            </a:extLst>
          </p:cNvPr>
          <p:cNvSpPr/>
          <p:nvPr/>
        </p:nvSpPr>
        <p:spPr>
          <a:xfrm>
            <a:off x="6855649" y="541141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42" name="Rectangle 41">
            <a:extLst>
              <a:ext uri="{FF2B5EF4-FFF2-40B4-BE49-F238E27FC236}">
                <a16:creationId xmlns:a16="http://schemas.microsoft.com/office/drawing/2014/main" id="{FA96D545-ECBC-30BC-E5B3-0DC9054772D9}"/>
              </a:ext>
            </a:extLst>
          </p:cNvPr>
          <p:cNvSpPr/>
          <p:nvPr/>
        </p:nvSpPr>
        <p:spPr>
          <a:xfrm>
            <a:off x="6855649" y="574924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43" name="Rectangle 42">
            <a:extLst>
              <a:ext uri="{FF2B5EF4-FFF2-40B4-BE49-F238E27FC236}">
                <a16:creationId xmlns:a16="http://schemas.microsoft.com/office/drawing/2014/main" id="{0A6E2E23-D9A6-04CF-F25D-E1C7CFD6D8D6}"/>
              </a:ext>
            </a:extLst>
          </p:cNvPr>
          <p:cNvSpPr/>
          <p:nvPr/>
        </p:nvSpPr>
        <p:spPr>
          <a:xfrm>
            <a:off x="6041124" y="4538521"/>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47" name="Rectangle 46">
            <a:extLst>
              <a:ext uri="{FF2B5EF4-FFF2-40B4-BE49-F238E27FC236}">
                <a16:creationId xmlns:a16="http://schemas.microsoft.com/office/drawing/2014/main" id="{21786CE2-89F8-CEF8-BEA1-B4B93F09E8DF}"/>
              </a:ext>
            </a:extLst>
          </p:cNvPr>
          <p:cNvSpPr/>
          <p:nvPr/>
        </p:nvSpPr>
        <p:spPr>
          <a:xfrm>
            <a:off x="8978241" y="4858865"/>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48" name="Rectangle 47">
            <a:extLst>
              <a:ext uri="{FF2B5EF4-FFF2-40B4-BE49-F238E27FC236}">
                <a16:creationId xmlns:a16="http://schemas.microsoft.com/office/drawing/2014/main" id="{B88440F6-2128-1539-5DF2-7096575AF65F}"/>
              </a:ext>
            </a:extLst>
          </p:cNvPr>
          <p:cNvSpPr/>
          <p:nvPr/>
        </p:nvSpPr>
        <p:spPr>
          <a:xfrm>
            <a:off x="8978241" y="5196696"/>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49" name="Rectangle 48">
            <a:extLst>
              <a:ext uri="{FF2B5EF4-FFF2-40B4-BE49-F238E27FC236}">
                <a16:creationId xmlns:a16="http://schemas.microsoft.com/office/drawing/2014/main" id="{7533723F-F1DB-1B3B-DDAA-09685EFB981C}"/>
              </a:ext>
            </a:extLst>
          </p:cNvPr>
          <p:cNvSpPr/>
          <p:nvPr/>
        </p:nvSpPr>
        <p:spPr>
          <a:xfrm>
            <a:off x="9630616" y="4858865"/>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50" name="Rectangle 49">
            <a:extLst>
              <a:ext uri="{FF2B5EF4-FFF2-40B4-BE49-F238E27FC236}">
                <a16:creationId xmlns:a16="http://schemas.microsoft.com/office/drawing/2014/main" id="{3E7ADB13-367B-8EA6-1F04-CC460F854B6F}"/>
              </a:ext>
            </a:extLst>
          </p:cNvPr>
          <p:cNvSpPr/>
          <p:nvPr/>
        </p:nvSpPr>
        <p:spPr>
          <a:xfrm>
            <a:off x="9630616" y="5196696"/>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51" name="Rectangle 50">
            <a:extLst>
              <a:ext uri="{FF2B5EF4-FFF2-40B4-BE49-F238E27FC236}">
                <a16:creationId xmlns:a16="http://schemas.microsoft.com/office/drawing/2014/main" id="{30658C4F-AAAA-01FE-89D2-ADEFECA11E5F}"/>
              </a:ext>
            </a:extLst>
          </p:cNvPr>
          <p:cNvSpPr/>
          <p:nvPr/>
        </p:nvSpPr>
        <p:spPr>
          <a:xfrm>
            <a:off x="8978241" y="5425272"/>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52" name="Rectangle 51">
            <a:extLst>
              <a:ext uri="{FF2B5EF4-FFF2-40B4-BE49-F238E27FC236}">
                <a16:creationId xmlns:a16="http://schemas.microsoft.com/office/drawing/2014/main" id="{C78A7AED-F255-C9CC-71EE-8184990BE799}"/>
              </a:ext>
            </a:extLst>
          </p:cNvPr>
          <p:cNvSpPr/>
          <p:nvPr/>
        </p:nvSpPr>
        <p:spPr>
          <a:xfrm>
            <a:off x="8978241" y="5763103"/>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53" name="Rectangle 52">
            <a:extLst>
              <a:ext uri="{FF2B5EF4-FFF2-40B4-BE49-F238E27FC236}">
                <a16:creationId xmlns:a16="http://schemas.microsoft.com/office/drawing/2014/main" id="{C70F5276-C52C-1460-8D16-9E4D8F4D4A05}"/>
              </a:ext>
            </a:extLst>
          </p:cNvPr>
          <p:cNvSpPr/>
          <p:nvPr/>
        </p:nvSpPr>
        <p:spPr>
          <a:xfrm>
            <a:off x="9630616" y="5425272"/>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54" name="Rectangle 53">
            <a:extLst>
              <a:ext uri="{FF2B5EF4-FFF2-40B4-BE49-F238E27FC236}">
                <a16:creationId xmlns:a16="http://schemas.microsoft.com/office/drawing/2014/main" id="{9632B3B7-05F0-B285-C9C7-27CB69CC6144}"/>
              </a:ext>
            </a:extLst>
          </p:cNvPr>
          <p:cNvSpPr/>
          <p:nvPr/>
        </p:nvSpPr>
        <p:spPr>
          <a:xfrm>
            <a:off x="9630616" y="5763103"/>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55" name="Rectangle 54">
            <a:extLst>
              <a:ext uri="{FF2B5EF4-FFF2-40B4-BE49-F238E27FC236}">
                <a16:creationId xmlns:a16="http://schemas.microsoft.com/office/drawing/2014/main" id="{0DD04D37-39AC-DD7A-860C-A3BB653CA7F5}"/>
              </a:ext>
            </a:extLst>
          </p:cNvPr>
          <p:cNvSpPr/>
          <p:nvPr/>
        </p:nvSpPr>
        <p:spPr>
          <a:xfrm>
            <a:off x="8816091" y="4552376"/>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59" name="Rectangle 58">
            <a:extLst>
              <a:ext uri="{FF2B5EF4-FFF2-40B4-BE49-F238E27FC236}">
                <a16:creationId xmlns:a16="http://schemas.microsoft.com/office/drawing/2014/main" id="{FB125910-4C7B-8612-CC62-7161587A99D1}"/>
              </a:ext>
            </a:extLst>
          </p:cNvPr>
          <p:cNvSpPr/>
          <p:nvPr/>
        </p:nvSpPr>
        <p:spPr>
          <a:xfrm>
            <a:off x="2163481" y="160104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60" name="Rectangle 59">
            <a:extLst>
              <a:ext uri="{FF2B5EF4-FFF2-40B4-BE49-F238E27FC236}">
                <a16:creationId xmlns:a16="http://schemas.microsoft.com/office/drawing/2014/main" id="{39A5DF83-66E2-89E3-9651-8D3DDCF039AC}"/>
              </a:ext>
            </a:extLst>
          </p:cNvPr>
          <p:cNvSpPr/>
          <p:nvPr/>
        </p:nvSpPr>
        <p:spPr>
          <a:xfrm>
            <a:off x="2163481" y="193887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61" name="Rectangle 60">
            <a:extLst>
              <a:ext uri="{FF2B5EF4-FFF2-40B4-BE49-F238E27FC236}">
                <a16:creationId xmlns:a16="http://schemas.microsoft.com/office/drawing/2014/main" id="{03EEF4F2-6AF5-A4D7-8FE3-57F7A552B5D1}"/>
              </a:ext>
            </a:extLst>
          </p:cNvPr>
          <p:cNvSpPr/>
          <p:nvPr/>
        </p:nvSpPr>
        <p:spPr>
          <a:xfrm>
            <a:off x="2815856" y="160104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62" name="Rectangle 61">
            <a:extLst>
              <a:ext uri="{FF2B5EF4-FFF2-40B4-BE49-F238E27FC236}">
                <a16:creationId xmlns:a16="http://schemas.microsoft.com/office/drawing/2014/main" id="{16138499-984D-F921-A1B4-A5DE54D205EC}"/>
              </a:ext>
            </a:extLst>
          </p:cNvPr>
          <p:cNvSpPr/>
          <p:nvPr/>
        </p:nvSpPr>
        <p:spPr>
          <a:xfrm>
            <a:off x="2815856" y="193887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63" name="Rectangle 62">
            <a:extLst>
              <a:ext uri="{FF2B5EF4-FFF2-40B4-BE49-F238E27FC236}">
                <a16:creationId xmlns:a16="http://schemas.microsoft.com/office/drawing/2014/main" id="{1F38A597-D3E5-BEF7-C453-05346D71BBDF}"/>
              </a:ext>
            </a:extLst>
          </p:cNvPr>
          <p:cNvSpPr/>
          <p:nvPr/>
        </p:nvSpPr>
        <p:spPr>
          <a:xfrm>
            <a:off x="2163481" y="216744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64" name="Rectangle 63">
            <a:extLst>
              <a:ext uri="{FF2B5EF4-FFF2-40B4-BE49-F238E27FC236}">
                <a16:creationId xmlns:a16="http://schemas.microsoft.com/office/drawing/2014/main" id="{F0C73E38-3505-9E8F-29BA-59F10596EBB9}"/>
              </a:ext>
            </a:extLst>
          </p:cNvPr>
          <p:cNvSpPr/>
          <p:nvPr/>
        </p:nvSpPr>
        <p:spPr>
          <a:xfrm>
            <a:off x="2163481" y="250527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65" name="Rectangle 64">
            <a:extLst>
              <a:ext uri="{FF2B5EF4-FFF2-40B4-BE49-F238E27FC236}">
                <a16:creationId xmlns:a16="http://schemas.microsoft.com/office/drawing/2014/main" id="{1492E51D-CDBA-1CEB-E4E9-6BA5D4A80158}"/>
              </a:ext>
            </a:extLst>
          </p:cNvPr>
          <p:cNvSpPr/>
          <p:nvPr/>
        </p:nvSpPr>
        <p:spPr>
          <a:xfrm>
            <a:off x="2815856" y="216744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66" name="Rectangle 65">
            <a:extLst>
              <a:ext uri="{FF2B5EF4-FFF2-40B4-BE49-F238E27FC236}">
                <a16:creationId xmlns:a16="http://schemas.microsoft.com/office/drawing/2014/main" id="{C08CDA39-BE30-77D6-B500-CB8EB346D314}"/>
              </a:ext>
            </a:extLst>
          </p:cNvPr>
          <p:cNvSpPr/>
          <p:nvPr/>
        </p:nvSpPr>
        <p:spPr>
          <a:xfrm>
            <a:off x="2815856" y="250527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67" name="Rectangle 66">
            <a:extLst>
              <a:ext uri="{FF2B5EF4-FFF2-40B4-BE49-F238E27FC236}">
                <a16:creationId xmlns:a16="http://schemas.microsoft.com/office/drawing/2014/main" id="{9DFC6313-0403-0C3A-7730-16414BB4177D}"/>
              </a:ext>
            </a:extLst>
          </p:cNvPr>
          <p:cNvSpPr/>
          <p:nvPr/>
        </p:nvSpPr>
        <p:spPr>
          <a:xfrm>
            <a:off x="2001331" y="1294551"/>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71" name="Rectangle 70">
            <a:extLst>
              <a:ext uri="{FF2B5EF4-FFF2-40B4-BE49-F238E27FC236}">
                <a16:creationId xmlns:a16="http://schemas.microsoft.com/office/drawing/2014/main" id="{C427DB02-DCF8-F0AE-1F85-8CF5A00D1B8A}"/>
              </a:ext>
            </a:extLst>
          </p:cNvPr>
          <p:cNvSpPr/>
          <p:nvPr/>
        </p:nvSpPr>
        <p:spPr>
          <a:xfrm>
            <a:off x="4197232" y="160104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72" name="Rectangle 71">
            <a:extLst>
              <a:ext uri="{FF2B5EF4-FFF2-40B4-BE49-F238E27FC236}">
                <a16:creationId xmlns:a16="http://schemas.microsoft.com/office/drawing/2014/main" id="{DCD41906-E9FE-C788-62BA-2D0E40FBB4BB}"/>
              </a:ext>
            </a:extLst>
          </p:cNvPr>
          <p:cNvSpPr/>
          <p:nvPr/>
        </p:nvSpPr>
        <p:spPr>
          <a:xfrm>
            <a:off x="4197232" y="193887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73" name="Rectangle 72">
            <a:extLst>
              <a:ext uri="{FF2B5EF4-FFF2-40B4-BE49-F238E27FC236}">
                <a16:creationId xmlns:a16="http://schemas.microsoft.com/office/drawing/2014/main" id="{4AD8EB42-14E6-7A9D-407F-D139F1FA3A98}"/>
              </a:ext>
            </a:extLst>
          </p:cNvPr>
          <p:cNvSpPr/>
          <p:nvPr/>
        </p:nvSpPr>
        <p:spPr>
          <a:xfrm>
            <a:off x="4849607" y="160104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74" name="Rectangle 73">
            <a:extLst>
              <a:ext uri="{FF2B5EF4-FFF2-40B4-BE49-F238E27FC236}">
                <a16:creationId xmlns:a16="http://schemas.microsoft.com/office/drawing/2014/main" id="{6EC405EE-306A-2E3C-53FF-445F08BC943D}"/>
              </a:ext>
            </a:extLst>
          </p:cNvPr>
          <p:cNvSpPr/>
          <p:nvPr/>
        </p:nvSpPr>
        <p:spPr>
          <a:xfrm>
            <a:off x="4849607" y="193887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75" name="Rectangle 74">
            <a:extLst>
              <a:ext uri="{FF2B5EF4-FFF2-40B4-BE49-F238E27FC236}">
                <a16:creationId xmlns:a16="http://schemas.microsoft.com/office/drawing/2014/main" id="{97A18669-C338-8D2A-373D-F243DCFAAEE0}"/>
              </a:ext>
            </a:extLst>
          </p:cNvPr>
          <p:cNvSpPr/>
          <p:nvPr/>
        </p:nvSpPr>
        <p:spPr>
          <a:xfrm>
            <a:off x="4197232" y="216744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76" name="Rectangle 75">
            <a:extLst>
              <a:ext uri="{FF2B5EF4-FFF2-40B4-BE49-F238E27FC236}">
                <a16:creationId xmlns:a16="http://schemas.microsoft.com/office/drawing/2014/main" id="{E159894A-8FED-2EFC-B699-181BDBEA3852}"/>
              </a:ext>
            </a:extLst>
          </p:cNvPr>
          <p:cNvSpPr/>
          <p:nvPr/>
        </p:nvSpPr>
        <p:spPr>
          <a:xfrm>
            <a:off x="4197232" y="250527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77" name="Rectangle 76">
            <a:extLst>
              <a:ext uri="{FF2B5EF4-FFF2-40B4-BE49-F238E27FC236}">
                <a16:creationId xmlns:a16="http://schemas.microsoft.com/office/drawing/2014/main" id="{D4EAF061-69D1-93E9-3939-B309674CB6EF}"/>
              </a:ext>
            </a:extLst>
          </p:cNvPr>
          <p:cNvSpPr/>
          <p:nvPr/>
        </p:nvSpPr>
        <p:spPr>
          <a:xfrm>
            <a:off x="4849607" y="216744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78" name="Rectangle 77">
            <a:extLst>
              <a:ext uri="{FF2B5EF4-FFF2-40B4-BE49-F238E27FC236}">
                <a16:creationId xmlns:a16="http://schemas.microsoft.com/office/drawing/2014/main" id="{F58414CE-FA3B-2A07-3EB9-F26AE5DB95CD}"/>
              </a:ext>
            </a:extLst>
          </p:cNvPr>
          <p:cNvSpPr/>
          <p:nvPr/>
        </p:nvSpPr>
        <p:spPr>
          <a:xfrm>
            <a:off x="4849607" y="250527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79" name="Rectangle 78">
            <a:extLst>
              <a:ext uri="{FF2B5EF4-FFF2-40B4-BE49-F238E27FC236}">
                <a16:creationId xmlns:a16="http://schemas.microsoft.com/office/drawing/2014/main" id="{ABC0B1F2-542E-5360-EA81-8295AC990637}"/>
              </a:ext>
            </a:extLst>
          </p:cNvPr>
          <p:cNvSpPr/>
          <p:nvPr/>
        </p:nvSpPr>
        <p:spPr>
          <a:xfrm>
            <a:off x="4035082" y="1294551"/>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83" name="Rectangle 82">
            <a:extLst>
              <a:ext uri="{FF2B5EF4-FFF2-40B4-BE49-F238E27FC236}">
                <a16:creationId xmlns:a16="http://schemas.microsoft.com/office/drawing/2014/main" id="{17F3C311-87E5-7DDD-0421-FA3A20AC7165}"/>
              </a:ext>
            </a:extLst>
          </p:cNvPr>
          <p:cNvSpPr/>
          <p:nvPr/>
        </p:nvSpPr>
        <p:spPr>
          <a:xfrm>
            <a:off x="6203274" y="160104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84" name="Rectangle 83">
            <a:extLst>
              <a:ext uri="{FF2B5EF4-FFF2-40B4-BE49-F238E27FC236}">
                <a16:creationId xmlns:a16="http://schemas.microsoft.com/office/drawing/2014/main" id="{4EF15718-CFBD-892D-4E1F-2D042A7AC7AB}"/>
              </a:ext>
            </a:extLst>
          </p:cNvPr>
          <p:cNvSpPr/>
          <p:nvPr/>
        </p:nvSpPr>
        <p:spPr>
          <a:xfrm>
            <a:off x="6203274" y="193887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85" name="Rectangle 84">
            <a:extLst>
              <a:ext uri="{FF2B5EF4-FFF2-40B4-BE49-F238E27FC236}">
                <a16:creationId xmlns:a16="http://schemas.microsoft.com/office/drawing/2014/main" id="{51ABE629-D677-905A-5775-85775BD0146F}"/>
              </a:ext>
            </a:extLst>
          </p:cNvPr>
          <p:cNvSpPr/>
          <p:nvPr/>
        </p:nvSpPr>
        <p:spPr>
          <a:xfrm>
            <a:off x="6855649" y="1601040"/>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86" name="Rectangle 85">
            <a:extLst>
              <a:ext uri="{FF2B5EF4-FFF2-40B4-BE49-F238E27FC236}">
                <a16:creationId xmlns:a16="http://schemas.microsoft.com/office/drawing/2014/main" id="{9E1C1FEE-DC47-9E31-D3FA-44E57564DEDB}"/>
              </a:ext>
            </a:extLst>
          </p:cNvPr>
          <p:cNvSpPr/>
          <p:nvPr/>
        </p:nvSpPr>
        <p:spPr>
          <a:xfrm>
            <a:off x="6855649" y="1938871"/>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87" name="Rectangle 86">
            <a:extLst>
              <a:ext uri="{FF2B5EF4-FFF2-40B4-BE49-F238E27FC236}">
                <a16:creationId xmlns:a16="http://schemas.microsoft.com/office/drawing/2014/main" id="{5B917B34-0567-1E90-3A39-E8F255989D83}"/>
              </a:ext>
            </a:extLst>
          </p:cNvPr>
          <p:cNvSpPr/>
          <p:nvPr/>
        </p:nvSpPr>
        <p:spPr>
          <a:xfrm>
            <a:off x="6203274" y="216744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88" name="Rectangle 87">
            <a:extLst>
              <a:ext uri="{FF2B5EF4-FFF2-40B4-BE49-F238E27FC236}">
                <a16:creationId xmlns:a16="http://schemas.microsoft.com/office/drawing/2014/main" id="{357998FA-3531-44A4-4EDE-83E8FEA66BDD}"/>
              </a:ext>
            </a:extLst>
          </p:cNvPr>
          <p:cNvSpPr/>
          <p:nvPr/>
        </p:nvSpPr>
        <p:spPr>
          <a:xfrm>
            <a:off x="6203274" y="250527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89" name="Rectangle 88">
            <a:extLst>
              <a:ext uri="{FF2B5EF4-FFF2-40B4-BE49-F238E27FC236}">
                <a16:creationId xmlns:a16="http://schemas.microsoft.com/office/drawing/2014/main" id="{4E60EF2D-E791-14A3-3F02-79C79B6B63CB}"/>
              </a:ext>
            </a:extLst>
          </p:cNvPr>
          <p:cNvSpPr/>
          <p:nvPr/>
        </p:nvSpPr>
        <p:spPr>
          <a:xfrm>
            <a:off x="6855649" y="2167447"/>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90" name="Rectangle 89">
            <a:extLst>
              <a:ext uri="{FF2B5EF4-FFF2-40B4-BE49-F238E27FC236}">
                <a16:creationId xmlns:a16="http://schemas.microsoft.com/office/drawing/2014/main" id="{4D599C1C-559A-F6E4-2CF1-0458272DF961}"/>
              </a:ext>
            </a:extLst>
          </p:cNvPr>
          <p:cNvSpPr/>
          <p:nvPr/>
        </p:nvSpPr>
        <p:spPr>
          <a:xfrm>
            <a:off x="6855649" y="2505278"/>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91" name="Rectangle 90">
            <a:extLst>
              <a:ext uri="{FF2B5EF4-FFF2-40B4-BE49-F238E27FC236}">
                <a16:creationId xmlns:a16="http://schemas.microsoft.com/office/drawing/2014/main" id="{453012FD-76EC-198C-1373-1B6D218835AB}"/>
              </a:ext>
            </a:extLst>
          </p:cNvPr>
          <p:cNvSpPr/>
          <p:nvPr/>
        </p:nvSpPr>
        <p:spPr>
          <a:xfrm>
            <a:off x="6041124" y="1294551"/>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95" name="Rectangle 94">
            <a:extLst>
              <a:ext uri="{FF2B5EF4-FFF2-40B4-BE49-F238E27FC236}">
                <a16:creationId xmlns:a16="http://schemas.microsoft.com/office/drawing/2014/main" id="{B2D5349E-8297-433A-A070-7A93D309FDA4}"/>
              </a:ext>
            </a:extLst>
          </p:cNvPr>
          <p:cNvSpPr/>
          <p:nvPr/>
        </p:nvSpPr>
        <p:spPr>
          <a:xfrm>
            <a:off x="8978241" y="1614895"/>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96" name="Rectangle 95">
            <a:extLst>
              <a:ext uri="{FF2B5EF4-FFF2-40B4-BE49-F238E27FC236}">
                <a16:creationId xmlns:a16="http://schemas.microsoft.com/office/drawing/2014/main" id="{82209C28-825E-2C13-F1B3-FE3C161C0620}"/>
              </a:ext>
            </a:extLst>
          </p:cNvPr>
          <p:cNvSpPr/>
          <p:nvPr/>
        </p:nvSpPr>
        <p:spPr>
          <a:xfrm>
            <a:off x="8978241" y="1952726"/>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97" name="Rectangle 96">
            <a:extLst>
              <a:ext uri="{FF2B5EF4-FFF2-40B4-BE49-F238E27FC236}">
                <a16:creationId xmlns:a16="http://schemas.microsoft.com/office/drawing/2014/main" id="{B1EF442F-248E-0329-9D6F-0E3D885DAB98}"/>
              </a:ext>
            </a:extLst>
          </p:cNvPr>
          <p:cNvSpPr/>
          <p:nvPr/>
        </p:nvSpPr>
        <p:spPr>
          <a:xfrm>
            <a:off x="9630616" y="1614895"/>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98" name="Rectangle 97">
            <a:extLst>
              <a:ext uri="{FF2B5EF4-FFF2-40B4-BE49-F238E27FC236}">
                <a16:creationId xmlns:a16="http://schemas.microsoft.com/office/drawing/2014/main" id="{47AA71DF-4405-E15F-D74F-103A98690751}"/>
              </a:ext>
            </a:extLst>
          </p:cNvPr>
          <p:cNvSpPr/>
          <p:nvPr/>
        </p:nvSpPr>
        <p:spPr>
          <a:xfrm>
            <a:off x="9630616" y="1952726"/>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99" name="Rectangle 98">
            <a:extLst>
              <a:ext uri="{FF2B5EF4-FFF2-40B4-BE49-F238E27FC236}">
                <a16:creationId xmlns:a16="http://schemas.microsoft.com/office/drawing/2014/main" id="{93A00785-829B-20C0-1DAF-A9E32E6BA882}"/>
              </a:ext>
            </a:extLst>
          </p:cNvPr>
          <p:cNvSpPr/>
          <p:nvPr/>
        </p:nvSpPr>
        <p:spPr>
          <a:xfrm>
            <a:off x="8978241" y="2181302"/>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100" name="Rectangle 99">
            <a:extLst>
              <a:ext uri="{FF2B5EF4-FFF2-40B4-BE49-F238E27FC236}">
                <a16:creationId xmlns:a16="http://schemas.microsoft.com/office/drawing/2014/main" id="{03D5E443-F012-1D85-491A-23314C99FF8B}"/>
              </a:ext>
            </a:extLst>
          </p:cNvPr>
          <p:cNvSpPr/>
          <p:nvPr/>
        </p:nvSpPr>
        <p:spPr>
          <a:xfrm>
            <a:off x="8978241" y="2519133"/>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101" name="Rectangle 100">
            <a:extLst>
              <a:ext uri="{FF2B5EF4-FFF2-40B4-BE49-F238E27FC236}">
                <a16:creationId xmlns:a16="http://schemas.microsoft.com/office/drawing/2014/main" id="{19AD8B9F-FF79-8F65-E33E-B9908D530675}"/>
              </a:ext>
            </a:extLst>
          </p:cNvPr>
          <p:cNvSpPr/>
          <p:nvPr/>
        </p:nvSpPr>
        <p:spPr>
          <a:xfrm>
            <a:off x="9630616" y="2181302"/>
            <a:ext cx="523648" cy="337831"/>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DRAM Bank</a:t>
            </a:r>
          </a:p>
        </p:txBody>
      </p:sp>
      <p:sp>
        <p:nvSpPr>
          <p:cNvPr id="102" name="Rectangle 101">
            <a:extLst>
              <a:ext uri="{FF2B5EF4-FFF2-40B4-BE49-F238E27FC236}">
                <a16:creationId xmlns:a16="http://schemas.microsoft.com/office/drawing/2014/main" id="{22D54EFD-E2FB-A3E8-3B22-5646BC6FC496}"/>
              </a:ext>
            </a:extLst>
          </p:cNvPr>
          <p:cNvSpPr/>
          <p:nvPr/>
        </p:nvSpPr>
        <p:spPr>
          <a:xfrm>
            <a:off x="9630616" y="2519133"/>
            <a:ext cx="523648" cy="12497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PU</a:t>
            </a:r>
          </a:p>
        </p:txBody>
      </p:sp>
      <p:sp>
        <p:nvSpPr>
          <p:cNvPr id="103" name="Rectangle 102">
            <a:extLst>
              <a:ext uri="{FF2B5EF4-FFF2-40B4-BE49-F238E27FC236}">
                <a16:creationId xmlns:a16="http://schemas.microsoft.com/office/drawing/2014/main" id="{F5828A3F-F7EC-A7DA-050F-79449E0D3FD0}"/>
              </a:ext>
            </a:extLst>
          </p:cNvPr>
          <p:cNvSpPr/>
          <p:nvPr/>
        </p:nvSpPr>
        <p:spPr>
          <a:xfrm>
            <a:off x="8816091" y="1308406"/>
            <a:ext cx="1510145" cy="14536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solidFill>
                <a:schemeClr val="tx1"/>
              </a:solidFill>
              <a:latin typeface="Calibri" panose="020F0502020204030204" pitchFamily="34" charset="0"/>
              <a:cs typeface="Calibri" panose="020F0502020204030204" pitchFamily="34" charset="0"/>
            </a:endParaRPr>
          </a:p>
          <a:p>
            <a:pPr algn="ctr"/>
            <a:endParaRPr lang="en-US" sz="1000" dirty="0"/>
          </a:p>
        </p:txBody>
      </p:sp>
      <p:sp>
        <p:nvSpPr>
          <p:cNvPr id="104" name="TextBox 103">
            <a:extLst>
              <a:ext uri="{FF2B5EF4-FFF2-40B4-BE49-F238E27FC236}">
                <a16:creationId xmlns:a16="http://schemas.microsoft.com/office/drawing/2014/main" id="{CBA54E1D-41B9-0685-D2EC-260B0993C096}"/>
              </a:ext>
            </a:extLst>
          </p:cNvPr>
          <p:cNvSpPr txBox="1"/>
          <p:nvPr/>
        </p:nvSpPr>
        <p:spPr>
          <a:xfrm>
            <a:off x="7949688" y="1769955"/>
            <a:ext cx="519694" cy="584775"/>
          </a:xfrm>
          <a:prstGeom prst="rect">
            <a:avLst/>
          </a:prstGeom>
          <a:noFill/>
        </p:spPr>
        <p:txBody>
          <a:bodyPr wrap="none" rtlCol="0">
            <a:spAutoFit/>
          </a:bodyPr>
          <a:lstStyle/>
          <a:p>
            <a:r>
              <a:rPr lang="en-US" sz="3200" dirty="0"/>
              <a:t>…</a:t>
            </a:r>
          </a:p>
        </p:txBody>
      </p:sp>
      <p:sp>
        <p:nvSpPr>
          <p:cNvPr id="105" name="TextBox 104">
            <a:extLst>
              <a:ext uri="{FF2B5EF4-FFF2-40B4-BE49-F238E27FC236}">
                <a16:creationId xmlns:a16="http://schemas.microsoft.com/office/drawing/2014/main" id="{0D52289F-6110-A75D-78C7-CFE7C5820BD8}"/>
              </a:ext>
            </a:extLst>
          </p:cNvPr>
          <p:cNvSpPr txBox="1"/>
          <p:nvPr/>
        </p:nvSpPr>
        <p:spPr>
          <a:xfrm>
            <a:off x="7949688" y="4966793"/>
            <a:ext cx="519694" cy="584775"/>
          </a:xfrm>
          <a:prstGeom prst="rect">
            <a:avLst/>
          </a:prstGeom>
          <a:noFill/>
        </p:spPr>
        <p:txBody>
          <a:bodyPr wrap="none" rtlCol="0">
            <a:spAutoFit/>
          </a:bodyPr>
          <a:lstStyle/>
          <a:p>
            <a:r>
              <a:rPr lang="en-US" sz="3200" dirty="0"/>
              <a:t>…</a:t>
            </a:r>
          </a:p>
        </p:txBody>
      </p:sp>
      <p:cxnSp>
        <p:nvCxnSpPr>
          <p:cNvPr id="108" name="Straight Connector 107">
            <a:extLst>
              <a:ext uri="{FF2B5EF4-FFF2-40B4-BE49-F238E27FC236}">
                <a16:creationId xmlns:a16="http://schemas.microsoft.com/office/drawing/2014/main" id="{9ED96E1A-EE89-724A-1753-953AB3BC99B8}"/>
              </a:ext>
            </a:extLst>
          </p:cNvPr>
          <p:cNvCxnSpPr>
            <a:cxnSpLocks/>
            <a:endCxn id="14" idx="0"/>
          </p:cNvCxnSpPr>
          <p:nvPr/>
        </p:nvCxnSpPr>
        <p:spPr>
          <a:xfrm>
            <a:off x="2756404" y="4083926"/>
            <a:ext cx="0" cy="454595"/>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04E6F297-8589-8246-9545-C7ACF6159489}"/>
              </a:ext>
            </a:extLst>
          </p:cNvPr>
          <p:cNvCxnSpPr>
            <a:cxnSpLocks/>
            <a:endCxn id="31" idx="0"/>
          </p:cNvCxnSpPr>
          <p:nvPr/>
        </p:nvCxnSpPr>
        <p:spPr>
          <a:xfrm>
            <a:off x="4790155" y="4070071"/>
            <a:ext cx="0" cy="46845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5C2FE2B-D616-24FB-7C47-6DABC652764D}"/>
              </a:ext>
            </a:extLst>
          </p:cNvPr>
          <p:cNvCxnSpPr>
            <a:cxnSpLocks/>
            <a:stCxn id="91" idx="2"/>
          </p:cNvCxnSpPr>
          <p:nvPr/>
        </p:nvCxnSpPr>
        <p:spPr>
          <a:xfrm>
            <a:off x="6796197" y="2748229"/>
            <a:ext cx="0" cy="45908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AAB6A8AC-1581-7C6B-1745-CAAA4DF7D133}"/>
              </a:ext>
            </a:extLst>
          </p:cNvPr>
          <p:cNvCxnSpPr>
            <a:cxnSpLocks/>
            <a:stCxn id="103" idx="2"/>
          </p:cNvCxnSpPr>
          <p:nvPr/>
        </p:nvCxnSpPr>
        <p:spPr>
          <a:xfrm>
            <a:off x="9571164" y="2762084"/>
            <a:ext cx="0" cy="445225"/>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EC78E62D-6F80-9814-27FD-3FA4854BF316}"/>
              </a:ext>
            </a:extLst>
          </p:cNvPr>
          <p:cNvCxnSpPr>
            <a:cxnSpLocks/>
            <a:endCxn id="43" idx="0"/>
          </p:cNvCxnSpPr>
          <p:nvPr/>
        </p:nvCxnSpPr>
        <p:spPr>
          <a:xfrm>
            <a:off x="6796196" y="4070071"/>
            <a:ext cx="1" cy="46845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7A99F56C-EB1C-C582-00E6-3B228FABECD5}"/>
              </a:ext>
            </a:extLst>
          </p:cNvPr>
          <p:cNvCxnSpPr>
            <a:cxnSpLocks/>
            <a:endCxn id="31" idx="0"/>
          </p:cNvCxnSpPr>
          <p:nvPr/>
        </p:nvCxnSpPr>
        <p:spPr>
          <a:xfrm>
            <a:off x="4790155" y="4083926"/>
            <a:ext cx="0" cy="454595"/>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9286DFFC-6EEE-BBD8-92BE-2F5C2B821B42}"/>
              </a:ext>
            </a:extLst>
          </p:cNvPr>
          <p:cNvCxnSpPr>
            <a:cxnSpLocks/>
            <a:endCxn id="55" idx="0"/>
          </p:cNvCxnSpPr>
          <p:nvPr/>
        </p:nvCxnSpPr>
        <p:spPr>
          <a:xfrm>
            <a:off x="9571164" y="4083926"/>
            <a:ext cx="0" cy="46845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00A3A005-D3AE-6ACA-C0E5-2BB9B16E7404}"/>
              </a:ext>
            </a:extLst>
          </p:cNvPr>
          <p:cNvCxnSpPr>
            <a:cxnSpLocks/>
            <a:stCxn id="79" idx="2"/>
          </p:cNvCxnSpPr>
          <p:nvPr/>
        </p:nvCxnSpPr>
        <p:spPr>
          <a:xfrm flipH="1">
            <a:off x="4790154" y="2748229"/>
            <a:ext cx="1" cy="454595"/>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59ECD1B8-A63C-3F9B-2085-836440485B41}"/>
              </a:ext>
            </a:extLst>
          </p:cNvPr>
          <p:cNvCxnSpPr>
            <a:cxnSpLocks/>
            <a:stCxn id="67" idx="2"/>
          </p:cNvCxnSpPr>
          <p:nvPr/>
        </p:nvCxnSpPr>
        <p:spPr>
          <a:xfrm flipH="1">
            <a:off x="2756403" y="2748229"/>
            <a:ext cx="1" cy="454595"/>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62" name="Rectangle 161">
            <a:extLst>
              <a:ext uri="{FF2B5EF4-FFF2-40B4-BE49-F238E27FC236}">
                <a16:creationId xmlns:a16="http://schemas.microsoft.com/office/drawing/2014/main" id="{F1CF9D40-CB84-EE1C-FE13-9094FD8771ED}"/>
              </a:ext>
            </a:extLst>
          </p:cNvPr>
          <p:cNvSpPr/>
          <p:nvPr/>
        </p:nvSpPr>
        <p:spPr>
          <a:xfrm>
            <a:off x="2163481" y="3207309"/>
            <a:ext cx="7990783" cy="876617"/>
          </a:xfrm>
          <a:prstGeom prst="rect">
            <a:avLst/>
          </a:prstGeom>
          <a:solidFill>
            <a:schemeClr val="tx2">
              <a:lumMod val="90000"/>
              <a:lumOff val="10000"/>
              <a:alpha val="903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Scalable CXL Interconnect</a:t>
            </a:r>
          </a:p>
        </p:txBody>
      </p:sp>
      <p:sp>
        <p:nvSpPr>
          <p:cNvPr id="44" name="TextBox 43">
            <a:extLst>
              <a:ext uri="{FF2B5EF4-FFF2-40B4-BE49-F238E27FC236}">
                <a16:creationId xmlns:a16="http://schemas.microsoft.com/office/drawing/2014/main" id="{B9B0A041-27E9-69D9-6FAB-47514A358E78}"/>
              </a:ext>
            </a:extLst>
          </p:cNvPr>
          <p:cNvSpPr txBox="1"/>
          <p:nvPr/>
        </p:nvSpPr>
        <p:spPr>
          <a:xfrm>
            <a:off x="7892896" y="4739634"/>
            <a:ext cx="651140" cy="461665"/>
          </a:xfrm>
          <a:prstGeom prst="rect">
            <a:avLst/>
          </a:prstGeom>
          <a:noFill/>
        </p:spPr>
        <p:txBody>
          <a:bodyPr wrap="none" rtlCol="0">
            <a:spAutoFit/>
          </a:bodyPr>
          <a:lstStyle/>
          <a:p>
            <a:r>
              <a:rPr lang="en-US" sz="2400" dirty="0"/>
              <a:t>32x</a:t>
            </a:r>
          </a:p>
        </p:txBody>
      </p:sp>
    </p:spTree>
    <p:extLst>
      <p:ext uri="{BB962C8B-B14F-4D97-AF65-F5344CB8AC3E}">
        <p14:creationId xmlns:p14="http://schemas.microsoft.com/office/powerpoint/2010/main" val="3940368522"/>
      </p:ext>
    </p:extLst>
  </p:cSld>
  <p:clrMapOvr>
    <a:masterClrMapping/>
  </p:clrMapOvr>
  <mc:AlternateContent xmlns:mc="http://schemas.openxmlformats.org/markup-compatibility/2006" xmlns:p14="http://schemas.microsoft.com/office/powerpoint/2010/main">
    <mc:Choice Requires="p14">
      <p:transition spd="slow" p14:dur="2000" advTm="32533"/>
    </mc:Choice>
    <mc:Fallback xmlns="">
      <p:transition spd="slow" advTm="3253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37BF-C909-185A-D779-F5CA8FE4D0F3}"/>
              </a:ext>
            </a:extLst>
          </p:cNvPr>
          <p:cNvSpPr>
            <a:spLocks noGrp="1"/>
          </p:cNvSpPr>
          <p:nvPr>
            <p:ph type="ctrTitle"/>
          </p:nvPr>
        </p:nvSpPr>
        <p:spPr/>
        <p:txBody>
          <a:bodyPr/>
          <a:lstStyle/>
          <a:p>
            <a:r>
              <a:rPr lang="en-US" dirty="0"/>
              <a:t>CENT Architecture</a:t>
            </a:r>
          </a:p>
        </p:txBody>
      </p:sp>
      <p:sp>
        <p:nvSpPr>
          <p:cNvPr id="4" name="Slide Number Placeholder 3">
            <a:extLst>
              <a:ext uri="{FF2B5EF4-FFF2-40B4-BE49-F238E27FC236}">
                <a16:creationId xmlns:a16="http://schemas.microsoft.com/office/drawing/2014/main" id="{A8A0543A-F34B-CF0A-C70A-3026124D4084}"/>
              </a:ext>
            </a:extLst>
          </p:cNvPr>
          <p:cNvSpPr>
            <a:spLocks noGrp="1"/>
          </p:cNvSpPr>
          <p:nvPr>
            <p:ph type="sldNum" sz="quarter" idx="12"/>
          </p:nvPr>
        </p:nvSpPr>
        <p:spPr/>
        <p:txBody>
          <a:bodyPr/>
          <a:lstStyle/>
          <a:p>
            <a:fld id="{3952D4CC-587A-3641-AB30-393082F8BA24}" type="slidenum">
              <a:rPr lang="en-US" smtClean="0"/>
              <a:pPr/>
              <a:t>15</a:t>
            </a:fld>
            <a:endParaRPr lang="en-US"/>
          </a:p>
        </p:txBody>
      </p:sp>
      <p:sp>
        <p:nvSpPr>
          <p:cNvPr id="8" name="Rectangle 7">
            <a:extLst>
              <a:ext uri="{FF2B5EF4-FFF2-40B4-BE49-F238E27FC236}">
                <a16:creationId xmlns:a16="http://schemas.microsoft.com/office/drawing/2014/main" id="{D766B50A-26EF-033D-1E28-54E446CA363E}"/>
              </a:ext>
            </a:extLst>
          </p:cNvPr>
          <p:cNvSpPr/>
          <p:nvPr/>
        </p:nvSpPr>
        <p:spPr>
          <a:xfrm>
            <a:off x="2172676" y="2073274"/>
            <a:ext cx="5083623" cy="3226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53C9921-18B2-0D54-3661-07C839D2E278}"/>
              </a:ext>
            </a:extLst>
          </p:cNvPr>
          <p:cNvSpPr txBox="1"/>
          <p:nvPr/>
        </p:nvSpPr>
        <p:spPr>
          <a:xfrm>
            <a:off x="2407572" y="2169533"/>
            <a:ext cx="1050198" cy="455933"/>
          </a:xfrm>
          <a:prstGeom prst="rect">
            <a:avLst/>
          </a:prstGeom>
          <a:noFill/>
        </p:spPr>
        <p:txBody>
          <a:bodyPr wrap="none" rtlCol="0">
            <a:spAutoFit/>
          </a:bodyPr>
          <a:lstStyle/>
          <a:p>
            <a:pPr algn="ctr"/>
            <a:r>
              <a:rPr lang="en-US" sz="3200" b="1" dirty="0">
                <a:latin typeface="Times New Roman" panose="02020603050405020304" pitchFamily="18" charset="0"/>
                <a:cs typeface="Times New Roman" panose="02020603050405020304" pitchFamily="18" charset="0"/>
              </a:rPr>
              <a:t>CENT</a:t>
            </a:r>
          </a:p>
        </p:txBody>
      </p:sp>
      <p:sp>
        <p:nvSpPr>
          <p:cNvPr id="10" name="Rectangle 9">
            <a:extLst>
              <a:ext uri="{FF2B5EF4-FFF2-40B4-BE49-F238E27FC236}">
                <a16:creationId xmlns:a16="http://schemas.microsoft.com/office/drawing/2014/main" id="{364FAE73-5A30-C645-5397-BCC93C9C575B}"/>
              </a:ext>
            </a:extLst>
          </p:cNvPr>
          <p:cNvSpPr/>
          <p:nvPr/>
        </p:nvSpPr>
        <p:spPr>
          <a:xfrm>
            <a:off x="4015487" y="2261206"/>
            <a:ext cx="1942120" cy="5984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A094D7C-5EF8-6351-99E5-ACFD6D87EA26}"/>
              </a:ext>
            </a:extLst>
          </p:cNvPr>
          <p:cNvSpPr txBox="1"/>
          <p:nvPr/>
        </p:nvSpPr>
        <p:spPr>
          <a:xfrm>
            <a:off x="4192503" y="2302203"/>
            <a:ext cx="1571666" cy="35994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Host CPU</a:t>
            </a:r>
          </a:p>
        </p:txBody>
      </p:sp>
      <p:cxnSp>
        <p:nvCxnSpPr>
          <p:cNvPr id="12" name="Straight Connector 11">
            <a:extLst>
              <a:ext uri="{FF2B5EF4-FFF2-40B4-BE49-F238E27FC236}">
                <a16:creationId xmlns:a16="http://schemas.microsoft.com/office/drawing/2014/main" id="{C9226320-B609-3C11-8F7D-B116B1707736}"/>
              </a:ext>
            </a:extLst>
          </p:cNvPr>
          <p:cNvCxnSpPr>
            <a:cxnSpLocks/>
            <a:stCxn id="10" idx="2"/>
            <a:endCxn id="13" idx="0"/>
          </p:cNvCxnSpPr>
          <p:nvPr/>
        </p:nvCxnSpPr>
        <p:spPr>
          <a:xfrm flipH="1">
            <a:off x="4983667" y="2859671"/>
            <a:ext cx="2882" cy="318923"/>
          </a:xfrm>
          <a:prstGeom prst="line">
            <a:avLst/>
          </a:prstGeom>
          <a:ln w="19050">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9E6CC2CB-71DD-6D4B-A3AE-ADF3F8464FE3}"/>
              </a:ext>
            </a:extLst>
          </p:cNvPr>
          <p:cNvSpPr/>
          <p:nvPr/>
        </p:nvSpPr>
        <p:spPr>
          <a:xfrm>
            <a:off x="4308483" y="3178583"/>
            <a:ext cx="1350365" cy="6686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23AC31B-0D41-71E5-AC9A-060B1B457E1C}"/>
              </a:ext>
            </a:extLst>
          </p:cNvPr>
          <p:cNvCxnSpPr>
            <a:cxnSpLocks/>
          </p:cNvCxnSpPr>
          <p:nvPr/>
        </p:nvCxnSpPr>
        <p:spPr>
          <a:xfrm>
            <a:off x="4753237" y="3309985"/>
            <a:ext cx="476610" cy="409384"/>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879A66F-6D06-96E9-6795-0CA711306B29}"/>
              </a:ext>
            </a:extLst>
          </p:cNvPr>
          <p:cNvCxnSpPr>
            <a:cxnSpLocks/>
          </p:cNvCxnSpPr>
          <p:nvPr/>
        </p:nvCxnSpPr>
        <p:spPr>
          <a:xfrm flipH="1">
            <a:off x="4753237" y="3324679"/>
            <a:ext cx="450179" cy="397753"/>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63B1D7FC-5354-233A-D1C5-FFB336B8AB4A}"/>
              </a:ext>
            </a:extLst>
          </p:cNvPr>
          <p:cNvCxnSpPr>
            <a:cxnSpLocks/>
          </p:cNvCxnSpPr>
          <p:nvPr/>
        </p:nvCxnSpPr>
        <p:spPr>
          <a:xfrm flipH="1">
            <a:off x="4424162" y="3716452"/>
            <a:ext cx="33699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EC1EE4A9-1912-288E-90BE-FAF07BA8C2DD}"/>
              </a:ext>
            </a:extLst>
          </p:cNvPr>
          <p:cNvCxnSpPr>
            <a:cxnSpLocks/>
          </p:cNvCxnSpPr>
          <p:nvPr/>
        </p:nvCxnSpPr>
        <p:spPr>
          <a:xfrm flipH="1">
            <a:off x="4432256" y="3318255"/>
            <a:ext cx="322895"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DB04B7AC-6A73-8180-E087-F2AA54842EF0}"/>
              </a:ext>
            </a:extLst>
          </p:cNvPr>
          <p:cNvCxnSpPr>
            <a:cxnSpLocks/>
          </p:cNvCxnSpPr>
          <p:nvPr/>
        </p:nvCxnSpPr>
        <p:spPr>
          <a:xfrm flipH="1">
            <a:off x="5226790" y="3722368"/>
            <a:ext cx="315959"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584EE734-7699-8472-A997-BCC175A7504F}"/>
              </a:ext>
            </a:extLst>
          </p:cNvPr>
          <p:cNvCxnSpPr>
            <a:cxnSpLocks/>
          </p:cNvCxnSpPr>
          <p:nvPr/>
        </p:nvCxnSpPr>
        <p:spPr>
          <a:xfrm flipH="1">
            <a:off x="5203448" y="3318255"/>
            <a:ext cx="339363" cy="0"/>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973189AA-C4C4-E919-36C0-CFC13D04184C}"/>
              </a:ext>
            </a:extLst>
          </p:cNvPr>
          <p:cNvSpPr txBox="1"/>
          <p:nvPr/>
        </p:nvSpPr>
        <p:spPr>
          <a:xfrm>
            <a:off x="2307963" y="3228433"/>
            <a:ext cx="2096569" cy="359948"/>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CXL Switch</a:t>
            </a:r>
          </a:p>
        </p:txBody>
      </p:sp>
      <p:sp>
        <p:nvSpPr>
          <p:cNvPr id="21" name="Rectangle 20">
            <a:extLst>
              <a:ext uri="{FF2B5EF4-FFF2-40B4-BE49-F238E27FC236}">
                <a16:creationId xmlns:a16="http://schemas.microsoft.com/office/drawing/2014/main" id="{3015BC8C-ACF5-0D42-B34F-3592C4104828}"/>
              </a:ext>
            </a:extLst>
          </p:cNvPr>
          <p:cNvSpPr/>
          <p:nvPr/>
        </p:nvSpPr>
        <p:spPr>
          <a:xfrm>
            <a:off x="2412880" y="4225439"/>
            <a:ext cx="1241741" cy="9007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400" dirty="0">
                <a:solidFill>
                  <a:schemeClr val="tx1"/>
                </a:solidFill>
                <a:latin typeface="Times New Roman" panose="02020603050405020304" pitchFamily="18" charset="0"/>
                <a:cs typeface="Times New Roman" panose="02020603050405020304" pitchFamily="18" charset="0"/>
              </a:rPr>
              <a:t>CXL Device </a:t>
            </a:r>
          </a:p>
        </p:txBody>
      </p:sp>
      <p:sp>
        <p:nvSpPr>
          <p:cNvPr id="22" name="TextBox 21">
            <a:extLst>
              <a:ext uri="{FF2B5EF4-FFF2-40B4-BE49-F238E27FC236}">
                <a16:creationId xmlns:a16="http://schemas.microsoft.com/office/drawing/2014/main" id="{AD44FE50-A310-8DD2-698D-95378323601D}"/>
              </a:ext>
            </a:extLst>
          </p:cNvPr>
          <p:cNvSpPr txBox="1"/>
          <p:nvPr/>
        </p:nvSpPr>
        <p:spPr>
          <a:xfrm>
            <a:off x="5104497" y="4526500"/>
            <a:ext cx="625334" cy="45593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p>
        </p:txBody>
      </p:sp>
      <p:cxnSp>
        <p:nvCxnSpPr>
          <p:cNvPr id="23" name="Straight Connector 22">
            <a:extLst>
              <a:ext uri="{FF2B5EF4-FFF2-40B4-BE49-F238E27FC236}">
                <a16:creationId xmlns:a16="http://schemas.microsoft.com/office/drawing/2014/main" id="{00B25EB3-60D9-B627-D1B7-A574DCDA6A05}"/>
              </a:ext>
            </a:extLst>
          </p:cNvPr>
          <p:cNvCxnSpPr>
            <a:cxnSpLocks/>
            <a:stCxn id="21" idx="0"/>
          </p:cNvCxnSpPr>
          <p:nvPr/>
        </p:nvCxnSpPr>
        <p:spPr>
          <a:xfrm flipV="1">
            <a:off x="3033750" y="3878560"/>
            <a:ext cx="1287617" cy="346879"/>
          </a:xfrm>
          <a:prstGeom prst="line">
            <a:avLst/>
          </a:prstGeom>
          <a:ln w="19050">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4BF783B0-ED04-7389-94F4-816EA2B4DE4E}"/>
              </a:ext>
            </a:extLst>
          </p:cNvPr>
          <p:cNvSpPr/>
          <p:nvPr/>
        </p:nvSpPr>
        <p:spPr>
          <a:xfrm>
            <a:off x="3853440" y="4225439"/>
            <a:ext cx="1241739" cy="9007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400" dirty="0">
                <a:solidFill>
                  <a:schemeClr val="tx1"/>
                </a:solidFill>
                <a:latin typeface="Times New Roman" panose="02020603050405020304" pitchFamily="18" charset="0"/>
                <a:cs typeface="Times New Roman" panose="02020603050405020304" pitchFamily="18" charset="0"/>
              </a:rPr>
              <a:t>CXL Device </a:t>
            </a:r>
          </a:p>
        </p:txBody>
      </p:sp>
      <p:cxnSp>
        <p:nvCxnSpPr>
          <p:cNvPr id="27" name="Straight Connector 26">
            <a:extLst>
              <a:ext uri="{FF2B5EF4-FFF2-40B4-BE49-F238E27FC236}">
                <a16:creationId xmlns:a16="http://schemas.microsoft.com/office/drawing/2014/main" id="{6558F169-AE9E-0D66-2052-9B5E810D741F}"/>
              </a:ext>
            </a:extLst>
          </p:cNvPr>
          <p:cNvCxnSpPr>
            <a:cxnSpLocks/>
            <a:stCxn id="26" idx="0"/>
            <a:endCxn id="13" idx="2"/>
          </p:cNvCxnSpPr>
          <p:nvPr/>
        </p:nvCxnSpPr>
        <p:spPr>
          <a:xfrm flipV="1">
            <a:off x="4474311" y="3847257"/>
            <a:ext cx="509356" cy="378181"/>
          </a:xfrm>
          <a:prstGeom prst="line">
            <a:avLst/>
          </a:prstGeom>
          <a:ln w="19050">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DD96BF21-04B0-89D7-68F7-CBF60BB5FFE0}"/>
              </a:ext>
            </a:extLst>
          </p:cNvPr>
          <p:cNvSpPr/>
          <p:nvPr/>
        </p:nvSpPr>
        <p:spPr>
          <a:xfrm>
            <a:off x="5759541" y="4205298"/>
            <a:ext cx="1241739" cy="90076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400" dirty="0">
                <a:solidFill>
                  <a:schemeClr val="tx1"/>
                </a:solidFill>
                <a:latin typeface="Times New Roman" panose="02020603050405020304" pitchFamily="18" charset="0"/>
                <a:cs typeface="Times New Roman" panose="02020603050405020304" pitchFamily="18" charset="0"/>
              </a:rPr>
              <a:t>CXL Device </a:t>
            </a:r>
          </a:p>
        </p:txBody>
      </p:sp>
      <p:cxnSp>
        <p:nvCxnSpPr>
          <p:cNvPr id="29" name="Straight Connector 28">
            <a:extLst>
              <a:ext uri="{FF2B5EF4-FFF2-40B4-BE49-F238E27FC236}">
                <a16:creationId xmlns:a16="http://schemas.microsoft.com/office/drawing/2014/main" id="{C05F3CFA-0CB9-509A-3DD8-75CB2D64DBEC}"/>
              </a:ext>
            </a:extLst>
          </p:cNvPr>
          <p:cNvCxnSpPr>
            <a:cxnSpLocks/>
            <a:stCxn id="28" idx="0"/>
          </p:cNvCxnSpPr>
          <p:nvPr/>
        </p:nvCxnSpPr>
        <p:spPr>
          <a:xfrm flipH="1" flipV="1">
            <a:off x="5648019" y="3858419"/>
            <a:ext cx="732393" cy="346879"/>
          </a:xfrm>
          <a:prstGeom prst="line">
            <a:avLst/>
          </a:prstGeom>
          <a:ln w="19050">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4" name="TextBox 33">
            <a:extLst>
              <a:ext uri="{FF2B5EF4-FFF2-40B4-BE49-F238E27FC236}">
                <a16:creationId xmlns:a16="http://schemas.microsoft.com/office/drawing/2014/main" id="{DA9A1AE2-8762-237E-9116-1D667243C6DC}"/>
              </a:ext>
            </a:extLst>
          </p:cNvPr>
          <p:cNvSpPr txBox="1"/>
          <p:nvPr/>
        </p:nvSpPr>
        <p:spPr>
          <a:xfrm>
            <a:off x="5105313" y="4295349"/>
            <a:ext cx="1097082" cy="35994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32x</a:t>
            </a:r>
            <a:endParaRPr lang="en-US" sz="20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7293E58-F55C-C4A3-A550-3E54E0728A31}"/>
              </a:ext>
            </a:extLst>
          </p:cNvPr>
          <p:cNvGrpSpPr/>
          <p:nvPr/>
        </p:nvGrpSpPr>
        <p:grpSpPr>
          <a:xfrm>
            <a:off x="6992664" y="2073286"/>
            <a:ext cx="3609272" cy="3226632"/>
            <a:chOff x="6992664" y="2073286"/>
            <a:chExt cx="3609272" cy="3226632"/>
          </a:xfrm>
        </p:grpSpPr>
        <p:cxnSp>
          <p:nvCxnSpPr>
            <p:cNvPr id="24" name="Straight Connector 23">
              <a:extLst>
                <a:ext uri="{FF2B5EF4-FFF2-40B4-BE49-F238E27FC236}">
                  <a16:creationId xmlns:a16="http://schemas.microsoft.com/office/drawing/2014/main" id="{5BB39DE7-A6CE-5BDD-8CC4-1467C9BCBB4C}"/>
                </a:ext>
              </a:extLst>
            </p:cNvPr>
            <p:cNvCxnSpPr>
              <a:cxnSpLocks/>
            </p:cNvCxnSpPr>
            <p:nvPr/>
          </p:nvCxnSpPr>
          <p:spPr>
            <a:xfrm flipH="1">
              <a:off x="6992664" y="2162061"/>
              <a:ext cx="458566" cy="204323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1DB1518-EE06-B495-B5B3-1451565044C1}"/>
                </a:ext>
              </a:extLst>
            </p:cNvPr>
            <p:cNvCxnSpPr>
              <a:cxnSpLocks/>
            </p:cNvCxnSpPr>
            <p:nvPr/>
          </p:nvCxnSpPr>
          <p:spPr>
            <a:xfrm flipH="1" flipV="1">
              <a:off x="7000259" y="5114213"/>
              <a:ext cx="458566" cy="185694"/>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Rectangle 29">
              <a:extLst>
                <a:ext uri="{FF2B5EF4-FFF2-40B4-BE49-F238E27FC236}">
                  <a16:creationId xmlns:a16="http://schemas.microsoft.com/office/drawing/2014/main" id="{CEC75734-D690-A9D8-06B6-D54FEA565DD5}"/>
                </a:ext>
              </a:extLst>
            </p:cNvPr>
            <p:cNvSpPr/>
            <p:nvPr/>
          </p:nvSpPr>
          <p:spPr>
            <a:xfrm>
              <a:off x="7585453" y="2073286"/>
              <a:ext cx="3016483" cy="32266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Times New Roman" panose="02020603050405020304" pitchFamily="18" charset="0"/>
                  <a:cs typeface="Times New Roman" panose="02020603050405020304" pitchFamily="18" charset="0"/>
                </a:rPr>
                <a:t>CXL Device </a:t>
              </a:r>
            </a:p>
          </p:txBody>
        </p:sp>
        <p:sp>
          <p:nvSpPr>
            <p:cNvPr id="31" name="Rectangle 30">
              <a:extLst>
                <a:ext uri="{FF2B5EF4-FFF2-40B4-BE49-F238E27FC236}">
                  <a16:creationId xmlns:a16="http://schemas.microsoft.com/office/drawing/2014/main" id="{9672B72C-4132-ECEC-915B-8DB070B7187C}"/>
                </a:ext>
              </a:extLst>
            </p:cNvPr>
            <p:cNvSpPr/>
            <p:nvPr/>
          </p:nvSpPr>
          <p:spPr>
            <a:xfrm>
              <a:off x="7852138" y="2740041"/>
              <a:ext cx="2510661" cy="8758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CXL Controller</a:t>
              </a:r>
            </a:p>
          </p:txBody>
        </p:sp>
        <p:sp>
          <p:nvSpPr>
            <p:cNvPr id="32" name="Rectangle 31">
              <a:extLst>
                <a:ext uri="{FF2B5EF4-FFF2-40B4-BE49-F238E27FC236}">
                  <a16:creationId xmlns:a16="http://schemas.microsoft.com/office/drawing/2014/main" id="{28581C94-4054-B95E-0E9D-7783DCD8E85A}"/>
                </a:ext>
              </a:extLst>
            </p:cNvPr>
            <p:cNvSpPr/>
            <p:nvPr/>
          </p:nvSpPr>
          <p:spPr>
            <a:xfrm>
              <a:off x="7852126" y="3773995"/>
              <a:ext cx="2510661" cy="5955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PNM Units</a:t>
              </a:r>
            </a:p>
          </p:txBody>
        </p:sp>
        <p:sp>
          <p:nvSpPr>
            <p:cNvPr id="33" name="Rectangle 32">
              <a:extLst>
                <a:ext uri="{FF2B5EF4-FFF2-40B4-BE49-F238E27FC236}">
                  <a16:creationId xmlns:a16="http://schemas.microsoft.com/office/drawing/2014/main" id="{6CF96B3A-4124-3269-0513-8B01A4C36340}"/>
                </a:ext>
              </a:extLst>
            </p:cNvPr>
            <p:cNvSpPr/>
            <p:nvPr/>
          </p:nvSpPr>
          <p:spPr>
            <a:xfrm>
              <a:off x="8406777" y="4539743"/>
              <a:ext cx="1953794" cy="5877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GDDR6-PIM</a:t>
              </a:r>
            </a:p>
          </p:txBody>
        </p:sp>
        <p:sp>
          <p:nvSpPr>
            <p:cNvPr id="5" name="TextBox 4">
              <a:extLst>
                <a:ext uri="{FF2B5EF4-FFF2-40B4-BE49-F238E27FC236}">
                  <a16:creationId xmlns:a16="http://schemas.microsoft.com/office/drawing/2014/main" id="{F6A70DB0-8440-F8D4-B6FC-3631190E4C05}"/>
                </a:ext>
              </a:extLst>
            </p:cNvPr>
            <p:cNvSpPr txBox="1"/>
            <p:nvPr/>
          </p:nvSpPr>
          <p:spPr>
            <a:xfrm>
              <a:off x="7714908" y="4603892"/>
              <a:ext cx="7519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16x</a:t>
              </a:r>
              <a:endParaRPr lang="en-US" sz="2000"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434581361"/>
      </p:ext>
    </p:extLst>
  </p:cSld>
  <p:clrMapOvr>
    <a:masterClrMapping/>
  </p:clrMapOvr>
  <mc:AlternateContent xmlns:mc="http://schemas.openxmlformats.org/markup-compatibility/2006" xmlns:p14="http://schemas.microsoft.com/office/powerpoint/2010/main">
    <mc:Choice Requires="p14">
      <p:transition spd="slow" p14:dur="2000" advTm="24845"/>
    </mc:Choice>
    <mc:Fallback xmlns="">
      <p:transition spd="slow" advTm="248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FCA06-19EB-D7FC-7AE0-EF83A4195E2F}"/>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3AA95FE0-819B-7A9A-F952-35BCFBD723A2}"/>
              </a:ext>
            </a:extLst>
          </p:cNvPr>
          <p:cNvPicPr>
            <a:picLocks noChangeAspect="1"/>
          </p:cNvPicPr>
          <p:nvPr/>
        </p:nvPicPr>
        <p:blipFill>
          <a:blip r:embed="rId4"/>
          <a:stretch>
            <a:fillRect/>
          </a:stretch>
        </p:blipFill>
        <p:spPr>
          <a:xfrm>
            <a:off x="5604592" y="1597551"/>
            <a:ext cx="5791791" cy="4180879"/>
          </a:xfrm>
          <a:prstGeom prst="rect">
            <a:avLst/>
          </a:prstGeom>
        </p:spPr>
      </p:pic>
      <p:sp>
        <p:nvSpPr>
          <p:cNvPr id="2" name="Title 1">
            <a:extLst>
              <a:ext uri="{FF2B5EF4-FFF2-40B4-BE49-F238E27FC236}">
                <a16:creationId xmlns:a16="http://schemas.microsoft.com/office/drawing/2014/main" id="{75094BFE-D109-E6F5-D1F0-ECA3E20CEF08}"/>
              </a:ext>
            </a:extLst>
          </p:cNvPr>
          <p:cNvSpPr>
            <a:spLocks noGrp="1"/>
          </p:cNvSpPr>
          <p:nvPr>
            <p:ph type="ctrTitle"/>
          </p:nvPr>
        </p:nvSpPr>
        <p:spPr/>
        <p:txBody>
          <a:bodyPr/>
          <a:lstStyle/>
          <a:p>
            <a:r>
              <a:rPr lang="en-US" dirty="0"/>
              <a:t>Full Transformer Block Execution on the CXL Device</a:t>
            </a:r>
          </a:p>
        </p:txBody>
      </p:sp>
      <p:sp>
        <p:nvSpPr>
          <p:cNvPr id="4" name="Slide Number Placeholder 3">
            <a:extLst>
              <a:ext uri="{FF2B5EF4-FFF2-40B4-BE49-F238E27FC236}">
                <a16:creationId xmlns:a16="http://schemas.microsoft.com/office/drawing/2014/main" id="{20321874-F8C1-C66D-3187-33B69E324672}"/>
              </a:ext>
            </a:extLst>
          </p:cNvPr>
          <p:cNvSpPr>
            <a:spLocks noGrp="1"/>
          </p:cNvSpPr>
          <p:nvPr>
            <p:ph type="sldNum" sz="quarter" idx="12"/>
          </p:nvPr>
        </p:nvSpPr>
        <p:spPr/>
        <p:txBody>
          <a:bodyPr/>
          <a:lstStyle/>
          <a:p>
            <a:fld id="{3952D4CC-587A-3641-AB30-393082F8BA24}" type="slidenum">
              <a:rPr lang="en-US" smtClean="0"/>
              <a:pPr/>
              <a:t>16</a:t>
            </a:fld>
            <a:endParaRPr lang="en-US"/>
          </a:p>
        </p:txBody>
      </p:sp>
      <p:grpSp>
        <p:nvGrpSpPr>
          <p:cNvPr id="6" name="Group 5">
            <a:extLst>
              <a:ext uri="{FF2B5EF4-FFF2-40B4-BE49-F238E27FC236}">
                <a16:creationId xmlns:a16="http://schemas.microsoft.com/office/drawing/2014/main" id="{6F592187-1645-0ECA-6608-9FBD368F4ED9}"/>
              </a:ext>
            </a:extLst>
          </p:cNvPr>
          <p:cNvGrpSpPr/>
          <p:nvPr/>
        </p:nvGrpSpPr>
        <p:grpSpPr>
          <a:xfrm>
            <a:off x="859569" y="1244900"/>
            <a:ext cx="4258492" cy="1644309"/>
            <a:chOff x="859569" y="1244900"/>
            <a:chExt cx="4258492" cy="1644309"/>
          </a:xfrm>
        </p:grpSpPr>
        <p:sp>
          <p:nvSpPr>
            <p:cNvPr id="11" name="Rounded Rectangle 10">
              <a:extLst>
                <a:ext uri="{FF2B5EF4-FFF2-40B4-BE49-F238E27FC236}">
                  <a16:creationId xmlns:a16="http://schemas.microsoft.com/office/drawing/2014/main" id="{D3472360-33CF-FC12-FAED-4546745C8C5C}"/>
                </a:ext>
              </a:extLst>
            </p:cNvPr>
            <p:cNvSpPr/>
            <p:nvPr/>
          </p:nvSpPr>
          <p:spPr>
            <a:xfrm>
              <a:off x="859569" y="1833435"/>
              <a:ext cx="4258492" cy="1055774"/>
            </a:xfrm>
            <a:prstGeom prst="round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Vector</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Multiplication</a:t>
              </a:r>
            </a:p>
            <a:p>
              <a:pPr marL="342900" indent="-342900">
                <a:buFont typeface="Arial" panose="020B0604020202020204" pitchFamily="34" charset="0"/>
                <a:buChar char="•"/>
              </a:pPr>
              <a:r>
                <a:rPr lang="en-US" altLang="zh-CN" sz="2400" dirty="0">
                  <a:solidFill>
                    <a:schemeClr val="tx1"/>
                  </a:solidFill>
                  <a:latin typeface="Calibri" panose="020F0502020204030204" pitchFamily="34" charset="0"/>
                  <a:cs typeface="Calibri" panose="020F0502020204030204" pitchFamily="34" charset="0"/>
                </a:rPr>
                <a:t>Element-wise</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Multiplication</a:t>
              </a:r>
              <a:endParaRPr lang="en-US" sz="24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168DE70-1980-CF6F-13A3-820F3B4D31C1}"/>
                </a:ext>
              </a:extLst>
            </p:cNvPr>
            <p:cNvSpPr txBox="1"/>
            <p:nvPr/>
          </p:nvSpPr>
          <p:spPr>
            <a:xfrm>
              <a:off x="1996395" y="1244900"/>
              <a:ext cx="1984839"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PIM Module</a:t>
              </a:r>
            </a:p>
          </p:txBody>
        </p:sp>
      </p:grpSp>
      <p:grpSp>
        <p:nvGrpSpPr>
          <p:cNvPr id="8" name="Group 7">
            <a:extLst>
              <a:ext uri="{FF2B5EF4-FFF2-40B4-BE49-F238E27FC236}">
                <a16:creationId xmlns:a16="http://schemas.microsoft.com/office/drawing/2014/main" id="{762CB4F9-2290-D50B-A64F-9241253338C3}"/>
              </a:ext>
            </a:extLst>
          </p:cNvPr>
          <p:cNvGrpSpPr/>
          <p:nvPr/>
        </p:nvGrpSpPr>
        <p:grpSpPr>
          <a:xfrm>
            <a:off x="859567" y="3072710"/>
            <a:ext cx="4258492" cy="2767416"/>
            <a:chOff x="859567" y="3072710"/>
            <a:chExt cx="4258492" cy="2767416"/>
          </a:xfrm>
        </p:grpSpPr>
        <p:sp>
          <p:nvSpPr>
            <p:cNvPr id="12" name="Rounded Rectangle 11">
              <a:extLst>
                <a:ext uri="{FF2B5EF4-FFF2-40B4-BE49-F238E27FC236}">
                  <a16:creationId xmlns:a16="http://schemas.microsoft.com/office/drawing/2014/main" id="{CC7878AF-6133-F6A4-CBEB-B20079B85239}"/>
                </a:ext>
              </a:extLst>
            </p:cNvPr>
            <p:cNvSpPr/>
            <p:nvPr/>
          </p:nvSpPr>
          <p:spPr>
            <a:xfrm>
              <a:off x="859567" y="3687991"/>
              <a:ext cx="4258492" cy="2152135"/>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Vector Addition Units</a:t>
              </a: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Reduction Trees</a:t>
              </a: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Exponent Processors</a:t>
              </a: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RISC-V cores for Special Functions</a:t>
              </a:r>
            </a:p>
          </p:txBody>
        </p:sp>
        <p:sp>
          <p:nvSpPr>
            <p:cNvPr id="7" name="TextBox 6">
              <a:extLst>
                <a:ext uri="{FF2B5EF4-FFF2-40B4-BE49-F238E27FC236}">
                  <a16:creationId xmlns:a16="http://schemas.microsoft.com/office/drawing/2014/main" id="{2EFA71DB-575B-B586-DDE6-9B14108CADC7}"/>
                </a:ext>
              </a:extLst>
            </p:cNvPr>
            <p:cNvSpPr txBox="1"/>
            <p:nvPr/>
          </p:nvSpPr>
          <p:spPr>
            <a:xfrm>
              <a:off x="1658866" y="3072710"/>
              <a:ext cx="2659895"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PNM Accelerator</a:t>
              </a:r>
            </a:p>
          </p:txBody>
        </p:sp>
      </p:grpSp>
      <p:sp>
        <p:nvSpPr>
          <p:cNvPr id="13" name="TextBox 12">
            <a:extLst>
              <a:ext uri="{FF2B5EF4-FFF2-40B4-BE49-F238E27FC236}">
                <a16:creationId xmlns:a16="http://schemas.microsoft.com/office/drawing/2014/main" id="{B54F2598-3368-874C-010E-A56DE490C33A}"/>
              </a:ext>
            </a:extLst>
          </p:cNvPr>
          <p:cNvSpPr txBox="1"/>
          <p:nvPr/>
        </p:nvSpPr>
        <p:spPr>
          <a:xfrm>
            <a:off x="4371633" y="1141657"/>
            <a:ext cx="901209"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99%</a:t>
            </a:r>
          </a:p>
        </p:txBody>
      </p:sp>
    </p:spTree>
    <p:custDataLst>
      <p:tags r:id="rId1"/>
    </p:custDataLst>
    <p:extLst>
      <p:ext uri="{BB962C8B-B14F-4D97-AF65-F5344CB8AC3E}">
        <p14:creationId xmlns:p14="http://schemas.microsoft.com/office/powerpoint/2010/main" val="195142951"/>
      </p:ext>
    </p:extLst>
  </p:cSld>
  <p:clrMapOvr>
    <a:masterClrMapping/>
  </p:clrMapOvr>
  <mc:AlternateContent xmlns:mc="http://schemas.openxmlformats.org/markup-compatibility/2006" xmlns:p14="http://schemas.microsoft.com/office/powerpoint/2010/main">
    <mc:Choice Requires="p14">
      <p:transition spd="slow" p14:dur="2000" advTm="56217"/>
    </mc:Choice>
    <mc:Fallback xmlns="">
      <p:transition spd="slow" advTm="562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12E1-75AE-3895-58B1-61AA8D1C2C97}"/>
              </a:ext>
            </a:extLst>
          </p:cNvPr>
          <p:cNvSpPr>
            <a:spLocks noGrp="1"/>
          </p:cNvSpPr>
          <p:nvPr>
            <p:ph type="ctrTitle"/>
          </p:nvPr>
        </p:nvSpPr>
        <p:spPr/>
        <p:txBody>
          <a:bodyPr/>
          <a:lstStyle/>
          <a:p>
            <a:r>
              <a:rPr lang="en-US" dirty="0"/>
              <a:t>CXL Device Architecture</a:t>
            </a:r>
          </a:p>
        </p:txBody>
      </p:sp>
      <p:sp>
        <p:nvSpPr>
          <p:cNvPr id="4" name="Slide Number Placeholder 3">
            <a:extLst>
              <a:ext uri="{FF2B5EF4-FFF2-40B4-BE49-F238E27FC236}">
                <a16:creationId xmlns:a16="http://schemas.microsoft.com/office/drawing/2014/main" id="{D814BFAE-9FCB-E68C-877D-95C0AE0194DD}"/>
              </a:ext>
            </a:extLst>
          </p:cNvPr>
          <p:cNvSpPr>
            <a:spLocks noGrp="1"/>
          </p:cNvSpPr>
          <p:nvPr>
            <p:ph type="sldNum" sz="quarter" idx="12"/>
          </p:nvPr>
        </p:nvSpPr>
        <p:spPr/>
        <p:txBody>
          <a:bodyPr/>
          <a:lstStyle/>
          <a:p>
            <a:fld id="{3952D4CC-587A-3641-AB30-393082F8BA24}" type="slidenum">
              <a:rPr lang="en-US" smtClean="0"/>
              <a:pPr/>
              <a:t>17</a:t>
            </a:fld>
            <a:endParaRPr lang="en-US"/>
          </a:p>
        </p:txBody>
      </p:sp>
      <p:sp>
        <p:nvSpPr>
          <p:cNvPr id="8" name="Rectangle 7">
            <a:extLst>
              <a:ext uri="{FF2B5EF4-FFF2-40B4-BE49-F238E27FC236}">
                <a16:creationId xmlns:a16="http://schemas.microsoft.com/office/drawing/2014/main" id="{78B4392C-5897-55B0-D815-D869B3007722}"/>
              </a:ext>
            </a:extLst>
          </p:cNvPr>
          <p:cNvSpPr/>
          <p:nvPr/>
        </p:nvSpPr>
        <p:spPr>
          <a:xfrm>
            <a:off x="6109667" y="2564946"/>
            <a:ext cx="1410132" cy="57685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Decoder</a:t>
            </a:r>
          </a:p>
        </p:txBody>
      </p:sp>
      <p:sp>
        <p:nvSpPr>
          <p:cNvPr id="9" name="Rectangle 8">
            <a:extLst>
              <a:ext uri="{FF2B5EF4-FFF2-40B4-BE49-F238E27FC236}">
                <a16:creationId xmlns:a16="http://schemas.microsoft.com/office/drawing/2014/main" id="{F4735483-F309-146C-5580-4BC1CCA0946B}"/>
              </a:ext>
            </a:extLst>
          </p:cNvPr>
          <p:cNvSpPr/>
          <p:nvPr/>
        </p:nvSpPr>
        <p:spPr>
          <a:xfrm>
            <a:off x="2962343" y="2041713"/>
            <a:ext cx="1921846" cy="1048764"/>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Instruction</a:t>
            </a:r>
            <a:r>
              <a:rPr lang="zh-CN" alt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altLang="zh-CN" sz="2400" dirty="0">
                <a:solidFill>
                  <a:schemeClr val="dk1"/>
                </a:solidFill>
                <a:latin typeface="Times New Roman" panose="02020603050405020304" pitchFamily="18" charset="0"/>
                <a:ea typeface="Calibri"/>
                <a:cs typeface="Times New Roman" panose="02020603050405020304" pitchFamily="18" charset="0"/>
                <a:sym typeface="Calibri"/>
              </a:rPr>
              <a:t>Buffer</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2MB</a:t>
            </a:r>
          </a:p>
        </p:txBody>
      </p:sp>
      <p:sp>
        <p:nvSpPr>
          <p:cNvPr id="10" name="Rectangle 9">
            <a:extLst>
              <a:ext uri="{FF2B5EF4-FFF2-40B4-BE49-F238E27FC236}">
                <a16:creationId xmlns:a16="http://schemas.microsoft.com/office/drawing/2014/main" id="{4F2182A5-EBE3-5645-5B42-CE513BB55856}"/>
              </a:ext>
            </a:extLst>
          </p:cNvPr>
          <p:cNvSpPr/>
          <p:nvPr/>
        </p:nvSpPr>
        <p:spPr>
          <a:xfrm>
            <a:off x="5161580" y="2047579"/>
            <a:ext cx="704762" cy="4699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PC</a:t>
            </a:r>
          </a:p>
        </p:txBody>
      </p:sp>
      <p:grpSp>
        <p:nvGrpSpPr>
          <p:cNvPr id="60" name="Group 59">
            <a:extLst>
              <a:ext uri="{FF2B5EF4-FFF2-40B4-BE49-F238E27FC236}">
                <a16:creationId xmlns:a16="http://schemas.microsoft.com/office/drawing/2014/main" id="{5362DA53-0255-023C-FE11-26B855927600}"/>
              </a:ext>
            </a:extLst>
          </p:cNvPr>
          <p:cNvGrpSpPr/>
          <p:nvPr/>
        </p:nvGrpSpPr>
        <p:grpSpPr>
          <a:xfrm>
            <a:off x="7519799" y="2029994"/>
            <a:ext cx="1324427" cy="1114919"/>
            <a:chOff x="7519799" y="2029994"/>
            <a:chExt cx="1324427" cy="1114919"/>
          </a:xfrm>
        </p:grpSpPr>
        <p:sp>
          <p:nvSpPr>
            <p:cNvPr id="13" name="Rectangle 12">
              <a:extLst>
                <a:ext uri="{FF2B5EF4-FFF2-40B4-BE49-F238E27FC236}">
                  <a16:creationId xmlns:a16="http://schemas.microsoft.com/office/drawing/2014/main" id="{56E8D5BB-B782-3DDE-3BB5-104E8E2483AD}"/>
                </a:ext>
              </a:extLst>
            </p:cNvPr>
            <p:cNvSpPr/>
            <p:nvPr/>
          </p:nvSpPr>
          <p:spPr>
            <a:xfrm>
              <a:off x="7857888" y="2029994"/>
              <a:ext cx="986338" cy="111491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PNM Units</a:t>
              </a:r>
            </a:p>
          </p:txBody>
        </p:sp>
        <p:cxnSp>
          <p:nvCxnSpPr>
            <p:cNvPr id="23" name="Straight Arrow Connector 22">
              <a:extLst>
                <a:ext uri="{FF2B5EF4-FFF2-40B4-BE49-F238E27FC236}">
                  <a16:creationId xmlns:a16="http://schemas.microsoft.com/office/drawing/2014/main" id="{AD280F34-5050-3473-8C92-34ABBA6FC74D}"/>
                </a:ext>
              </a:extLst>
            </p:cNvPr>
            <p:cNvCxnSpPr>
              <a:cxnSpLocks/>
              <a:stCxn id="8" idx="3"/>
            </p:cNvCxnSpPr>
            <p:nvPr/>
          </p:nvCxnSpPr>
          <p:spPr>
            <a:xfrm>
              <a:off x="7519799" y="2853373"/>
              <a:ext cx="354521" cy="0"/>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grpSp>
      <p:cxnSp>
        <p:nvCxnSpPr>
          <p:cNvPr id="25" name="Straight Arrow Connector 24">
            <a:extLst>
              <a:ext uri="{FF2B5EF4-FFF2-40B4-BE49-F238E27FC236}">
                <a16:creationId xmlns:a16="http://schemas.microsoft.com/office/drawing/2014/main" id="{612C1D2C-1C6B-B15E-DEF3-FEFBE3BA360A}"/>
              </a:ext>
            </a:extLst>
          </p:cNvPr>
          <p:cNvCxnSpPr>
            <a:cxnSpLocks/>
            <a:endCxn id="8" idx="1"/>
          </p:cNvCxnSpPr>
          <p:nvPr/>
        </p:nvCxnSpPr>
        <p:spPr>
          <a:xfrm>
            <a:off x="4898413" y="2853373"/>
            <a:ext cx="1211254" cy="0"/>
          </a:xfrm>
          <a:prstGeom prst="straightConnector1">
            <a:avLst/>
          </a:prstGeom>
          <a:ln w="38100">
            <a:solidFill>
              <a:schemeClr val="tx2">
                <a:lumMod val="75000"/>
                <a:lumOff val="25000"/>
              </a:schemeClr>
            </a:solidFill>
            <a:headEnd w="sm" len="sm"/>
            <a:tailEnd type="triangle" w="sm" len="sm"/>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49AC862-4D6D-3062-2AC7-E0F2C1CF51AF}"/>
              </a:ext>
            </a:extLst>
          </p:cNvPr>
          <p:cNvCxnSpPr>
            <a:cxnSpLocks/>
            <a:endCxn id="10" idx="3"/>
          </p:cNvCxnSpPr>
          <p:nvPr/>
        </p:nvCxnSpPr>
        <p:spPr>
          <a:xfrm flipH="1" flipV="1">
            <a:off x="5866342" y="2282567"/>
            <a:ext cx="328244" cy="271790"/>
          </a:xfrm>
          <a:prstGeom prst="straightConnector1">
            <a:avLst/>
          </a:prstGeom>
          <a:ln w="38100">
            <a:solidFill>
              <a:schemeClr val="accent2"/>
            </a:solidFill>
            <a:prstDash val="sysDash"/>
            <a:headEnd w="sm" len="sm"/>
            <a:tailEnd type="triangle" w="sm" len="sm"/>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08031A4F-F8A8-7D59-917B-42565AD6F717}"/>
              </a:ext>
            </a:extLst>
          </p:cNvPr>
          <p:cNvSpPr/>
          <p:nvPr/>
        </p:nvSpPr>
        <p:spPr>
          <a:xfrm>
            <a:off x="1461659" y="1124849"/>
            <a:ext cx="9281934" cy="4942162"/>
          </a:xfrm>
          <a:prstGeom prst="rect">
            <a:avLst/>
          </a:prstGeom>
          <a:no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36" name="Straight Arrow Connector 35">
            <a:extLst>
              <a:ext uri="{FF2B5EF4-FFF2-40B4-BE49-F238E27FC236}">
                <a16:creationId xmlns:a16="http://schemas.microsoft.com/office/drawing/2014/main" id="{2121923B-7D75-0B5E-8478-E9FBEF102F3C}"/>
              </a:ext>
            </a:extLst>
          </p:cNvPr>
          <p:cNvCxnSpPr>
            <a:cxnSpLocks/>
          </p:cNvCxnSpPr>
          <p:nvPr/>
        </p:nvCxnSpPr>
        <p:spPr>
          <a:xfrm>
            <a:off x="1701901" y="4656027"/>
            <a:ext cx="60451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E9CF6583-5FB1-BC5E-26A7-BB0642A548C8}"/>
              </a:ext>
            </a:extLst>
          </p:cNvPr>
          <p:cNvCxnSpPr>
            <a:cxnSpLocks/>
          </p:cNvCxnSpPr>
          <p:nvPr/>
        </p:nvCxnSpPr>
        <p:spPr>
          <a:xfrm>
            <a:off x="1701905" y="5516972"/>
            <a:ext cx="589900" cy="0"/>
          </a:xfrm>
          <a:prstGeom prst="straightConnector1">
            <a:avLst/>
          </a:prstGeom>
          <a:ln w="38100">
            <a:prstDash val="sysDash"/>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3542B67F-85E3-8705-198E-B56087A39F16}"/>
              </a:ext>
            </a:extLst>
          </p:cNvPr>
          <p:cNvSpPr txBox="1"/>
          <p:nvPr/>
        </p:nvSpPr>
        <p:spPr>
          <a:xfrm>
            <a:off x="2284710" y="5233637"/>
            <a:ext cx="1834156" cy="461666"/>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Control Flow</a:t>
            </a:r>
          </a:p>
        </p:txBody>
      </p:sp>
      <p:sp>
        <p:nvSpPr>
          <p:cNvPr id="39" name="TextBox 38">
            <a:extLst>
              <a:ext uri="{FF2B5EF4-FFF2-40B4-BE49-F238E27FC236}">
                <a16:creationId xmlns:a16="http://schemas.microsoft.com/office/drawing/2014/main" id="{B3B092F7-345C-1FCF-884D-9D7643E8DB77}"/>
              </a:ext>
            </a:extLst>
          </p:cNvPr>
          <p:cNvSpPr txBox="1"/>
          <p:nvPr/>
        </p:nvSpPr>
        <p:spPr>
          <a:xfrm>
            <a:off x="2289256" y="4365701"/>
            <a:ext cx="3099182" cy="461666"/>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Inter-Device Data Flow</a:t>
            </a:r>
          </a:p>
        </p:txBody>
      </p:sp>
      <p:cxnSp>
        <p:nvCxnSpPr>
          <p:cNvPr id="44" name="Straight Arrow Connector 43">
            <a:extLst>
              <a:ext uri="{FF2B5EF4-FFF2-40B4-BE49-F238E27FC236}">
                <a16:creationId xmlns:a16="http://schemas.microsoft.com/office/drawing/2014/main" id="{B96BA978-5999-ED17-D2A6-59834773A08A}"/>
              </a:ext>
            </a:extLst>
          </p:cNvPr>
          <p:cNvCxnSpPr>
            <a:cxnSpLocks/>
          </p:cNvCxnSpPr>
          <p:nvPr/>
        </p:nvCxnSpPr>
        <p:spPr>
          <a:xfrm>
            <a:off x="1701905" y="5100371"/>
            <a:ext cx="581644" cy="0"/>
          </a:xfrm>
          <a:prstGeom prst="straightConnector1">
            <a:avLst/>
          </a:prstGeom>
          <a:ln w="38100">
            <a:solidFill>
              <a:schemeClr val="tx2">
                <a:lumMod val="75000"/>
                <a:lumOff val="25000"/>
              </a:schemeClr>
            </a:solidFill>
            <a:tailEnd type="triangle"/>
          </a:ln>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92162BC0-EACF-D107-96A2-3053945A8C6B}"/>
              </a:ext>
            </a:extLst>
          </p:cNvPr>
          <p:cNvSpPr txBox="1"/>
          <p:nvPr/>
        </p:nvSpPr>
        <p:spPr>
          <a:xfrm>
            <a:off x="2283549" y="4814162"/>
            <a:ext cx="3105336" cy="461666"/>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Intra-Device Data Flow</a:t>
            </a:r>
          </a:p>
        </p:txBody>
      </p:sp>
      <p:grpSp>
        <p:nvGrpSpPr>
          <p:cNvPr id="62" name="Group 61">
            <a:extLst>
              <a:ext uri="{FF2B5EF4-FFF2-40B4-BE49-F238E27FC236}">
                <a16:creationId xmlns:a16="http://schemas.microsoft.com/office/drawing/2014/main" id="{8207D625-908C-2C05-FC46-31A66295A43C}"/>
              </a:ext>
            </a:extLst>
          </p:cNvPr>
          <p:cNvGrpSpPr/>
          <p:nvPr/>
        </p:nvGrpSpPr>
        <p:grpSpPr>
          <a:xfrm>
            <a:off x="6192608" y="1291819"/>
            <a:ext cx="4233427" cy="3464129"/>
            <a:chOff x="6192608" y="1291819"/>
            <a:chExt cx="4233427" cy="3464129"/>
          </a:xfrm>
        </p:grpSpPr>
        <p:cxnSp>
          <p:nvCxnSpPr>
            <p:cNvPr id="6" name="Straight Arrow Connector 5">
              <a:extLst>
                <a:ext uri="{FF2B5EF4-FFF2-40B4-BE49-F238E27FC236}">
                  <a16:creationId xmlns:a16="http://schemas.microsoft.com/office/drawing/2014/main" id="{E4C13A39-30A7-2249-4710-A2F50EC50083}"/>
                </a:ext>
              </a:extLst>
            </p:cNvPr>
            <p:cNvCxnSpPr>
              <a:cxnSpLocks/>
            </p:cNvCxnSpPr>
            <p:nvPr/>
          </p:nvCxnSpPr>
          <p:spPr>
            <a:xfrm flipH="1">
              <a:off x="7188123" y="3599208"/>
              <a:ext cx="2932166" cy="9867"/>
            </a:xfrm>
            <a:prstGeom prst="straightConnector1">
              <a:avLst/>
            </a:prstGeom>
            <a:ln w="38100">
              <a:solidFill>
                <a:schemeClr val="tx2">
                  <a:lumMod val="75000"/>
                  <a:lumOff val="25000"/>
                </a:schemeClr>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D9E5632B-4BE7-264A-4559-507300867B13}"/>
                </a:ext>
              </a:extLst>
            </p:cNvPr>
            <p:cNvSpPr/>
            <p:nvPr/>
          </p:nvSpPr>
          <p:spPr>
            <a:xfrm>
              <a:off x="9223994" y="1291819"/>
              <a:ext cx="1202041" cy="2055550"/>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Shared</a:t>
              </a:r>
              <a:r>
                <a:rPr lang="zh-CN" altLang="en-US" sz="2400" dirty="0">
                  <a:solidFill>
                    <a:schemeClr val="dk1"/>
                  </a:solidFill>
                  <a:latin typeface="Times New Roman" panose="02020603050405020304" pitchFamily="18" charset="0"/>
                  <a:ea typeface="Calibri"/>
                  <a:cs typeface="Times New Roman" panose="02020603050405020304" pitchFamily="18" charset="0"/>
                  <a:sym typeface="Calibri"/>
                </a:rPr>
                <a:t> </a:t>
              </a:r>
              <a:r>
                <a:rPr lang="en-US" altLang="zh-CN" sz="2400" dirty="0">
                  <a:solidFill>
                    <a:schemeClr val="dk1"/>
                  </a:solidFill>
                  <a:latin typeface="Times New Roman" panose="02020603050405020304" pitchFamily="18" charset="0"/>
                  <a:ea typeface="Calibri"/>
                  <a:cs typeface="Times New Roman" panose="02020603050405020304" pitchFamily="18" charset="0"/>
                  <a:sym typeface="Calibri"/>
                </a:rPr>
                <a:t>Buffer</a:t>
              </a:r>
              <a:r>
                <a:rPr lang="en-US" sz="2400" dirty="0">
                  <a:solidFill>
                    <a:schemeClr val="dk1"/>
                  </a:solidFill>
                  <a:latin typeface="Times New Roman" panose="02020603050405020304" pitchFamily="18" charset="0"/>
                  <a:ea typeface="Calibri"/>
                  <a:cs typeface="Times New Roman" panose="02020603050405020304" pitchFamily="18" charset="0"/>
                  <a:sym typeface="Calibri"/>
                </a:rPr>
                <a:t> 64KB</a:t>
              </a:r>
            </a:p>
          </p:txBody>
        </p:sp>
        <p:sp>
          <p:nvSpPr>
            <p:cNvPr id="16" name="Rectangle 15">
              <a:extLst>
                <a:ext uri="{FF2B5EF4-FFF2-40B4-BE49-F238E27FC236}">
                  <a16:creationId xmlns:a16="http://schemas.microsoft.com/office/drawing/2014/main" id="{F477F3FD-52C2-52F9-1FDD-412C057441E6}"/>
                </a:ext>
              </a:extLst>
            </p:cNvPr>
            <p:cNvSpPr/>
            <p:nvPr/>
          </p:nvSpPr>
          <p:spPr>
            <a:xfrm>
              <a:off x="6192608" y="4094479"/>
              <a:ext cx="1252604" cy="3830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LD/ST</a:t>
              </a:r>
            </a:p>
          </p:txBody>
        </p:sp>
        <p:sp>
          <p:nvSpPr>
            <p:cNvPr id="17" name="Rectangle 16">
              <a:extLst>
                <a:ext uri="{FF2B5EF4-FFF2-40B4-BE49-F238E27FC236}">
                  <a16:creationId xmlns:a16="http://schemas.microsoft.com/office/drawing/2014/main" id="{A0B0DF7C-BF5A-374B-A99F-71BF5CD14ECC}"/>
                </a:ext>
              </a:extLst>
            </p:cNvPr>
            <p:cNvSpPr/>
            <p:nvPr/>
          </p:nvSpPr>
          <p:spPr>
            <a:xfrm>
              <a:off x="9167606" y="4094479"/>
              <a:ext cx="1252604" cy="3830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LD/ST</a:t>
              </a:r>
            </a:p>
          </p:txBody>
        </p:sp>
        <p:cxnSp>
          <p:nvCxnSpPr>
            <p:cNvPr id="27" name="Straight Arrow Connector 26">
              <a:extLst>
                <a:ext uri="{FF2B5EF4-FFF2-40B4-BE49-F238E27FC236}">
                  <a16:creationId xmlns:a16="http://schemas.microsoft.com/office/drawing/2014/main" id="{A3FBD4DB-E693-2B6A-6346-60F737F28BF9}"/>
                </a:ext>
              </a:extLst>
            </p:cNvPr>
            <p:cNvCxnSpPr>
              <a:cxnSpLocks/>
            </p:cNvCxnSpPr>
            <p:nvPr/>
          </p:nvCxnSpPr>
          <p:spPr>
            <a:xfrm>
              <a:off x="6602506" y="3850183"/>
              <a:ext cx="0" cy="236762"/>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A437CF45-BCEB-F063-61A9-5B32FCB53824}"/>
                </a:ext>
              </a:extLst>
            </p:cNvPr>
            <p:cNvCxnSpPr>
              <a:cxnSpLocks/>
              <a:endCxn id="17" idx="0"/>
            </p:cNvCxnSpPr>
            <p:nvPr/>
          </p:nvCxnSpPr>
          <p:spPr>
            <a:xfrm>
              <a:off x="9793908" y="3850183"/>
              <a:ext cx="0" cy="244296"/>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EA0AF424-490F-6B50-CE9D-AA6AC6F8419A}"/>
                </a:ext>
              </a:extLst>
            </p:cNvPr>
            <p:cNvCxnSpPr>
              <a:cxnSpLocks/>
              <a:stCxn id="16" idx="2"/>
            </p:cNvCxnSpPr>
            <p:nvPr/>
          </p:nvCxnSpPr>
          <p:spPr>
            <a:xfrm>
              <a:off x="6818910" y="4477537"/>
              <a:ext cx="0" cy="278411"/>
            </a:xfrm>
            <a:prstGeom prst="straightConnector1">
              <a:avLst/>
            </a:prstGeom>
            <a:ln w="38100">
              <a:solidFill>
                <a:schemeClr val="tx2">
                  <a:lumMod val="75000"/>
                  <a:lumOff val="25000"/>
                </a:schemeClr>
              </a:solidFill>
              <a:headEnd type="triangle" w="sm" len="sm"/>
              <a:tailEnd type="triangle" w="sm" len="sm"/>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368DB410-F13C-6E9C-EE01-EA03DBE07B01}"/>
                </a:ext>
              </a:extLst>
            </p:cNvPr>
            <p:cNvCxnSpPr>
              <a:cxnSpLocks/>
              <a:stCxn id="17" idx="2"/>
            </p:cNvCxnSpPr>
            <p:nvPr/>
          </p:nvCxnSpPr>
          <p:spPr>
            <a:xfrm>
              <a:off x="9793908" y="4477537"/>
              <a:ext cx="0" cy="278411"/>
            </a:xfrm>
            <a:prstGeom prst="straightConnector1">
              <a:avLst/>
            </a:prstGeom>
            <a:ln w="38100">
              <a:solidFill>
                <a:schemeClr val="tx2">
                  <a:lumMod val="75000"/>
                  <a:lumOff val="25000"/>
                </a:schemeClr>
              </a:solidFill>
              <a:headEnd type="triangle" w="sm" len="sm"/>
              <a:tailEnd type="triangle" w="sm" len="sm"/>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DFF2BD5D-92C7-9683-ADC7-9D74DD2813E3}"/>
                </a:ext>
              </a:extLst>
            </p:cNvPr>
            <p:cNvCxnSpPr>
              <a:cxnSpLocks/>
            </p:cNvCxnSpPr>
            <p:nvPr/>
          </p:nvCxnSpPr>
          <p:spPr>
            <a:xfrm>
              <a:off x="7188123" y="3613531"/>
              <a:ext cx="4886" cy="469501"/>
            </a:xfrm>
            <a:prstGeom prst="straightConnector1">
              <a:avLst/>
            </a:prstGeom>
            <a:ln w="38100">
              <a:solidFill>
                <a:schemeClr val="tx2">
                  <a:lumMod val="75000"/>
                  <a:lumOff val="25000"/>
                </a:schemeClr>
              </a:solidFill>
              <a:headEnd type="triangle" w="sm" len="sm"/>
              <a:tailEnd type="triangle" w="sm" len="sm"/>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19763B7C-B501-CB7D-C8AE-70456479FE57}"/>
                </a:ext>
              </a:extLst>
            </p:cNvPr>
            <p:cNvCxnSpPr>
              <a:cxnSpLocks/>
            </p:cNvCxnSpPr>
            <p:nvPr/>
          </p:nvCxnSpPr>
          <p:spPr>
            <a:xfrm>
              <a:off x="10126551" y="3606071"/>
              <a:ext cx="0" cy="486904"/>
            </a:xfrm>
            <a:prstGeom prst="straightConnector1">
              <a:avLst/>
            </a:prstGeom>
            <a:ln w="38100">
              <a:solidFill>
                <a:schemeClr val="tx2">
                  <a:lumMod val="75000"/>
                  <a:lumOff val="25000"/>
                </a:schemeClr>
              </a:solidFill>
              <a:headEnd type="triangle" w="sm" len="sm"/>
              <a:tailEnd type="triangle" w="sm" len="sm"/>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9A4985F2-B3BD-63D8-2F5B-834BB3F5D527}"/>
                </a:ext>
              </a:extLst>
            </p:cNvPr>
            <p:cNvCxnSpPr>
              <a:cxnSpLocks/>
              <a:stCxn id="7" idx="2"/>
            </p:cNvCxnSpPr>
            <p:nvPr/>
          </p:nvCxnSpPr>
          <p:spPr>
            <a:xfrm>
              <a:off x="9825014" y="3347368"/>
              <a:ext cx="7880" cy="251533"/>
            </a:xfrm>
            <a:prstGeom prst="straightConnector1">
              <a:avLst/>
            </a:prstGeom>
            <a:ln w="38100">
              <a:solidFill>
                <a:schemeClr val="tx2">
                  <a:lumMod val="75000"/>
                  <a:lumOff val="25000"/>
                </a:schemeClr>
              </a:solidFill>
              <a:headEnd type="triangle" w="sm" len="sm"/>
              <a:tailEnd type="triangle" w="sm" len="sm"/>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a16="http://schemas.microsoft.com/office/drawing/2014/main" id="{CB87AC4B-9FCE-DCD2-6609-C6B3C1A36AE1}"/>
                </a:ext>
              </a:extLst>
            </p:cNvPr>
            <p:cNvCxnSpPr>
              <a:cxnSpLocks/>
            </p:cNvCxnSpPr>
            <p:nvPr/>
          </p:nvCxnSpPr>
          <p:spPr>
            <a:xfrm flipH="1">
              <a:off x="8851400" y="2274456"/>
              <a:ext cx="368331" cy="2"/>
            </a:xfrm>
            <a:prstGeom prst="straightConnector1">
              <a:avLst/>
            </a:prstGeom>
            <a:ln w="38100">
              <a:solidFill>
                <a:schemeClr val="tx2">
                  <a:lumMod val="75000"/>
                  <a:lumOff val="25000"/>
                </a:schemeClr>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552067E3-8883-5062-9E66-E388D50FAED5}"/>
              </a:ext>
            </a:extLst>
          </p:cNvPr>
          <p:cNvGrpSpPr/>
          <p:nvPr/>
        </p:nvGrpSpPr>
        <p:grpSpPr>
          <a:xfrm>
            <a:off x="1689766" y="1288451"/>
            <a:ext cx="7519613" cy="3467497"/>
            <a:chOff x="1689766" y="1288451"/>
            <a:chExt cx="7519613" cy="3467497"/>
          </a:xfrm>
        </p:grpSpPr>
        <p:sp>
          <p:nvSpPr>
            <p:cNvPr id="11" name="Rectangle 10">
              <a:extLst>
                <a:ext uri="{FF2B5EF4-FFF2-40B4-BE49-F238E27FC236}">
                  <a16:creationId xmlns:a16="http://schemas.microsoft.com/office/drawing/2014/main" id="{5FC34C84-5BF7-41C2-DC1B-7A923B05A06B}"/>
                </a:ext>
              </a:extLst>
            </p:cNvPr>
            <p:cNvSpPr/>
            <p:nvPr/>
          </p:nvSpPr>
          <p:spPr>
            <a:xfrm>
              <a:off x="1689766" y="1291819"/>
              <a:ext cx="953011" cy="255281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CXL Port</a:t>
              </a:r>
            </a:p>
          </p:txBody>
        </p:sp>
        <p:cxnSp>
          <p:nvCxnSpPr>
            <p:cNvPr id="34" name="Straight Arrow Connector 33">
              <a:extLst>
                <a:ext uri="{FF2B5EF4-FFF2-40B4-BE49-F238E27FC236}">
                  <a16:creationId xmlns:a16="http://schemas.microsoft.com/office/drawing/2014/main" id="{A298532A-7E0A-6982-452D-D9DA12B4DEFE}"/>
                </a:ext>
              </a:extLst>
            </p:cNvPr>
            <p:cNvCxnSpPr>
              <a:cxnSpLocks/>
              <a:stCxn id="9" idx="1"/>
              <a:endCxn id="11" idx="3"/>
            </p:cNvCxnSpPr>
            <p:nvPr/>
          </p:nvCxnSpPr>
          <p:spPr>
            <a:xfrm flipH="1">
              <a:off x="2642777" y="2566094"/>
              <a:ext cx="319566" cy="2134"/>
            </a:xfrm>
            <a:prstGeom prst="straightConnector1">
              <a:avLst/>
            </a:prstGeom>
            <a:ln w="38100">
              <a:solidFill>
                <a:schemeClr val="tx1"/>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512C8844-34E5-3541-294A-8F6B3A8CCB91}"/>
                </a:ext>
              </a:extLst>
            </p:cNvPr>
            <p:cNvSpPr/>
            <p:nvPr/>
          </p:nvSpPr>
          <p:spPr>
            <a:xfrm>
              <a:off x="3309482" y="1288451"/>
              <a:ext cx="5045580" cy="54208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Inter-device Communication Controller</a:t>
              </a:r>
            </a:p>
          </p:txBody>
        </p:sp>
        <p:cxnSp>
          <p:nvCxnSpPr>
            <p:cNvPr id="19" name="Straight Arrow Connector 18">
              <a:extLst>
                <a:ext uri="{FF2B5EF4-FFF2-40B4-BE49-F238E27FC236}">
                  <a16:creationId xmlns:a16="http://schemas.microsoft.com/office/drawing/2014/main" id="{887672F0-4613-21E3-BB89-BC878C6524B6}"/>
                </a:ext>
              </a:extLst>
            </p:cNvPr>
            <p:cNvCxnSpPr>
              <a:cxnSpLocks/>
              <a:endCxn id="12" idx="3"/>
            </p:cNvCxnSpPr>
            <p:nvPr/>
          </p:nvCxnSpPr>
          <p:spPr>
            <a:xfrm flipH="1">
              <a:off x="8355062" y="1552377"/>
              <a:ext cx="854317" cy="7111"/>
            </a:xfrm>
            <a:prstGeom prst="straightConnector1">
              <a:avLst/>
            </a:prstGeom>
            <a:ln w="38100">
              <a:solidFill>
                <a:schemeClr val="tx2">
                  <a:lumMod val="75000"/>
                  <a:lumOff val="25000"/>
                </a:schemeClr>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8F6329B-240B-F4A6-A34F-D6F95837556B}"/>
                </a:ext>
              </a:extLst>
            </p:cNvPr>
            <p:cNvCxnSpPr>
              <a:cxnSpLocks/>
              <a:stCxn id="8" idx="0"/>
            </p:cNvCxnSpPr>
            <p:nvPr/>
          </p:nvCxnSpPr>
          <p:spPr>
            <a:xfrm flipV="1">
              <a:off x="6814733" y="1830533"/>
              <a:ext cx="0" cy="734414"/>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41" name="Straight Arrow Connector 40">
              <a:extLst>
                <a:ext uri="{FF2B5EF4-FFF2-40B4-BE49-F238E27FC236}">
                  <a16:creationId xmlns:a16="http://schemas.microsoft.com/office/drawing/2014/main" id="{896AC256-4103-1498-D633-DEEF4EE6204B}"/>
                </a:ext>
              </a:extLst>
            </p:cNvPr>
            <p:cNvCxnSpPr>
              <a:cxnSpLocks/>
            </p:cNvCxnSpPr>
            <p:nvPr/>
          </p:nvCxnSpPr>
          <p:spPr>
            <a:xfrm flipH="1">
              <a:off x="2649863" y="3380238"/>
              <a:ext cx="6201537" cy="0"/>
            </a:xfrm>
            <a:prstGeom prst="straightConnector1">
              <a:avLst/>
            </a:prstGeom>
            <a:ln w="38100">
              <a:solidFill>
                <a:schemeClr val="tx1"/>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D73EEB0C-051C-1E69-521F-2F5499FF84A4}"/>
                </a:ext>
              </a:extLst>
            </p:cNvPr>
            <p:cNvCxnSpPr>
              <a:cxnSpLocks/>
            </p:cNvCxnSpPr>
            <p:nvPr/>
          </p:nvCxnSpPr>
          <p:spPr>
            <a:xfrm>
              <a:off x="8705497" y="3388773"/>
              <a:ext cx="0" cy="1367175"/>
            </a:xfrm>
            <a:prstGeom prst="straightConnector1">
              <a:avLst/>
            </a:prstGeom>
            <a:ln w="38100">
              <a:solidFill>
                <a:schemeClr val="tx1"/>
              </a:solidFill>
              <a:headEnd type="triangle" w="sm" len="sm"/>
              <a:tailEnd type="triangle" w="sm" len="sm"/>
            </a:ln>
          </p:spPr>
          <p:style>
            <a:lnRef idx="3">
              <a:schemeClr val="accent1"/>
            </a:lnRef>
            <a:fillRef idx="0">
              <a:schemeClr val="accent1"/>
            </a:fillRef>
            <a:effectRef idx="2">
              <a:schemeClr val="accent1"/>
            </a:effectRef>
            <a:fontRef idx="minor">
              <a:schemeClr val="tx1"/>
            </a:fontRef>
          </p:style>
        </p:cxnSp>
        <p:cxnSp>
          <p:nvCxnSpPr>
            <p:cNvPr id="43" name="Straight Arrow Connector 42">
              <a:extLst>
                <a:ext uri="{FF2B5EF4-FFF2-40B4-BE49-F238E27FC236}">
                  <a16:creationId xmlns:a16="http://schemas.microsoft.com/office/drawing/2014/main" id="{264E430C-1F7D-4781-9A83-8E1152168EE6}"/>
                </a:ext>
              </a:extLst>
            </p:cNvPr>
            <p:cNvCxnSpPr>
              <a:cxnSpLocks/>
            </p:cNvCxnSpPr>
            <p:nvPr/>
          </p:nvCxnSpPr>
          <p:spPr>
            <a:xfrm>
              <a:off x="5720871" y="3388773"/>
              <a:ext cx="0" cy="1367175"/>
            </a:xfrm>
            <a:prstGeom prst="straightConnector1">
              <a:avLst/>
            </a:prstGeom>
            <a:ln w="38100">
              <a:solidFill>
                <a:schemeClr val="tx1"/>
              </a:solidFill>
              <a:headEnd type="triangle" w="sm" len="sm"/>
              <a:tailEnd type="triangle" w="sm" len="sm"/>
            </a:ln>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7D6BC52D-2CD1-1E32-74E1-51B3A9452CBF}"/>
                </a:ext>
              </a:extLst>
            </p:cNvPr>
            <p:cNvCxnSpPr>
              <a:cxnSpLocks/>
              <a:stCxn id="12" idx="1"/>
            </p:cNvCxnSpPr>
            <p:nvPr/>
          </p:nvCxnSpPr>
          <p:spPr>
            <a:xfrm flipH="1" flipV="1">
              <a:off x="2642777" y="1559489"/>
              <a:ext cx="666705" cy="4"/>
            </a:xfrm>
            <a:prstGeom prst="straightConnector1">
              <a:avLst/>
            </a:prstGeom>
            <a:ln w="38100">
              <a:solidFill>
                <a:schemeClr val="tx1"/>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grpSp>
      <p:cxnSp>
        <p:nvCxnSpPr>
          <p:cNvPr id="48" name="Straight Arrow Connector 47">
            <a:extLst>
              <a:ext uri="{FF2B5EF4-FFF2-40B4-BE49-F238E27FC236}">
                <a16:creationId xmlns:a16="http://schemas.microsoft.com/office/drawing/2014/main" id="{60AB8153-4238-52A9-459D-24005C4535F6}"/>
              </a:ext>
            </a:extLst>
          </p:cNvPr>
          <p:cNvCxnSpPr>
            <a:cxnSpLocks/>
            <a:stCxn id="10" idx="1"/>
          </p:cNvCxnSpPr>
          <p:nvPr/>
        </p:nvCxnSpPr>
        <p:spPr>
          <a:xfrm flipH="1">
            <a:off x="4888518" y="2282563"/>
            <a:ext cx="273058" cy="288359"/>
          </a:xfrm>
          <a:prstGeom prst="straightConnector1">
            <a:avLst/>
          </a:prstGeom>
          <a:ln w="38100">
            <a:solidFill>
              <a:schemeClr val="accent2"/>
            </a:solidFill>
            <a:prstDash val="sysDash"/>
            <a:headEnd w="sm" len="sm"/>
            <a:tailEnd type="triangle" w="sm" len="sm"/>
          </a:ln>
        </p:spPr>
        <p:style>
          <a:lnRef idx="2">
            <a:schemeClr val="dk1"/>
          </a:lnRef>
          <a:fillRef idx="0">
            <a:schemeClr val="dk1"/>
          </a:fillRef>
          <a:effectRef idx="1">
            <a:schemeClr val="dk1"/>
          </a:effectRef>
          <a:fontRef idx="minor">
            <a:schemeClr val="tx1"/>
          </a:fontRef>
        </p:style>
      </p:cxnSp>
      <p:sp>
        <p:nvSpPr>
          <p:cNvPr id="52" name="TextBox 51">
            <a:extLst>
              <a:ext uri="{FF2B5EF4-FFF2-40B4-BE49-F238E27FC236}">
                <a16:creationId xmlns:a16="http://schemas.microsoft.com/office/drawing/2014/main" id="{DD04D3A9-1ADE-57E0-0B5F-2EFF44B92F35}"/>
              </a:ext>
            </a:extLst>
          </p:cNvPr>
          <p:cNvSpPr txBox="1"/>
          <p:nvPr/>
        </p:nvSpPr>
        <p:spPr>
          <a:xfrm>
            <a:off x="2852265" y="3887586"/>
            <a:ext cx="1226618" cy="461666"/>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Legends</a:t>
            </a:r>
          </a:p>
        </p:txBody>
      </p:sp>
      <p:grpSp>
        <p:nvGrpSpPr>
          <p:cNvPr id="64" name="Group 63">
            <a:extLst>
              <a:ext uri="{FF2B5EF4-FFF2-40B4-BE49-F238E27FC236}">
                <a16:creationId xmlns:a16="http://schemas.microsoft.com/office/drawing/2014/main" id="{6D82F893-44C1-54C9-61C5-91659150518B}"/>
              </a:ext>
            </a:extLst>
          </p:cNvPr>
          <p:cNvGrpSpPr/>
          <p:nvPr/>
        </p:nvGrpSpPr>
        <p:grpSpPr>
          <a:xfrm>
            <a:off x="5525749" y="3141806"/>
            <a:ext cx="5002952" cy="2768417"/>
            <a:chOff x="5525749" y="3141806"/>
            <a:chExt cx="5002952" cy="2768417"/>
          </a:xfrm>
        </p:grpSpPr>
        <p:sp>
          <p:nvSpPr>
            <p:cNvPr id="14" name="Rectangle 13">
              <a:extLst>
                <a:ext uri="{FF2B5EF4-FFF2-40B4-BE49-F238E27FC236}">
                  <a16:creationId xmlns:a16="http://schemas.microsoft.com/office/drawing/2014/main" id="{FF334FBD-62B9-E3A0-42FC-AC6563CBB807}"/>
                </a:ext>
              </a:extLst>
            </p:cNvPr>
            <p:cNvSpPr/>
            <p:nvPr/>
          </p:nvSpPr>
          <p:spPr>
            <a:xfrm>
              <a:off x="5525749" y="4755948"/>
              <a:ext cx="2027954" cy="4619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PIM Ctrl</a:t>
              </a:r>
            </a:p>
          </p:txBody>
        </p:sp>
        <p:sp>
          <p:nvSpPr>
            <p:cNvPr id="15" name="Rectangle 14">
              <a:extLst>
                <a:ext uri="{FF2B5EF4-FFF2-40B4-BE49-F238E27FC236}">
                  <a16:creationId xmlns:a16="http://schemas.microsoft.com/office/drawing/2014/main" id="{27976E23-8336-46EA-A434-23533DA75CB4}"/>
                </a:ext>
              </a:extLst>
            </p:cNvPr>
            <p:cNvSpPr/>
            <p:nvPr/>
          </p:nvSpPr>
          <p:spPr>
            <a:xfrm>
              <a:off x="8535730" y="4755948"/>
              <a:ext cx="1992971" cy="4619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PIM Ctrl</a:t>
              </a:r>
            </a:p>
          </p:txBody>
        </p:sp>
        <p:cxnSp>
          <p:nvCxnSpPr>
            <p:cNvPr id="18" name="Straight Connector 17">
              <a:extLst>
                <a:ext uri="{FF2B5EF4-FFF2-40B4-BE49-F238E27FC236}">
                  <a16:creationId xmlns:a16="http://schemas.microsoft.com/office/drawing/2014/main" id="{E5B99483-C44A-955C-9CC3-4D5D8E0265E5}"/>
                </a:ext>
              </a:extLst>
            </p:cNvPr>
            <p:cNvCxnSpPr>
              <a:cxnSpLocks/>
            </p:cNvCxnSpPr>
            <p:nvPr/>
          </p:nvCxnSpPr>
          <p:spPr>
            <a:xfrm flipV="1">
              <a:off x="5960230" y="3850183"/>
              <a:ext cx="3848290" cy="7839"/>
            </a:xfrm>
            <a:prstGeom prst="line">
              <a:avLst/>
            </a:prstGeom>
            <a:ln w="38100">
              <a:prstDash val="sysDash"/>
              <a:tailEnd w="med" len="med"/>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4ECA8972-036B-A58D-D1F0-7090919E0090}"/>
                </a:ext>
              </a:extLst>
            </p:cNvPr>
            <p:cNvCxnSpPr>
              <a:cxnSpLocks/>
              <a:stCxn id="8" idx="2"/>
            </p:cNvCxnSpPr>
            <p:nvPr/>
          </p:nvCxnSpPr>
          <p:spPr>
            <a:xfrm>
              <a:off x="6814733" y="3141806"/>
              <a:ext cx="0" cy="695614"/>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BCD553FA-BA77-8356-6660-3665CB8671AB}"/>
                </a:ext>
              </a:extLst>
            </p:cNvPr>
            <p:cNvCxnSpPr>
              <a:cxnSpLocks/>
            </p:cNvCxnSpPr>
            <p:nvPr/>
          </p:nvCxnSpPr>
          <p:spPr>
            <a:xfrm>
              <a:off x="5968188" y="3849923"/>
              <a:ext cx="0" cy="906025"/>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19E61D8A-6840-937F-7906-AD9165E6E749}"/>
                </a:ext>
              </a:extLst>
            </p:cNvPr>
            <p:cNvCxnSpPr>
              <a:cxnSpLocks/>
            </p:cNvCxnSpPr>
            <p:nvPr/>
          </p:nvCxnSpPr>
          <p:spPr>
            <a:xfrm>
              <a:off x="8950573" y="3849919"/>
              <a:ext cx="0" cy="906029"/>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40" name="TextBox 39">
              <a:extLst>
                <a:ext uri="{FF2B5EF4-FFF2-40B4-BE49-F238E27FC236}">
                  <a16:creationId xmlns:a16="http://schemas.microsoft.com/office/drawing/2014/main" id="{C4DC8028-CA78-7DB4-723F-DDD97438549B}"/>
                </a:ext>
              </a:extLst>
            </p:cNvPr>
            <p:cNvSpPr txBox="1"/>
            <p:nvPr/>
          </p:nvSpPr>
          <p:spPr>
            <a:xfrm>
              <a:off x="7601963" y="4337737"/>
              <a:ext cx="646332" cy="461666"/>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x16</a:t>
              </a:r>
            </a:p>
          </p:txBody>
        </p:sp>
        <p:sp>
          <p:nvSpPr>
            <p:cNvPr id="49" name="TextBox 48">
              <a:extLst>
                <a:ext uri="{FF2B5EF4-FFF2-40B4-BE49-F238E27FC236}">
                  <a16:creationId xmlns:a16="http://schemas.microsoft.com/office/drawing/2014/main" id="{1B8348EC-6650-5017-5FC8-2EB41F7AFF9E}"/>
                </a:ext>
              </a:extLst>
            </p:cNvPr>
            <p:cNvSpPr txBox="1"/>
            <p:nvPr/>
          </p:nvSpPr>
          <p:spPr>
            <a:xfrm>
              <a:off x="7675044" y="4691805"/>
              <a:ext cx="492442" cy="461666"/>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1422288D-E9ED-875F-2918-FB921CAA1190}"/>
                </a:ext>
              </a:extLst>
            </p:cNvPr>
            <p:cNvSpPr/>
            <p:nvPr/>
          </p:nvSpPr>
          <p:spPr>
            <a:xfrm>
              <a:off x="5525749" y="5448307"/>
              <a:ext cx="2027954" cy="4619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GDDR6-PIM</a:t>
              </a:r>
            </a:p>
          </p:txBody>
        </p:sp>
        <p:sp>
          <p:nvSpPr>
            <p:cNvPr id="51" name="Rectangle 50">
              <a:extLst>
                <a:ext uri="{FF2B5EF4-FFF2-40B4-BE49-F238E27FC236}">
                  <a16:creationId xmlns:a16="http://schemas.microsoft.com/office/drawing/2014/main" id="{1378F87C-8F14-EAEF-D5F5-47631BF7FFB3}"/>
                </a:ext>
              </a:extLst>
            </p:cNvPr>
            <p:cNvSpPr/>
            <p:nvPr/>
          </p:nvSpPr>
          <p:spPr>
            <a:xfrm>
              <a:off x="8535730" y="5448307"/>
              <a:ext cx="1992971" cy="4619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GDDR6-PIM</a:t>
              </a:r>
            </a:p>
          </p:txBody>
        </p:sp>
        <p:cxnSp>
          <p:nvCxnSpPr>
            <p:cNvPr id="53" name="Straight Arrow Connector 52">
              <a:extLst>
                <a:ext uri="{FF2B5EF4-FFF2-40B4-BE49-F238E27FC236}">
                  <a16:creationId xmlns:a16="http://schemas.microsoft.com/office/drawing/2014/main" id="{C78AF251-ED98-5132-A2E9-5B251EE34091}"/>
                </a:ext>
              </a:extLst>
            </p:cNvPr>
            <p:cNvCxnSpPr>
              <a:cxnSpLocks/>
              <a:stCxn id="14" idx="2"/>
              <a:endCxn id="50" idx="0"/>
            </p:cNvCxnSpPr>
            <p:nvPr/>
          </p:nvCxnSpPr>
          <p:spPr>
            <a:xfrm>
              <a:off x="6539726" y="5217864"/>
              <a:ext cx="0" cy="230443"/>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54" name="Straight Arrow Connector 53">
              <a:extLst>
                <a:ext uri="{FF2B5EF4-FFF2-40B4-BE49-F238E27FC236}">
                  <a16:creationId xmlns:a16="http://schemas.microsoft.com/office/drawing/2014/main" id="{B87743AD-DE09-783D-356A-12F524448C85}"/>
                </a:ext>
              </a:extLst>
            </p:cNvPr>
            <p:cNvCxnSpPr>
              <a:cxnSpLocks/>
              <a:stCxn id="15" idx="2"/>
              <a:endCxn id="51" idx="0"/>
            </p:cNvCxnSpPr>
            <p:nvPr/>
          </p:nvCxnSpPr>
          <p:spPr>
            <a:xfrm>
              <a:off x="9532216" y="5217864"/>
              <a:ext cx="0" cy="230443"/>
            </a:xfrm>
            <a:prstGeom prst="straightConnector1">
              <a:avLst/>
            </a:prstGeom>
            <a:ln w="38100">
              <a:prstDash val="sysDash"/>
              <a:headEnd w="sm" len="sm"/>
              <a:tailEnd type="triangle" w="sm" len="sm"/>
            </a:ln>
          </p:spPr>
          <p:style>
            <a:lnRef idx="3">
              <a:schemeClr val="accent2"/>
            </a:lnRef>
            <a:fillRef idx="0">
              <a:schemeClr val="accent2"/>
            </a:fillRef>
            <a:effectRef idx="2">
              <a:schemeClr val="accent2"/>
            </a:effectRef>
            <a:fontRef idx="minor">
              <a:schemeClr val="tx1"/>
            </a:fontRef>
          </p:style>
        </p:cxnSp>
      </p:grpSp>
    </p:spTree>
    <p:custDataLst>
      <p:tags r:id="rId1"/>
    </p:custDataLst>
    <p:extLst>
      <p:ext uri="{BB962C8B-B14F-4D97-AF65-F5344CB8AC3E}">
        <p14:creationId xmlns:p14="http://schemas.microsoft.com/office/powerpoint/2010/main" val="101666786"/>
      </p:ext>
    </p:extLst>
  </p:cSld>
  <p:clrMapOvr>
    <a:masterClrMapping/>
  </p:clrMapOvr>
  <mc:AlternateContent xmlns:mc="http://schemas.openxmlformats.org/markup-compatibility/2006" xmlns:p14="http://schemas.microsoft.com/office/powerpoint/2010/main">
    <mc:Choice Requires="p14">
      <p:transition spd="slow" p14:dur="2000" advTm="32071"/>
    </mc:Choice>
    <mc:Fallback xmlns="">
      <p:transition spd="slow" advTm="320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10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1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A895B-F04A-4504-430A-110EB9916110}"/>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9F66D4DF-EB56-29FF-2FAB-702898CE2997}"/>
              </a:ext>
            </a:extLst>
          </p:cNvPr>
          <p:cNvGrpSpPr/>
          <p:nvPr/>
        </p:nvGrpSpPr>
        <p:grpSpPr>
          <a:xfrm>
            <a:off x="900087" y="2968333"/>
            <a:ext cx="4605035" cy="2527386"/>
            <a:chOff x="900087" y="3511673"/>
            <a:chExt cx="4605035" cy="2527386"/>
          </a:xfrm>
        </p:grpSpPr>
        <p:sp>
          <p:nvSpPr>
            <p:cNvPr id="34" name="Rounded Rectangle 33">
              <a:extLst>
                <a:ext uri="{FF2B5EF4-FFF2-40B4-BE49-F238E27FC236}">
                  <a16:creationId xmlns:a16="http://schemas.microsoft.com/office/drawing/2014/main" id="{40DD6FEB-B32A-CBCC-FF2B-66FEC26CA4C5}"/>
                </a:ext>
              </a:extLst>
            </p:cNvPr>
            <p:cNvSpPr/>
            <p:nvPr/>
          </p:nvSpPr>
          <p:spPr>
            <a:xfrm>
              <a:off x="2141828" y="3511673"/>
              <a:ext cx="2121556" cy="53474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F96335A-B0DB-58C1-8B7D-C50C61FECDB8}"/>
                </a:ext>
              </a:extLst>
            </p:cNvPr>
            <p:cNvSpPr/>
            <p:nvPr/>
          </p:nvSpPr>
          <p:spPr>
            <a:xfrm>
              <a:off x="900087" y="4228418"/>
              <a:ext cx="4605035" cy="45689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Switch</a:t>
              </a:r>
            </a:p>
          </p:txBody>
        </p:sp>
        <p:sp>
          <p:nvSpPr>
            <p:cNvPr id="41" name="Rectangle 40">
              <a:extLst>
                <a:ext uri="{FF2B5EF4-FFF2-40B4-BE49-F238E27FC236}">
                  <a16:creationId xmlns:a16="http://schemas.microsoft.com/office/drawing/2014/main" id="{3F320358-7D98-F67F-D485-1C7594597092}"/>
                </a:ext>
              </a:extLst>
            </p:cNvPr>
            <p:cNvSpPr/>
            <p:nvPr/>
          </p:nvSpPr>
          <p:spPr>
            <a:xfrm>
              <a:off x="900087" y="5327031"/>
              <a:ext cx="1241741"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0</a:t>
              </a:r>
            </a:p>
          </p:txBody>
        </p:sp>
        <p:sp>
          <p:nvSpPr>
            <p:cNvPr id="42" name="Rectangle 41">
              <a:extLst>
                <a:ext uri="{FF2B5EF4-FFF2-40B4-BE49-F238E27FC236}">
                  <a16:creationId xmlns:a16="http://schemas.microsoft.com/office/drawing/2014/main" id="{02114B07-956B-BAE8-B6F7-DC21ECB10051}"/>
                </a:ext>
              </a:extLst>
            </p:cNvPr>
            <p:cNvSpPr/>
            <p:nvPr/>
          </p:nvSpPr>
          <p:spPr>
            <a:xfrm>
              <a:off x="4263383"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2 </a:t>
              </a:r>
            </a:p>
          </p:txBody>
        </p:sp>
        <p:sp>
          <p:nvSpPr>
            <p:cNvPr id="43" name="TextBox 42">
              <a:extLst>
                <a:ext uri="{FF2B5EF4-FFF2-40B4-BE49-F238E27FC236}">
                  <a16:creationId xmlns:a16="http://schemas.microsoft.com/office/drawing/2014/main" id="{C0839ED2-9972-DB8C-E85F-4814FCB101BB}"/>
                </a:ext>
              </a:extLst>
            </p:cNvPr>
            <p:cNvSpPr txBox="1"/>
            <p:nvPr/>
          </p:nvSpPr>
          <p:spPr>
            <a:xfrm>
              <a:off x="2469449" y="3511673"/>
              <a:ext cx="1543436"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Multicast</a:t>
              </a:r>
            </a:p>
          </p:txBody>
        </p:sp>
        <p:sp>
          <p:nvSpPr>
            <p:cNvPr id="50" name="Rectangle 49">
              <a:extLst>
                <a:ext uri="{FF2B5EF4-FFF2-40B4-BE49-F238E27FC236}">
                  <a16:creationId xmlns:a16="http://schemas.microsoft.com/office/drawing/2014/main" id="{ECD39660-7CE3-0B3C-02B2-3D8E7FD57B0D}"/>
                </a:ext>
              </a:extLst>
            </p:cNvPr>
            <p:cNvSpPr/>
            <p:nvPr/>
          </p:nvSpPr>
          <p:spPr>
            <a:xfrm>
              <a:off x="2581727"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1 </a:t>
              </a:r>
            </a:p>
          </p:txBody>
        </p:sp>
      </p:grpSp>
      <p:sp>
        <p:nvSpPr>
          <p:cNvPr id="2" name="Title 1">
            <a:extLst>
              <a:ext uri="{FF2B5EF4-FFF2-40B4-BE49-F238E27FC236}">
                <a16:creationId xmlns:a16="http://schemas.microsoft.com/office/drawing/2014/main" id="{B78B82CF-22BB-BCF5-4BA0-2C9536E9A6C8}"/>
              </a:ext>
            </a:extLst>
          </p:cNvPr>
          <p:cNvSpPr>
            <a:spLocks noGrp="1"/>
          </p:cNvSpPr>
          <p:nvPr>
            <p:ph type="ctrTitle"/>
          </p:nvPr>
        </p:nvSpPr>
        <p:spPr>
          <a:xfrm>
            <a:off x="503583" y="242278"/>
            <a:ext cx="6237941" cy="593232"/>
          </a:xfrm>
        </p:spPr>
        <p:txBody>
          <a:bodyPr/>
          <a:lstStyle/>
          <a:p>
            <a:r>
              <a:rPr lang="en-US" dirty="0"/>
              <a:t>Inter-Device CXL Communication</a:t>
            </a:r>
          </a:p>
        </p:txBody>
      </p:sp>
      <p:sp>
        <p:nvSpPr>
          <p:cNvPr id="4" name="Slide Number Placeholder 3">
            <a:extLst>
              <a:ext uri="{FF2B5EF4-FFF2-40B4-BE49-F238E27FC236}">
                <a16:creationId xmlns:a16="http://schemas.microsoft.com/office/drawing/2014/main" id="{0EDA32C3-CF97-B444-E600-7546B8BFF3DE}"/>
              </a:ext>
            </a:extLst>
          </p:cNvPr>
          <p:cNvSpPr>
            <a:spLocks noGrp="1"/>
          </p:cNvSpPr>
          <p:nvPr>
            <p:ph type="sldNum" sz="quarter" idx="12"/>
          </p:nvPr>
        </p:nvSpPr>
        <p:spPr/>
        <p:txBody>
          <a:bodyPr/>
          <a:lstStyle/>
          <a:p>
            <a:fld id="{3952D4CC-587A-3641-AB30-393082F8BA24}" type="slidenum">
              <a:rPr lang="en-US" smtClean="0"/>
              <a:pPr/>
              <a:t>18</a:t>
            </a:fld>
            <a:endParaRPr lang="en-US"/>
          </a:p>
        </p:txBody>
      </p:sp>
      <p:cxnSp>
        <p:nvCxnSpPr>
          <p:cNvPr id="21" name="Straight Arrow Connector 20">
            <a:extLst>
              <a:ext uri="{FF2B5EF4-FFF2-40B4-BE49-F238E27FC236}">
                <a16:creationId xmlns:a16="http://schemas.microsoft.com/office/drawing/2014/main" id="{024C5454-E7ED-31BE-EA72-46D75585FF39}"/>
              </a:ext>
            </a:extLst>
          </p:cNvPr>
          <p:cNvCxnSpPr>
            <a:cxnSpLocks/>
          </p:cNvCxnSpPr>
          <p:nvPr/>
        </p:nvCxnSpPr>
        <p:spPr>
          <a:xfrm>
            <a:off x="1428817" y="1769962"/>
            <a:ext cx="1240971" cy="0"/>
          </a:xfrm>
          <a:prstGeom prst="straightConnector1">
            <a:avLst/>
          </a:prstGeom>
          <a:ln w="38100">
            <a:solidFill>
              <a:schemeClr val="tx2">
                <a:lumMod val="75000"/>
                <a:lumOff val="2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45355704-D06C-851F-C9E0-CF031A7A9797}"/>
              </a:ext>
            </a:extLst>
          </p:cNvPr>
          <p:cNvSpPr txBox="1"/>
          <p:nvPr/>
        </p:nvSpPr>
        <p:spPr>
          <a:xfrm>
            <a:off x="1469394" y="1152171"/>
            <a:ext cx="1118159" cy="461665"/>
          </a:xfrm>
          <a:prstGeom prst="rect">
            <a:avLst/>
          </a:prstGeom>
          <a:noFill/>
          <a:ln>
            <a:noFill/>
          </a:ln>
        </p:spPr>
        <p:txBody>
          <a:bodyPr wrap="square">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SEND</a:t>
            </a:r>
          </a:p>
        </p:txBody>
      </p:sp>
      <p:cxnSp>
        <p:nvCxnSpPr>
          <p:cNvPr id="24" name="Straight Arrow Connector 23">
            <a:extLst>
              <a:ext uri="{FF2B5EF4-FFF2-40B4-BE49-F238E27FC236}">
                <a16:creationId xmlns:a16="http://schemas.microsoft.com/office/drawing/2014/main" id="{1C327778-930E-0C79-42DB-FFD2E7776F11}"/>
              </a:ext>
            </a:extLst>
          </p:cNvPr>
          <p:cNvCxnSpPr>
            <a:cxnSpLocks/>
          </p:cNvCxnSpPr>
          <p:nvPr/>
        </p:nvCxnSpPr>
        <p:spPr>
          <a:xfrm>
            <a:off x="3396573" y="1763939"/>
            <a:ext cx="1240971" cy="0"/>
          </a:xfrm>
          <a:prstGeom prst="straightConnector1">
            <a:avLst/>
          </a:prstGeom>
          <a:ln w="38100">
            <a:solidFill>
              <a:schemeClr val="accent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9B91E7C4-496C-F42D-0C45-1BBA22E9A5E7}"/>
              </a:ext>
            </a:extLst>
          </p:cNvPr>
          <p:cNvSpPr txBox="1"/>
          <p:nvPr/>
        </p:nvSpPr>
        <p:spPr>
          <a:xfrm>
            <a:off x="3409440" y="1146148"/>
            <a:ext cx="1277785"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RECV</a:t>
            </a:r>
          </a:p>
        </p:txBody>
      </p:sp>
      <p:grpSp>
        <p:nvGrpSpPr>
          <p:cNvPr id="8" name="Group 7">
            <a:extLst>
              <a:ext uri="{FF2B5EF4-FFF2-40B4-BE49-F238E27FC236}">
                <a16:creationId xmlns:a16="http://schemas.microsoft.com/office/drawing/2014/main" id="{7C571D39-2972-760F-537C-CC5E4F1AE875}"/>
              </a:ext>
            </a:extLst>
          </p:cNvPr>
          <p:cNvGrpSpPr/>
          <p:nvPr/>
        </p:nvGrpSpPr>
        <p:grpSpPr>
          <a:xfrm>
            <a:off x="6740725" y="1146148"/>
            <a:ext cx="1528104" cy="617791"/>
            <a:chOff x="1330844" y="2387932"/>
            <a:chExt cx="1528104" cy="617791"/>
          </a:xfrm>
        </p:grpSpPr>
        <p:cxnSp>
          <p:nvCxnSpPr>
            <p:cNvPr id="26" name="Straight Arrow Connector 25">
              <a:extLst>
                <a:ext uri="{FF2B5EF4-FFF2-40B4-BE49-F238E27FC236}">
                  <a16:creationId xmlns:a16="http://schemas.microsoft.com/office/drawing/2014/main" id="{5426D87D-0394-8C86-720B-792C86FB67EA}"/>
                </a:ext>
              </a:extLst>
            </p:cNvPr>
            <p:cNvCxnSpPr>
              <a:cxnSpLocks/>
            </p:cNvCxnSpPr>
            <p:nvPr/>
          </p:nvCxnSpPr>
          <p:spPr>
            <a:xfrm>
              <a:off x="1428817" y="3005723"/>
              <a:ext cx="1240971" cy="0"/>
            </a:xfrm>
            <a:prstGeom prst="straightConnector1">
              <a:avLst/>
            </a:prstGeom>
            <a:ln w="38100">
              <a:solidFill>
                <a:schemeClr val="accent6">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4D6D0D84-EA66-BF3B-EDA6-83ED5C400CC7}"/>
                </a:ext>
              </a:extLst>
            </p:cNvPr>
            <p:cNvSpPr txBox="1"/>
            <p:nvPr/>
          </p:nvSpPr>
          <p:spPr>
            <a:xfrm>
              <a:off x="1330844" y="2387932"/>
              <a:ext cx="1528104" cy="461665"/>
            </a:xfrm>
            <a:prstGeom prst="rect">
              <a:avLst/>
            </a:prstGeom>
            <a:noFill/>
            <a:ln>
              <a:noFill/>
            </a:ln>
          </p:spPr>
          <p:txBody>
            <a:bodyPr wrap="square">
              <a:spAutoFit/>
            </a:bodyPr>
            <a:lstStyle/>
            <a:p>
              <a:r>
                <a:rPr lang="en-US" sz="2400" b="1" dirty="0">
                  <a:solidFill>
                    <a:schemeClr val="accent6">
                      <a:lumMod val="50000"/>
                    </a:schemeClr>
                  </a:solidFill>
                  <a:latin typeface="Calibri" panose="020F0502020204030204" pitchFamily="34" charset="0"/>
                  <a:cs typeface="Calibri" panose="020F0502020204030204" pitchFamily="34" charset="0"/>
                </a:rPr>
                <a:t>M_CAST</a:t>
              </a:r>
            </a:p>
          </p:txBody>
        </p:sp>
      </p:grpSp>
      <p:grpSp>
        <p:nvGrpSpPr>
          <p:cNvPr id="75" name="Group 74">
            <a:extLst>
              <a:ext uri="{FF2B5EF4-FFF2-40B4-BE49-F238E27FC236}">
                <a16:creationId xmlns:a16="http://schemas.microsoft.com/office/drawing/2014/main" id="{BAC0029A-1FDB-1168-C6EF-17647779A896}"/>
              </a:ext>
            </a:extLst>
          </p:cNvPr>
          <p:cNvGrpSpPr/>
          <p:nvPr/>
        </p:nvGrpSpPr>
        <p:grpSpPr>
          <a:xfrm>
            <a:off x="1336026" y="4141976"/>
            <a:ext cx="1490202" cy="641715"/>
            <a:chOff x="6414541" y="4435431"/>
            <a:chExt cx="1490202" cy="641715"/>
          </a:xfrm>
        </p:grpSpPr>
        <p:cxnSp>
          <p:nvCxnSpPr>
            <p:cNvPr id="44" name="Straight Arrow Connector 43">
              <a:extLst>
                <a:ext uri="{FF2B5EF4-FFF2-40B4-BE49-F238E27FC236}">
                  <a16:creationId xmlns:a16="http://schemas.microsoft.com/office/drawing/2014/main" id="{FF3DA554-EC33-998B-3D96-CFFF8E109DE0}"/>
                </a:ext>
              </a:extLst>
            </p:cNvPr>
            <p:cNvCxnSpPr>
              <a:cxnSpLocks/>
            </p:cNvCxnSpPr>
            <p:nvPr/>
          </p:nvCxnSpPr>
          <p:spPr>
            <a:xfrm flipH="1" flipV="1">
              <a:off x="6414541" y="4435431"/>
              <a:ext cx="1" cy="641715"/>
            </a:xfrm>
            <a:prstGeom prst="straightConnector1">
              <a:avLst/>
            </a:prstGeom>
            <a:ln w="38100">
              <a:solidFill>
                <a:schemeClr val="accent6">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46" name="TextBox 45">
              <a:extLst>
                <a:ext uri="{FF2B5EF4-FFF2-40B4-BE49-F238E27FC236}">
                  <a16:creationId xmlns:a16="http://schemas.microsoft.com/office/drawing/2014/main" id="{06783283-01CD-3BDE-AE87-EE2C34AEC7A3}"/>
                </a:ext>
              </a:extLst>
            </p:cNvPr>
            <p:cNvSpPr txBox="1"/>
            <p:nvPr/>
          </p:nvSpPr>
          <p:spPr>
            <a:xfrm>
              <a:off x="6526068" y="4509029"/>
              <a:ext cx="1378675" cy="461665"/>
            </a:xfrm>
            <a:prstGeom prst="rect">
              <a:avLst/>
            </a:prstGeom>
            <a:noFill/>
            <a:ln>
              <a:noFill/>
            </a:ln>
          </p:spPr>
          <p:txBody>
            <a:bodyPr wrap="square">
              <a:spAutoFit/>
            </a:bodyPr>
            <a:lstStyle/>
            <a:p>
              <a:r>
                <a:rPr lang="en-US" sz="2400" b="1" dirty="0">
                  <a:solidFill>
                    <a:schemeClr val="accent6">
                      <a:lumMod val="50000"/>
                    </a:schemeClr>
                  </a:solidFill>
                  <a:latin typeface="Calibri" panose="020F0502020204030204" pitchFamily="34" charset="0"/>
                  <a:cs typeface="Calibri" panose="020F0502020204030204" pitchFamily="34" charset="0"/>
                </a:rPr>
                <a:t>Multicast</a:t>
              </a:r>
            </a:p>
          </p:txBody>
        </p:sp>
      </p:grpSp>
      <p:grpSp>
        <p:nvGrpSpPr>
          <p:cNvPr id="38" name="Group 37">
            <a:extLst>
              <a:ext uri="{FF2B5EF4-FFF2-40B4-BE49-F238E27FC236}">
                <a16:creationId xmlns:a16="http://schemas.microsoft.com/office/drawing/2014/main" id="{75BA50AA-C4AF-EF32-88C7-8BACB454789D}"/>
              </a:ext>
            </a:extLst>
          </p:cNvPr>
          <p:cNvGrpSpPr/>
          <p:nvPr/>
        </p:nvGrpSpPr>
        <p:grpSpPr>
          <a:xfrm>
            <a:off x="6463280" y="2982188"/>
            <a:ext cx="4605035" cy="2513531"/>
            <a:chOff x="6463280" y="3525528"/>
            <a:chExt cx="4605035" cy="2513531"/>
          </a:xfrm>
        </p:grpSpPr>
        <p:sp>
          <p:nvSpPr>
            <p:cNvPr id="36" name="Rounded Rectangle 35">
              <a:extLst>
                <a:ext uri="{FF2B5EF4-FFF2-40B4-BE49-F238E27FC236}">
                  <a16:creationId xmlns:a16="http://schemas.microsoft.com/office/drawing/2014/main" id="{D246CE19-2F6E-0510-9940-4EDF026E4938}"/>
                </a:ext>
              </a:extLst>
            </p:cNvPr>
            <p:cNvSpPr/>
            <p:nvPr/>
          </p:nvSpPr>
          <p:spPr>
            <a:xfrm>
              <a:off x="7705020" y="3525528"/>
              <a:ext cx="2121556" cy="53474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78D9C5-D5B8-A6DD-2F85-8796621797A1}"/>
                </a:ext>
              </a:extLst>
            </p:cNvPr>
            <p:cNvSpPr/>
            <p:nvPr/>
          </p:nvSpPr>
          <p:spPr>
            <a:xfrm>
              <a:off x="6463280" y="4228418"/>
              <a:ext cx="4605035" cy="45689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Switch</a:t>
              </a:r>
            </a:p>
          </p:txBody>
        </p:sp>
        <p:sp>
          <p:nvSpPr>
            <p:cNvPr id="11" name="Rectangle 10">
              <a:extLst>
                <a:ext uri="{FF2B5EF4-FFF2-40B4-BE49-F238E27FC236}">
                  <a16:creationId xmlns:a16="http://schemas.microsoft.com/office/drawing/2014/main" id="{3625983E-F6CA-F4CA-0B91-F7DBFB0BC8E1}"/>
                </a:ext>
              </a:extLst>
            </p:cNvPr>
            <p:cNvSpPr/>
            <p:nvPr/>
          </p:nvSpPr>
          <p:spPr>
            <a:xfrm>
              <a:off x="6463280" y="5327031"/>
              <a:ext cx="1241741"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0</a:t>
              </a:r>
            </a:p>
          </p:txBody>
        </p:sp>
        <p:sp>
          <p:nvSpPr>
            <p:cNvPr id="12" name="Rectangle 11">
              <a:extLst>
                <a:ext uri="{FF2B5EF4-FFF2-40B4-BE49-F238E27FC236}">
                  <a16:creationId xmlns:a16="http://schemas.microsoft.com/office/drawing/2014/main" id="{20E75566-93A1-1F83-FEAD-F1A5E8B1B122}"/>
                </a:ext>
              </a:extLst>
            </p:cNvPr>
            <p:cNvSpPr/>
            <p:nvPr/>
          </p:nvSpPr>
          <p:spPr>
            <a:xfrm>
              <a:off x="9826576"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2 </a:t>
              </a:r>
            </a:p>
          </p:txBody>
        </p:sp>
        <p:sp>
          <p:nvSpPr>
            <p:cNvPr id="14" name="TextBox 13">
              <a:extLst>
                <a:ext uri="{FF2B5EF4-FFF2-40B4-BE49-F238E27FC236}">
                  <a16:creationId xmlns:a16="http://schemas.microsoft.com/office/drawing/2014/main" id="{5A7A234B-6C74-6253-4061-6EA11C859851}"/>
                </a:ext>
              </a:extLst>
            </p:cNvPr>
            <p:cNvSpPr txBox="1"/>
            <p:nvPr/>
          </p:nvSpPr>
          <p:spPr>
            <a:xfrm>
              <a:off x="8246117" y="3525528"/>
              <a:ext cx="1191224"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Gather</a:t>
              </a:r>
            </a:p>
          </p:txBody>
        </p:sp>
        <p:sp>
          <p:nvSpPr>
            <p:cNvPr id="17" name="Rectangle 16">
              <a:extLst>
                <a:ext uri="{FF2B5EF4-FFF2-40B4-BE49-F238E27FC236}">
                  <a16:creationId xmlns:a16="http://schemas.microsoft.com/office/drawing/2014/main" id="{8FF876DB-2A29-E784-CDFC-3464854B2113}"/>
                </a:ext>
              </a:extLst>
            </p:cNvPr>
            <p:cNvSpPr/>
            <p:nvPr/>
          </p:nvSpPr>
          <p:spPr>
            <a:xfrm>
              <a:off x="8144920"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1 </a:t>
              </a:r>
            </a:p>
          </p:txBody>
        </p:sp>
      </p:grpSp>
      <p:grpSp>
        <p:nvGrpSpPr>
          <p:cNvPr id="54" name="Group 53">
            <a:extLst>
              <a:ext uri="{FF2B5EF4-FFF2-40B4-BE49-F238E27FC236}">
                <a16:creationId xmlns:a16="http://schemas.microsoft.com/office/drawing/2014/main" id="{15C322A9-480E-9374-D41E-392A75A0386A}"/>
              </a:ext>
            </a:extLst>
          </p:cNvPr>
          <p:cNvGrpSpPr/>
          <p:nvPr/>
        </p:nvGrpSpPr>
        <p:grpSpPr>
          <a:xfrm>
            <a:off x="6930768" y="4151988"/>
            <a:ext cx="1431529" cy="641714"/>
            <a:chOff x="9826202" y="1660123"/>
            <a:chExt cx="1431529" cy="641714"/>
          </a:xfrm>
        </p:grpSpPr>
        <p:cxnSp>
          <p:nvCxnSpPr>
            <p:cNvPr id="55" name="Straight Arrow Connector 54">
              <a:extLst>
                <a:ext uri="{FF2B5EF4-FFF2-40B4-BE49-F238E27FC236}">
                  <a16:creationId xmlns:a16="http://schemas.microsoft.com/office/drawing/2014/main" id="{245BD92C-CF11-82D2-2ED0-798F8C39488B}"/>
                </a:ext>
              </a:extLst>
            </p:cNvPr>
            <p:cNvCxnSpPr>
              <a:cxnSpLocks/>
            </p:cNvCxnSpPr>
            <p:nvPr/>
          </p:nvCxnSpPr>
          <p:spPr>
            <a:xfrm>
              <a:off x="9826202" y="1660123"/>
              <a:ext cx="0" cy="641714"/>
            </a:xfrm>
            <a:prstGeom prst="straightConnector1">
              <a:avLst/>
            </a:prstGeom>
            <a:ln w="381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56" name="TextBox 55">
              <a:extLst>
                <a:ext uri="{FF2B5EF4-FFF2-40B4-BE49-F238E27FC236}">
                  <a16:creationId xmlns:a16="http://schemas.microsoft.com/office/drawing/2014/main" id="{60D4A426-A220-C227-CFD3-9DDA464BFFCC}"/>
                </a:ext>
              </a:extLst>
            </p:cNvPr>
            <p:cNvSpPr txBox="1"/>
            <p:nvPr/>
          </p:nvSpPr>
          <p:spPr>
            <a:xfrm>
              <a:off x="10016760" y="1748521"/>
              <a:ext cx="1240971"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grpSp>
      <p:grpSp>
        <p:nvGrpSpPr>
          <p:cNvPr id="7" name="Group 6">
            <a:extLst>
              <a:ext uri="{FF2B5EF4-FFF2-40B4-BE49-F238E27FC236}">
                <a16:creationId xmlns:a16="http://schemas.microsoft.com/office/drawing/2014/main" id="{EE185999-7B85-F964-7D36-BEBD91A1D682}"/>
              </a:ext>
            </a:extLst>
          </p:cNvPr>
          <p:cNvGrpSpPr/>
          <p:nvPr/>
        </p:nvGrpSpPr>
        <p:grpSpPr>
          <a:xfrm>
            <a:off x="3014412" y="4153499"/>
            <a:ext cx="3031500" cy="642331"/>
            <a:chOff x="3014412" y="4153499"/>
            <a:chExt cx="3031500" cy="642331"/>
          </a:xfrm>
        </p:grpSpPr>
        <p:grpSp>
          <p:nvGrpSpPr>
            <p:cNvPr id="76" name="Group 75">
              <a:extLst>
                <a:ext uri="{FF2B5EF4-FFF2-40B4-BE49-F238E27FC236}">
                  <a16:creationId xmlns:a16="http://schemas.microsoft.com/office/drawing/2014/main" id="{1743DB41-BFAD-7135-F509-889053F89859}"/>
                </a:ext>
              </a:extLst>
            </p:cNvPr>
            <p:cNvGrpSpPr/>
            <p:nvPr/>
          </p:nvGrpSpPr>
          <p:grpSpPr>
            <a:xfrm>
              <a:off x="3014412" y="4153499"/>
              <a:ext cx="3031500" cy="642331"/>
              <a:chOff x="8092927" y="4446954"/>
              <a:chExt cx="3031500" cy="642331"/>
            </a:xfrm>
          </p:grpSpPr>
          <p:cxnSp>
            <p:nvCxnSpPr>
              <p:cNvPr id="47" name="Straight Arrow Connector 46">
                <a:extLst>
                  <a:ext uri="{FF2B5EF4-FFF2-40B4-BE49-F238E27FC236}">
                    <a16:creationId xmlns:a16="http://schemas.microsoft.com/office/drawing/2014/main" id="{ABB63F46-F93E-24D0-8F65-946DFFAB16FF}"/>
                  </a:ext>
                </a:extLst>
              </p:cNvPr>
              <p:cNvCxnSpPr>
                <a:cxnSpLocks/>
              </p:cNvCxnSpPr>
              <p:nvPr/>
            </p:nvCxnSpPr>
            <p:spPr>
              <a:xfrm>
                <a:off x="9772210" y="4447571"/>
                <a:ext cx="0" cy="641714"/>
              </a:xfrm>
              <a:prstGeom prst="straightConnector1">
                <a:avLst/>
              </a:prstGeom>
              <a:ln w="381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51" name="Straight Arrow Connector 50">
                <a:extLst>
                  <a:ext uri="{FF2B5EF4-FFF2-40B4-BE49-F238E27FC236}">
                    <a16:creationId xmlns:a16="http://schemas.microsoft.com/office/drawing/2014/main" id="{5EDA7F08-C372-DF50-21F9-9F00E037272D}"/>
                  </a:ext>
                </a:extLst>
              </p:cNvPr>
              <p:cNvCxnSpPr>
                <a:cxnSpLocks/>
              </p:cNvCxnSpPr>
              <p:nvPr/>
            </p:nvCxnSpPr>
            <p:spPr>
              <a:xfrm>
                <a:off x="8092927" y="4446954"/>
                <a:ext cx="0" cy="641714"/>
              </a:xfrm>
              <a:prstGeom prst="straightConnector1">
                <a:avLst/>
              </a:prstGeom>
              <a:ln w="381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2C110D60-6599-8AF7-03B5-4EBE25BA6379}"/>
                  </a:ext>
                </a:extLst>
              </p:cNvPr>
              <p:cNvSpPr txBox="1"/>
              <p:nvPr/>
            </p:nvSpPr>
            <p:spPr>
              <a:xfrm>
                <a:off x="9883456" y="4509027"/>
                <a:ext cx="1240971"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sp>
            <p:nvSpPr>
              <p:cNvPr id="63" name="TextBox 62">
                <a:extLst>
                  <a:ext uri="{FF2B5EF4-FFF2-40B4-BE49-F238E27FC236}">
                    <a16:creationId xmlns:a16="http://schemas.microsoft.com/office/drawing/2014/main" id="{8C8CF0CB-D453-E21B-522C-15781BE2D1F0}"/>
                  </a:ext>
                </a:extLst>
              </p:cNvPr>
              <p:cNvSpPr txBox="1"/>
              <p:nvPr/>
            </p:nvSpPr>
            <p:spPr>
              <a:xfrm>
                <a:off x="8204174" y="4509028"/>
                <a:ext cx="1240971"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grpSp>
        <p:sp>
          <p:nvSpPr>
            <p:cNvPr id="3" name="TextBox 2">
              <a:extLst>
                <a:ext uri="{FF2B5EF4-FFF2-40B4-BE49-F238E27FC236}">
                  <a16:creationId xmlns:a16="http://schemas.microsoft.com/office/drawing/2014/main" id="{01991CFA-269B-754B-B15C-281BE53C247D}"/>
                </a:ext>
              </a:extLst>
            </p:cNvPr>
            <p:cNvSpPr txBox="1"/>
            <p:nvPr/>
          </p:nvSpPr>
          <p:spPr>
            <a:xfrm>
              <a:off x="4248193" y="4201148"/>
              <a:ext cx="402674" cy="400110"/>
            </a:xfrm>
            <a:prstGeom prst="rect">
              <a:avLst/>
            </a:prstGeom>
            <a:noFill/>
          </p:spPr>
          <p:txBody>
            <a:bodyPr wrap="none" rtlCol="0">
              <a:spAutoFit/>
            </a:bodyPr>
            <a:lstStyle/>
            <a:p>
              <a:r>
                <a:rPr lang="en-US" sz="2000" b="1" dirty="0">
                  <a:solidFill>
                    <a:schemeClr val="accent2">
                      <a:lumMod val="75000"/>
                    </a:schemeClr>
                  </a:solidFill>
                </a:rPr>
                <a:t>…</a:t>
              </a:r>
            </a:p>
          </p:txBody>
        </p:sp>
      </p:grpSp>
      <p:grpSp>
        <p:nvGrpSpPr>
          <p:cNvPr id="9" name="Group 8">
            <a:extLst>
              <a:ext uri="{FF2B5EF4-FFF2-40B4-BE49-F238E27FC236}">
                <a16:creationId xmlns:a16="http://schemas.microsoft.com/office/drawing/2014/main" id="{59823C78-B353-ABCE-37AA-775968D25604}"/>
              </a:ext>
            </a:extLst>
          </p:cNvPr>
          <p:cNvGrpSpPr/>
          <p:nvPr/>
        </p:nvGrpSpPr>
        <p:grpSpPr>
          <a:xfrm>
            <a:off x="8593129" y="4138410"/>
            <a:ext cx="2847304" cy="656803"/>
            <a:chOff x="8593129" y="4138410"/>
            <a:chExt cx="2847304" cy="656803"/>
          </a:xfrm>
        </p:grpSpPr>
        <p:grpSp>
          <p:nvGrpSpPr>
            <p:cNvPr id="57" name="Group 56">
              <a:extLst>
                <a:ext uri="{FF2B5EF4-FFF2-40B4-BE49-F238E27FC236}">
                  <a16:creationId xmlns:a16="http://schemas.microsoft.com/office/drawing/2014/main" id="{98827F8A-0C32-9612-48B9-E6C537C2721E}"/>
                </a:ext>
              </a:extLst>
            </p:cNvPr>
            <p:cNvGrpSpPr/>
            <p:nvPr/>
          </p:nvGrpSpPr>
          <p:grpSpPr>
            <a:xfrm>
              <a:off x="8593129" y="4138410"/>
              <a:ext cx="2847304" cy="656803"/>
              <a:chOff x="8593129" y="4681750"/>
              <a:chExt cx="2847304" cy="656803"/>
            </a:xfrm>
          </p:grpSpPr>
          <p:grpSp>
            <p:nvGrpSpPr>
              <p:cNvPr id="39" name="Group 38">
                <a:extLst>
                  <a:ext uri="{FF2B5EF4-FFF2-40B4-BE49-F238E27FC236}">
                    <a16:creationId xmlns:a16="http://schemas.microsoft.com/office/drawing/2014/main" id="{A0E1A0CC-BB31-411E-0248-F0A736887E2A}"/>
                  </a:ext>
                </a:extLst>
              </p:cNvPr>
              <p:cNvGrpSpPr/>
              <p:nvPr/>
            </p:nvGrpSpPr>
            <p:grpSpPr>
              <a:xfrm>
                <a:off x="8593129" y="4696838"/>
                <a:ext cx="1168918" cy="641715"/>
                <a:chOff x="6551397" y="1660122"/>
                <a:chExt cx="1168918" cy="641715"/>
              </a:xfrm>
            </p:grpSpPr>
            <p:cxnSp>
              <p:nvCxnSpPr>
                <p:cNvPr id="45" name="Straight Arrow Connector 44">
                  <a:extLst>
                    <a:ext uri="{FF2B5EF4-FFF2-40B4-BE49-F238E27FC236}">
                      <a16:creationId xmlns:a16="http://schemas.microsoft.com/office/drawing/2014/main" id="{153ECAF1-293C-07E6-00B4-586EA0EAF9F1}"/>
                    </a:ext>
                  </a:extLst>
                </p:cNvPr>
                <p:cNvCxnSpPr>
                  <a:cxnSpLocks/>
                </p:cNvCxnSpPr>
                <p:nvPr/>
              </p:nvCxnSpPr>
              <p:spPr>
                <a:xfrm flipH="1" flipV="1">
                  <a:off x="6551397" y="1660122"/>
                  <a:ext cx="1" cy="641715"/>
                </a:xfrm>
                <a:prstGeom prst="straightConnector1">
                  <a:avLst/>
                </a:prstGeom>
                <a:ln w="38100">
                  <a:solidFill>
                    <a:schemeClr val="tx2">
                      <a:lumMod val="75000"/>
                      <a:lumOff val="2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48" name="TextBox 47">
                  <a:extLst>
                    <a:ext uri="{FF2B5EF4-FFF2-40B4-BE49-F238E27FC236}">
                      <a16:creationId xmlns:a16="http://schemas.microsoft.com/office/drawing/2014/main" id="{469FD5C4-D164-191D-60C4-635463544269}"/>
                    </a:ext>
                  </a:extLst>
                </p:cNvPr>
                <p:cNvSpPr txBox="1"/>
                <p:nvPr/>
              </p:nvSpPr>
              <p:spPr>
                <a:xfrm>
                  <a:off x="6741525" y="1748637"/>
                  <a:ext cx="978790" cy="461665"/>
                </a:xfrm>
                <a:prstGeom prst="rect">
                  <a:avLst/>
                </a:prstGeom>
                <a:noFill/>
              </p:spPr>
              <p:txBody>
                <a:bodyPr wrap="square">
                  <a:spAutoFit/>
                </a:bodyPr>
                <a:lstStyle/>
                <a:p>
                  <a:r>
                    <a:rPr lang="en-US" sz="2400" b="1" dirty="0">
                      <a:solidFill>
                        <a:schemeClr val="accent1">
                          <a:lumMod val="75000"/>
                        </a:schemeClr>
                      </a:solidFill>
                      <a:latin typeface="Calibri" panose="020F0502020204030204" pitchFamily="34" charset="0"/>
                      <a:cs typeface="Calibri" panose="020F0502020204030204" pitchFamily="34" charset="0"/>
                    </a:rPr>
                    <a:t>Send</a:t>
                  </a:r>
                </a:p>
              </p:txBody>
            </p:sp>
          </p:grpSp>
          <p:grpSp>
            <p:nvGrpSpPr>
              <p:cNvPr id="49" name="Group 48">
                <a:extLst>
                  <a:ext uri="{FF2B5EF4-FFF2-40B4-BE49-F238E27FC236}">
                    <a16:creationId xmlns:a16="http://schemas.microsoft.com/office/drawing/2014/main" id="{D49DA1A8-16D6-AB38-DBC3-684A98BE34AF}"/>
                  </a:ext>
                </a:extLst>
              </p:cNvPr>
              <p:cNvGrpSpPr/>
              <p:nvPr/>
            </p:nvGrpSpPr>
            <p:grpSpPr>
              <a:xfrm>
                <a:off x="10271515" y="4681750"/>
                <a:ext cx="1168918" cy="641715"/>
                <a:chOff x="6551397" y="1660122"/>
                <a:chExt cx="1168918" cy="641715"/>
              </a:xfrm>
            </p:grpSpPr>
            <p:cxnSp>
              <p:nvCxnSpPr>
                <p:cNvPr id="52" name="Straight Arrow Connector 51">
                  <a:extLst>
                    <a:ext uri="{FF2B5EF4-FFF2-40B4-BE49-F238E27FC236}">
                      <a16:creationId xmlns:a16="http://schemas.microsoft.com/office/drawing/2014/main" id="{9DEF6A7F-9C41-068D-9BF7-7D3D6534AEB0}"/>
                    </a:ext>
                  </a:extLst>
                </p:cNvPr>
                <p:cNvCxnSpPr>
                  <a:cxnSpLocks/>
                </p:cNvCxnSpPr>
                <p:nvPr/>
              </p:nvCxnSpPr>
              <p:spPr>
                <a:xfrm flipH="1" flipV="1">
                  <a:off x="6551397" y="1660122"/>
                  <a:ext cx="1" cy="641715"/>
                </a:xfrm>
                <a:prstGeom prst="straightConnector1">
                  <a:avLst/>
                </a:prstGeom>
                <a:ln w="38100">
                  <a:solidFill>
                    <a:schemeClr val="tx2">
                      <a:lumMod val="75000"/>
                      <a:lumOff val="2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3" name="TextBox 52">
                  <a:extLst>
                    <a:ext uri="{FF2B5EF4-FFF2-40B4-BE49-F238E27FC236}">
                      <a16:creationId xmlns:a16="http://schemas.microsoft.com/office/drawing/2014/main" id="{C8685C76-581D-9350-4B56-AD2BD21EA446}"/>
                    </a:ext>
                  </a:extLst>
                </p:cNvPr>
                <p:cNvSpPr txBox="1"/>
                <p:nvPr/>
              </p:nvSpPr>
              <p:spPr>
                <a:xfrm>
                  <a:off x="6741525" y="1748637"/>
                  <a:ext cx="978790" cy="461665"/>
                </a:xfrm>
                <a:prstGeom prst="rect">
                  <a:avLst/>
                </a:prstGeom>
                <a:noFill/>
              </p:spPr>
              <p:txBody>
                <a:bodyPr wrap="square">
                  <a:spAutoFit/>
                </a:bodyPr>
                <a:lstStyle/>
                <a:p>
                  <a:r>
                    <a:rPr lang="en-US" sz="2400" b="1" dirty="0">
                      <a:solidFill>
                        <a:schemeClr val="accent1">
                          <a:lumMod val="75000"/>
                        </a:schemeClr>
                      </a:solidFill>
                      <a:latin typeface="Calibri" panose="020F0502020204030204" pitchFamily="34" charset="0"/>
                      <a:cs typeface="Calibri" panose="020F0502020204030204" pitchFamily="34" charset="0"/>
                    </a:rPr>
                    <a:t>Send</a:t>
                  </a:r>
                </a:p>
              </p:txBody>
            </p:sp>
          </p:grpSp>
        </p:grpSp>
        <p:sp>
          <p:nvSpPr>
            <p:cNvPr id="6" name="TextBox 5">
              <a:extLst>
                <a:ext uri="{FF2B5EF4-FFF2-40B4-BE49-F238E27FC236}">
                  <a16:creationId xmlns:a16="http://schemas.microsoft.com/office/drawing/2014/main" id="{64EE2DA9-55AC-D5EE-E029-0B6C54E13C96}"/>
                </a:ext>
              </a:extLst>
            </p:cNvPr>
            <p:cNvSpPr txBox="1"/>
            <p:nvPr/>
          </p:nvSpPr>
          <p:spPr>
            <a:xfrm>
              <a:off x="9682253" y="4166412"/>
              <a:ext cx="445956" cy="461665"/>
            </a:xfrm>
            <a:prstGeom prst="rect">
              <a:avLst/>
            </a:prstGeom>
            <a:noFill/>
          </p:spPr>
          <p:txBody>
            <a:bodyPr wrap="none" rtlCol="0">
              <a:spAutoFit/>
            </a:bodyPr>
            <a:lstStyle/>
            <a:p>
              <a:r>
                <a:rPr lang="en-US" sz="2400" b="1" dirty="0">
                  <a:solidFill>
                    <a:schemeClr val="accent1">
                      <a:lumMod val="75000"/>
                    </a:schemeClr>
                  </a:solidFill>
                </a:rPr>
                <a:t>…</a:t>
              </a:r>
            </a:p>
          </p:txBody>
        </p:sp>
      </p:grpSp>
    </p:spTree>
    <p:custDataLst>
      <p:tags r:id="rId1"/>
    </p:custDataLst>
    <p:extLst>
      <p:ext uri="{BB962C8B-B14F-4D97-AF65-F5344CB8AC3E}">
        <p14:creationId xmlns:p14="http://schemas.microsoft.com/office/powerpoint/2010/main" val="3854046753"/>
      </p:ext>
    </p:extLst>
  </p:cSld>
  <p:clrMapOvr>
    <a:masterClrMapping/>
  </p:clrMapOvr>
  <mc:AlternateContent xmlns:mc="http://schemas.openxmlformats.org/markup-compatibility/2006" xmlns:p14="http://schemas.microsoft.com/office/powerpoint/2010/main">
    <mc:Choice Requires="p14">
      <p:transition spd="slow" p14:dur="2000" advTm="42025"/>
    </mc:Choice>
    <mc:Fallback xmlns="">
      <p:transition spd="slow" advTm="420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4" fill="hold" nodeType="withEffect">
                                  <p:stCondLst>
                                    <p:cond delay="500"/>
                                  </p:stCondLst>
                                  <p:childTnLst>
                                    <p:set>
                                      <p:cBhvr>
                                        <p:cTn id="8" dur="1" fill="hold">
                                          <p:stCondLst>
                                            <p:cond delay="0"/>
                                          </p:stCondLst>
                                        </p:cTn>
                                        <p:tgtEl>
                                          <p:spTgt spid="37"/>
                                        </p:tgtEl>
                                        <p:attrNameLst>
                                          <p:attrName>style.visibility</p:attrName>
                                        </p:attrNameLst>
                                      </p:cBhvr>
                                      <p:to>
                                        <p:strVal val="visible"/>
                                      </p:to>
                                    </p:set>
                                    <p:anim calcmode="lin" valueType="num">
                                      <p:cBhvr additive="base">
                                        <p:cTn id="9" dur="500" fill="hold"/>
                                        <p:tgtEl>
                                          <p:spTgt spid="37"/>
                                        </p:tgtEl>
                                        <p:attrNameLst>
                                          <p:attrName>ppt_x</p:attrName>
                                        </p:attrNameLst>
                                      </p:cBhvr>
                                      <p:tavLst>
                                        <p:tav tm="0">
                                          <p:val>
                                            <p:strVal val="#ppt_x"/>
                                          </p:val>
                                        </p:tav>
                                        <p:tav tm="100000">
                                          <p:val>
                                            <p:strVal val="#ppt_x"/>
                                          </p:val>
                                        </p:tav>
                                      </p:tavLst>
                                    </p:anim>
                                    <p:anim calcmode="lin" valueType="num">
                                      <p:cBhvr additive="base">
                                        <p:cTn id="10" dur="500" fill="hold"/>
                                        <p:tgtEl>
                                          <p:spTgt spid="3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1000"/>
                                        <p:tgtEl>
                                          <p:spTgt spid="75"/>
                                        </p:tgtEl>
                                      </p:cBhvr>
                                    </p:animEffect>
                                  </p:childTnLst>
                                </p:cTn>
                              </p:par>
                            </p:childTnLst>
                          </p:cTn>
                        </p:par>
                        <p:par>
                          <p:cTn id="20" fill="hold">
                            <p:stCondLst>
                              <p:cond delay="1000"/>
                            </p:stCondLst>
                            <p:childTnLst>
                              <p:par>
                                <p:cTn id="21" presetID="22" presetClass="entr" presetSubtype="1" fill="hold"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22" presetClass="entr" presetSubtype="1" fill="hold" nodeType="afterEffect">
                                  <p:stCondLst>
                                    <p:cond delay="500"/>
                                  </p:stCondLst>
                                  <p:childTnLst>
                                    <p:set>
                                      <p:cBhvr>
                                        <p:cTn id="31" dur="1" fill="hold">
                                          <p:stCondLst>
                                            <p:cond delay="0"/>
                                          </p:stCondLst>
                                        </p:cTn>
                                        <p:tgtEl>
                                          <p:spTgt spid="54"/>
                                        </p:tgtEl>
                                        <p:attrNameLst>
                                          <p:attrName>style.visibility</p:attrName>
                                        </p:attrNameLst>
                                      </p:cBhvr>
                                      <p:to>
                                        <p:strVal val="visible"/>
                                      </p:to>
                                    </p:set>
                                    <p:animEffect transition="in" filter="wipe(up)">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9241-BA3F-6C57-2296-F283F7877DD1}"/>
            </a:ext>
          </a:extLst>
        </p:cNvPr>
        <p:cNvGrpSpPr/>
        <p:nvPr/>
      </p:nvGrpSpPr>
      <p:grpSpPr>
        <a:xfrm>
          <a:off x="0" y="0"/>
          <a:ext cx="0" cy="0"/>
          <a:chOff x="0" y="0"/>
          <a:chExt cx="0" cy="0"/>
        </a:xfrm>
      </p:grpSpPr>
      <p:sp>
        <p:nvSpPr>
          <p:cNvPr id="134" name="Rounded Rectangle 133">
            <a:extLst>
              <a:ext uri="{FF2B5EF4-FFF2-40B4-BE49-F238E27FC236}">
                <a16:creationId xmlns:a16="http://schemas.microsoft.com/office/drawing/2014/main" id="{44425192-3A0C-94F4-4DA8-E0C6DFC2255A}"/>
              </a:ext>
            </a:extLst>
          </p:cNvPr>
          <p:cNvSpPr/>
          <p:nvPr/>
        </p:nvSpPr>
        <p:spPr>
          <a:xfrm>
            <a:off x="8207719" y="1540464"/>
            <a:ext cx="2633405" cy="4324035"/>
          </a:xfrm>
          <a:prstGeom prst="roundRect">
            <a:avLst>
              <a:gd name="adj" fmla="val 1163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5" name="Rounded Rectangle 84">
            <a:extLst>
              <a:ext uri="{FF2B5EF4-FFF2-40B4-BE49-F238E27FC236}">
                <a16:creationId xmlns:a16="http://schemas.microsoft.com/office/drawing/2014/main" id="{E09A957E-84AE-D017-0D39-DF3F4F60D5E6}"/>
              </a:ext>
            </a:extLst>
          </p:cNvPr>
          <p:cNvSpPr/>
          <p:nvPr/>
        </p:nvSpPr>
        <p:spPr>
          <a:xfrm>
            <a:off x="1332786" y="1638097"/>
            <a:ext cx="6456178" cy="3978063"/>
          </a:xfrm>
          <a:prstGeom prst="roundRect">
            <a:avLst>
              <a:gd name="adj" fmla="val 1163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0C93CE48-838A-746E-B339-F77D7F3B6D76}"/>
              </a:ext>
            </a:extLst>
          </p:cNvPr>
          <p:cNvSpPr>
            <a:spLocks noGrp="1"/>
          </p:cNvSpPr>
          <p:nvPr>
            <p:ph type="ctrTitle"/>
          </p:nvPr>
        </p:nvSpPr>
        <p:spPr/>
        <p:txBody>
          <a:bodyPr/>
          <a:lstStyle/>
          <a:p>
            <a:r>
              <a:rPr lang="en-US" dirty="0"/>
              <a:t>Parallel Model Mapping</a:t>
            </a:r>
          </a:p>
        </p:txBody>
      </p:sp>
      <p:sp>
        <p:nvSpPr>
          <p:cNvPr id="4" name="Slide Number Placeholder 3">
            <a:extLst>
              <a:ext uri="{FF2B5EF4-FFF2-40B4-BE49-F238E27FC236}">
                <a16:creationId xmlns:a16="http://schemas.microsoft.com/office/drawing/2014/main" id="{D8AEDDAA-5A0E-961E-7B35-BFCF6CFEBFA5}"/>
              </a:ext>
            </a:extLst>
          </p:cNvPr>
          <p:cNvSpPr>
            <a:spLocks noGrp="1"/>
          </p:cNvSpPr>
          <p:nvPr>
            <p:ph type="sldNum" sz="quarter" idx="12"/>
          </p:nvPr>
        </p:nvSpPr>
        <p:spPr/>
        <p:txBody>
          <a:bodyPr/>
          <a:lstStyle/>
          <a:p>
            <a:fld id="{3952D4CC-587A-3641-AB30-393082F8BA24}" type="slidenum">
              <a:rPr lang="en-US" smtClean="0"/>
              <a:pPr/>
              <a:t>19</a:t>
            </a:fld>
            <a:endParaRPr lang="en-US"/>
          </a:p>
        </p:txBody>
      </p:sp>
      <p:grpSp>
        <p:nvGrpSpPr>
          <p:cNvPr id="140" name="Group 139">
            <a:extLst>
              <a:ext uri="{FF2B5EF4-FFF2-40B4-BE49-F238E27FC236}">
                <a16:creationId xmlns:a16="http://schemas.microsoft.com/office/drawing/2014/main" id="{93C46281-9C40-323C-9604-A82B073495CC}"/>
              </a:ext>
            </a:extLst>
          </p:cNvPr>
          <p:cNvGrpSpPr/>
          <p:nvPr/>
        </p:nvGrpSpPr>
        <p:grpSpPr>
          <a:xfrm>
            <a:off x="1473884" y="4267995"/>
            <a:ext cx="1870089" cy="830997"/>
            <a:chOff x="276913" y="4149060"/>
            <a:chExt cx="2293623" cy="830997"/>
          </a:xfrm>
        </p:grpSpPr>
        <p:sp>
          <p:nvSpPr>
            <p:cNvPr id="53" name="TextBox 52">
              <a:extLst>
                <a:ext uri="{FF2B5EF4-FFF2-40B4-BE49-F238E27FC236}">
                  <a16:creationId xmlns:a16="http://schemas.microsoft.com/office/drawing/2014/main" id="{D75DEC7E-30F6-20F9-93F4-2258A8267E57}"/>
                </a:ext>
              </a:extLst>
            </p:cNvPr>
            <p:cNvSpPr txBox="1"/>
            <p:nvPr/>
          </p:nvSpPr>
          <p:spPr>
            <a:xfrm>
              <a:off x="276913" y="4149060"/>
              <a:ext cx="1673995" cy="830997"/>
            </a:xfrm>
            <a:prstGeom prst="rect">
              <a:avLst/>
            </a:prstGeom>
            <a:noFill/>
          </p:spPr>
          <p:txBody>
            <a:bodyPr wrap="square" lIns="0" tIns="0" rIns="0" bIns="0" rtlCol="0">
              <a:spAutoFit/>
            </a:bodyPr>
            <a:lstStyle/>
            <a:p>
              <a:pPr algn="ctr"/>
              <a:r>
                <a:rPr lang="en-US" dirty="0">
                  <a:latin typeface="Times New Roman" panose="02020603050405020304" pitchFamily="18" charset="0"/>
                  <a:cs typeface="Times New Roman" panose="02020603050405020304" pitchFamily="18" charset="0"/>
                </a:rPr>
                <a:t>Inter-Device Data Transfers</a:t>
              </a:r>
            </a:p>
            <a:p>
              <a:pPr algn="ctr"/>
              <a:r>
                <a:rPr lang="en-US" b="1" dirty="0">
                  <a:solidFill>
                    <a:schemeClr val="tx2">
                      <a:lumMod val="90000"/>
                      <a:lumOff val="10000"/>
                    </a:schemeClr>
                  </a:solidFill>
                  <a:latin typeface="Times New Roman" panose="02020603050405020304" pitchFamily="18" charset="0"/>
                  <a:cs typeface="Times New Roman" panose="02020603050405020304" pitchFamily="18" charset="0"/>
                </a:rPr>
                <a:t>(16KB)</a:t>
              </a:r>
            </a:p>
          </p:txBody>
        </p:sp>
        <p:cxnSp>
          <p:nvCxnSpPr>
            <p:cNvPr id="54" name="Straight Arrow Connector 53">
              <a:extLst>
                <a:ext uri="{FF2B5EF4-FFF2-40B4-BE49-F238E27FC236}">
                  <a16:creationId xmlns:a16="http://schemas.microsoft.com/office/drawing/2014/main" id="{E30F455C-F00B-EB69-9002-B067F3C8ADDA}"/>
                </a:ext>
              </a:extLst>
            </p:cNvPr>
            <p:cNvCxnSpPr>
              <a:cxnSpLocks/>
              <a:stCxn id="53" idx="3"/>
            </p:cNvCxnSpPr>
            <p:nvPr/>
          </p:nvCxnSpPr>
          <p:spPr>
            <a:xfrm>
              <a:off x="1950908" y="4564559"/>
              <a:ext cx="619628" cy="9651"/>
            </a:xfrm>
            <a:prstGeom prst="straightConnector1">
              <a:avLst/>
            </a:prstGeom>
            <a:ln cap="rnd">
              <a:prstDash val="dash"/>
              <a:round/>
              <a:headEnd w="sm" len="sm"/>
              <a:tailEnd type="triangle" w="sm" len="sm"/>
            </a:ln>
          </p:spPr>
          <p:style>
            <a:lnRef idx="2">
              <a:schemeClr val="dk1"/>
            </a:lnRef>
            <a:fillRef idx="0">
              <a:schemeClr val="dk1"/>
            </a:fillRef>
            <a:effectRef idx="1">
              <a:schemeClr val="dk1"/>
            </a:effectRef>
            <a:fontRef idx="minor">
              <a:schemeClr val="tx1"/>
            </a:fontRef>
          </p:style>
        </p:cxnSp>
      </p:grpSp>
      <p:grpSp>
        <p:nvGrpSpPr>
          <p:cNvPr id="139" name="Group 138">
            <a:extLst>
              <a:ext uri="{FF2B5EF4-FFF2-40B4-BE49-F238E27FC236}">
                <a16:creationId xmlns:a16="http://schemas.microsoft.com/office/drawing/2014/main" id="{877992B5-52D6-6183-7157-F8CDB74739D7}"/>
              </a:ext>
            </a:extLst>
          </p:cNvPr>
          <p:cNvGrpSpPr/>
          <p:nvPr/>
        </p:nvGrpSpPr>
        <p:grpSpPr>
          <a:xfrm>
            <a:off x="1424334" y="1846254"/>
            <a:ext cx="3938444" cy="3536335"/>
            <a:chOff x="227363" y="1727319"/>
            <a:chExt cx="4830414" cy="3536335"/>
          </a:xfrm>
        </p:grpSpPr>
        <p:sp>
          <p:nvSpPr>
            <p:cNvPr id="6" name="Rectangle 5">
              <a:extLst>
                <a:ext uri="{FF2B5EF4-FFF2-40B4-BE49-F238E27FC236}">
                  <a16:creationId xmlns:a16="http://schemas.microsoft.com/office/drawing/2014/main" id="{F038097E-EC5E-7727-3BB4-BC279E14898A}"/>
                </a:ext>
              </a:extLst>
            </p:cNvPr>
            <p:cNvSpPr/>
            <p:nvPr/>
          </p:nvSpPr>
          <p:spPr>
            <a:xfrm>
              <a:off x="2926022" y="1727319"/>
              <a:ext cx="1297404" cy="33349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Host</a:t>
              </a:r>
            </a:p>
          </p:txBody>
        </p:sp>
        <p:sp>
          <p:nvSpPr>
            <p:cNvPr id="7" name="Rectangle 6">
              <a:extLst>
                <a:ext uri="{FF2B5EF4-FFF2-40B4-BE49-F238E27FC236}">
                  <a16:creationId xmlns:a16="http://schemas.microsoft.com/office/drawing/2014/main" id="{C81AD0FB-EEEE-AFD9-B698-14319C2D21BE}"/>
                </a:ext>
              </a:extLst>
            </p:cNvPr>
            <p:cNvSpPr/>
            <p:nvPr/>
          </p:nvSpPr>
          <p:spPr>
            <a:xfrm>
              <a:off x="2263644" y="2303533"/>
              <a:ext cx="2598785" cy="3334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CXL Switch</a:t>
              </a:r>
            </a:p>
          </p:txBody>
        </p:sp>
        <p:cxnSp>
          <p:nvCxnSpPr>
            <p:cNvPr id="8" name="Straight Connector 7">
              <a:extLst>
                <a:ext uri="{FF2B5EF4-FFF2-40B4-BE49-F238E27FC236}">
                  <a16:creationId xmlns:a16="http://schemas.microsoft.com/office/drawing/2014/main" id="{32E5158A-9728-6E3F-16CB-7A4CF0FE6288}"/>
                </a:ext>
              </a:extLst>
            </p:cNvPr>
            <p:cNvCxnSpPr>
              <a:cxnSpLocks/>
              <a:stCxn id="6" idx="2"/>
              <a:endCxn id="7" idx="0"/>
            </p:cNvCxnSpPr>
            <p:nvPr/>
          </p:nvCxnSpPr>
          <p:spPr>
            <a:xfrm flipH="1">
              <a:off x="3563038" y="2060817"/>
              <a:ext cx="0" cy="242717"/>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707D2D66-40B5-4AD2-250E-3C72725B52E3}"/>
                </a:ext>
              </a:extLst>
            </p:cNvPr>
            <p:cNvSpPr/>
            <p:nvPr/>
          </p:nvSpPr>
          <p:spPr>
            <a:xfrm rot="16200000">
              <a:off x="1595189" y="3531510"/>
              <a:ext cx="2074487" cy="7258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81CA76F-220B-D561-9134-EC88884E788F}"/>
                </a:ext>
              </a:extLst>
            </p:cNvPr>
            <p:cNvCxnSpPr>
              <a:cxnSpLocks/>
              <a:endCxn id="9" idx="3"/>
            </p:cNvCxnSpPr>
            <p:nvPr/>
          </p:nvCxnSpPr>
          <p:spPr>
            <a:xfrm>
              <a:off x="2628559" y="2637029"/>
              <a:ext cx="3874" cy="220156"/>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F2C70258-F3F1-56A3-B6BA-4659F0885B27}"/>
                </a:ext>
              </a:extLst>
            </p:cNvPr>
            <p:cNvSpPr/>
            <p:nvPr/>
          </p:nvSpPr>
          <p:spPr>
            <a:xfrm rot="5400000">
              <a:off x="2498447" y="2976801"/>
              <a:ext cx="271447"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41CFD9B-8897-34B2-4B13-B2104163DD89}"/>
                </a:ext>
              </a:extLst>
            </p:cNvPr>
            <p:cNvSpPr txBox="1"/>
            <p:nvPr/>
          </p:nvSpPr>
          <p:spPr>
            <a:xfrm>
              <a:off x="2275908" y="2996007"/>
              <a:ext cx="73036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T0</a:t>
              </a:r>
            </a:p>
          </p:txBody>
        </p:sp>
        <p:sp>
          <p:nvSpPr>
            <p:cNvPr id="13" name="Rectangle 12">
              <a:extLst>
                <a:ext uri="{FF2B5EF4-FFF2-40B4-BE49-F238E27FC236}">
                  <a16:creationId xmlns:a16="http://schemas.microsoft.com/office/drawing/2014/main" id="{C2407350-28F5-8040-FA72-04C9C411AC09}"/>
                </a:ext>
              </a:extLst>
            </p:cNvPr>
            <p:cNvSpPr/>
            <p:nvPr/>
          </p:nvSpPr>
          <p:spPr>
            <a:xfrm rot="5400000">
              <a:off x="2498446" y="3360906"/>
              <a:ext cx="271450"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20ECE91-3A6B-0B97-7A9D-C9466B68B50B}"/>
                </a:ext>
              </a:extLst>
            </p:cNvPr>
            <p:cNvSpPr txBox="1"/>
            <p:nvPr/>
          </p:nvSpPr>
          <p:spPr>
            <a:xfrm>
              <a:off x="2278042" y="3384111"/>
              <a:ext cx="73036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15" name="Rectangle 14">
              <a:extLst>
                <a:ext uri="{FF2B5EF4-FFF2-40B4-BE49-F238E27FC236}">
                  <a16:creationId xmlns:a16="http://schemas.microsoft.com/office/drawing/2014/main" id="{04B20AEF-8770-1466-EE13-3C61EBD89434}"/>
                </a:ext>
              </a:extLst>
            </p:cNvPr>
            <p:cNvSpPr/>
            <p:nvPr/>
          </p:nvSpPr>
          <p:spPr>
            <a:xfrm rot="5400000">
              <a:off x="2498386" y="3742019"/>
              <a:ext cx="271452"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5EDF734-DF28-39A8-FB04-06B1040AFB57}"/>
                </a:ext>
              </a:extLst>
            </p:cNvPr>
            <p:cNvSpPr txBox="1"/>
            <p:nvPr/>
          </p:nvSpPr>
          <p:spPr>
            <a:xfrm>
              <a:off x="2263644" y="3761620"/>
              <a:ext cx="75336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17" name="Rectangle 16">
              <a:extLst>
                <a:ext uri="{FF2B5EF4-FFF2-40B4-BE49-F238E27FC236}">
                  <a16:creationId xmlns:a16="http://schemas.microsoft.com/office/drawing/2014/main" id="{ED7A29C9-8004-D659-F1C1-AF4FC8F5A408}"/>
                </a:ext>
              </a:extLst>
            </p:cNvPr>
            <p:cNvSpPr/>
            <p:nvPr/>
          </p:nvSpPr>
          <p:spPr>
            <a:xfrm rot="5400000">
              <a:off x="2500485" y="4123131"/>
              <a:ext cx="271447"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AD52D54-CFAB-083F-D323-7BAD8A407308}"/>
                </a:ext>
              </a:extLst>
            </p:cNvPr>
            <p:cNvSpPr txBox="1"/>
            <p:nvPr/>
          </p:nvSpPr>
          <p:spPr>
            <a:xfrm>
              <a:off x="2278344" y="4143140"/>
              <a:ext cx="72982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T3</a:t>
              </a:r>
            </a:p>
          </p:txBody>
        </p:sp>
        <p:sp>
          <p:nvSpPr>
            <p:cNvPr id="19" name="TextBox 18">
              <a:extLst>
                <a:ext uri="{FF2B5EF4-FFF2-40B4-BE49-F238E27FC236}">
                  <a16:creationId xmlns:a16="http://schemas.microsoft.com/office/drawing/2014/main" id="{6BCC2285-A1C0-59A8-C20E-E3DB91720082}"/>
                </a:ext>
              </a:extLst>
            </p:cNvPr>
            <p:cNvSpPr txBox="1"/>
            <p:nvPr/>
          </p:nvSpPr>
          <p:spPr>
            <a:xfrm>
              <a:off x="227363" y="2789347"/>
              <a:ext cx="1766509" cy="830997"/>
            </a:xfrm>
            <a:prstGeom prst="rect">
              <a:avLst/>
            </a:prstGeom>
            <a:noFill/>
          </p:spPr>
          <p:txBody>
            <a:bodyPr wrap="square" lIns="0" tIns="0" rIns="0" bIns="0" rtlCol="0">
              <a:spAutoFit/>
            </a:bodyPr>
            <a:lstStyle/>
            <a:p>
              <a:pPr algn="ctr"/>
              <a:r>
                <a:rPr lang="en-US" b="1" u="sng"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ransformer Decoder Blocks /</a:t>
              </a:r>
            </a:p>
            <a:p>
              <a:pPr algn="ctr"/>
              <a:r>
                <a:rPr lang="en-US" dirty="0">
                  <a:latin typeface="Times New Roman" panose="02020603050405020304" pitchFamily="18" charset="0"/>
                  <a:cs typeface="Times New Roman" panose="02020603050405020304" pitchFamily="18" charset="0"/>
                </a:rPr>
                <a:t>Pipeline Stages</a:t>
              </a:r>
            </a:p>
          </p:txBody>
        </p:sp>
        <p:sp>
          <p:nvSpPr>
            <p:cNvPr id="20" name="TextBox 19">
              <a:extLst>
                <a:ext uri="{FF2B5EF4-FFF2-40B4-BE49-F238E27FC236}">
                  <a16:creationId xmlns:a16="http://schemas.microsoft.com/office/drawing/2014/main" id="{6132C679-5BC7-3E23-1DDB-263B1535D352}"/>
                </a:ext>
              </a:extLst>
            </p:cNvPr>
            <p:cNvSpPr txBox="1"/>
            <p:nvPr/>
          </p:nvSpPr>
          <p:spPr>
            <a:xfrm>
              <a:off x="2392700" y="4894322"/>
              <a:ext cx="2665077" cy="369332"/>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CXL </a:t>
              </a:r>
              <a:r>
                <a:rPr lang="en-US" b="1" u="sng"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evices</a:t>
              </a:r>
            </a:p>
          </p:txBody>
        </p:sp>
        <p:cxnSp>
          <p:nvCxnSpPr>
            <p:cNvPr id="21" name="Straight Arrow Connector 20">
              <a:extLst>
                <a:ext uri="{FF2B5EF4-FFF2-40B4-BE49-F238E27FC236}">
                  <a16:creationId xmlns:a16="http://schemas.microsoft.com/office/drawing/2014/main" id="{2C21F18E-A2C0-03F9-2AD5-D51B5CD597AE}"/>
                </a:ext>
              </a:extLst>
            </p:cNvPr>
            <p:cNvCxnSpPr>
              <a:cxnSpLocks/>
              <a:stCxn id="15" idx="3"/>
              <a:endCxn id="17" idx="1"/>
            </p:cNvCxnSpPr>
            <p:nvPr/>
          </p:nvCxnSpPr>
          <p:spPr>
            <a:xfrm>
              <a:off x="2634112" y="4113435"/>
              <a:ext cx="2096" cy="109661"/>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067D11B-BD8F-EC3E-68A8-BA85E4A1DA6E}"/>
                </a:ext>
              </a:extLst>
            </p:cNvPr>
            <p:cNvCxnSpPr>
              <a:cxnSpLocks/>
              <a:stCxn id="13" idx="3"/>
              <a:endCxn id="15" idx="1"/>
            </p:cNvCxnSpPr>
            <p:nvPr/>
          </p:nvCxnSpPr>
          <p:spPr>
            <a:xfrm flipH="1">
              <a:off x="2634112" y="3732320"/>
              <a:ext cx="58" cy="109663"/>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627A1CC-6020-F5F1-968F-C73BCBBC2DB8}"/>
                </a:ext>
              </a:extLst>
            </p:cNvPr>
            <p:cNvCxnSpPr>
              <a:cxnSpLocks/>
              <a:stCxn id="11" idx="3"/>
              <a:endCxn id="13" idx="1"/>
            </p:cNvCxnSpPr>
            <p:nvPr/>
          </p:nvCxnSpPr>
          <p:spPr>
            <a:xfrm>
              <a:off x="2634170" y="3348213"/>
              <a:ext cx="0" cy="112657"/>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F5FA48A0-70CB-CFFE-0F18-7C7D9F45FEE9}"/>
                </a:ext>
              </a:extLst>
            </p:cNvPr>
            <p:cNvSpPr/>
            <p:nvPr/>
          </p:nvSpPr>
          <p:spPr>
            <a:xfrm rot="16200000">
              <a:off x="2538079" y="3526935"/>
              <a:ext cx="2074489" cy="7258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956B5C88-13AB-661B-4B13-96D25AAD3C2E}"/>
                </a:ext>
              </a:extLst>
            </p:cNvPr>
            <p:cNvCxnSpPr>
              <a:cxnSpLocks/>
            </p:cNvCxnSpPr>
            <p:nvPr/>
          </p:nvCxnSpPr>
          <p:spPr>
            <a:xfrm>
              <a:off x="3574724" y="2637029"/>
              <a:ext cx="0" cy="214346"/>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D139B199-44F4-71CF-18C1-0CCFA0666CDA}"/>
                </a:ext>
              </a:extLst>
            </p:cNvPr>
            <p:cNvSpPr/>
            <p:nvPr/>
          </p:nvSpPr>
          <p:spPr>
            <a:xfrm rot="16200000">
              <a:off x="3484844" y="3526935"/>
              <a:ext cx="2074489" cy="7258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03102390-EEAD-8B80-AB88-1831C8255532}"/>
                </a:ext>
              </a:extLst>
            </p:cNvPr>
            <p:cNvCxnSpPr>
              <a:cxnSpLocks/>
            </p:cNvCxnSpPr>
            <p:nvPr/>
          </p:nvCxnSpPr>
          <p:spPr>
            <a:xfrm>
              <a:off x="4523359" y="2637029"/>
              <a:ext cx="0" cy="214346"/>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C9B6F912-1DE7-3044-789F-EDBF78B7AA38}"/>
                </a:ext>
              </a:extLst>
            </p:cNvPr>
            <p:cNvSpPr/>
            <p:nvPr/>
          </p:nvSpPr>
          <p:spPr>
            <a:xfrm rot="5400000">
              <a:off x="3434161" y="2976899"/>
              <a:ext cx="271447"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D269D109-8EC8-F113-0E32-1EEDCC919621}"/>
                </a:ext>
              </a:extLst>
            </p:cNvPr>
            <p:cNvSpPr/>
            <p:nvPr/>
          </p:nvSpPr>
          <p:spPr>
            <a:xfrm rot="5400000">
              <a:off x="3434160" y="3361005"/>
              <a:ext cx="271450"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855FA12B-5CA9-3C54-98FB-0949E8E5B69E}"/>
                </a:ext>
              </a:extLst>
            </p:cNvPr>
            <p:cNvSpPr/>
            <p:nvPr/>
          </p:nvSpPr>
          <p:spPr>
            <a:xfrm rot="5400000">
              <a:off x="3434100" y="3742118"/>
              <a:ext cx="271452"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B203823A-DA71-2C93-4E78-828EC27CA81A}"/>
                </a:ext>
              </a:extLst>
            </p:cNvPr>
            <p:cNvSpPr/>
            <p:nvPr/>
          </p:nvSpPr>
          <p:spPr>
            <a:xfrm rot="5400000">
              <a:off x="3436199" y="4123230"/>
              <a:ext cx="271447"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4E3B4A5A-8B4C-F034-7BF0-E51797F80B7E}"/>
                </a:ext>
              </a:extLst>
            </p:cNvPr>
            <p:cNvCxnSpPr>
              <a:cxnSpLocks/>
              <a:stCxn id="30" idx="3"/>
              <a:endCxn id="31" idx="1"/>
            </p:cNvCxnSpPr>
            <p:nvPr/>
          </p:nvCxnSpPr>
          <p:spPr>
            <a:xfrm>
              <a:off x="3569826" y="4113534"/>
              <a:ext cx="2096" cy="109661"/>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B345250-90D0-C79C-1D9E-BA699C99ED5E}"/>
                </a:ext>
              </a:extLst>
            </p:cNvPr>
            <p:cNvCxnSpPr>
              <a:cxnSpLocks/>
              <a:stCxn id="29" idx="3"/>
              <a:endCxn id="30" idx="1"/>
            </p:cNvCxnSpPr>
            <p:nvPr/>
          </p:nvCxnSpPr>
          <p:spPr>
            <a:xfrm flipH="1">
              <a:off x="3569826" y="3732419"/>
              <a:ext cx="58" cy="109663"/>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78FB876D-AD50-6ACB-9787-DFBDD588CABE}"/>
                </a:ext>
              </a:extLst>
            </p:cNvPr>
            <p:cNvCxnSpPr>
              <a:cxnSpLocks/>
              <a:stCxn id="28" idx="3"/>
              <a:endCxn id="29" idx="1"/>
            </p:cNvCxnSpPr>
            <p:nvPr/>
          </p:nvCxnSpPr>
          <p:spPr>
            <a:xfrm>
              <a:off x="3569884" y="3348311"/>
              <a:ext cx="0" cy="112657"/>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A893E06B-6119-B13B-65AE-7F24E9DC4B8D}"/>
                </a:ext>
              </a:extLst>
            </p:cNvPr>
            <p:cNvSpPr/>
            <p:nvPr/>
          </p:nvSpPr>
          <p:spPr>
            <a:xfrm rot="5400000">
              <a:off x="4387695" y="2985112"/>
              <a:ext cx="271447"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AC83D9BD-C7A6-7CB6-125F-B4793DFA9F05}"/>
                </a:ext>
              </a:extLst>
            </p:cNvPr>
            <p:cNvSpPr/>
            <p:nvPr/>
          </p:nvSpPr>
          <p:spPr>
            <a:xfrm rot="5400000">
              <a:off x="4387693" y="3369218"/>
              <a:ext cx="271450"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8A66C7EE-A8C2-856C-DBA9-991A2B350A8E}"/>
                </a:ext>
              </a:extLst>
            </p:cNvPr>
            <p:cNvSpPr/>
            <p:nvPr/>
          </p:nvSpPr>
          <p:spPr>
            <a:xfrm rot="5400000">
              <a:off x="4387633" y="3750331"/>
              <a:ext cx="271452"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C114AFFA-1D22-C676-6758-7985667F61F9}"/>
                </a:ext>
              </a:extLst>
            </p:cNvPr>
            <p:cNvSpPr/>
            <p:nvPr/>
          </p:nvSpPr>
          <p:spPr>
            <a:xfrm rot="5400000">
              <a:off x="4389732" y="4131443"/>
              <a:ext cx="271447" cy="471377"/>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83D246C8-7D12-FAD0-0C83-EA6B48F45517}"/>
                </a:ext>
              </a:extLst>
            </p:cNvPr>
            <p:cNvCxnSpPr>
              <a:cxnSpLocks/>
              <a:stCxn id="37" idx="3"/>
              <a:endCxn id="38" idx="1"/>
            </p:cNvCxnSpPr>
            <p:nvPr/>
          </p:nvCxnSpPr>
          <p:spPr>
            <a:xfrm>
              <a:off x="4523359" y="4121746"/>
              <a:ext cx="2096" cy="109661"/>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E31D6CA3-1209-53E0-2FE6-FD3E0D09C078}"/>
                </a:ext>
              </a:extLst>
            </p:cNvPr>
            <p:cNvCxnSpPr>
              <a:cxnSpLocks/>
              <a:stCxn id="36" idx="3"/>
              <a:endCxn id="37" idx="1"/>
            </p:cNvCxnSpPr>
            <p:nvPr/>
          </p:nvCxnSpPr>
          <p:spPr>
            <a:xfrm flipH="1">
              <a:off x="4523359" y="3740631"/>
              <a:ext cx="58" cy="109663"/>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C3CACDDC-B2A9-8753-D4D7-4F9BFB44E31D}"/>
                </a:ext>
              </a:extLst>
            </p:cNvPr>
            <p:cNvCxnSpPr>
              <a:cxnSpLocks/>
              <a:stCxn id="35" idx="3"/>
              <a:endCxn id="36" idx="1"/>
            </p:cNvCxnSpPr>
            <p:nvPr/>
          </p:nvCxnSpPr>
          <p:spPr>
            <a:xfrm>
              <a:off x="4523417" y="3356524"/>
              <a:ext cx="0" cy="112657"/>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42" name="Elbow Connector 41">
              <a:extLst>
                <a:ext uri="{FF2B5EF4-FFF2-40B4-BE49-F238E27FC236}">
                  <a16:creationId xmlns:a16="http://schemas.microsoft.com/office/drawing/2014/main" id="{23BC96DE-5CEB-9129-09B5-5A6180BF727A}"/>
                </a:ext>
              </a:extLst>
            </p:cNvPr>
            <p:cNvCxnSpPr>
              <a:cxnSpLocks/>
              <a:stCxn id="17" idx="3"/>
              <a:endCxn id="28" idx="1"/>
            </p:cNvCxnSpPr>
            <p:nvPr/>
          </p:nvCxnSpPr>
          <p:spPr>
            <a:xfrm rot="5400000" flipH="1" flipV="1">
              <a:off x="2394206" y="3318865"/>
              <a:ext cx="1417679" cy="933677"/>
            </a:xfrm>
            <a:prstGeom prst="bentConnector5">
              <a:avLst>
                <a:gd name="adj1" fmla="val -8741"/>
                <a:gd name="adj2" fmla="val 50000"/>
                <a:gd name="adj3" fmla="val 110295"/>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43" name="Elbow Connector 42">
              <a:extLst>
                <a:ext uri="{FF2B5EF4-FFF2-40B4-BE49-F238E27FC236}">
                  <a16:creationId xmlns:a16="http://schemas.microsoft.com/office/drawing/2014/main" id="{57E54BF0-2813-F971-38E7-E3BFA24EB954}"/>
                </a:ext>
              </a:extLst>
            </p:cNvPr>
            <p:cNvCxnSpPr>
              <a:cxnSpLocks/>
              <a:stCxn id="31" idx="3"/>
              <a:endCxn id="35" idx="1"/>
            </p:cNvCxnSpPr>
            <p:nvPr/>
          </p:nvCxnSpPr>
          <p:spPr>
            <a:xfrm rot="5400000" flipH="1" flipV="1">
              <a:off x="3342887" y="3314111"/>
              <a:ext cx="1409565" cy="951496"/>
            </a:xfrm>
            <a:prstGeom prst="bentConnector5">
              <a:avLst>
                <a:gd name="adj1" fmla="val -9182"/>
                <a:gd name="adj2" fmla="val 50000"/>
                <a:gd name="adj3" fmla="val 10879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C8CC8BE-4495-7314-4742-13B087504664}"/>
                </a:ext>
              </a:extLst>
            </p:cNvPr>
            <p:cNvCxnSpPr>
              <a:cxnSpLocks/>
            </p:cNvCxnSpPr>
            <p:nvPr/>
          </p:nvCxnSpPr>
          <p:spPr>
            <a:xfrm>
              <a:off x="2021875" y="3214496"/>
              <a:ext cx="359624" cy="0"/>
            </a:xfrm>
            <a:prstGeom prst="straightConnector1">
              <a:avLst/>
            </a:prstGeom>
            <a:ln cap="rnd">
              <a:prstDash val="dash"/>
              <a:round/>
              <a:headEnd w="sm" len="sm"/>
              <a:tailEnd type="triangle" w="sm" len="sm"/>
            </a:ln>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7FEE2395-04CC-4BE6-C0D3-331C37B525C6}"/>
                </a:ext>
              </a:extLst>
            </p:cNvPr>
            <p:cNvSpPr txBox="1"/>
            <p:nvPr/>
          </p:nvSpPr>
          <p:spPr>
            <a:xfrm>
              <a:off x="3197081" y="2984196"/>
              <a:ext cx="76053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T4</a:t>
              </a:r>
            </a:p>
          </p:txBody>
        </p:sp>
        <p:sp>
          <p:nvSpPr>
            <p:cNvPr id="46" name="TextBox 45">
              <a:extLst>
                <a:ext uri="{FF2B5EF4-FFF2-40B4-BE49-F238E27FC236}">
                  <a16:creationId xmlns:a16="http://schemas.microsoft.com/office/drawing/2014/main" id="{2AFAB5AA-0776-EE5A-F4E3-5BA3BB245CC3}"/>
                </a:ext>
              </a:extLst>
            </p:cNvPr>
            <p:cNvSpPr txBox="1"/>
            <p:nvPr/>
          </p:nvSpPr>
          <p:spPr>
            <a:xfrm>
              <a:off x="3199216" y="3372300"/>
              <a:ext cx="76053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T5</a:t>
              </a:r>
            </a:p>
          </p:txBody>
        </p:sp>
        <p:sp>
          <p:nvSpPr>
            <p:cNvPr id="47" name="TextBox 46">
              <a:extLst>
                <a:ext uri="{FF2B5EF4-FFF2-40B4-BE49-F238E27FC236}">
                  <a16:creationId xmlns:a16="http://schemas.microsoft.com/office/drawing/2014/main" id="{79D7A1FD-1992-B741-B27A-1C0FD11062A4}"/>
                </a:ext>
              </a:extLst>
            </p:cNvPr>
            <p:cNvSpPr txBox="1"/>
            <p:nvPr/>
          </p:nvSpPr>
          <p:spPr>
            <a:xfrm>
              <a:off x="3198655" y="3762211"/>
              <a:ext cx="75336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T6</a:t>
              </a:r>
            </a:p>
          </p:txBody>
        </p:sp>
        <p:sp>
          <p:nvSpPr>
            <p:cNvPr id="48" name="TextBox 47">
              <a:extLst>
                <a:ext uri="{FF2B5EF4-FFF2-40B4-BE49-F238E27FC236}">
                  <a16:creationId xmlns:a16="http://schemas.microsoft.com/office/drawing/2014/main" id="{AA15EE03-0FA8-85C2-7D8D-D723D548AF01}"/>
                </a:ext>
              </a:extLst>
            </p:cNvPr>
            <p:cNvSpPr txBox="1"/>
            <p:nvPr/>
          </p:nvSpPr>
          <p:spPr>
            <a:xfrm>
              <a:off x="3213352" y="4143731"/>
              <a:ext cx="729822"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T7</a:t>
              </a:r>
            </a:p>
          </p:txBody>
        </p:sp>
        <p:sp>
          <p:nvSpPr>
            <p:cNvPr id="49" name="TextBox 48">
              <a:extLst>
                <a:ext uri="{FF2B5EF4-FFF2-40B4-BE49-F238E27FC236}">
                  <a16:creationId xmlns:a16="http://schemas.microsoft.com/office/drawing/2014/main" id="{C9817731-4970-1BE3-6CE9-CB7CB9A2ACB2}"/>
                </a:ext>
              </a:extLst>
            </p:cNvPr>
            <p:cNvSpPr txBox="1"/>
            <p:nvPr/>
          </p:nvSpPr>
          <p:spPr>
            <a:xfrm>
              <a:off x="4156413" y="2996454"/>
              <a:ext cx="76053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T8</a:t>
              </a:r>
            </a:p>
          </p:txBody>
        </p:sp>
        <p:sp>
          <p:nvSpPr>
            <p:cNvPr id="50" name="TextBox 49">
              <a:extLst>
                <a:ext uri="{FF2B5EF4-FFF2-40B4-BE49-F238E27FC236}">
                  <a16:creationId xmlns:a16="http://schemas.microsoft.com/office/drawing/2014/main" id="{04467CAB-7D9B-739A-5399-31BE144AAF18}"/>
                </a:ext>
              </a:extLst>
            </p:cNvPr>
            <p:cNvSpPr txBox="1"/>
            <p:nvPr/>
          </p:nvSpPr>
          <p:spPr>
            <a:xfrm>
              <a:off x="4158547" y="3384558"/>
              <a:ext cx="76053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T9</a:t>
              </a:r>
            </a:p>
          </p:txBody>
        </p:sp>
        <p:sp>
          <p:nvSpPr>
            <p:cNvPr id="51" name="TextBox 50">
              <a:extLst>
                <a:ext uri="{FF2B5EF4-FFF2-40B4-BE49-F238E27FC236}">
                  <a16:creationId xmlns:a16="http://schemas.microsoft.com/office/drawing/2014/main" id="{0C6A02C7-8B10-4E3E-308C-20D9DCDD690F}"/>
                </a:ext>
              </a:extLst>
            </p:cNvPr>
            <p:cNvSpPr txBox="1"/>
            <p:nvPr/>
          </p:nvSpPr>
          <p:spPr>
            <a:xfrm>
              <a:off x="4168582" y="3769536"/>
              <a:ext cx="75336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T10</a:t>
              </a:r>
            </a:p>
          </p:txBody>
        </p:sp>
        <p:sp>
          <p:nvSpPr>
            <p:cNvPr id="52" name="TextBox 51">
              <a:extLst>
                <a:ext uri="{FF2B5EF4-FFF2-40B4-BE49-F238E27FC236}">
                  <a16:creationId xmlns:a16="http://schemas.microsoft.com/office/drawing/2014/main" id="{9331A4A9-2C2F-EE95-C695-DD49E60539A5}"/>
                </a:ext>
              </a:extLst>
            </p:cNvPr>
            <p:cNvSpPr txBox="1"/>
            <p:nvPr/>
          </p:nvSpPr>
          <p:spPr>
            <a:xfrm>
              <a:off x="4120819" y="4151056"/>
              <a:ext cx="84121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T11</a:t>
              </a:r>
            </a:p>
          </p:txBody>
        </p:sp>
        <p:sp>
          <p:nvSpPr>
            <p:cNvPr id="55" name="TextBox 54">
              <a:extLst>
                <a:ext uri="{FF2B5EF4-FFF2-40B4-BE49-F238E27FC236}">
                  <a16:creationId xmlns:a16="http://schemas.microsoft.com/office/drawing/2014/main" id="{7BCD914D-43CB-ECE1-3471-1887FB7D1ED0}"/>
                </a:ext>
              </a:extLst>
            </p:cNvPr>
            <p:cNvSpPr txBox="1"/>
            <p:nvPr/>
          </p:nvSpPr>
          <p:spPr>
            <a:xfrm>
              <a:off x="2264659" y="4544662"/>
              <a:ext cx="73036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D0</a:t>
              </a:r>
            </a:p>
          </p:txBody>
        </p:sp>
        <p:sp>
          <p:nvSpPr>
            <p:cNvPr id="56" name="TextBox 55">
              <a:extLst>
                <a:ext uri="{FF2B5EF4-FFF2-40B4-BE49-F238E27FC236}">
                  <a16:creationId xmlns:a16="http://schemas.microsoft.com/office/drawing/2014/main" id="{BD84ECB9-3513-D923-3549-024F90184278}"/>
                </a:ext>
              </a:extLst>
            </p:cNvPr>
            <p:cNvSpPr txBox="1"/>
            <p:nvPr/>
          </p:nvSpPr>
          <p:spPr>
            <a:xfrm>
              <a:off x="3202502" y="4544662"/>
              <a:ext cx="73036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D1</a:t>
              </a:r>
            </a:p>
          </p:txBody>
        </p:sp>
        <p:sp>
          <p:nvSpPr>
            <p:cNvPr id="57" name="TextBox 56">
              <a:extLst>
                <a:ext uri="{FF2B5EF4-FFF2-40B4-BE49-F238E27FC236}">
                  <a16:creationId xmlns:a16="http://schemas.microsoft.com/office/drawing/2014/main" id="{4481EE5E-F610-2F2C-5B93-3F1358357E6C}"/>
                </a:ext>
              </a:extLst>
            </p:cNvPr>
            <p:cNvSpPr txBox="1"/>
            <p:nvPr/>
          </p:nvSpPr>
          <p:spPr>
            <a:xfrm>
              <a:off x="4159473" y="4544662"/>
              <a:ext cx="730361"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D2</a:t>
              </a:r>
            </a:p>
          </p:txBody>
        </p:sp>
      </p:grpSp>
      <p:grpSp>
        <p:nvGrpSpPr>
          <p:cNvPr id="3" name="Group 2">
            <a:extLst>
              <a:ext uri="{FF2B5EF4-FFF2-40B4-BE49-F238E27FC236}">
                <a16:creationId xmlns:a16="http://schemas.microsoft.com/office/drawing/2014/main" id="{D560C7F3-E4CA-38D2-3F41-699C9FCBB1AF}"/>
              </a:ext>
            </a:extLst>
          </p:cNvPr>
          <p:cNvGrpSpPr/>
          <p:nvPr/>
        </p:nvGrpSpPr>
        <p:grpSpPr>
          <a:xfrm>
            <a:off x="5660716" y="1990526"/>
            <a:ext cx="2039118" cy="3546617"/>
            <a:chOff x="5274810" y="1724163"/>
            <a:chExt cx="2500934" cy="3546617"/>
          </a:xfrm>
        </p:grpSpPr>
        <p:sp>
          <p:nvSpPr>
            <p:cNvPr id="130" name="TextBox 129">
              <a:extLst>
                <a:ext uri="{FF2B5EF4-FFF2-40B4-BE49-F238E27FC236}">
                  <a16:creationId xmlns:a16="http://schemas.microsoft.com/office/drawing/2014/main" id="{99310EDC-4088-9DCB-8AC4-D73FDA703817}"/>
                </a:ext>
              </a:extLst>
            </p:cNvPr>
            <p:cNvSpPr txBox="1"/>
            <p:nvPr/>
          </p:nvSpPr>
          <p:spPr>
            <a:xfrm>
              <a:off x="7059500" y="2203671"/>
              <a:ext cx="5950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sp>
          <p:nvSpPr>
            <p:cNvPr id="89" name="Rectangle 88">
              <a:extLst>
                <a:ext uri="{FF2B5EF4-FFF2-40B4-BE49-F238E27FC236}">
                  <a16:creationId xmlns:a16="http://schemas.microsoft.com/office/drawing/2014/main" id="{E780A4BF-FE1F-47CD-CC90-E4ED4CD25665}"/>
                </a:ext>
              </a:extLst>
            </p:cNvPr>
            <p:cNvSpPr/>
            <p:nvPr/>
          </p:nvSpPr>
          <p:spPr>
            <a:xfrm rot="16200000">
              <a:off x="4526301" y="2980973"/>
              <a:ext cx="2237055" cy="63661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endParaRPr lang="en-US" dirty="0">
                <a:solidFill>
                  <a:schemeClr val="tx1"/>
                </a:solidFill>
                <a:latin typeface="Times New Roman" panose="02020603050405020304" pitchFamily="18" charset="0"/>
                <a:cs typeface="Times New Roman" panose="02020603050405020304" pitchFamily="18" charset="0"/>
              </a:endParaRPr>
            </a:p>
          </p:txBody>
        </p:sp>
        <p:sp>
          <p:nvSpPr>
            <p:cNvPr id="90" name="TextBox 89">
              <a:extLst>
                <a:ext uri="{FF2B5EF4-FFF2-40B4-BE49-F238E27FC236}">
                  <a16:creationId xmlns:a16="http://schemas.microsoft.com/office/drawing/2014/main" id="{BAECB76A-F6DA-07B7-9DC8-A14FAB627436}"/>
                </a:ext>
              </a:extLst>
            </p:cNvPr>
            <p:cNvSpPr txBox="1"/>
            <p:nvPr/>
          </p:nvSpPr>
          <p:spPr>
            <a:xfrm>
              <a:off x="5274810" y="1724163"/>
              <a:ext cx="250093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Multiple </a:t>
              </a:r>
              <a:r>
                <a:rPr lang="en-US" b="1" u="sng"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rompts</a:t>
              </a:r>
            </a:p>
          </p:txBody>
        </p:sp>
        <p:sp>
          <p:nvSpPr>
            <p:cNvPr id="91" name="TextBox 90">
              <a:extLst>
                <a:ext uri="{FF2B5EF4-FFF2-40B4-BE49-F238E27FC236}">
                  <a16:creationId xmlns:a16="http://schemas.microsoft.com/office/drawing/2014/main" id="{0F851F10-9937-CBE6-ADB2-F2BD8B3556F9}"/>
                </a:ext>
              </a:extLst>
            </p:cNvPr>
            <p:cNvSpPr txBox="1"/>
            <p:nvPr/>
          </p:nvSpPr>
          <p:spPr>
            <a:xfrm rot="5400000">
              <a:off x="5455359" y="4036435"/>
              <a:ext cx="53124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t>
              </a:r>
            </a:p>
          </p:txBody>
        </p:sp>
        <p:sp>
          <p:nvSpPr>
            <p:cNvPr id="92" name="Rectangle 91">
              <a:extLst>
                <a:ext uri="{FF2B5EF4-FFF2-40B4-BE49-F238E27FC236}">
                  <a16:creationId xmlns:a16="http://schemas.microsoft.com/office/drawing/2014/main" id="{E27E8089-19EA-B560-9C54-5E9E0EC1F298}"/>
                </a:ext>
              </a:extLst>
            </p:cNvPr>
            <p:cNvSpPr/>
            <p:nvPr/>
          </p:nvSpPr>
          <p:spPr>
            <a:xfrm rot="5400000">
              <a:off x="5511877" y="2525759"/>
              <a:ext cx="274603"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C4603171-62C0-5FAC-923A-644EB2D7CE8D}"/>
                </a:ext>
              </a:extLst>
            </p:cNvPr>
            <p:cNvSpPr txBox="1"/>
            <p:nvPr/>
          </p:nvSpPr>
          <p:spPr>
            <a:xfrm>
              <a:off x="5307607" y="2531468"/>
              <a:ext cx="6963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T0</a:t>
              </a:r>
            </a:p>
          </p:txBody>
        </p:sp>
        <p:sp>
          <p:nvSpPr>
            <p:cNvPr id="94" name="Rectangle 93">
              <a:extLst>
                <a:ext uri="{FF2B5EF4-FFF2-40B4-BE49-F238E27FC236}">
                  <a16:creationId xmlns:a16="http://schemas.microsoft.com/office/drawing/2014/main" id="{247B397D-EF5A-DF0D-48C9-C052382639BF}"/>
                </a:ext>
              </a:extLst>
            </p:cNvPr>
            <p:cNvSpPr/>
            <p:nvPr/>
          </p:nvSpPr>
          <p:spPr>
            <a:xfrm rot="5400000">
              <a:off x="5511876" y="2914331"/>
              <a:ext cx="274607"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E1C0ECFE-DEF9-D3A8-C618-2876D8553C57}"/>
                </a:ext>
              </a:extLst>
            </p:cNvPr>
            <p:cNvSpPr txBox="1"/>
            <p:nvPr/>
          </p:nvSpPr>
          <p:spPr>
            <a:xfrm>
              <a:off x="5309642" y="2924085"/>
              <a:ext cx="6963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96" name="Rectangle 95">
              <a:extLst>
                <a:ext uri="{FF2B5EF4-FFF2-40B4-BE49-F238E27FC236}">
                  <a16:creationId xmlns:a16="http://schemas.microsoft.com/office/drawing/2014/main" id="{A7CD80FE-51B6-F5BB-4D7B-503ED8D1A842}"/>
                </a:ext>
              </a:extLst>
            </p:cNvPr>
            <p:cNvSpPr/>
            <p:nvPr/>
          </p:nvSpPr>
          <p:spPr>
            <a:xfrm rot="5400000">
              <a:off x="5511818" y="3299875"/>
              <a:ext cx="274609"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97" name="TextBox 96">
              <a:extLst>
                <a:ext uri="{FF2B5EF4-FFF2-40B4-BE49-F238E27FC236}">
                  <a16:creationId xmlns:a16="http://schemas.microsoft.com/office/drawing/2014/main" id="{67B60D31-D9E2-2C0F-11F4-82B942663BC6}"/>
                </a:ext>
              </a:extLst>
            </p:cNvPr>
            <p:cNvSpPr txBox="1"/>
            <p:nvPr/>
          </p:nvSpPr>
          <p:spPr>
            <a:xfrm>
              <a:off x="5295915" y="3305983"/>
              <a:ext cx="71826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98" name="Rectangle 97">
              <a:extLst>
                <a:ext uri="{FF2B5EF4-FFF2-40B4-BE49-F238E27FC236}">
                  <a16:creationId xmlns:a16="http://schemas.microsoft.com/office/drawing/2014/main" id="{04B875CE-554C-A3D4-5AA9-A2D8A0BE5FAA}"/>
                </a:ext>
              </a:extLst>
            </p:cNvPr>
            <p:cNvSpPr/>
            <p:nvPr/>
          </p:nvSpPr>
          <p:spPr>
            <a:xfrm rot="5400000">
              <a:off x="5513820" y="3685419"/>
              <a:ext cx="274603"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84F643D1-73B8-91EB-8059-D5D9F17A08D5}"/>
                </a:ext>
              </a:extLst>
            </p:cNvPr>
            <p:cNvSpPr txBox="1"/>
            <p:nvPr/>
          </p:nvSpPr>
          <p:spPr>
            <a:xfrm>
              <a:off x="5309929" y="3691939"/>
              <a:ext cx="69582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T3</a:t>
              </a:r>
            </a:p>
          </p:txBody>
        </p:sp>
        <p:cxnSp>
          <p:nvCxnSpPr>
            <p:cNvPr id="100" name="Straight Arrow Connector 99">
              <a:extLst>
                <a:ext uri="{FF2B5EF4-FFF2-40B4-BE49-F238E27FC236}">
                  <a16:creationId xmlns:a16="http://schemas.microsoft.com/office/drawing/2014/main" id="{A03A36F8-1551-F64A-4693-69CA84B6B47A}"/>
                </a:ext>
              </a:extLst>
            </p:cNvPr>
            <p:cNvCxnSpPr>
              <a:cxnSpLocks/>
              <a:stCxn id="96" idx="3"/>
              <a:endCxn id="98" idx="1"/>
            </p:cNvCxnSpPr>
            <p:nvPr/>
          </p:nvCxnSpPr>
          <p:spPr>
            <a:xfrm>
              <a:off x="5649123" y="3661889"/>
              <a:ext cx="1998" cy="110936"/>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B5DBB448-2564-4305-AC24-F951CB001B38}"/>
                </a:ext>
              </a:extLst>
            </p:cNvPr>
            <p:cNvCxnSpPr>
              <a:cxnSpLocks/>
              <a:stCxn id="94" idx="3"/>
              <a:endCxn id="96" idx="1"/>
            </p:cNvCxnSpPr>
            <p:nvPr/>
          </p:nvCxnSpPr>
          <p:spPr>
            <a:xfrm flipH="1">
              <a:off x="5649123" y="3276342"/>
              <a:ext cx="55" cy="110938"/>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B16FE698-D1C3-A003-EC34-86A0C8439937}"/>
                </a:ext>
              </a:extLst>
            </p:cNvPr>
            <p:cNvCxnSpPr>
              <a:cxnSpLocks/>
              <a:stCxn id="92" idx="3"/>
              <a:endCxn id="94" idx="1"/>
            </p:cNvCxnSpPr>
            <p:nvPr/>
          </p:nvCxnSpPr>
          <p:spPr>
            <a:xfrm>
              <a:off x="5649178" y="2887769"/>
              <a:ext cx="0" cy="113967"/>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sp>
          <p:nvSpPr>
            <p:cNvPr id="103" name="Rectangle 102">
              <a:extLst>
                <a:ext uri="{FF2B5EF4-FFF2-40B4-BE49-F238E27FC236}">
                  <a16:creationId xmlns:a16="http://schemas.microsoft.com/office/drawing/2014/main" id="{9A0932F4-1860-25EA-3563-99CCFAB140DB}"/>
                </a:ext>
              </a:extLst>
            </p:cNvPr>
            <p:cNvSpPr/>
            <p:nvPr/>
          </p:nvSpPr>
          <p:spPr>
            <a:xfrm rot="16200000">
              <a:off x="5165539" y="3347864"/>
              <a:ext cx="2232380" cy="63661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endParaRPr lang="en-US" dirty="0">
                <a:solidFill>
                  <a:schemeClr val="tx1"/>
                </a:solidFill>
                <a:latin typeface="Times New Roman" panose="02020603050405020304" pitchFamily="18" charset="0"/>
                <a:cs typeface="Times New Roman" panose="02020603050405020304" pitchFamily="18" charset="0"/>
              </a:endParaRPr>
            </a:p>
          </p:txBody>
        </p:sp>
        <p:sp>
          <p:nvSpPr>
            <p:cNvPr id="104" name="TextBox 103">
              <a:extLst>
                <a:ext uri="{FF2B5EF4-FFF2-40B4-BE49-F238E27FC236}">
                  <a16:creationId xmlns:a16="http://schemas.microsoft.com/office/drawing/2014/main" id="{B006FC65-ED8C-12A3-CD3F-3030414D72B1}"/>
                </a:ext>
              </a:extLst>
            </p:cNvPr>
            <p:cNvSpPr txBox="1"/>
            <p:nvPr/>
          </p:nvSpPr>
          <p:spPr>
            <a:xfrm rot="5400000">
              <a:off x="6092263" y="4430633"/>
              <a:ext cx="53124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t>
              </a:r>
            </a:p>
          </p:txBody>
        </p:sp>
        <p:sp>
          <p:nvSpPr>
            <p:cNvPr id="105" name="Rectangle 104">
              <a:extLst>
                <a:ext uri="{FF2B5EF4-FFF2-40B4-BE49-F238E27FC236}">
                  <a16:creationId xmlns:a16="http://schemas.microsoft.com/office/drawing/2014/main" id="{8C5F3A6B-8406-07B6-9F08-90C9ABADD8A4}"/>
                </a:ext>
              </a:extLst>
            </p:cNvPr>
            <p:cNvSpPr/>
            <p:nvPr/>
          </p:nvSpPr>
          <p:spPr>
            <a:xfrm rot="5400000">
              <a:off x="6148781" y="2919958"/>
              <a:ext cx="274603"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B522FBFF-7749-3FAD-9FDF-2736C2E5F259}"/>
                </a:ext>
              </a:extLst>
            </p:cNvPr>
            <p:cNvSpPr txBox="1"/>
            <p:nvPr/>
          </p:nvSpPr>
          <p:spPr>
            <a:xfrm>
              <a:off x="5944511" y="2925667"/>
              <a:ext cx="6963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T0</a:t>
              </a:r>
            </a:p>
          </p:txBody>
        </p:sp>
        <p:sp>
          <p:nvSpPr>
            <p:cNvPr id="107" name="Rectangle 106">
              <a:extLst>
                <a:ext uri="{FF2B5EF4-FFF2-40B4-BE49-F238E27FC236}">
                  <a16:creationId xmlns:a16="http://schemas.microsoft.com/office/drawing/2014/main" id="{C6CFF479-205A-D69A-15B4-8A481E2EB968}"/>
                </a:ext>
              </a:extLst>
            </p:cNvPr>
            <p:cNvSpPr/>
            <p:nvPr/>
          </p:nvSpPr>
          <p:spPr>
            <a:xfrm rot="5400000">
              <a:off x="6148779" y="3308529"/>
              <a:ext cx="274607"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EA72D975-362A-5D2E-B076-B8BAA9929A3B}"/>
                </a:ext>
              </a:extLst>
            </p:cNvPr>
            <p:cNvSpPr txBox="1"/>
            <p:nvPr/>
          </p:nvSpPr>
          <p:spPr>
            <a:xfrm>
              <a:off x="5946546" y="3318283"/>
              <a:ext cx="6963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109" name="Rectangle 108">
              <a:extLst>
                <a:ext uri="{FF2B5EF4-FFF2-40B4-BE49-F238E27FC236}">
                  <a16:creationId xmlns:a16="http://schemas.microsoft.com/office/drawing/2014/main" id="{45AA524B-422F-131E-09FF-421E475966DC}"/>
                </a:ext>
              </a:extLst>
            </p:cNvPr>
            <p:cNvSpPr/>
            <p:nvPr/>
          </p:nvSpPr>
          <p:spPr>
            <a:xfrm rot="5400000">
              <a:off x="6148722" y="3694074"/>
              <a:ext cx="274609"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10" name="TextBox 109">
              <a:extLst>
                <a:ext uri="{FF2B5EF4-FFF2-40B4-BE49-F238E27FC236}">
                  <a16:creationId xmlns:a16="http://schemas.microsoft.com/office/drawing/2014/main" id="{9DF1FF7E-B518-22A9-895F-F7405BFD08D0}"/>
                </a:ext>
              </a:extLst>
            </p:cNvPr>
            <p:cNvSpPr txBox="1"/>
            <p:nvPr/>
          </p:nvSpPr>
          <p:spPr>
            <a:xfrm>
              <a:off x="5932819" y="3700181"/>
              <a:ext cx="71826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111" name="Rectangle 110">
              <a:extLst>
                <a:ext uri="{FF2B5EF4-FFF2-40B4-BE49-F238E27FC236}">
                  <a16:creationId xmlns:a16="http://schemas.microsoft.com/office/drawing/2014/main" id="{79A9B37B-3A62-BDB7-1475-5837C7E4A7DA}"/>
                </a:ext>
              </a:extLst>
            </p:cNvPr>
            <p:cNvSpPr/>
            <p:nvPr/>
          </p:nvSpPr>
          <p:spPr>
            <a:xfrm rot="5400000">
              <a:off x="6150724" y="4079617"/>
              <a:ext cx="274603"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12" name="TextBox 111">
              <a:extLst>
                <a:ext uri="{FF2B5EF4-FFF2-40B4-BE49-F238E27FC236}">
                  <a16:creationId xmlns:a16="http://schemas.microsoft.com/office/drawing/2014/main" id="{E0C7826B-586D-AD46-2C85-13F407B5BE56}"/>
                </a:ext>
              </a:extLst>
            </p:cNvPr>
            <p:cNvSpPr txBox="1"/>
            <p:nvPr/>
          </p:nvSpPr>
          <p:spPr>
            <a:xfrm>
              <a:off x="5946833" y="4086138"/>
              <a:ext cx="69582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T3</a:t>
              </a:r>
            </a:p>
          </p:txBody>
        </p:sp>
        <p:cxnSp>
          <p:nvCxnSpPr>
            <p:cNvPr id="113" name="Straight Arrow Connector 112">
              <a:extLst>
                <a:ext uri="{FF2B5EF4-FFF2-40B4-BE49-F238E27FC236}">
                  <a16:creationId xmlns:a16="http://schemas.microsoft.com/office/drawing/2014/main" id="{7D6CAA02-D8A2-FEB7-A927-6F92BCE5A01D}"/>
                </a:ext>
              </a:extLst>
            </p:cNvPr>
            <p:cNvCxnSpPr>
              <a:cxnSpLocks/>
              <a:stCxn id="109" idx="3"/>
              <a:endCxn id="111" idx="1"/>
            </p:cNvCxnSpPr>
            <p:nvPr/>
          </p:nvCxnSpPr>
          <p:spPr>
            <a:xfrm>
              <a:off x="6286026" y="4056087"/>
              <a:ext cx="1998" cy="110936"/>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799196FB-3E36-B6A0-2BAD-B5ED73F7ECF0}"/>
                </a:ext>
              </a:extLst>
            </p:cNvPr>
            <p:cNvCxnSpPr>
              <a:cxnSpLocks/>
              <a:stCxn id="107" idx="3"/>
              <a:endCxn id="109" idx="1"/>
            </p:cNvCxnSpPr>
            <p:nvPr/>
          </p:nvCxnSpPr>
          <p:spPr>
            <a:xfrm flipH="1">
              <a:off x="6286026" y="3670541"/>
              <a:ext cx="55" cy="110938"/>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C377A71F-537B-B556-5DAE-DF9B70238187}"/>
                </a:ext>
              </a:extLst>
            </p:cNvPr>
            <p:cNvCxnSpPr>
              <a:cxnSpLocks/>
              <a:stCxn id="105" idx="3"/>
              <a:endCxn id="107" idx="1"/>
            </p:cNvCxnSpPr>
            <p:nvPr/>
          </p:nvCxnSpPr>
          <p:spPr>
            <a:xfrm>
              <a:off x="6286082" y="3281967"/>
              <a:ext cx="0" cy="113967"/>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sp>
          <p:nvSpPr>
            <p:cNvPr id="116" name="Rectangle 115">
              <a:extLst>
                <a:ext uri="{FF2B5EF4-FFF2-40B4-BE49-F238E27FC236}">
                  <a16:creationId xmlns:a16="http://schemas.microsoft.com/office/drawing/2014/main" id="{96E3A65C-AAAA-5988-5C9E-A9BDCD48FAF5}"/>
                </a:ext>
              </a:extLst>
            </p:cNvPr>
            <p:cNvSpPr/>
            <p:nvPr/>
          </p:nvSpPr>
          <p:spPr>
            <a:xfrm rot="16200000">
              <a:off x="5801260" y="3738624"/>
              <a:ext cx="2232380" cy="6348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endParaRPr lang="en-US" dirty="0">
                <a:solidFill>
                  <a:schemeClr val="tx1"/>
                </a:solidFill>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E3C701B3-1AC7-DCF8-4A10-529FF9764E93}"/>
                </a:ext>
              </a:extLst>
            </p:cNvPr>
            <p:cNvSpPr txBox="1"/>
            <p:nvPr/>
          </p:nvSpPr>
          <p:spPr>
            <a:xfrm rot="5400000">
              <a:off x="6727073" y="4820491"/>
              <a:ext cx="53124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a:t>
              </a:r>
            </a:p>
          </p:txBody>
        </p:sp>
        <p:sp>
          <p:nvSpPr>
            <p:cNvPr id="118" name="Rectangle 117">
              <a:extLst>
                <a:ext uri="{FF2B5EF4-FFF2-40B4-BE49-F238E27FC236}">
                  <a16:creationId xmlns:a16="http://schemas.microsoft.com/office/drawing/2014/main" id="{00C56B59-BA14-65F8-537C-62F21F265A87}"/>
                </a:ext>
              </a:extLst>
            </p:cNvPr>
            <p:cNvSpPr/>
            <p:nvPr/>
          </p:nvSpPr>
          <p:spPr>
            <a:xfrm rot="5400000">
              <a:off x="6783591" y="3309815"/>
              <a:ext cx="274603"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19" name="TextBox 118">
              <a:extLst>
                <a:ext uri="{FF2B5EF4-FFF2-40B4-BE49-F238E27FC236}">
                  <a16:creationId xmlns:a16="http://schemas.microsoft.com/office/drawing/2014/main" id="{A6C6E256-69F9-DE00-58CA-5EC302B916B4}"/>
                </a:ext>
              </a:extLst>
            </p:cNvPr>
            <p:cNvSpPr txBox="1"/>
            <p:nvPr/>
          </p:nvSpPr>
          <p:spPr>
            <a:xfrm>
              <a:off x="6579320" y="3315524"/>
              <a:ext cx="6963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T0</a:t>
              </a:r>
            </a:p>
          </p:txBody>
        </p:sp>
        <p:sp>
          <p:nvSpPr>
            <p:cNvPr id="120" name="Rectangle 119">
              <a:extLst>
                <a:ext uri="{FF2B5EF4-FFF2-40B4-BE49-F238E27FC236}">
                  <a16:creationId xmlns:a16="http://schemas.microsoft.com/office/drawing/2014/main" id="{600B57B1-232B-441A-4801-1D35AD1EF640}"/>
                </a:ext>
              </a:extLst>
            </p:cNvPr>
            <p:cNvSpPr/>
            <p:nvPr/>
          </p:nvSpPr>
          <p:spPr>
            <a:xfrm rot="5400000">
              <a:off x="6783589" y="3698387"/>
              <a:ext cx="274607"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id="{5F9BC40D-7290-561D-3CB4-ACF2D89E6D4B}"/>
                </a:ext>
              </a:extLst>
            </p:cNvPr>
            <p:cNvSpPr txBox="1"/>
            <p:nvPr/>
          </p:nvSpPr>
          <p:spPr>
            <a:xfrm>
              <a:off x="6581355" y="3708141"/>
              <a:ext cx="69633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T1</a:t>
              </a:r>
            </a:p>
          </p:txBody>
        </p:sp>
        <p:sp>
          <p:nvSpPr>
            <p:cNvPr id="122" name="Rectangle 121">
              <a:extLst>
                <a:ext uri="{FF2B5EF4-FFF2-40B4-BE49-F238E27FC236}">
                  <a16:creationId xmlns:a16="http://schemas.microsoft.com/office/drawing/2014/main" id="{1A4173CA-C49F-F88D-2EF7-6BBCE192F220}"/>
                </a:ext>
              </a:extLst>
            </p:cNvPr>
            <p:cNvSpPr/>
            <p:nvPr/>
          </p:nvSpPr>
          <p:spPr>
            <a:xfrm rot="5400000">
              <a:off x="6783532" y="4083932"/>
              <a:ext cx="274609"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23" name="TextBox 122">
              <a:extLst>
                <a:ext uri="{FF2B5EF4-FFF2-40B4-BE49-F238E27FC236}">
                  <a16:creationId xmlns:a16="http://schemas.microsoft.com/office/drawing/2014/main" id="{45E824E8-3A0F-5AFC-4B14-0F87F4E34610}"/>
                </a:ext>
              </a:extLst>
            </p:cNvPr>
            <p:cNvSpPr txBox="1"/>
            <p:nvPr/>
          </p:nvSpPr>
          <p:spPr>
            <a:xfrm>
              <a:off x="6567629" y="4090039"/>
              <a:ext cx="71826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T2</a:t>
              </a:r>
            </a:p>
          </p:txBody>
        </p:sp>
        <p:sp>
          <p:nvSpPr>
            <p:cNvPr id="124" name="Rectangle 123">
              <a:extLst>
                <a:ext uri="{FF2B5EF4-FFF2-40B4-BE49-F238E27FC236}">
                  <a16:creationId xmlns:a16="http://schemas.microsoft.com/office/drawing/2014/main" id="{52B31FE7-5C36-AC8A-11F3-47716328BD45}"/>
                </a:ext>
              </a:extLst>
            </p:cNvPr>
            <p:cNvSpPr/>
            <p:nvPr/>
          </p:nvSpPr>
          <p:spPr>
            <a:xfrm rot="5400000">
              <a:off x="6785533" y="4469475"/>
              <a:ext cx="274603" cy="449416"/>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25" name="TextBox 124">
              <a:extLst>
                <a:ext uri="{FF2B5EF4-FFF2-40B4-BE49-F238E27FC236}">
                  <a16:creationId xmlns:a16="http://schemas.microsoft.com/office/drawing/2014/main" id="{CB2C5BE6-FCB1-EF5B-DF96-62CC5CA40555}"/>
                </a:ext>
              </a:extLst>
            </p:cNvPr>
            <p:cNvSpPr txBox="1"/>
            <p:nvPr/>
          </p:nvSpPr>
          <p:spPr>
            <a:xfrm>
              <a:off x="6581643" y="4475995"/>
              <a:ext cx="69582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T3</a:t>
              </a:r>
            </a:p>
          </p:txBody>
        </p:sp>
        <p:cxnSp>
          <p:nvCxnSpPr>
            <p:cNvPr id="126" name="Straight Arrow Connector 125">
              <a:extLst>
                <a:ext uri="{FF2B5EF4-FFF2-40B4-BE49-F238E27FC236}">
                  <a16:creationId xmlns:a16="http://schemas.microsoft.com/office/drawing/2014/main" id="{17E182AA-592C-6342-B35A-2D104216D961}"/>
                </a:ext>
              </a:extLst>
            </p:cNvPr>
            <p:cNvCxnSpPr>
              <a:cxnSpLocks/>
              <a:stCxn id="122" idx="3"/>
              <a:endCxn id="124" idx="1"/>
            </p:cNvCxnSpPr>
            <p:nvPr/>
          </p:nvCxnSpPr>
          <p:spPr>
            <a:xfrm>
              <a:off x="6920836" y="4445945"/>
              <a:ext cx="1998" cy="110936"/>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5CA0A01A-3B79-A63A-08F1-857485E0EB64}"/>
                </a:ext>
              </a:extLst>
            </p:cNvPr>
            <p:cNvCxnSpPr>
              <a:cxnSpLocks/>
              <a:stCxn id="120" idx="3"/>
              <a:endCxn id="122" idx="1"/>
            </p:cNvCxnSpPr>
            <p:nvPr/>
          </p:nvCxnSpPr>
          <p:spPr>
            <a:xfrm flipH="1">
              <a:off x="6920836" y="4060398"/>
              <a:ext cx="55" cy="110938"/>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28" name="Straight Arrow Connector 127">
              <a:extLst>
                <a:ext uri="{FF2B5EF4-FFF2-40B4-BE49-F238E27FC236}">
                  <a16:creationId xmlns:a16="http://schemas.microsoft.com/office/drawing/2014/main" id="{829C908D-EBE2-D339-3C5F-221E30598F29}"/>
                </a:ext>
              </a:extLst>
            </p:cNvPr>
            <p:cNvCxnSpPr>
              <a:cxnSpLocks/>
              <a:stCxn id="118" idx="3"/>
              <a:endCxn id="120" idx="1"/>
            </p:cNvCxnSpPr>
            <p:nvPr/>
          </p:nvCxnSpPr>
          <p:spPr>
            <a:xfrm>
              <a:off x="6920892" y="3671825"/>
              <a:ext cx="0" cy="113967"/>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324BE2B7-AB36-B584-EDAD-D9BA74DED71E}"/>
                </a:ext>
              </a:extLst>
            </p:cNvPr>
            <p:cNvCxnSpPr>
              <a:cxnSpLocks/>
            </p:cNvCxnSpPr>
            <p:nvPr/>
          </p:nvCxnSpPr>
          <p:spPr>
            <a:xfrm>
              <a:off x="7425821" y="2599328"/>
              <a:ext cx="0" cy="24649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1" name="TextBox 130">
              <a:extLst>
                <a:ext uri="{FF2B5EF4-FFF2-40B4-BE49-F238E27FC236}">
                  <a16:creationId xmlns:a16="http://schemas.microsoft.com/office/drawing/2014/main" id="{C5C2C77E-79F3-917F-FEB5-E26EF9E2AA9A}"/>
                </a:ext>
              </a:extLst>
            </p:cNvPr>
            <p:cNvSpPr txBox="1"/>
            <p:nvPr/>
          </p:nvSpPr>
          <p:spPr>
            <a:xfrm>
              <a:off x="5326522" y="2162614"/>
              <a:ext cx="63689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P1</a:t>
              </a:r>
            </a:p>
          </p:txBody>
        </p:sp>
        <p:sp>
          <p:nvSpPr>
            <p:cNvPr id="132" name="TextBox 131">
              <a:extLst>
                <a:ext uri="{FF2B5EF4-FFF2-40B4-BE49-F238E27FC236}">
                  <a16:creationId xmlns:a16="http://schemas.microsoft.com/office/drawing/2014/main" id="{3FAD009E-12F8-69FB-89F2-49682E1FCB2D}"/>
                </a:ext>
              </a:extLst>
            </p:cNvPr>
            <p:cNvSpPr txBox="1"/>
            <p:nvPr/>
          </p:nvSpPr>
          <p:spPr>
            <a:xfrm>
              <a:off x="5963136" y="2556132"/>
              <a:ext cx="62649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P2</a:t>
              </a:r>
            </a:p>
          </p:txBody>
        </p:sp>
        <p:sp>
          <p:nvSpPr>
            <p:cNvPr id="133" name="TextBox 132">
              <a:extLst>
                <a:ext uri="{FF2B5EF4-FFF2-40B4-BE49-F238E27FC236}">
                  <a16:creationId xmlns:a16="http://schemas.microsoft.com/office/drawing/2014/main" id="{C4E82610-7C32-EEC9-211E-F9B93761DCC3}"/>
                </a:ext>
              </a:extLst>
            </p:cNvPr>
            <p:cNvSpPr txBox="1"/>
            <p:nvPr/>
          </p:nvSpPr>
          <p:spPr>
            <a:xfrm>
              <a:off x="6600040" y="2949536"/>
              <a:ext cx="623688"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P3</a:t>
              </a:r>
            </a:p>
          </p:txBody>
        </p:sp>
      </p:grpSp>
      <p:grpSp>
        <p:nvGrpSpPr>
          <p:cNvPr id="160" name="Group 159">
            <a:extLst>
              <a:ext uri="{FF2B5EF4-FFF2-40B4-BE49-F238E27FC236}">
                <a16:creationId xmlns:a16="http://schemas.microsoft.com/office/drawing/2014/main" id="{2F0B149A-EEA8-3846-4FD0-A38EC299C23B}"/>
              </a:ext>
            </a:extLst>
          </p:cNvPr>
          <p:cNvGrpSpPr/>
          <p:nvPr/>
        </p:nvGrpSpPr>
        <p:grpSpPr>
          <a:xfrm>
            <a:off x="8243209" y="1739697"/>
            <a:ext cx="2562424" cy="3901878"/>
            <a:chOff x="6907122" y="1685173"/>
            <a:chExt cx="2562424" cy="3901878"/>
          </a:xfrm>
        </p:grpSpPr>
        <p:sp>
          <p:nvSpPr>
            <p:cNvPr id="59" name="Rectangle 58">
              <a:extLst>
                <a:ext uri="{FF2B5EF4-FFF2-40B4-BE49-F238E27FC236}">
                  <a16:creationId xmlns:a16="http://schemas.microsoft.com/office/drawing/2014/main" id="{9B4A2671-92BB-CA80-5C4D-5B0913BFB6A6}"/>
                </a:ext>
              </a:extLst>
            </p:cNvPr>
            <p:cNvSpPr/>
            <p:nvPr/>
          </p:nvSpPr>
          <p:spPr>
            <a:xfrm>
              <a:off x="7568846" y="1685173"/>
              <a:ext cx="1222808" cy="3285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Host</a:t>
              </a:r>
            </a:p>
          </p:txBody>
        </p:sp>
        <p:sp>
          <p:nvSpPr>
            <p:cNvPr id="60" name="Rectangle 59">
              <a:extLst>
                <a:ext uri="{FF2B5EF4-FFF2-40B4-BE49-F238E27FC236}">
                  <a16:creationId xmlns:a16="http://schemas.microsoft.com/office/drawing/2014/main" id="{2B6FE1B3-D289-2025-4CE6-83D6561098F7}"/>
                </a:ext>
              </a:extLst>
            </p:cNvPr>
            <p:cNvSpPr/>
            <p:nvPr/>
          </p:nvSpPr>
          <p:spPr>
            <a:xfrm>
              <a:off x="7117311" y="2226828"/>
              <a:ext cx="2125878" cy="3398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CXL Switch</a:t>
              </a:r>
            </a:p>
          </p:txBody>
        </p:sp>
        <p:cxnSp>
          <p:nvCxnSpPr>
            <p:cNvPr id="61" name="Straight Connector 60">
              <a:extLst>
                <a:ext uri="{FF2B5EF4-FFF2-40B4-BE49-F238E27FC236}">
                  <a16:creationId xmlns:a16="http://schemas.microsoft.com/office/drawing/2014/main" id="{B446B621-A8E5-F38C-5555-7DCFD019896A}"/>
                </a:ext>
              </a:extLst>
            </p:cNvPr>
            <p:cNvCxnSpPr>
              <a:cxnSpLocks/>
              <a:stCxn id="59" idx="2"/>
              <a:endCxn id="60" idx="0"/>
            </p:cNvCxnSpPr>
            <p:nvPr/>
          </p:nvCxnSpPr>
          <p:spPr>
            <a:xfrm>
              <a:off x="8180251" y="2013730"/>
              <a:ext cx="0" cy="213098"/>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62" name="Rectangle 61">
              <a:extLst>
                <a:ext uri="{FF2B5EF4-FFF2-40B4-BE49-F238E27FC236}">
                  <a16:creationId xmlns:a16="http://schemas.microsoft.com/office/drawing/2014/main" id="{D94E7FC4-3084-731C-58CA-F2DA4C71F9F6}"/>
                </a:ext>
              </a:extLst>
            </p:cNvPr>
            <p:cNvSpPr/>
            <p:nvPr/>
          </p:nvSpPr>
          <p:spPr>
            <a:xfrm>
              <a:off x="7366765" y="4189568"/>
              <a:ext cx="1162943" cy="3638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C5CD9DD2-B168-4040-7851-61521459EC70}"/>
                </a:ext>
              </a:extLst>
            </p:cNvPr>
            <p:cNvSpPr txBox="1"/>
            <p:nvPr/>
          </p:nvSpPr>
          <p:spPr>
            <a:xfrm>
              <a:off x="7271906" y="4161136"/>
              <a:ext cx="134275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Decoder 0</a:t>
              </a:r>
            </a:p>
          </p:txBody>
        </p:sp>
        <p:sp>
          <p:nvSpPr>
            <p:cNvPr id="64" name="Rectangle 63">
              <a:extLst>
                <a:ext uri="{FF2B5EF4-FFF2-40B4-BE49-F238E27FC236}">
                  <a16:creationId xmlns:a16="http://schemas.microsoft.com/office/drawing/2014/main" id="{E4D428B9-43D6-313A-F746-60F2256C150D}"/>
                </a:ext>
              </a:extLst>
            </p:cNvPr>
            <p:cNvSpPr/>
            <p:nvPr/>
          </p:nvSpPr>
          <p:spPr>
            <a:xfrm>
              <a:off x="7364944" y="4707469"/>
              <a:ext cx="1162943" cy="3638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445487FC-D708-A65D-0761-5EA8316B6A73}"/>
                </a:ext>
              </a:extLst>
            </p:cNvPr>
            <p:cNvSpPr txBox="1"/>
            <p:nvPr/>
          </p:nvSpPr>
          <p:spPr>
            <a:xfrm>
              <a:off x="7277394" y="4679037"/>
              <a:ext cx="134275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Decoder 1</a:t>
              </a:r>
            </a:p>
          </p:txBody>
        </p:sp>
        <p:sp>
          <p:nvSpPr>
            <p:cNvPr id="66" name="Rectangle 65">
              <a:extLst>
                <a:ext uri="{FF2B5EF4-FFF2-40B4-BE49-F238E27FC236}">
                  <a16:creationId xmlns:a16="http://schemas.microsoft.com/office/drawing/2014/main" id="{AD099A4C-7D22-019F-B9A5-F016E4D780BD}"/>
                </a:ext>
              </a:extLst>
            </p:cNvPr>
            <p:cNvSpPr/>
            <p:nvPr/>
          </p:nvSpPr>
          <p:spPr>
            <a:xfrm>
              <a:off x="7366555" y="5223191"/>
              <a:ext cx="1162943" cy="36386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3640443E-01AD-AD02-BCBA-969495131322}"/>
                </a:ext>
              </a:extLst>
            </p:cNvPr>
            <p:cNvSpPr txBox="1"/>
            <p:nvPr/>
          </p:nvSpPr>
          <p:spPr>
            <a:xfrm>
              <a:off x="7266418" y="5194759"/>
              <a:ext cx="1342757"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Decoder 2</a:t>
              </a:r>
            </a:p>
          </p:txBody>
        </p:sp>
        <p:cxnSp>
          <p:nvCxnSpPr>
            <p:cNvPr id="68" name="Straight Arrow Connector 67">
              <a:extLst>
                <a:ext uri="{FF2B5EF4-FFF2-40B4-BE49-F238E27FC236}">
                  <a16:creationId xmlns:a16="http://schemas.microsoft.com/office/drawing/2014/main" id="{91A43A00-FD77-7D25-F0EE-EC27A5F71E7A}"/>
                </a:ext>
              </a:extLst>
            </p:cNvPr>
            <p:cNvCxnSpPr>
              <a:cxnSpLocks/>
              <a:stCxn id="63" idx="0"/>
              <a:endCxn id="73" idx="1"/>
            </p:cNvCxnSpPr>
            <p:nvPr/>
          </p:nvCxnSpPr>
          <p:spPr>
            <a:xfrm flipH="1" flipV="1">
              <a:off x="7380999" y="3729162"/>
              <a:ext cx="562286" cy="431974"/>
            </a:xfrm>
            <a:prstGeom prst="straightConnector1">
              <a:avLst/>
            </a:prstGeom>
            <a:ln w="9525">
              <a:solidFill>
                <a:schemeClr val="tx1"/>
              </a:solidFill>
              <a:prstDash val="dash"/>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94F30D8-9E7E-D638-3F03-B2A934F2CAC3}"/>
                </a:ext>
              </a:extLst>
            </p:cNvPr>
            <p:cNvCxnSpPr>
              <a:cxnSpLocks/>
              <a:stCxn id="63" idx="0"/>
              <a:endCxn id="76" idx="1"/>
            </p:cNvCxnSpPr>
            <p:nvPr/>
          </p:nvCxnSpPr>
          <p:spPr>
            <a:xfrm flipV="1">
              <a:off x="7943285" y="3729170"/>
              <a:ext cx="118074" cy="431966"/>
            </a:xfrm>
            <a:prstGeom prst="straightConnector1">
              <a:avLst/>
            </a:prstGeom>
            <a:ln w="9525">
              <a:solidFill>
                <a:schemeClr val="tx1"/>
              </a:solidFill>
              <a:prstDash val="dash"/>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0765033-171B-0664-FB8F-9E61DF19D401}"/>
                </a:ext>
              </a:extLst>
            </p:cNvPr>
            <p:cNvCxnSpPr>
              <a:cxnSpLocks/>
              <a:stCxn id="63" idx="0"/>
              <a:endCxn id="77" idx="1"/>
            </p:cNvCxnSpPr>
            <p:nvPr/>
          </p:nvCxnSpPr>
          <p:spPr>
            <a:xfrm flipV="1">
              <a:off x="7943285" y="3739152"/>
              <a:ext cx="1033311" cy="421984"/>
            </a:xfrm>
            <a:prstGeom prst="straightConnector1">
              <a:avLst/>
            </a:prstGeom>
            <a:ln w="9525">
              <a:solidFill>
                <a:schemeClr val="tx1"/>
              </a:solidFill>
              <a:prstDash val="dash"/>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C633E436-B3B7-7987-5028-F53FBCBDFDC2}"/>
                </a:ext>
              </a:extLst>
            </p:cNvPr>
            <p:cNvCxnSpPr>
              <a:cxnSpLocks/>
            </p:cNvCxnSpPr>
            <p:nvPr/>
          </p:nvCxnSpPr>
          <p:spPr>
            <a:xfrm flipH="1">
              <a:off x="7157711" y="4177092"/>
              <a:ext cx="6326" cy="140995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037D33F-BF7D-7722-5F91-2CE7549EF209}"/>
                </a:ext>
              </a:extLst>
            </p:cNvPr>
            <p:cNvSpPr txBox="1"/>
            <p:nvPr/>
          </p:nvSpPr>
          <p:spPr>
            <a:xfrm>
              <a:off x="6907122" y="3781335"/>
              <a:ext cx="48515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a:t>
              </a:r>
            </a:p>
          </p:txBody>
        </p:sp>
        <p:sp>
          <p:nvSpPr>
            <p:cNvPr id="73" name="Rectangle 72">
              <a:extLst>
                <a:ext uri="{FF2B5EF4-FFF2-40B4-BE49-F238E27FC236}">
                  <a16:creationId xmlns:a16="http://schemas.microsoft.com/office/drawing/2014/main" id="{00C7CB43-F99D-AE62-62CE-7507233900D2}"/>
                </a:ext>
              </a:extLst>
            </p:cNvPr>
            <p:cNvSpPr/>
            <p:nvPr/>
          </p:nvSpPr>
          <p:spPr>
            <a:xfrm rot="16200000">
              <a:off x="6903292" y="2988880"/>
              <a:ext cx="955414" cy="5251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953A1216-7ED1-6573-E14C-865506AF6E84}"/>
                </a:ext>
              </a:extLst>
            </p:cNvPr>
            <p:cNvSpPr txBox="1"/>
            <p:nvPr/>
          </p:nvSpPr>
          <p:spPr>
            <a:xfrm>
              <a:off x="8259057" y="3090110"/>
              <a:ext cx="33877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cxnSp>
          <p:nvCxnSpPr>
            <p:cNvPr id="75" name="Straight Connector 74">
              <a:extLst>
                <a:ext uri="{FF2B5EF4-FFF2-40B4-BE49-F238E27FC236}">
                  <a16:creationId xmlns:a16="http://schemas.microsoft.com/office/drawing/2014/main" id="{4AE2ABE7-0A55-0D3D-7B17-0F7B4F7EED5F}"/>
                </a:ext>
              </a:extLst>
            </p:cNvPr>
            <p:cNvCxnSpPr>
              <a:cxnSpLocks/>
              <a:endCxn id="73" idx="3"/>
            </p:cNvCxnSpPr>
            <p:nvPr/>
          </p:nvCxnSpPr>
          <p:spPr>
            <a:xfrm>
              <a:off x="7380999" y="2576223"/>
              <a:ext cx="0" cy="197525"/>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76" name="Rectangle 75">
              <a:extLst>
                <a:ext uri="{FF2B5EF4-FFF2-40B4-BE49-F238E27FC236}">
                  <a16:creationId xmlns:a16="http://schemas.microsoft.com/office/drawing/2014/main" id="{3FBC797D-7AEE-C0C6-EDFF-4BDB12EA5BBC}"/>
                </a:ext>
              </a:extLst>
            </p:cNvPr>
            <p:cNvSpPr/>
            <p:nvPr/>
          </p:nvSpPr>
          <p:spPr>
            <a:xfrm rot="16200000">
              <a:off x="7583651" y="2988888"/>
              <a:ext cx="955414" cy="5251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3759CA7C-C85D-8D98-5AB1-3AB686FD7CCB}"/>
                </a:ext>
              </a:extLst>
            </p:cNvPr>
            <p:cNvSpPr/>
            <p:nvPr/>
          </p:nvSpPr>
          <p:spPr>
            <a:xfrm rot="16200000">
              <a:off x="8495854" y="2995836"/>
              <a:ext cx="961483" cy="5251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6719B151-9EF8-64AB-FC97-C2941D2C4585}"/>
                </a:ext>
              </a:extLst>
            </p:cNvPr>
            <p:cNvCxnSpPr>
              <a:cxnSpLocks/>
              <a:endCxn id="77" idx="3"/>
            </p:cNvCxnSpPr>
            <p:nvPr/>
          </p:nvCxnSpPr>
          <p:spPr>
            <a:xfrm>
              <a:off x="8976596" y="2568271"/>
              <a:ext cx="0" cy="209398"/>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457AE20E-83EA-50D3-84FC-AC1CC3AA80CE}"/>
                </a:ext>
              </a:extLst>
            </p:cNvPr>
            <p:cNvSpPr txBox="1"/>
            <p:nvPr/>
          </p:nvSpPr>
          <p:spPr>
            <a:xfrm rot="16200000">
              <a:off x="6770515" y="3010914"/>
              <a:ext cx="1097806" cy="526981"/>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CXL Device</a:t>
              </a:r>
            </a:p>
          </p:txBody>
        </p:sp>
        <p:cxnSp>
          <p:nvCxnSpPr>
            <p:cNvPr id="82" name="Straight Arrow Connector 81">
              <a:extLst>
                <a:ext uri="{FF2B5EF4-FFF2-40B4-BE49-F238E27FC236}">
                  <a16:creationId xmlns:a16="http://schemas.microsoft.com/office/drawing/2014/main" id="{B2E6B724-3A85-7EB7-C8B7-50B8CFEEBFCC}"/>
                </a:ext>
              </a:extLst>
            </p:cNvPr>
            <p:cNvCxnSpPr>
              <a:cxnSpLocks/>
              <a:stCxn id="62" idx="2"/>
              <a:endCxn id="64" idx="0"/>
            </p:cNvCxnSpPr>
            <p:nvPr/>
          </p:nvCxnSpPr>
          <p:spPr>
            <a:xfrm flipH="1">
              <a:off x="7946418" y="4553428"/>
              <a:ext cx="1821" cy="154041"/>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F793B773-D0CF-B157-2E6A-233D0B246144}"/>
                </a:ext>
              </a:extLst>
            </p:cNvPr>
            <p:cNvCxnSpPr>
              <a:cxnSpLocks/>
              <a:stCxn id="64" idx="2"/>
              <a:endCxn id="66" idx="0"/>
            </p:cNvCxnSpPr>
            <p:nvPr/>
          </p:nvCxnSpPr>
          <p:spPr>
            <a:xfrm>
              <a:off x="7946418" y="5071327"/>
              <a:ext cx="1611" cy="151862"/>
            </a:xfrm>
            <a:prstGeom prst="straightConnector1">
              <a:avLst/>
            </a:prstGeom>
            <a:ln>
              <a:solidFill>
                <a:schemeClr val="tx1"/>
              </a:solidFill>
              <a:headEnd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FA7FD20-0B38-F122-3A05-AAB15C2EF37E}"/>
                </a:ext>
              </a:extLst>
            </p:cNvPr>
            <p:cNvCxnSpPr>
              <a:cxnSpLocks/>
            </p:cNvCxnSpPr>
            <p:nvPr/>
          </p:nvCxnSpPr>
          <p:spPr>
            <a:xfrm>
              <a:off x="8056000" y="2566688"/>
              <a:ext cx="0" cy="207054"/>
            </a:xfrm>
            <a:prstGeom prst="line">
              <a:avLst/>
            </a:prstGeom>
            <a:ln>
              <a:headEnd type="triangle" w="sm" len="sm"/>
              <a:tailEnd type="triangle" w="sm" len="sm"/>
            </a:ln>
          </p:spPr>
          <p:style>
            <a:lnRef idx="3">
              <a:schemeClr val="dk1"/>
            </a:lnRef>
            <a:fillRef idx="0">
              <a:schemeClr val="dk1"/>
            </a:fillRef>
            <a:effectRef idx="2">
              <a:schemeClr val="dk1"/>
            </a:effectRef>
            <a:fontRef idx="minor">
              <a:schemeClr val="tx1"/>
            </a:fontRef>
          </p:style>
        </p:cxnSp>
        <p:sp>
          <p:nvSpPr>
            <p:cNvPr id="86" name="TextBox 85">
              <a:extLst>
                <a:ext uri="{FF2B5EF4-FFF2-40B4-BE49-F238E27FC236}">
                  <a16:creationId xmlns:a16="http://schemas.microsoft.com/office/drawing/2014/main" id="{E8BD8818-5A23-3E7A-A2A4-AD1C87B24E15}"/>
                </a:ext>
              </a:extLst>
            </p:cNvPr>
            <p:cNvSpPr txBox="1"/>
            <p:nvPr/>
          </p:nvSpPr>
          <p:spPr>
            <a:xfrm>
              <a:off x="8543000" y="4540937"/>
              <a:ext cx="926546"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Single Prompt</a:t>
              </a:r>
            </a:p>
          </p:txBody>
        </p:sp>
        <p:sp>
          <p:nvSpPr>
            <p:cNvPr id="87" name="TextBox 86">
              <a:extLst>
                <a:ext uri="{FF2B5EF4-FFF2-40B4-BE49-F238E27FC236}">
                  <a16:creationId xmlns:a16="http://schemas.microsoft.com/office/drawing/2014/main" id="{CC3B6304-6B53-6F7F-F887-400756884FFB}"/>
                </a:ext>
              </a:extLst>
            </p:cNvPr>
            <p:cNvSpPr txBox="1"/>
            <p:nvPr/>
          </p:nvSpPr>
          <p:spPr>
            <a:xfrm rot="16200000">
              <a:off x="7456191" y="3010914"/>
              <a:ext cx="1097806" cy="526981"/>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CXL Device</a:t>
              </a:r>
            </a:p>
          </p:txBody>
        </p:sp>
        <p:sp>
          <p:nvSpPr>
            <p:cNvPr id="88" name="TextBox 87">
              <a:extLst>
                <a:ext uri="{FF2B5EF4-FFF2-40B4-BE49-F238E27FC236}">
                  <a16:creationId xmlns:a16="http://schemas.microsoft.com/office/drawing/2014/main" id="{4A6A3199-1F13-ABDF-4F67-3198BC5DD469}"/>
                </a:ext>
              </a:extLst>
            </p:cNvPr>
            <p:cNvSpPr txBox="1"/>
            <p:nvPr/>
          </p:nvSpPr>
          <p:spPr>
            <a:xfrm rot="16200000">
              <a:off x="8385106" y="3010914"/>
              <a:ext cx="1097806" cy="526981"/>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CXL Device</a:t>
              </a:r>
            </a:p>
          </p:txBody>
        </p:sp>
      </p:grpSp>
      <p:cxnSp>
        <p:nvCxnSpPr>
          <p:cNvPr id="136" name="Straight Connector 135">
            <a:extLst>
              <a:ext uri="{FF2B5EF4-FFF2-40B4-BE49-F238E27FC236}">
                <a16:creationId xmlns:a16="http://schemas.microsoft.com/office/drawing/2014/main" id="{C98148D5-43EB-E2CA-A15C-1345F9E7E761}"/>
              </a:ext>
            </a:extLst>
          </p:cNvPr>
          <p:cNvCxnSpPr>
            <a:cxnSpLocks/>
          </p:cNvCxnSpPr>
          <p:nvPr/>
        </p:nvCxnSpPr>
        <p:spPr>
          <a:xfrm>
            <a:off x="7991888" y="1172874"/>
            <a:ext cx="0" cy="459002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80DC0CC8-3C06-CD68-772F-87F44FAD7AEB}"/>
              </a:ext>
            </a:extLst>
          </p:cNvPr>
          <p:cNvSpPr txBox="1"/>
          <p:nvPr/>
        </p:nvSpPr>
        <p:spPr>
          <a:xfrm>
            <a:off x="2987916" y="1046644"/>
            <a:ext cx="3348930"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Pipeline Parallel Mapping</a:t>
            </a:r>
          </a:p>
        </p:txBody>
      </p:sp>
      <p:sp>
        <p:nvSpPr>
          <p:cNvPr id="58" name="TextBox 57">
            <a:extLst>
              <a:ext uri="{FF2B5EF4-FFF2-40B4-BE49-F238E27FC236}">
                <a16:creationId xmlns:a16="http://schemas.microsoft.com/office/drawing/2014/main" id="{CAF0B9F0-F07F-270F-8091-9B80CDCEABA9}"/>
              </a:ext>
            </a:extLst>
          </p:cNvPr>
          <p:cNvSpPr txBox="1"/>
          <p:nvPr/>
        </p:nvSpPr>
        <p:spPr>
          <a:xfrm>
            <a:off x="8210811" y="605154"/>
            <a:ext cx="2513283"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Tensor Parallel Mapping</a:t>
            </a:r>
          </a:p>
        </p:txBody>
      </p:sp>
      <p:sp>
        <p:nvSpPr>
          <p:cNvPr id="81" name="Rounded Rectangle 80">
            <a:extLst>
              <a:ext uri="{FF2B5EF4-FFF2-40B4-BE49-F238E27FC236}">
                <a16:creationId xmlns:a16="http://schemas.microsoft.com/office/drawing/2014/main" id="{AFE30129-D4AB-F8AB-7630-F937BBE2D8D5}"/>
              </a:ext>
            </a:extLst>
          </p:cNvPr>
          <p:cNvSpPr/>
          <p:nvPr/>
        </p:nvSpPr>
        <p:spPr>
          <a:xfrm>
            <a:off x="3699251" y="5745948"/>
            <a:ext cx="1926260" cy="53474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Peer-to-peer</a:t>
            </a:r>
          </a:p>
        </p:txBody>
      </p:sp>
      <p:sp>
        <p:nvSpPr>
          <p:cNvPr id="135" name="Rounded Rectangle 134">
            <a:extLst>
              <a:ext uri="{FF2B5EF4-FFF2-40B4-BE49-F238E27FC236}">
                <a16:creationId xmlns:a16="http://schemas.microsoft.com/office/drawing/2014/main" id="{F17FFDC8-B8B5-0ACA-01EB-AD3268FC29E4}"/>
              </a:ext>
            </a:extLst>
          </p:cNvPr>
          <p:cNvSpPr/>
          <p:nvPr/>
        </p:nvSpPr>
        <p:spPr>
          <a:xfrm>
            <a:off x="8324748" y="5989943"/>
            <a:ext cx="2399346" cy="53474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Multicast-Gather</a:t>
            </a:r>
          </a:p>
        </p:txBody>
      </p:sp>
    </p:spTree>
    <p:custDataLst>
      <p:tags r:id="rId1"/>
    </p:custDataLst>
    <p:extLst>
      <p:ext uri="{BB962C8B-B14F-4D97-AF65-F5344CB8AC3E}">
        <p14:creationId xmlns:p14="http://schemas.microsoft.com/office/powerpoint/2010/main" val="2734330183"/>
      </p:ext>
    </p:extLst>
  </p:cSld>
  <p:clrMapOvr>
    <a:masterClrMapping/>
  </p:clrMapOvr>
  <mc:AlternateContent xmlns:mc="http://schemas.openxmlformats.org/markup-compatibility/2006" xmlns:p14="http://schemas.microsoft.com/office/powerpoint/2010/main">
    <mc:Choice Requires="p14">
      <p:transition spd="slow" p14:dur="2000" advTm="58975"/>
    </mc:Choice>
    <mc:Fallback xmlns="">
      <p:transition spd="slow" advTm="58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81"/>
                                        </p:tgtEl>
                                        <p:attrNameLst>
                                          <p:attrName>style.visibility</p:attrName>
                                        </p:attrNameLst>
                                      </p:cBhvr>
                                      <p:to>
                                        <p:strVal val="visible"/>
                                      </p:to>
                                    </p:set>
                                    <p:anim calcmode="lin" valueType="num">
                                      <p:cBhvr additive="base">
                                        <p:cTn id="14" dur="500" fill="hold"/>
                                        <p:tgtEl>
                                          <p:spTgt spid="81"/>
                                        </p:tgtEl>
                                        <p:attrNameLst>
                                          <p:attrName>ppt_x</p:attrName>
                                        </p:attrNameLst>
                                      </p:cBhvr>
                                      <p:tavLst>
                                        <p:tav tm="0">
                                          <p:val>
                                            <p:strVal val="#ppt_x"/>
                                          </p:val>
                                        </p:tav>
                                        <p:tav tm="100000">
                                          <p:val>
                                            <p:strVal val="#ppt_x"/>
                                          </p:val>
                                        </p:tav>
                                      </p:tavLst>
                                    </p:anim>
                                    <p:anim calcmode="lin" valueType="num">
                                      <p:cBhvr additive="base">
                                        <p:cTn id="15"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5"/>
                                        </p:tgtEl>
                                        <p:attrNameLst>
                                          <p:attrName>style.visibility</p:attrName>
                                        </p:attrNameLst>
                                      </p:cBhvr>
                                      <p:to>
                                        <p:strVal val="visible"/>
                                      </p:to>
                                    </p:set>
                                    <p:anim calcmode="lin" valueType="num">
                                      <p:cBhvr additive="base">
                                        <p:cTn id="28" dur="500" fill="hold"/>
                                        <p:tgtEl>
                                          <p:spTgt spid="135"/>
                                        </p:tgtEl>
                                        <p:attrNameLst>
                                          <p:attrName>ppt_x</p:attrName>
                                        </p:attrNameLst>
                                      </p:cBhvr>
                                      <p:tavLst>
                                        <p:tav tm="0">
                                          <p:val>
                                            <p:strVal val="#ppt_x"/>
                                          </p:val>
                                        </p:tav>
                                        <p:tav tm="100000">
                                          <p:val>
                                            <p:strVal val="#ppt_x"/>
                                          </p:val>
                                        </p:tav>
                                      </p:tavLst>
                                    </p:anim>
                                    <p:anim calcmode="lin" valueType="num">
                                      <p:cBhvr additive="base">
                                        <p:cTn id="29"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1D8D7-CB47-7C3A-27DF-F737B2050D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D8FAE-15E0-ECB6-C005-B44972C54E7A}"/>
              </a:ext>
            </a:extLst>
          </p:cNvPr>
          <p:cNvSpPr>
            <a:spLocks noGrp="1"/>
          </p:cNvSpPr>
          <p:nvPr>
            <p:ph type="sldNum" sz="quarter" idx="12"/>
          </p:nvPr>
        </p:nvSpPr>
        <p:spPr/>
        <p:txBody>
          <a:bodyPr/>
          <a:lstStyle/>
          <a:p>
            <a:fld id="{3952D4CC-587A-3641-AB30-393082F8BA24}" type="slidenum">
              <a:rPr lang="en-US" smtClean="0"/>
              <a:pPr/>
              <a:t>2</a:t>
            </a:fld>
            <a:endParaRPr lang="en-US"/>
          </a:p>
        </p:txBody>
      </p:sp>
      <p:pic>
        <p:nvPicPr>
          <p:cNvPr id="1026" name="Picture 2" descr="DeepSeek Logo">
            <a:extLst>
              <a:ext uri="{FF2B5EF4-FFF2-40B4-BE49-F238E27FC236}">
                <a16:creationId xmlns:a16="http://schemas.microsoft.com/office/drawing/2014/main" id="{2481BCF7-D714-96EF-B581-EAB2B296D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742" y="821065"/>
            <a:ext cx="3619698" cy="765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tGPT - Wikipedia">
            <a:extLst>
              <a:ext uri="{FF2B5EF4-FFF2-40B4-BE49-F238E27FC236}">
                <a16:creationId xmlns:a16="http://schemas.microsoft.com/office/drawing/2014/main" id="{DF595A43-40D4-1ED2-2987-8A61C60AF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845" y="708650"/>
            <a:ext cx="993842" cy="9938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mini (language model) - Wikipedia">
            <a:extLst>
              <a:ext uri="{FF2B5EF4-FFF2-40B4-BE49-F238E27FC236}">
                <a16:creationId xmlns:a16="http://schemas.microsoft.com/office/drawing/2014/main" id="{EEEE802A-EF75-C466-A970-24A66B6130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334" y="734399"/>
            <a:ext cx="2067728" cy="765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9E5A018-7045-70C1-26FF-07C2BD1829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3709" y="907732"/>
            <a:ext cx="2743200" cy="59237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1E8AF71-3731-40EF-D29E-3DD8382487C9}"/>
              </a:ext>
            </a:extLst>
          </p:cNvPr>
          <p:cNvGrpSpPr/>
          <p:nvPr/>
        </p:nvGrpSpPr>
        <p:grpSpPr>
          <a:xfrm>
            <a:off x="0" y="2250824"/>
            <a:ext cx="10674378" cy="4626642"/>
            <a:chOff x="0" y="2250824"/>
            <a:chExt cx="10674378" cy="4626642"/>
          </a:xfrm>
        </p:grpSpPr>
        <p:grpSp>
          <p:nvGrpSpPr>
            <p:cNvPr id="2" name="Group 1">
              <a:extLst>
                <a:ext uri="{FF2B5EF4-FFF2-40B4-BE49-F238E27FC236}">
                  <a16:creationId xmlns:a16="http://schemas.microsoft.com/office/drawing/2014/main" id="{680855C0-C841-3BCF-B319-FA7509B5B236}"/>
                </a:ext>
              </a:extLst>
            </p:cNvPr>
            <p:cNvGrpSpPr/>
            <p:nvPr/>
          </p:nvGrpSpPr>
          <p:grpSpPr>
            <a:xfrm>
              <a:off x="0" y="2250824"/>
              <a:ext cx="10674378" cy="4626642"/>
              <a:chOff x="0" y="2250824"/>
              <a:chExt cx="10674378" cy="4626642"/>
            </a:xfrm>
          </p:grpSpPr>
          <p:sp>
            <p:nvSpPr>
              <p:cNvPr id="25" name="TextBox 24">
                <a:extLst>
                  <a:ext uri="{FF2B5EF4-FFF2-40B4-BE49-F238E27FC236}">
                    <a16:creationId xmlns:a16="http://schemas.microsoft.com/office/drawing/2014/main" id="{818AC6AF-79D5-C988-17C2-9002C51AB57B}"/>
                  </a:ext>
                </a:extLst>
              </p:cNvPr>
              <p:cNvSpPr txBox="1"/>
              <p:nvPr/>
            </p:nvSpPr>
            <p:spPr>
              <a:xfrm>
                <a:off x="0" y="6538912"/>
                <a:ext cx="9150015"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[1] Meta AI, Sustainable AI: Environmental Implications, Challenges and Opportunities, MLSys’22</a:t>
                </a:r>
              </a:p>
            </p:txBody>
          </p:sp>
          <p:pic>
            <p:nvPicPr>
              <p:cNvPr id="26" name="Picture 18" descr="inference Icon - Free PNG &amp; SVG 2251190 - Noun Project">
                <a:extLst>
                  <a:ext uri="{FF2B5EF4-FFF2-40B4-BE49-F238E27FC236}">
                    <a16:creationId xmlns:a16="http://schemas.microsoft.com/office/drawing/2014/main" id="{ECE773E8-0C41-657E-7486-4926EA4219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9689" y="2250824"/>
                <a:ext cx="2162694" cy="216269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Training Icon Icons - Free SVG &amp; PNG Training Icon Images - Noun Project">
                <a:extLst>
                  <a:ext uri="{FF2B5EF4-FFF2-40B4-BE49-F238E27FC236}">
                    <a16:creationId xmlns:a16="http://schemas.microsoft.com/office/drawing/2014/main" id="{5688FF54-885C-4B59-A2B6-11C797F814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6666" y="2393573"/>
                <a:ext cx="1592295" cy="159229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340937A-2177-8CC7-423B-D71168B327CF}"/>
                  </a:ext>
                </a:extLst>
              </p:cNvPr>
              <p:cNvSpPr txBox="1"/>
              <p:nvPr/>
            </p:nvSpPr>
            <p:spPr>
              <a:xfrm>
                <a:off x="2293472" y="3910253"/>
                <a:ext cx="1202509"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Training</a:t>
                </a:r>
              </a:p>
            </p:txBody>
          </p:sp>
          <p:sp>
            <p:nvSpPr>
              <p:cNvPr id="29" name="TextBox 28">
                <a:extLst>
                  <a:ext uri="{FF2B5EF4-FFF2-40B4-BE49-F238E27FC236}">
                    <a16:creationId xmlns:a16="http://schemas.microsoft.com/office/drawing/2014/main" id="{FC60279B-C9E3-9192-7508-318A45529256}"/>
                  </a:ext>
                </a:extLst>
              </p:cNvPr>
              <p:cNvSpPr txBox="1"/>
              <p:nvPr/>
            </p:nvSpPr>
            <p:spPr>
              <a:xfrm>
                <a:off x="8007695" y="4404123"/>
                <a:ext cx="2666683"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Inference</a:t>
                </a:r>
              </a:p>
            </p:txBody>
          </p:sp>
          <p:sp>
            <p:nvSpPr>
              <p:cNvPr id="30" name="Rectangle 29">
                <a:extLst>
                  <a:ext uri="{FF2B5EF4-FFF2-40B4-BE49-F238E27FC236}">
                    <a16:creationId xmlns:a16="http://schemas.microsoft.com/office/drawing/2014/main" id="{DAAC2026-7C95-7571-957F-266F81DA577D}"/>
                  </a:ext>
                </a:extLst>
              </p:cNvPr>
              <p:cNvSpPr/>
              <p:nvPr/>
            </p:nvSpPr>
            <p:spPr>
              <a:xfrm rot="398304">
                <a:off x="1890013" y="4960885"/>
                <a:ext cx="8694912" cy="15331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 name="Triangle 30">
                <a:extLst>
                  <a:ext uri="{FF2B5EF4-FFF2-40B4-BE49-F238E27FC236}">
                    <a16:creationId xmlns:a16="http://schemas.microsoft.com/office/drawing/2014/main" id="{4B95CC85-FF6E-E061-2694-FFF4BAB1CF22}"/>
                  </a:ext>
                </a:extLst>
              </p:cNvPr>
              <p:cNvSpPr/>
              <p:nvPr/>
            </p:nvSpPr>
            <p:spPr>
              <a:xfrm>
                <a:off x="5392981" y="5112009"/>
                <a:ext cx="1253461" cy="1037341"/>
              </a:xfrm>
              <a:prstGeom prst="triangl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1EC85E72-2A4F-FCD4-C318-E07D3F8C782F}"/>
                </a:ext>
              </a:extLst>
            </p:cNvPr>
            <p:cNvSpPr txBox="1"/>
            <p:nvPr/>
          </p:nvSpPr>
          <p:spPr>
            <a:xfrm>
              <a:off x="6359927" y="2809352"/>
              <a:ext cx="2057242" cy="1508105"/>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2x</a:t>
              </a:r>
              <a:r>
                <a:rPr lang="en-US" sz="2800" dirty="0">
                  <a:latin typeface="Calibri" panose="020F0502020204030204" pitchFamily="34" charset="0"/>
                  <a:cs typeface="Calibri" panose="020F0502020204030204" pitchFamily="34" charset="0"/>
                </a:rPr>
                <a:t> </a:t>
              </a:r>
            </a:p>
            <a:p>
              <a:pPr algn="ctr"/>
              <a:r>
                <a:rPr lang="en-US" sz="2800" dirty="0">
                  <a:latin typeface="Calibri" panose="020F0502020204030204" pitchFamily="34" charset="0"/>
                  <a:cs typeface="Calibri" panose="020F0502020204030204" pitchFamily="34" charset="0"/>
                </a:rPr>
                <a:t>Carbon Footprint</a:t>
              </a:r>
            </a:p>
          </p:txBody>
        </p:sp>
      </p:grpSp>
    </p:spTree>
    <p:custDataLst>
      <p:tags r:id="rId1"/>
    </p:custDataLst>
    <p:extLst>
      <p:ext uri="{BB962C8B-B14F-4D97-AF65-F5344CB8AC3E}">
        <p14:creationId xmlns:p14="http://schemas.microsoft.com/office/powerpoint/2010/main" val="3837300788"/>
      </p:ext>
    </p:extLst>
  </p:cSld>
  <p:clrMapOvr>
    <a:masterClrMapping/>
  </p:clrMapOvr>
  <mc:AlternateContent xmlns:mc="http://schemas.openxmlformats.org/markup-compatibility/2006" xmlns:p14="http://schemas.microsoft.com/office/powerpoint/2010/main">
    <mc:Choice Requires="p14">
      <p:transition spd="slow" p14:dur="2000" advTm="26840"/>
    </mc:Choice>
    <mc:Fallback xmlns="">
      <p:transition spd="slow" advTm="268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E581A-38E7-9458-66A2-ABC0D4832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8B94F-5B56-428C-31D8-9C24921DC5F4}"/>
              </a:ext>
            </a:extLst>
          </p:cNvPr>
          <p:cNvSpPr>
            <a:spLocks noGrp="1"/>
          </p:cNvSpPr>
          <p:nvPr>
            <p:ph type="ctrTitle"/>
          </p:nvPr>
        </p:nvSpPr>
        <p:spPr/>
        <p:txBody>
          <a:bodyPr/>
          <a:lstStyle/>
          <a:p>
            <a:r>
              <a:rPr lang="en-US" dirty="0"/>
              <a:t>Evaluation Methodology</a:t>
            </a:r>
          </a:p>
        </p:txBody>
      </p:sp>
      <p:sp>
        <p:nvSpPr>
          <p:cNvPr id="4" name="Slide Number Placeholder 3">
            <a:extLst>
              <a:ext uri="{FF2B5EF4-FFF2-40B4-BE49-F238E27FC236}">
                <a16:creationId xmlns:a16="http://schemas.microsoft.com/office/drawing/2014/main" id="{74785D19-A864-13B4-6732-71017E25DB00}"/>
              </a:ext>
            </a:extLst>
          </p:cNvPr>
          <p:cNvSpPr>
            <a:spLocks noGrp="1"/>
          </p:cNvSpPr>
          <p:nvPr>
            <p:ph type="sldNum" sz="quarter" idx="12"/>
          </p:nvPr>
        </p:nvSpPr>
        <p:spPr/>
        <p:txBody>
          <a:bodyPr/>
          <a:lstStyle/>
          <a:p>
            <a:fld id="{3952D4CC-587A-3641-AB30-393082F8BA24}" type="slidenum">
              <a:rPr lang="en-US" smtClean="0"/>
              <a:pPr/>
              <a:t>20</a:t>
            </a:fld>
            <a:endParaRPr lang="en-US"/>
          </a:p>
        </p:txBody>
      </p:sp>
      <p:sp>
        <p:nvSpPr>
          <p:cNvPr id="17" name="TextBox 16">
            <a:extLst>
              <a:ext uri="{FF2B5EF4-FFF2-40B4-BE49-F238E27FC236}">
                <a16:creationId xmlns:a16="http://schemas.microsoft.com/office/drawing/2014/main" id="{42DA62B8-F65C-C3F8-FDB6-6AD478DE8932}"/>
              </a:ext>
            </a:extLst>
          </p:cNvPr>
          <p:cNvSpPr txBox="1"/>
          <p:nvPr/>
        </p:nvSpPr>
        <p:spPr>
          <a:xfrm>
            <a:off x="-50462" y="6080791"/>
            <a:ext cx="11391899" cy="830997"/>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[1] </a:t>
            </a:r>
            <a:r>
              <a:rPr lang="en-US" sz="1200" dirty="0"/>
              <a:t>Ramulator 2.0: A Modern, Modular, and Extensible DRAM Simulator. </a:t>
            </a:r>
          </a:p>
          <a:p>
            <a:r>
              <a:rPr lang="en-US" sz="1200" dirty="0">
                <a:latin typeface="Calibri" panose="020F0502020204030204" pitchFamily="34" charset="0"/>
                <a:cs typeface="Calibri" panose="020F0502020204030204" pitchFamily="34" charset="0"/>
              </a:rPr>
              <a:t>[2] UPMEM. Accelerating compute by cramming it into dram memory</a:t>
            </a:r>
          </a:p>
          <a:p>
            <a:r>
              <a:rPr lang="en-US" sz="1200" dirty="0">
                <a:latin typeface="Calibri" panose="020F0502020204030204" pitchFamily="34" charset="0"/>
                <a:cs typeface="Calibri" panose="020F0502020204030204" pitchFamily="34" charset="0"/>
              </a:rPr>
              <a:t>[3]</a:t>
            </a:r>
            <a:r>
              <a:rPr lang="en-US" sz="1200" dirty="0"/>
              <a:t> Supply chain aware computer architecture. In Proceedings of the 50th Annual International Symposium on Computer Architecture, pages 1–15, 2023.</a:t>
            </a:r>
          </a:p>
          <a:p>
            <a:r>
              <a:rPr lang="en-US" sz="1200" dirty="0">
                <a:latin typeface="Calibri" panose="020F0502020204030204" pitchFamily="34" charset="0"/>
                <a:cs typeface="Calibri" panose="020F0502020204030204" pitchFamily="34" charset="0"/>
              </a:rPr>
              <a:t>[4] </a:t>
            </a:r>
            <a:r>
              <a:rPr lang="en-US" sz="1200" dirty="0"/>
              <a:t>Moonwalk: </a:t>
            </a:r>
            <a:r>
              <a:rPr lang="en-US" sz="1200" dirty="0" err="1"/>
              <a:t>Nre</a:t>
            </a:r>
            <a:r>
              <a:rPr lang="en-US" sz="1200" dirty="0"/>
              <a:t> optimization in ASIC clouds. ACM SIGARCH Computer Architecture News, 45(1):511–526, 2017</a:t>
            </a:r>
            <a:endParaRPr lang="en-US" sz="12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94DA9B9-BD89-1B68-82A3-DF8933347F18}"/>
              </a:ext>
            </a:extLst>
          </p:cNvPr>
          <p:cNvSpPr txBox="1"/>
          <p:nvPr/>
        </p:nvSpPr>
        <p:spPr>
          <a:xfrm>
            <a:off x="1208164" y="1123073"/>
            <a:ext cx="3167902" cy="523220"/>
          </a:xfrm>
          <a:prstGeom prst="rect">
            <a:avLst/>
          </a:prstGeom>
          <a:noFill/>
        </p:spPr>
        <p:txBody>
          <a:bodyPr wrap="square">
            <a:spAutoFit/>
          </a:bodyPr>
          <a:lstStyle/>
          <a:p>
            <a:pPr algn="ctr"/>
            <a:r>
              <a:rPr lang="en-US" sz="2800" b="1" dirty="0">
                <a:solidFill>
                  <a:schemeClr val="tx1"/>
                </a:solidFill>
                <a:latin typeface="Calibri" panose="020F0502020204030204" pitchFamily="34" charset="0"/>
                <a:cs typeface="Calibri" panose="020F0502020204030204" pitchFamily="34" charset="0"/>
              </a:rPr>
              <a:t>Performance Model </a:t>
            </a:r>
            <a:endParaRPr lang="en-US" sz="2800" b="1" dirty="0"/>
          </a:p>
        </p:txBody>
      </p:sp>
      <p:grpSp>
        <p:nvGrpSpPr>
          <p:cNvPr id="67" name="Group 66">
            <a:extLst>
              <a:ext uri="{FF2B5EF4-FFF2-40B4-BE49-F238E27FC236}">
                <a16:creationId xmlns:a16="http://schemas.microsoft.com/office/drawing/2014/main" id="{9CE25DE0-3D6D-FBA0-3178-E96079E9865D}"/>
              </a:ext>
            </a:extLst>
          </p:cNvPr>
          <p:cNvGrpSpPr/>
          <p:nvPr/>
        </p:nvGrpSpPr>
        <p:grpSpPr>
          <a:xfrm>
            <a:off x="1374911" y="1804476"/>
            <a:ext cx="2782793" cy="4019700"/>
            <a:chOff x="820271" y="1858264"/>
            <a:chExt cx="3514164" cy="4019700"/>
          </a:xfrm>
        </p:grpSpPr>
        <p:sp>
          <p:nvSpPr>
            <p:cNvPr id="3" name="Rounded Rectangle 2">
              <a:extLst>
                <a:ext uri="{FF2B5EF4-FFF2-40B4-BE49-F238E27FC236}">
                  <a16:creationId xmlns:a16="http://schemas.microsoft.com/office/drawing/2014/main" id="{E25E9EC8-6CEE-C49C-4C6B-687A5060E576}"/>
                </a:ext>
              </a:extLst>
            </p:cNvPr>
            <p:cNvSpPr/>
            <p:nvPr/>
          </p:nvSpPr>
          <p:spPr>
            <a:xfrm>
              <a:off x="820271" y="1858264"/>
              <a:ext cx="3514164" cy="593232"/>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Workload Mapper</a:t>
              </a:r>
            </a:p>
          </p:txBody>
        </p:sp>
        <p:sp>
          <p:nvSpPr>
            <p:cNvPr id="8" name="Rounded Rectangle 7">
              <a:extLst>
                <a:ext uri="{FF2B5EF4-FFF2-40B4-BE49-F238E27FC236}">
                  <a16:creationId xmlns:a16="http://schemas.microsoft.com/office/drawing/2014/main" id="{546E51AF-EDDE-EDC8-F809-97679BA4F1BA}"/>
                </a:ext>
              </a:extLst>
            </p:cNvPr>
            <p:cNvSpPr/>
            <p:nvPr/>
          </p:nvSpPr>
          <p:spPr>
            <a:xfrm>
              <a:off x="820271" y="2675636"/>
              <a:ext cx="3514164" cy="593232"/>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Trace Generator</a:t>
              </a:r>
            </a:p>
          </p:txBody>
        </p:sp>
        <p:sp>
          <p:nvSpPr>
            <p:cNvPr id="11" name="Rounded Rectangle 10">
              <a:extLst>
                <a:ext uri="{FF2B5EF4-FFF2-40B4-BE49-F238E27FC236}">
                  <a16:creationId xmlns:a16="http://schemas.microsoft.com/office/drawing/2014/main" id="{2B61BA4F-99F0-D9E4-0085-B91EAC4C09A5}"/>
                </a:ext>
              </a:extLst>
            </p:cNvPr>
            <p:cNvSpPr/>
            <p:nvPr/>
          </p:nvSpPr>
          <p:spPr>
            <a:xfrm>
              <a:off x="820271" y="3507916"/>
              <a:ext cx="3514164" cy="1062318"/>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Ramulator-based </a:t>
              </a:r>
              <a:r>
                <a:rPr lang="en-US" dirty="0">
                  <a:solidFill>
                    <a:schemeClr val="tx1"/>
                  </a:solidFill>
                  <a:latin typeface="Calibri" panose="020F0502020204030204" pitchFamily="34" charset="0"/>
                  <a:cs typeface="Calibri" panose="020F0502020204030204" pitchFamily="34" charset="0"/>
                </a:rPr>
                <a:t>[1]</a:t>
              </a:r>
              <a:endParaRPr lang="en-US" sz="2800" dirty="0">
                <a:solidFill>
                  <a:schemeClr val="tx1"/>
                </a:solidFill>
                <a:latin typeface="Calibri" panose="020F0502020204030204" pitchFamily="34" charset="0"/>
                <a:cs typeface="Calibri" panose="020F0502020204030204" pitchFamily="34" charset="0"/>
              </a:endParaRPr>
            </a:p>
            <a:p>
              <a:pPr algn="ctr"/>
              <a:r>
                <a:rPr lang="en-US" sz="2400" dirty="0">
                  <a:solidFill>
                    <a:schemeClr val="tx1"/>
                  </a:solidFill>
                  <a:latin typeface="Calibri" panose="020F0502020204030204" pitchFamily="34" charset="0"/>
                  <a:cs typeface="Calibri" panose="020F0502020204030204" pitchFamily="34" charset="0"/>
                </a:rPr>
                <a:t>Cycle Accurate Simulator</a:t>
              </a:r>
            </a:p>
          </p:txBody>
        </p:sp>
        <p:sp>
          <p:nvSpPr>
            <p:cNvPr id="19" name="Rounded Rectangle 18">
              <a:extLst>
                <a:ext uri="{FF2B5EF4-FFF2-40B4-BE49-F238E27FC236}">
                  <a16:creationId xmlns:a16="http://schemas.microsoft.com/office/drawing/2014/main" id="{61514E70-E531-019C-D3B9-E168F46929D0}"/>
                </a:ext>
              </a:extLst>
            </p:cNvPr>
            <p:cNvSpPr/>
            <p:nvPr/>
          </p:nvSpPr>
          <p:spPr>
            <a:xfrm>
              <a:off x="820271" y="4815646"/>
              <a:ext cx="3514164" cy="1062318"/>
            </a:xfrm>
            <a:prstGeom prst="round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CXL Communication Analytical Model</a:t>
              </a:r>
            </a:p>
          </p:txBody>
        </p:sp>
        <p:cxnSp>
          <p:nvCxnSpPr>
            <p:cNvPr id="24" name="Straight Connector 23">
              <a:extLst>
                <a:ext uri="{FF2B5EF4-FFF2-40B4-BE49-F238E27FC236}">
                  <a16:creationId xmlns:a16="http://schemas.microsoft.com/office/drawing/2014/main" id="{B98D5140-89D5-8F40-1501-805EFBB0AFC7}"/>
                </a:ext>
              </a:extLst>
            </p:cNvPr>
            <p:cNvCxnSpPr>
              <a:stCxn id="3" idx="2"/>
              <a:endCxn id="8" idx="0"/>
            </p:cNvCxnSpPr>
            <p:nvPr/>
          </p:nvCxnSpPr>
          <p:spPr>
            <a:xfrm>
              <a:off x="2577353" y="2451496"/>
              <a:ext cx="0" cy="224140"/>
            </a:xfrm>
            <a:prstGeom prst="line">
              <a:avLst/>
            </a:prstGeom>
            <a:ln w="38100"/>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57CBE191-B19F-9D69-9947-FF74EB25D0BD}"/>
                </a:ext>
              </a:extLst>
            </p:cNvPr>
            <p:cNvCxnSpPr>
              <a:stCxn id="8" idx="2"/>
              <a:endCxn id="11" idx="0"/>
            </p:cNvCxnSpPr>
            <p:nvPr/>
          </p:nvCxnSpPr>
          <p:spPr>
            <a:xfrm>
              <a:off x="2577353" y="3268868"/>
              <a:ext cx="0" cy="239048"/>
            </a:xfrm>
            <a:prstGeom prst="line">
              <a:avLst/>
            </a:prstGeom>
            <a:ln w="38100"/>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E620361F-0BA3-782B-A0EA-AC9450606A5E}"/>
                </a:ext>
              </a:extLst>
            </p:cNvPr>
            <p:cNvCxnSpPr>
              <a:stCxn id="11" idx="2"/>
              <a:endCxn id="19" idx="0"/>
            </p:cNvCxnSpPr>
            <p:nvPr/>
          </p:nvCxnSpPr>
          <p:spPr>
            <a:xfrm>
              <a:off x="2577353" y="4570234"/>
              <a:ext cx="0" cy="245412"/>
            </a:xfrm>
            <a:prstGeom prst="line">
              <a:avLst/>
            </a:prstGeom>
            <a:ln w="38100"/>
          </p:spPr>
          <p:style>
            <a:lnRef idx="2">
              <a:schemeClr val="dk1"/>
            </a:lnRef>
            <a:fillRef idx="0">
              <a:schemeClr val="dk1"/>
            </a:fillRef>
            <a:effectRef idx="1">
              <a:schemeClr val="dk1"/>
            </a:effectRef>
            <a:fontRef idx="minor">
              <a:schemeClr val="tx1"/>
            </a:fontRef>
          </p:style>
        </p:cxnSp>
      </p:grpSp>
      <p:grpSp>
        <p:nvGrpSpPr>
          <p:cNvPr id="68" name="Group 67">
            <a:extLst>
              <a:ext uri="{FF2B5EF4-FFF2-40B4-BE49-F238E27FC236}">
                <a16:creationId xmlns:a16="http://schemas.microsoft.com/office/drawing/2014/main" id="{DC1D50BA-595B-7AC5-302E-E629368EDBF1}"/>
              </a:ext>
            </a:extLst>
          </p:cNvPr>
          <p:cNvGrpSpPr/>
          <p:nvPr/>
        </p:nvGrpSpPr>
        <p:grpSpPr>
          <a:xfrm>
            <a:off x="4157704" y="3460492"/>
            <a:ext cx="3442194" cy="1886834"/>
            <a:chOff x="4065340" y="3511722"/>
            <a:chExt cx="3545691" cy="1886834"/>
          </a:xfrm>
        </p:grpSpPr>
        <p:sp>
          <p:nvSpPr>
            <p:cNvPr id="12" name="Rounded Rectangle 11">
              <a:extLst>
                <a:ext uri="{FF2B5EF4-FFF2-40B4-BE49-F238E27FC236}">
                  <a16:creationId xmlns:a16="http://schemas.microsoft.com/office/drawing/2014/main" id="{1BBEA4E6-D1DC-AE12-F7CF-43EFA918DFB9}"/>
                </a:ext>
              </a:extLst>
            </p:cNvPr>
            <p:cNvSpPr/>
            <p:nvPr/>
          </p:nvSpPr>
          <p:spPr>
            <a:xfrm>
              <a:off x="5084837" y="3511722"/>
              <a:ext cx="2526193" cy="1062318"/>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Micron DRAM Power Model</a:t>
              </a:r>
            </a:p>
          </p:txBody>
        </p:sp>
        <p:sp>
          <p:nvSpPr>
            <p:cNvPr id="13" name="Rounded Rectangle 12">
              <a:extLst>
                <a:ext uri="{FF2B5EF4-FFF2-40B4-BE49-F238E27FC236}">
                  <a16:creationId xmlns:a16="http://schemas.microsoft.com/office/drawing/2014/main" id="{7E19889A-B063-916C-06BA-C871A4B781A3}"/>
                </a:ext>
              </a:extLst>
            </p:cNvPr>
            <p:cNvSpPr/>
            <p:nvPr/>
          </p:nvSpPr>
          <p:spPr>
            <a:xfrm>
              <a:off x="5084838" y="4805324"/>
              <a:ext cx="2526193" cy="59323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Synthesis Results</a:t>
              </a:r>
            </a:p>
          </p:txBody>
        </p:sp>
        <p:cxnSp>
          <p:nvCxnSpPr>
            <p:cNvPr id="30" name="Straight Connector 29">
              <a:extLst>
                <a:ext uri="{FF2B5EF4-FFF2-40B4-BE49-F238E27FC236}">
                  <a16:creationId xmlns:a16="http://schemas.microsoft.com/office/drawing/2014/main" id="{7821B6DD-CD57-0398-4D33-3CC0A099D69F}"/>
                </a:ext>
              </a:extLst>
            </p:cNvPr>
            <p:cNvCxnSpPr>
              <a:cxnSpLocks/>
              <a:stCxn id="13" idx="0"/>
              <a:endCxn id="12" idx="2"/>
            </p:cNvCxnSpPr>
            <p:nvPr/>
          </p:nvCxnSpPr>
          <p:spPr>
            <a:xfrm flipH="1" flipV="1">
              <a:off x="6347934" y="4574040"/>
              <a:ext cx="1" cy="231284"/>
            </a:xfrm>
            <a:prstGeom prst="line">
              <a:avLst/>
            </a:prstGeom>
            <a:ln w="38100"/>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D05F9E10-61D2-B249-86D2-626D25D1FF47}"/>
                </a:ext>
              </a:extLst>
            </p:cNvPr>
            <p:cNvCxnSpPr>
              <a:cxnSpLocks/>
              <a:stCxn id="11" idx="3"/>
              <a:endCxn id="12" idx="1"/>
            </p:cNvCxnSpPr>
            <p:nvPr/>
          </p:nvCxnSpPr>
          <p:spPr>
            <a:xfrm>
              <a:off x="4065340" y="4036517"/>
              <a:ext cx="1019497" cy="636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grpSp>
        <p:nvGrpSpPr>
          <p:cNvPr id="69" name="Group 68">
            <a:extLst>
              <a:ext uri="{FF2B5EF4-FFF2-40B4-BE49-F238E27FC236}">
                <a16:creationId xmlns:a16="http://schemas.microsoft.com/office/drawing/2014/main" id="{3E66CF60-CFB6-8867-CF2B-D6AAE524E3AC}"/>
              </a:ext>
            </a:extLst>
          </p:cNvPr>
          <p:cNvGrpSpPr/>
          <p:nvPr/>
        </p:nvGrpSpPr>
        <p:grpSpPr>
          <a:xfrm>
            <a:off x="7599900" y="2871953"/>
            <a:ext cx="3535055" cy="3049573"/>
            <a:chOff x="7403328" y="2910254"/>
            <a:chExt cx="3484297" cy="3049573"/>
          </a:xfrm>
        </p:grpSpPr>
        <p:sp>
          <p:nvSpPr>
            <p:cNvPr id="15" name="Rounded Rectangle 14">
              <a:extLst>
                <a:ext uri="{FF2B5EF4-FFF2-40B4-BE49-F238E27FC236}">
                  <a16:creationId xmlns:a16="http://schemas.microsoft.com/office/drawing/2014/main" id="{8F71A91A-EC1B-71F0-8BF5-789515D0CAD8}"/>
                </a:ext>
              </a:extLst>
            </p:cNvPr>
            <p:cNvSpPr/>
            <p:nvPr/>
          </p:nvSpPr>
          <p:spPr>
            <a:xfrm>
              <a:off x="8361432" y="2910254"/>
              <a:ext cx="2526193" cy="106231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PIM Cost</a:t>
              </a:r>
            </a:p>
            <a:p>
              <a:pPr algn="ctr"/>
              <a:r>
                <a:rPr lang="en-US" sz="2400" dirty="0">
                  <a:solidFill>
                    <a:schemeClr val="tx1"/>
                  </a:solidFill>
                  <a:latin typeface="Calibri" panose="020F0502020204030204" pitchFamily="34" charset="0"/>
                  <a:cs typeface="Calibri" panose="020F0502020204030204" pitchFamily="34" charset="0"/>
                </a:rPr>
                <a:t>10x DRAM Cost </a:t>
              </a:r>
              <a:r>
                <a:rPr lang="en-US" dirty="0">
                  <a:solidFill>
                    <a:schemeClr val="tx1"/>
                  </a:solidFill>
                  <a:latin typeface="Calibri" panose="020F0502020204030204" pitchFamily="34" charset="0"/>
                  <a:cs typeface="Calibri" panose="020F0502020204030204" pitchFamily="34" charset="0"/>
                </a:rPr>
                <a:t>[2]</a:t>
              </a:r>
            </a:p>
          </p:txBody>
        </p:sp>
        <p:sp>
          <p:nvSpPr>
            <p:cNvPr id="18" name="Rounded Rectangle 17">
              <a:extLst>
                <a:ext uri="{FF2B5EF4-FFF2-40B4-BE49-F238E27FC236}">
                  <a16:creationId xmlns:a16="http://schemas.microsoft.com/office/drawing/2014/main" id="{1254E511-AC54-F365-1D46-04CCEEC7CC70}"/>
                </a:ext>
              </a:extLst>
            </p:cNvPr>
            <p:cNvSpPr/>
            <p:nvPr/>
          </p:nvSpPr>
          <p:spPr>
            <a:xfrm>
              <a:off x="8361432" y="4234012"/>
              <a:ext cx="2526193" cy="172581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Custom Design </a:t>
              </a:r>
              <a:r>
                <a:rPr lang="en-US" dirty="0">
                  <a:solidFill>
                    <a:schemeClr val="tx1"/>
                  </a:solidFill>
                  <a:latin typeface="Calibri" panose="020F0502020204030204" pitchFamily="34" charset="0"/>
                  <a:cs typeface="Calibri" panose="020F0502020204030204" pitchFamily="34" charset="0"/>
                </a:rPr>
                <a:t>[3]</a:t>
              </a:r>
            </a:p>
            <a:p>
              <a:pPr algn="ctr"/>
              <a:r>
                <a:rPr lang="en-US" sz="2400" dirty="0">
                  <a:solidFill>
                    <a:schemeClr val="tx1"/>
                  </a:solidFill>
                  <a:latin typeface="Calibri" panose="020F0502020204030204" pitchFamily="34" charset="0"/>
                  <a:cs typeface="Calibri" panose="020F0502020204030204" pitchFamily="34" charset="0"/>
                </a:rPr>
                <a:t>NRE Cost </a:t>
              </a:r>
              <a:r>
                <a:rPr lang="en-US" dirty="0">
                  <a:solidFill>
                    <a:schemeClr val="tx1"/>
                  </a:solidFill>
                  <a:latin typeface="Calibri" panose="020F0502020204030204" pitchFamily="34" charset="0"/>
                  <a:cs typeface="Calibri" panose="020F0502020204030204" pitchFamily="34" charset="0"/>
                </a:rPr>
                <a:t>[4]</a:t>
              </a:r>
            </a:p>
            <a:p>
              <a:pPr algn="ctr"/>
              <a:r>
                <a:rPr lang="en-US" sz="2400" dirty="0">
                  <a:solidFill>
                    <a:schemeClr val="tx1"/>
                  </a:solidFill>
                  <a:latin typeface="Calibri" panose="020F0502020204030204" pitchFamily="34" charset="0"/>
                  <a:cs typeface="Calibri" panose="020F0502020204030204" pitchFamily="34" charset="0"/>
                </a:rPr>
                <a:t>Die Cost</a:t>
              </a:r>
            </a:p>
            <a:p>
              <a:pPr algn="ctr"/>
              <a:r>
                <a:rPr lang="en-US" sz="2400" dirty="0">
                  <a:solidFill>
                    <a:schemeClr val="tx1"/>
                  </a:solidFill>
                  <a:latin typeface="Calibri" panose="020F0502020204030204" pitchFamily="34" charset="0"/>
                  <a:cs typeface="Calibri" panose="020F0502020204030204" pitchFamily="34" charset="0"/>
                </a:rPr>
                <a:t>Packaging Cost</a:t>
              </a:r>
              <a:endParaRPr lang="en-US" dirty="0">
                <a:solidFill>
                  <a:schemeClr val="tx1"/>
                </a:solidFill>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9B5CD0C6-39E2-D036-F9F9-6C3C7E26F5FB}"/>
                </a:ext>
              </a:extLst>
            </p:cNvPr>
            <p:cNvCxnSpPr>
              <a:cxnSpLocks/>
              <a:stCxn id="15" idx="2"/>
              <a:endCxn id="18" idx="0"/>
            </p:cNvCxnSpPr>
            <p:nvPr/>
          </p:nvCxnSpPr>
          <p:spPr>
            <a:xfrm>
              <a:off x="9624529" y="3972572"/>
              <a:ext cx="0" cy="261440"/>
            </a:xfrm>
            <a:prstGeom prst="line">
              <a:avLst/>
            </a:prstGeom>
            <a:ln w="38100"/>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3B1655F0-4E6F-D34D-8C2B-D85C70A82F1F}"/>
                </a:ext>
              </a:extLst>
            </p:cNvPr>
            <p:cNvCxnSpPr>
              <a:cxnSpLocks/>
              <a:stCxn id="13" idx="3"/>
              <a:endCxn id="18" idx="1"/>
            </p:cNvCxnSpPr>
            <p:nvPr/>
          </p:nvCxnSpPr>
          <p:spPr>
            <a:xfrm>
              <a:off x="7403328" y="5089011"/>
              <a:ext cx="958104" cy="790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65" name="TextBox 64">
            <a:extLst>
              <a:ext uri="{FF2B5EF4-FFF2-40B4-BE49-F238E27FC236}">
                <a16:creationId xmlns:a16="http://schemas.microsoft.com/office/drawing/2014/main" id="{EEDE9543-3709-6383-75AB-BC0E5666FBA1}"/>
              </a:ext>
            </a:extLst>
          </p:cNvPr>
          <p:cNvSpPr txBox="1"/>
          <p:nvPr/>
        </p:nvSpPr>
        <p:spPr>
          <a:xfrm>
            <a:off x="4789724" y="1124482"/>
            <a:ext cx="3167902" cy="523220"/>
          </a:xfrm>
          <a:prstGeom prst="rect">
            <a:avLst/>
          </a:prstGeom>
          <a:noFill/>
        </p:spPr>
        <p:txBody>
          <a:bodyPr wrap="square">
            <a:spAutoFit/>
          </a:bodyPr>
          <a:lstStyle/>
          <a:p>
            <a:pPr algn="ctr"/>
            <a:r>
              <a:rPr lang="en-US" sz="2800" b="1" dirty="0">
                <a:solidFill>
                  <a:schemeClr val="tx1"/>
                </a:solidFill>
                <a:latin typeface="Calibri" panose="020F0502020204030204" pitchFamily="34" charset="0"/>
                <a:cs typeface="Calibri" panose="020F0502020204030204" pitchFamily="34" charset="0"/>
              </a:rPr>
              <a:t>Power Model </a:t>
            </a:r>
            <a:endParaRPr lang="en-US" sz="2800" b="1" dirty="0"/>
          </a:p>
        </p:txBody>
      </p:sp>
      <p:sp>
        <p:nvSpPr>
          <p:cNvPr id="66" name="TextBox 65">
            <a:extLst>
              <a:ext uri="{FF2B5EF4-FFF2-40B4-BE49-F238E27FC236}">
                <a16:creationId xmlns:a16="http://schemas.microsoft.com/office/drawing/2014/main" id="{E896D503-F457-1529-4ABA-0C627F86E030}"/>
              </a:ext>
            </a:extLst>
          </p:cNvPr>
          <p:cNvSpPr txBox="1"/>
          <p:nvPr/>
        </p:nvSpPr>
        <p:spPr>
          <a:xfrm>
            <a:off x="8157604" y="1124482"/>
            <a:ext cx="3167902" cy="523220"/>
          </a:xfrm>
          <a:prstGeom prst="rect">
            <a:avLst/>
          </a:prstGeom>
          <a:noFill/>
        </p:spPr>
        <p:txBody>
          <a:bodyPr wrap="square">
            <a:spAutoFit/>
          </a:bodyPr>
          <a:lstStyle/>
          <a:p>
            <a:pPr algn="ctr"/>
            <a:r>
              <a:rPr lang="en-US" sz="2800" b="1" dirty="0">
                <a:solidFill>
                  <a:schemeClr val="tx1"/>
                </a:solidFill>
                <a:latin typeface="Calibri" panose="020F0502020204030204" pitchFamily="34" charset="0"/>
                <a:cs typeface="Calibri" panose="020F0502020204030204" pitchFamily="34" charset="0"/>
              </a:rPr>
              <a:t>Cost Model </a:t>
            </a:r>
            <a:endParaRPr lang="en-US" sz="2800" b="1" dirty="0"/>
          </a:p>
        </p:txBody>
      </p:sp>
    </p:spTree>
    <p:custDataLst>
      <p:tags r:id="rId1"/>
    </p:custDataLst>
    <p:extLst>
      <p:ext uri="{BB962C8B-B14F-4D97-AF65-F5344CB8AC3E}">
        <p14:creationId xmlns:p14="http://schemas.microsoft.com/office/powerpoint/2010/main" val="24548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up)">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up)">
                                      <p:cBhvr>
                                        <p:cTn id="17"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00235-925F-E80E-F67A-B3BCA2730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3F279-267D-888F-82BA-244609488067}"/>
              </a:ext>
            </a:extLst>
          </p:cNvPr>
          <p:cNvSpPr>
            <a:spLocks noGrp="1"/>
          </p:cNvSpPr>
          <p:nvPr>
            <p:ph type="ctrTitle"/>
          </p:nvPr>
        </p:nvSpPr>
        <p:spPr/>
        <p:txBody>
          <a:bodyPr/>
          <a:lstStyle/>
          <a:p>
            <a:r>
              <a:rPr lang="en-US" dirty="0"/>
              <a:t>CENT versus GPU Baseline</a:t>
            </a:r>
          </a:p>
        </p:txBody>
      </p:sp>
      <p:sp>
        <p:nvSpPr>
          <p:cNvPr id="4" name="Slide Number Placeholder 3">
            <a:extLst>
              <a:ext uri="{FF2B5EF4-FFF2-40B4-BE49-F238E27FC236}">
                <a16:creationId xmlns:a16="http://schemas.microsoft.com/office/drawing/2014/main" id="{C5A6FB9D-DBC1-BE38-C9A8-66521FA6A19E}"/>
              </a:ext>
            </a:extLst>
          </p:cNvPr>
          <p:cNvSpPr>
            <a:spLocks noGrp="1"/>
          </p:cNvSpPr>
          <p:nvPr>
            <p:ph type="sldNum" sz="quarter" idx="12"/>
          </p:nvPr>
        </p:nvSpPr>
        <p:spPr/>
        <p:txBody>
          <a:bodyPr/>
          <a:lstStyle/>
          <a:p>
            <a:fld id="{3952D4CC-587A-3641-AB30-393082F8BA24}" type="slidenum">
              <a:rPr lang="en-US" smtClean="0"/>
              <a:pPr/>
              <a:t>21</a:t>
            </a:fld>
            <a:endParaRPr lang="en-US"/>
          </a:p>
        </p:txBody>
      </p:sp>
      <p:graphicFrame>
        <p:nvGraphicFramePr>
          <p:cNvPr id="5" name="Table 4">
            <a:extLst>
              <a:ext uri="{FF2B5EF4-FFF2-40B4-BE49-F238E27FC236}">
                <a16:creationId xmlns:a16="http://schemas.microsoft.com/office/drawing/2014/main" id="{F9475C9D-AFA8-D004-1D2C-8CB8420CEBD9}"/>
              </a:ext>
            </a:extLst>
          </p:cNvPr>
          <p:cNvGraphicFramePr>
            <a:graphicFrameLocks noGrp="1"/>
          </p:cNvGraphicFramePr>
          <p:nvPr>
            <p:extLst>
              <p:ext uri="{D42A27DB-BD31-4B8C-83A1-F6EECF244321}">
                <p14:modId xmlns:p14="http://schemas.microsoft.com/office/powerpoint/2010/main" val="2802431123"/>
              </p:ext>
            </p:extLst>
          </p:nvPr>
        </p:nvGraphicFramePr>
        <p:xfrm>
          <a:off x="1013254" y="1622700"/>
          <a:ext cx="9347316" cy="1691340"/>
        </p:xfrm>
        <a:graphic>
          <a:graphicData uri="http://schemas.openxmlformats.org/drawingml/2006/table">
            <a:tbl>
              <a:tblPr firstRow="1" bandRow="1">
                <a:tableStyleId>{5C22544A-7EE6-4342-B048-85BDC9FD1C3A}</a:tableStyleId>
              </a:tblPr>
              <a:tblGrid>
                <a:gridCol w="3707027">
                  <a:extLst>
                    <a:ext uri="{9D8B030D-6E8A-4147-A177-3AD203B41FA5}">
                      <a16:colId xmlns:a16="http://schemas.microsoft.com/office/drawing/2014/main" val="2096467710"/>
                    </a:ext>
                  </a:extLst>
                </a:gridCol>
                <a:gridCol w="2780270">
                  <a:extLst>
                    <a:ext uri="{9D8B030D-6E8A-4147-A177-3AD203B41FA5}">
                      <a16:colId xmlns:a16="http://schemas.microsoft.com/office/drawing/2014/main" val="970340931"/>
                    </a:ext>
                  </a:extLst>
                </a:gridCol>
                <a:gridCol w="2860019">
                  <a:extLst>
                    <a:ext uri="{9D8B030D-6E8A-4147-A177-3AD203B41FA5}">
                      <a16:colId xmlns:a16="http://schemas.microsoft.com/office/drawing/2014/main" val="4033828795"/>
                    </a:ext>
                  </a:extLst>
                </a:gridCol>
              </a:tblGrid>
              <a:tr h="563780">
                <a:tc>
                  <a:txBody>
                    <a:bodyPr/>
                    <a:lstStyle/>
                    <a:p>
                      <a:pPr algn="ctr"/>
                      <a:r>
                        <a:rPr lang="en-US" sz="2400" dirty="0">
                          <a:latin typeface="Calibri" panose="020F0502020204030204" pitchFamily="34" charset="0"/>
                          <a:cs typeface="Calibri" panose="020F0502020204030204" pitchFamily="34" charset="0"/>
                        </a:rPr>
                        <a:t>System</a:t>
                      </a:r>
                    </a:p>
                  </a:txBody>
                  <a:tcPr anchor="ctr"/>
                </a:tc>
                <a:tc>
                  <a:txBody>
                    <a:bodyPr/>
                    <a:lstStyle/>
                    <a:p>
                      <a:pPr algn="ctr"/>
                      <a:r>
                        <a:rPr lang="en-US" sz="2400" dirty="0">
                          <a:latin typeface="Calibri" panose="020F0502020204030204" pitchFamily="34" charset="0"/>
                          <a:cs typeface="Calibri" panose="020F0502020204030204" pitchFamily="34" charset="0"/>
                        </a:rPr>
                        <a:t>CENT</a:t>
                      </a:r>
                    </a:p>
                  </a:txBody>
                  <a:tcPr anchor="ctr"/>
                </a:tc>
                <a:tc>
                  <a:txBody>
                    <a:bodyPr/>
                    <a:lstStyle/>
                    <a:p>
                      <a:pPr algn="ctr"/>
                      <a:r>
                        <a:rPr lang="en-US" sz="2400" dirty="0">
                          <a:latin typeface="Calibri" panose="020F0502020204030204" pitchFamily="34" charset="0"/>
                          <a:cs typeface="Calibri" panose="020F0502020204030204" pitchFamily="34" charset="0"/>
                        </a:rPr>
                        <a:t>GPU</a:t>
                      </a:r>
                    </a:p>
                  </a:txBody>
                  <a:tcPr anchor="ctr"/>
                </a:tc>
                <a:extLst>
                  <a:ext uri="{0D108BD9-81ED-4DB2-BD59-A6C34878D82A}">
                    <a16:rowId xmlns:a16="http://schemas.microsoft.com/office/drawing/2014/main" val="670069354"/>
                  </a:ext>
                </a:extLst>
              </a:tr>
              <a:tr h="563780">
                <a:tc>
                  <a:txBody>
                    <a:bodyPr/>
                    <a:lstStyle/>
                    <a:p>
                      <a:pPr algn="ctr"/>
                      <a:r>
                        <a:rPr lang="en-US" sz="2400" dirty="0">
                          <a:latin typeface="Calibri" panose="020F0502020204030204" pitchFamily="34" charset="0"/>
                          <a:cs typeface="Calibri" panose="020F0502020204030204" pitchFamily="34" charset="0"/>
                        </a:rPr>
                        <a:t>Hardware</a:t>
                      </a:r>
                    </a:p>
                  </a:txBody>
                  <a:tcPr anchor="ctr"/>
                </a:tc>
                <a:tc>
                  <a:txBody>
                    <a:bodyPr/>
                    <a:lstStyle/>
                    <a:p>
                      <a:pPr algn="ctr"/>
                      <a:r>
                        <a:rPr lang="en-US" sz="2400" dirty="0">
                          <a:latin typeface="Calibri" panose="020F0502020204030204" pitchFamily="34" charset="0"/>
                          <a:cs typeface="Calibri" panose="020F0502020204030204" pitchFamily="34" charset="0"/>
                        </a:rPr>
                        <a:t>32 CXL Devices</a:t>
                      </a:r>
                    </a:p>
                  </a:txBody>
                  <a:tcPr anchor="ctr"/>
                </a:tc>
                <a:tc>
                  <a:txBody>
                    <a:bodyPr/>
                    <a:lstStyle/>
                    <a:p>
                      <a:pPr algn="ctr"/>
                      <a:r>
                        <a:rPr lang="en-US" sz="2400" dirty="0">
                          <a:latin typeface="Calibri" panose="020F0502020204030204" pitchFamily="34" charset="0"/>
                          <a:cs typeface="Calibri" panose="020F0502020204030204" pitchFamily="34" charset="0"/>
                        </a:rPr>
                        <a:t>4 NVIDIA A100</a:t>
                      </a:r>
                    </a:p>
                  </a:txBody>
                  <a:tcPr anchor="ctr"/>
                </a:tc>
                <a:extLst>
                  <a:ext uri="{0D108BD9-81ED-4DB2-BD59-A6C34878D82A}">
                    <a16:rowId xmlns:a16="http://schemas.microsoft.com/office/drawing/2014/main" val="2632736486"/>
                  </a:ext>
                </a:extLst>
              </a:tr>
              <a:tr h="563780">
                <a:tc>
                  <a:txBody>
                    <a:bodyPr/>
                    <a:lstStyle/>
                    <a:p>
                      <a:pPr algn="ctr"/>
                      <a:r>
                        <a:rPr lang="en-US" sz="2400" dirty="0">
                          <a:latin typeface="Calibri" panose="020F0502020204030204" pitchFamily="34" charset="0"/>
                          <a:cs typeface="Calibri" panose="020F0502020204030204" pitchFamily="34" charset="0"/>
                        </a:rPr>
                        <a:t>Memory</a:t>
                      </a:r>
                    </a:p>
                  </a:txBody>
                  <a:tcPr anchor="ctr"/>
                </a:tc>
                <a:tc>
                  <a:txBody>
                    <a:bodyPr/>
                    <a:lstStyle/>
                    <a:p>
                      <a:pPr algn="ctr"/>
                      <a:r>
                        <a:rPr lang="en-US" sz="2400" dirty="0">
                          <a:latin typeface="Calibri" panose="020F0502020204030204" pitchFamily="34" charset="0"/>
                          <a:cs typeface="Calibri" panose="020F0502020204030204" pitchFamily="34" charset="0"/>
                        </a:rPr>
                        <a:t>512 GB, GDDR6</a:t>
                      </a:r>
                    </a:p>
                  </a:txBody>
                  <a:tcPr anchor="ctr"/>
                </a:tc>
                <a:tc>
                  <a:txBody>
                    <a:bodyPr/>
                    <a:lstStyle/>
                    <a:p>
                      <a:pPr algn="ctr"/>
                      <a:r>
                        <a:rPr lang="en-US" sz="2400" dirty="0">
                          <a:latin typeface="Calibri" panose="020F0502020204030204" pitchFamily="34" charset="0"/>
                          <a:cs typeface="Calibri" panose="020F0502020204030204" pitchFamily="34" charset="0"/>
                        </a:rPr>
                        <a:t>320 GB, HBM2E</a:t>
                      </a:r>
                    </a:p>
                  </a:txBody>
                  <a:tcPr anchor="ctr"/>
                </a:tc>
                <a:extLst>
                  <a:ext uri="{0D108BD9-81ED-4DB2-BD59-A6C34878D82A}">
                    <a16:rowId xmlns:a16="http://schemas.microsoft.com/office/drawing/2014/main" val="187403753"/>
                  </a:ext>
                </a:extLst>
              </a:tr>
            </a:tbl>
          </a:graphicData>
        </a:graphic>
      </p:graphicFrame>
    </p:spTree>
    <p:extLst>
      <p:ext uri="{BB962C8B-B14F-4D97-AF65-F5344CB8AC3E}">
        <p14:creationId xmlns:p14="http://schemas.microsoft.com/office/powerpoint/2010/main" val="1523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EBF0-B469-32ED-717B-D2EFF1CCF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D9A96-8CEC-94A4-5BCC-B56C7E5AF88B}"/>
              </a:ext>
            </a:extLst>
          </p:cNvPr>
          <p:cNvSpPr>
            <a:spLocks noGrp="1"/>
          </p:cNvSpPr>
          <p:nvPr>
            <p:ph type="ctrTitle"/>
          </p:nvPr>
        </p:nvSpPr>
        <p:spPr/>
        <p:txBody>
          <a:bodyPr/>
          <a:lstStyle/>
          <a:p>
            <a:r>
              <a:rPr lang="en-US" dirty="0"/>
              <a:t>CENT versus GPU Baseline</a:t>
            </a:r>
          </a:p>
        </p:txBody>
      </p:sp>
      <p:sp>
        <p:nvSpPr>
          <p:cNvPr id="4" name="Slide Number Placeholder 3">
            <a:extLst>
              <a:ext uri="{FF2B5EF4-FFF2-40B4-BE49-F238E27FC236}">
                <a16:creationId xmlns:a16="http://schemas.microsoft.com/office/drawing/2014/main" id="{4FCA7F93-7A7E-7193-8139-ABE171456C03}"/>
              </a:ext>
            </a:extLst>
          </p:cNvPr>
          <p:cNvSpPr>
            <a:spLocks noGrp="1"/>
          </p:cNvSpPr>
          <p:nvPr>
            <p:ph type="sldNum" sz="quarter" idx="12"/>
          </p:nvPr>
        </p:nvSpPr>
        <p:spPr/>
        <p:txBody>
          <a:bodyPr/>
          <a:lstStyle/>
          <a:p>
            <a:fld id="{3952D4CC-587A-3641-AB30-393082F8BA24}" type="slidenum">
              <a:rPr lang="en-US" smtClean="0"/>
              <a:pPr/>
              <a:t>22</a:t>
            </a:fld>
            <a:endParaRPr lang="en-US"/>
          </a:p>
        </p:txBody>
      </p:sp>
      <p:graphicFrame>
        <p:nvGraphicFramePr>
          <p:cNvPr id="5" name="Table 4">
            <a:extLst>
              <a:ext uri="{FF2B5EF4-FFF2-40B4-BE49-F238E27FC236}">
                <a16:creationId xmlns:a16="http://schemas.microsoft.com/office/drawing/2014/main" id="{C578F9DF-C8EB-F09E-7B77-93299C2B5086}"/>
              </a:ext>
            </a:extLst>
          </p:cNvPr>
          <p:cNvGraphicFramePr>
            <a:graphicFrameLocks noGrp="1"/>
          </p:cNvGraphicFramePr>
          <p:nvPr>
            <p:extLst>
              <p:ext uri="{D42A27DB-BD31-4B8C-83A1-F6EECF244321}">
                <p14:modId xmlns:p14="http://schemas.microsoft.com/office/powerpoint/2010/main" val="759100535"/>
              </p:ext>
            </p:extLst>
          </p:nvPr>
        </p:nvGraphicFramePr>
        <p:xfrm>
          <a:off x="1013254" y="1622700"/>
          <a:ext cx="9347316" cy="2255120"/>
        </p:xfrm>
        <a:graphic>
          <a:graphicData uri="http://schemas.openxmlformats.org/drawingml/2006/table">
            <a:tbl>
              <a:tblPr firstRow="1" bandRow="1">
                <a:tableStyleId>{5C22544A-7EE6-4342-B048-85BDC9FD1C3A}</a:tableStyleId>
              </a:tblPr>
              <a:tblGrid>
                <a:gridCol w="3707027">
                  <a:extLst>
                    <a:ext uri="{9D8B030D-6E8A-4147-A177-3AD203B41FA5}">
                      <a16:colId xmlns:a16="http://schemas.microsoft.com/office/drawing/2014/main" val="2096467710"/>
                    </a:ext>
                  </a:extLst>
                </a:gridCol>
                <a:gridCol w="2780270">
                  <a:extLst>
                    <a:ext uri="{9D8B030D-6E8A-4147-A177-3AD203B41FA5}">
                      <a16:colId xmlns:a16="http://schemas.microsoft.com/office/drawing/2014/main" val="970340931"/>
                    </a:ext>
                  </a:extLst>
                </a:gridCol>
                <a:gridCol w="2860019">
                  <a:extLst>
                    <a:ext uri="{9D8B030D-6E8A-4147-A177-3AD203B41FA5}">
                      <a16:colId xmlns:a16="http://schemas.microsoft.com/office/drawing/2014/main" val="4033828795"/>
                    </a:ext>
                  </a:extLst>
                </a:gridCol>
              </a:tblGrid>
              <a:tr h="563780">
                <a:tc>
                  <a:txBody>
                    <a:bodyPr/>
                    <a:lstStyle/>
                    <a:p>
                      <a:pPr algn="ctr"/>
                      <a:r>
                        <a:rPr lang="en-US" sz="2400" dirty="0">
                          <a:latin typeface="Calibri" panose="020F0502020204030204" pitchFamily="34" charset="0"/>
                          <a:cs typeface="Calibri" panose="020F0502020204030204" pitchFamily="34" charset="0"/>
                        </a:rPr>
                        <a:t>System</a:t>
                      </a:r>
                    </a:p>
                  </a:txBody>
                  <a:tcPr anchor="ctr"/>
                </a:tc>
                <a:tc>
                  <a:txBody>
                    <a:bodyPr/>
                    <a:lstStyle/>
                    <a:p>
                      <a:pPr algn="ctr"/>
                      <a:r>
                        <a:rPr lang="en-US" sz="2400" dirty="0">
                          <a:latin typeface="Calibri" panose="020F0502020204030204" pitchFamily="34" charset="0"/>
                          <a:cs typeface="Calibri" panose="020F0502020204030204" pitchFamily="34" charset="0"/>
                        </a:rPr>
                        <a:t>CENT</a:t>
                      </a:r>
                    </a:p>
                  </a:txBody>
                  <a:tcPr anchor="ctr"/>
                </a:tc>
                <a:tc>
                  <a:txBody>
                    <a:bodyPr/>
                    <a:lstStyle/>
                    <a:p>
                      <a:pPr algn="ctr"/>
                      <a:r>
                        <a:rPr lang="en-US" sz="2400" dirty="0">
                          <a:latin typeface="Calibri" panose="020F0502020204030204" pitchFamily="34" charset="0"/>
                          <a:cs typeface="Calibri" panose="020F0502020204030204" pitchFamily="34" charset="0"/>
                        </a:rPr>
                        <a:t>GPU</a:t>
                      </a:r>
                    </a:p>
                  </a:txBody>
                  <a:tcPr anchor="ctr"/>
                </a:tc>
                <a:extLst>
                  <a:ext uri="{0D108BD9-81ED-4DB2-BD59-A6C34878D82A}">
                    <a16:rowId xmlns:a16="http://schemas.microsoft.com/office/drawing/2014/main" val="670069354"/>
                  </a:ext>
                </a:extLst>
              </a:tr>
              <a:tr h="563780">
                <a:tc>
                  <a:txBody>
                    <a:bodyPr/>
                    <a:lstStyle/>
                    <a:p>
                      <a:pPr algn="ctr"/>
                      <a:r>
                        <a:rPr lang="en-US" sz="2400" dirty="0">
                          <a:latin typeface="Calibri" panose="020F0502020204030204" pitchFamily="34" charset="0"/>
                          <a:cs typeface="Calibri" panose="020F0502020204030204" pitchFamily="34" charset="0"/>
                        </a:rPr>
                        <a:t>Hardware</a:t>
                      </a:r>
                    </a:p>
                  </a:txBody>
                  <a:tcPr anchor="ctr"/>
                </a:tc>
                <a:tc>
                  <a:txBody>
                    <a:bodyPr/>
                    <a:lstStyle/>
                    <a:p>
                      <a:pPr algn="ctr"/>
                      <a:r>
                        <a:rPr lang="en-US" sz="2400" dirty="0">
                          <a:latin typeface="Calibri" panose="020F0502020204030204" pitchFamily="34" charset="0"/>
                          <a:cs typeface="Calibri" panose="020F0502020204030204" pitchFamily="34" charset="0"/>
                        </a:rPr>
                        <a:t>32 CXL Devices</a:t>
                      </a:r>
                    </a:p>
                  </a:txBody>
                  <a:tcPr anchor="ctr"/>
                </a:tc>
                <a:tc>
                  <a:txBody>
                    <a:bodyPr/>
                    <a:lstStyle/>
                    <a:p>
                      <a:pPr algn="ctr"/>
                      <a:r>
                        <a:rPr lang="en-US" sz="2400" dirty="0">
                          <a:latin typeface="Calibri" panose="020F0502020204030204" pitchFamily="34" charset="0"/>
                          <a:cs typeface="Calibri" panose="020F0502020204030204" pitchFamily="34" charset="0"/>
                        </a:rPr>
                        <a:t>4 NVIDIA A100</a:t>
                      </a:r>
                    </a:p>
                  </a:txBody>
                  <a:tcPr anchor="ctr"/>
                </a:tc>
                <a:extLst>
                  <a:ext uri="{0D108BD9-81ED-4DB2-BD59-A6C34878D82A}">
                    <a16:rowId xmlns:a16="http://schemas.microsoft.com/office/drawing/2014/main" val="2632736486"/>
                  </a:ext>
                </a:extLst>
              </a:tr>
              <a:tr h="563780">
                <a:tc>
                  <a:txBody>
                    <a:bodyPr/>
                    <a:lstStyle/>
                    <a:p>
                      <a:pPr algn="ctr"/>
                      <a:r>
                        <a:rPr lang="en-US" sz="2400" dirty="0">
                          <a:latin typeface="Calibri" panose="020F0502020204030204" pitchFamily="34" charset="0"/>
                          <a:cs typeface="Calibri" panose="020F0502020204030204" pitchFamily="34" charset="0"/>
                        </a:rPr>
                        <a:t>Memory</a:t>
                      </a:r>
                    </a:p>
                  </a:txBody>
                  <a:tcPr anchor="ctr"/>
                </a:tc>
                <a:tc>
                  <a:txBody>
                    <a:bodyPr/>
                    <a:lstStyle/>
                    <a:p>
                      <a:pPr algn="ctr"/>
                      <a:r>
                        <a:rPr lang="en-US" sz="2400" dirty="0">
                          <a:latin typeface="Calibri" panose="020F0502020204030204" pitchFamily="34" charset="0"/>
                          <a:cs typeface="Calibri" panose="020F0502020204030204" pitchFamily="34" charset="0"/>
                        </a:rPr>
                        <a:t>512 GB, GDDR6</a:t>
                      </a:r>
                    </a:p>
                  </a:txBody>
                  <a:tcPr anchor="ctr"/>
                </a:tc>
                <a:tc>
                  <a:txBody>
                    <a:bodyPr/>
                    <a:lstStyle/>
                    <a:p>
                      <a:pPr algn="ctr"/>
                      <a:r>
                        <a:rPr lang="en-US" sz="2400" dirty="0">
                          <a:latin typeface="Calibri" panose="020F0502020204030204" pitchFamily="34" charset="0"/>
                          <a:cs typeface="Calibri" panose="020F0502020204030204" pitchFamily="34" charset="0"/>
                        </a:rPr>
                        <a:t>320 GB, HBM2E</a:t>
                      </a:r>
                    </a:p>
                  </a:txBody>
                  <a:tcPr anchor="ctr"/>
                </a:tc>
                <a:extLst>
                  <a:ext uri="{0D108BD9-81ED-4DB2-BD59-A6C34878D82A}">
                    <a16:rowId xmlns:a16="http://schemas.microsoft.com/office/drawing/2014/main" val="187403753"/>
                  </a:ext>
                </a:extLst>
              </a:tr>
              <a:tr h="563780">
                <a:tc>
                  <a:txBody>
                    <a:bodyPr/>
                    <a:lstStyle/>
                    <a:p>
                      <a:pPr algn="ctr"/>
                      <a:r>
                        <a:rPr lang="en-US" sz="2400" dirty="0">
                          <a:latin typeface="Calibri" panose="020F0502020204030204" pitchFamily="34" charset="0"/>
                          <a:cs typeface="Calibri" panose="020F0502020204030204" pitchFamily="34" charset="0"/>
                        </a:rPr>
                        <a:t>Compute Throughput</a:t>
                      </a:r>
                    </a:p>
                  </a:txBody>
                  <a:tcPr anchor="ctr"/>
                </a:tc>
                <a:tc>
                  <a:txBody>
                    <a:bodyPr/>
                    <a:lstStyle/>
                    <a:p>
                      <a:pPr algn="ctr"/>
                      <a:r>
                        <a:rPr lang="en-US" sz="2400" dirty="0">
                          <a:latin typeface="Calibri" panose="020F0502020204030204" pitchFamily="34" charset="0"/>
                          <a:cs typeface="Calibri" panose="020F0502020204030204" pitchFamily="34" charset="0"/>
                        </a:rPr>
                        <a:t>608 TFLOPS</a:t>
                      </a:r>
                    </a:p>
                  </a:txBody>
                  <a:tcPr anchor="ctr"/>
                </a:tc>
                <a:tc>
                  <a:txBody>
                    <a:bodyPr/>
                    <a:lstStyle/>
                    <a:p>
                      <a:pPr algn="ctr"/>
                      <a:r>
                        <a:rPr lang="en-US" sz="2400" dirty="0">
                          <a:latin typeface="Calibri" panose="020F0502020204030204" pitchFamily="34" charset="0"/>
                          <a:cs typeface="Calibri" panose="020F0502020204030204" pitchFamily="34" charset="0"/>
                        </a:rPr>
                        <a:t>1248 TFLOPS</a:t>
                      </a:r>
                    </a:p>
                  </a:txBody>
                  <a:tcPr anchor="ctr"/>
                </a:tc>
                <a:extLst>
                  <a:ext uri="{0D108BD9-81ED-4DB2-BD59-A6C34878D82A}">
                    <a16:rowId xmlns:a16="http://schemas.microsoft.com/office/drawing/2014/main" val="1490678580"/>
                  </a:ext>
                </a:extLst>
              </a:tr>
            </a:tbl>
          </a:graphicData>
        </a:graphic>
      </p:graphicFrame>
    </p:spTree>
    <p:extLst>
      <p:ext uri="{BB962C8B-B14F-4D97-AF65-F5344CB8AC3E}">
        <p14:creationId xmlns:p14="http://schemas.microsoft.com/office/powerpoint/2010/main" val="378405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D6C1C-D16F-B018-C976-746CB4709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6FBF5-07F9-810B-6D91-322EA5D635AD}"/>
              </a:ext>
            </a:extLst>
          </p:cNvPr>
          <p:cNvSpPr>
            <a:spLocks noGrp="1"/>
          </p:cNvSpPr>
          <p:nvPr>
            <p:ph type="ctrTitle"/>
          </p:nvPr>
        </p:nvSpPr>
        <p:spPr/>
        <p:txBody>
          <a:bodyPr/>
          <a:lstStyle/>
          <a:p>
            <a:r>
              <a:rPr lang="en-US" dirty="0"/>
              <a:t>CENT versus GPU Baseline</a:t>
            </a:r>
          </a:p>
        </p:txBody>
      </p:sp>
      <p:sp>
        <p:nvSpPr>
          <p:cNvPr id="4" name="Slide Number Placeholder 3">
            <a:extLst>
              <a:ext uri="{FF2B5EF4-FFF2-40B4-BE49-F238E27FC236}">
                <a16:creationId xmlns:a16="http://schemas.microsoft.com/office/drawing/2014/main" id="{A78E5D8F-F28B-4F49-82A1-A5FB533F268A}"/>
              </a:ext>
            </a:extLst>
          </p:cNvPr>
          <p:cNvSpPr>
            <a:spLocks noGrp="1"/>
          </p:cNvSpPr>
          <p:nvPr>
            <p:ph type="sldNum" sz="quarter" idx="12"/>
          </p:nvPr>
        </p:nvSpPr>
        <p:spPr/>
        <p:txBody>
          <a:bodyPr/>
          <a:lstStyle/>
          <a:p>
            <a:fld id="{3952D4CC-587A-3641-AB30-393082F8BA24}" type="slidenum">
              <a:rPr lang="en-US" smtClean="0"/>
              <a:pPr/>
              <a:t>23</a:t>
            </a:fld>
            <a:endParaRPr lang="en-US"/>
          </a:p>
        </p:txBody>
      </p:sp>
      <p:graphicFrame>
        <p:nvGraphicFramePr>
          <p:cNvPr id="5" name="Table 4">
            <a:extLst>
              <a:ext uri="{FF2B5EF4-FFF2-40B4-BE49-F238E27FC236}">
                <a16:creationId xmlns:a16="http://schemas.microsoft.com/office/drawing/2014/main" id="{AF53F925-2BAD-7869-6C8F-345965847790}"/>
              </a:ext>
            </a:extLst>
          </p:cNvPr>
          <p:cNvGraphicFramePr>
            <a:graphicFrameLocks noGrp="1"/>
          </p:cNvGraphicFramePr>
          <p:nvPr>
            <p:extLst>
              <p:ext uri="{D42A27DB-BD31-4B8C-83A1-F6EECF244321}">
                <p14:modId xmlns:p14="http://schemas.microsoft.com/office/powerpoint/2010/main" val="1496399092"/>
              </p:ext>
            </p:extLst>
          </p:nvPr>
        </p:nvGraphicFramePr>
        <p:xfrm>
          <a:off x="1013254" y="1622700"/>
          <a:ext cx="9347316" cy="2818900"/>
        </p:xfrm>
        <a:graphic>
          <a:graphicData uri="http://schemas.openxmlformats.org/drawingml/2006/table">
            <a:tbl>
              <a:tblPr firstRow="1" bandRow="1">
                <a:tableStyleId>{5C22544A-7EE6-4342-B048-85BDC9FD1C3A}</a:tableStyleId>
              </a:tblPr>
              <a:tblGrid>
                <a:gridCol w="3707027">
                  <a:extLst>
                    <a:ext uri="{9D8B030D-6E8A-4147-A177-3AD203B41FA5}">
                      <a16:colId xmlns:a16="http://schemas.microsoft.com/office/drawing/2014/main" val="2096467710"/>
                    </a:ext>
                  </a:extLst>
                </a:gridCol>
                <a:gridCol w="2780270">
                  <a:extLst>
                    <a:ext uri="{9D8B030D-6E8A-4147-A177-3AD203B41FA5}">
                      <a16:colId xmlns:a16="http://schemas.microsoft.com/office/drawing/2014/main" val="970340931"/>
                    </a:ext>
                  </a:extLst>
                </a:gridCol>
                <a:gridCol w="2860019">
                  <a:extLst>
                    <a:ext uri="{9D8B030D-6E8A-4147-A177-3AD203B41FA5}">
                      <a16:colId xmlns:a16="http://schemas.microsoft.com/office/drawing/2014/main" val="4033828795"/>
                    </a:ext>
                  </a:extLst>
                </a:gridCol>
              </a:tblGrid>
              <a:tr h="563780">
                <a:tc>
                  <a:txBody>
                    <a:bodyPr/>
                    <a:lstStyle/>
                    <a:p>
                      <a:pPr algn="ctr"/>
                      <a:r>
                        <a:rPr lang="en-US" sz="2400" dirty="0">
                          <a:latin typeface="Calibri" panose="020F0502020204030204" pitchFamily="34" charset="0"/>
                          <a:cs typeface="Calibri" panose="020F0502020204030204" pitchFamily="34" charset="0"/>
                        </a:rPr>
                        <a:t>System</a:t>
                      </a:r>
                    </a:p>
                  </a:txBody>
                  <a:tcPr anchor="ctr"/>
                </a:tc>
                <a:tc>
                  <a:txBody>
                    <a:bodyPr/>
                    <a:lstStyle/>
                    <a:p>
                      <a:pPr algn="ctr"/>
                      <a:r>
                        <a:rPr lang="en-US" sz="2400" dirty="0">
                          <a:latin typeface="Calibri" panose="020F0502020204030204" pitchFamily="34" charset="0"/>
                          <a:cs typeface="Calibri" panose="020F0502020204030204" pitchFamily="34" charset="0"/>
                        </a:rPr>
                        <a:t>CENT</a:t>
                      </a:r>
                    </a:p>
                  </a:txBody>
                  <a:tcPr anchor="ctr"/>
                </a:tc>
                <a:tc>
                  <a:txBody>
                    <a:bodyPr/>
                    <a:lstStyle/>
                    <a:p>
                      <a:pPr algn="ctr"/>
                      <a:r>
                        <a:rPr lang="en-US" sz="2400" dirty="0">
                          <a:latin typeface="Calibri" panose="020F0502020204030204" pitchFamily="34" charset="0"/>
                          <a:cs typeface="Calibri" panose="020F0502020204030204" pitchFamily="34" charset="0"/>
                        </a:rPr>
                        <a:t>GPU</a:t>
                      </a:r>
                    </a:p>
                  </a:txBody>
                  <a:tcPr anchor="ctr"/>
                </a:tc>
                <a:extLst>
                  <a:ext uri="{0D108BD9-81ED-4DB2-BD59-A6C34878D82A}">
                    <a16:rowId xmlns:a16="http://schemas.microsoft.com/office/drawing/2014/main" val="670069354"/>
                  </a:ext>
                </a:extLst>
              </a:tr>
              <a:tr h="563780">
                <a:tc>
                  <a:txBody>
                    <a:bodyPr/>
                    <a:lstStyle/>
                    <a:p>
                      <a:pPr algn="ctr"/>
                      <a:r>
                        <a:rPr lang="en-US" sz="2400" dirty="0">
                          <a:latin typeface="Calibri" panose="020F0502020204030204" pitchFamily="34" charset="0"/>
                          <a:cs typeface="Calibri" panose="020F0502020204030204" pitchFamily="34" charset="0"/>
                        </a:rPr>
                        <a:t>Hardware</a:t>
                      </a:r>
                    </a:p>
                  </a:txBody>
                  <a:tcPr anchor="ctr"/>
                </a:tc>
                <a:tc>
                  <a:txBody>
                    <a:bodyPr/>
                    <a:lstStyle/>
                    <a:p>
                      <a:pPr algn="ctr"/>
                      <a:r>
                        <a:rPr lang="en-US" sz="2400" dirty="0">
                          <a:latin typeface="Calibri" panose="020F0502020204030204" pitchFamily="34" charset="0"/>
                          <a:cs typeface="Calibri" panose="020F0502020204030204" pitchFamily="34" charset="0"/>
                        </a:rPr>
                        <a:t>32 CXL Devices</a:t>
                      </a:r>
                    </a:p>
                  </a:txBody>
                  <a:tcPr anchor="ctr"/>
                </a:tc>
                <a:tc>
                  <a:txBody>
                    <a:bodyPr/>
                    <a:lstStyle/>
                    <a:p>
                      <a:pPr algn="ctr"/>
                      <a:r>
                        <a:rPr lang="en-US" sz="2400" dirty="0">
                          <a:latin typeface="Calibri" panose="020F0502020204030204" pitchFamily="34" charset="0"/>
                          <a:cs typeface="Calibri" panose="020F0502020204030204" pitchFamily="34" charset="0"/>
                        </a:rPr>
                        <a:t>4 NVIDIA A100</a:t>
                      </a:r>
                    </a:p>
                  </a:txBody>
                  <a:tcPr anchor="ctr"/>
                </a:tc>
                <a:extLst>
                  <a:ext uri="{0D108BD9-81ED-4DB2-BD59-A6C34878D82A}">
                    <a16:rowId xmlns:a16="http://schemas.microsoft.com/office/drawing/2014/main" val="2632736486"/>
                  </a:ext>
                </a:extLst>
              </a:tr>
              <a:tr h="563780">
                <a:tc>
                  <a:txBody>
                    <a:bodyPr/>
                    <a:lstStyle/>
                    <a:p>
                      <a:pPr algn="ctr"/>
                      <a:r>
                        <a:rPr lang="en-US" sz="2400" dirty="0">
                          <a:latin typeface="Calibri" panose="020F0502020204030204" pitchFamily="34" charset="0"/>
                          <a:cs typeface="Calibri" panose="020F0502020204030204" pitchFamily="34" charset="0"/>
                        </a:rPr>
                        <a:t>Memory</a:t>
                      </a:r>
                    </a:p>
                  </a:txBody>
                  <a:tcPr anchor="ctr"/>
                </a:tc>
                <a:tc>
                  <a:txBody>
                    <a:bodyPr/>
                    <a:lstStyle/>
                    <a:p>
                      <a:pPr algn="ctr"/>
                      <a:r>
                        <a:rPr lang="en-US" sz="2400" dirty="0">
                          <a:latin typeface="Calibri" panose="020F0502020204030204" pitchFamily="34" charset="0"/>
                          <a:cs typeface="Calibri" panose="020F0502020204030204" pitchFamily="34" charset="0"/>
                        </a:rPr>
                        <a:t>512 GB, GDDR6</a:t>
                      </a:r>
                    </a:p>
                  </a:txBody>
                  <a:tcPr anchor="ctr"/>
                </a:tc>
                <a:tc>
                  <a:txBody>
                    <a:bodyPr/>
                    <a:lstStyle/>
                    <a:p>
                      <a:pPr algn="ctr"/>
                      <a:r>
                        <a:rPr lang="en-US" sz="2400" dirty="0">
                          <a:latin typeface="Calibri" panose="020F0502020204030204" pitchFamily="34" charset="0"/>
                          <a:cs typeface="Calibri" panose="020F0502020204030204" pitchFamily="34" charset="0"/>
                        </a:rPr>
                        <a:t>320 GB, HBM2E</a:t>
                      </a:r>
                    </a:p>
                  </a:txBody>
                  <a:tcPr anchor="ctr"/>
                </a:tc>
                <a:extLst>
                  <a:ext uri="{0D108BD9-81ED-4DB2-BD59-A6C34878D82A}">
                    <a16:rowId xmlns:a16="http://schemas.microsoft.com/office/drawing/2014/main" val="187403753"/>
                  </a:ext>
                </a:extLst>
              </a:tr>
              <a:tr h="563780">
                <a:tc>
                  <a:txBody>
                    <a:bodyPr/>
                    <a:lstStyle/>
                    <a:p>
                      <a:pPr algn="ctr"/>
                      <a:r>
                        <a:rPr lang="en-US" sz="2400" dirty="0">
                          <a:latin typeface="Calibri" panose="020F0502020204030204" pitchFamily="34" charset="0"/>
                          <a:cs typeface="Calibri" panose="020F0502020204030204" pitchFamily="34" charset="0"/>
                        </a:rPr>
                        <a:t>Compute Throughput</a:t>
                      </a:r>
                    </a:p>
                  </a:txBody>
                  <a:tcPr anchor="ctr"/>
                </a:tc>
                <a:tc>
                  <a:txBody>
                    <a:bodyPr/>
                    <a:lstStyle/>
                    <a:p>
                      <a:pPr algn="ctr"/>
                      <a:r>
                        <a:rPr lang="en-US" sz="2400" dirty="0">
                          <a:latin typeface="Calibri" panose="020F0502020204030204" pitchFamily="34" charset="0"/>
                          <a:cs typeface="Calibri" panose="020F0502020204030204" pitchFamily="34" charset="0"/>
                        </a:rPr>
                        <a:t>608 TFLOPS</a:t>
                      </a:r>
                    </a:p>
                  </a:txBody>
                  <a:tcPr anchor="ctr"/>
                </a:tc>
                <a:tc>
                  <a:txBody>
                    <a:bodyPr/>
                    <a:lstStyle/>
                    <a:p>
                      <a:pPr algn="ctr"/>
                      <a:r>
                        <a:rPr lang="en-US" sz="2400" dirty="0">
                          <a:latin typeface="Calibri" panose="020F0502020204030204" pitchFamily="34" charset="0"/>
                          <a:cs typeface="Calibri" panose="020F0502020204030204" pitchFamily="34" charset="0"/>
                        </a:rPr>
                        <a:t>1248 TFLOPS</a:t>
                      </a:r>
                    </a:p>
                  </a:txBody>
                  <a:tcPr anchor="ctr"/>
                </a:tc>
                <a:extLst>
                  <a:ext uri="{0D108BD9-81ED-4DB2-BD59-A6C34878D82A}">
                    <a16:rowId xmlns:a16="http://schemas.microsoft.com/office/drawing/2014/main" val="1490678580"/>
                  </a:ext>
                </a:extLst>
              </a:tr>
              <a:tr h="563780">
                <a:tc>
                  <a:txBody>
                    <a:bodyPr/>
                    <a:lstStyle/>
                    <a:p>
                      <a:pPr algn="ctr"/>
                      <a:r>
                        <a:rPr lang="en-US" sz="2400" b="1" dirty="0">
                          <a:latin typeface="Calibri" panose="020F0502020204030204" pitchFamily="34" charset="0"/>
                          <a:cs typeface="Calibri" panose="020F0502020204030204" pitchFamily="34" charset="0"/>
                        </a:rPr>
                        <a:t>Peak Bandwidth</a:t>
                      </a:r>
                    </a:p>
                  </a:txBody>
                  <a:tcPr anchor="ctr"/>
                </a:tc>
                <a:tc>
                  <a:txBody>
                    <a:bodyPr/>
                    <a:lstStyle/>
                    <a:p>
                      <a:pPr algn="ctr"/>
                      <a:r>
                        <a:rPr lang="en-US" sz="2400" b="1" dirty="0">
                          <a:latin typeface="Calibri" panose="020F0502020204030204" pitchFamily="34" charset="0"/>
                          <a:cs typeface="Calibri" panose="020F0502020204030204" pitchFamily="34" charset="0"/>
                        </a:rPr>
                        <a:t>512 TB/s</a:t>
                      </a:r>
                    </a:p>
                  </a:txBody>
                  <a:tcPr anchor="ctr"/>
                </a:tc>
                <a:tc>
                  <a:txBody>
                    <a:bodyPr/>
                    <a:lstStyle/>
                    <a:p>
                      <a:pPr algn="ctr"/>
                      <a:r>
                        <a:rPr lang="en-US" sz="2400" b="1" dirty="0">
                          <a:latin typeface="Calibri" panose="020F0502020204030204" pitchFamily="34" charset="0"/>
                          <a:cs typeface="Calibri" panose="020F0502020204030204" pitchFamily="34" charset="0"/>
                        </a:rPr>
                        <a:t>8 TB/s</a:t>
                      </a:r>
                    </a:p>
                  </a:txBody>
                  <a:tcPr anchor="ctr"/>
                </a:tc>
                <a:extLst>
                  <a:ext uri="{0D108BD9-81ED-4DB2-BD59-A6C34878D82A}">
                    <a16:rowId xmlns:a16="http://schemas.microsoft.com/office/drawing/2014/main" val="2361000579"/>
                  </a:ext>
                </a:extLst>
              </a:tr>
            </a:tbl>
          </a:graphicData>
        </a:graphic>
      </p:graphicFrame>
    </p:spTree>
    <p:extLst>
      <p:ext uri="{BB962C8B-B14F-4D97-AF65-F5344CB8AC3E}">
        <p14:creationId xmlns:p14="http://schemas.microsoft.com/office/powerpoint/2010/main" val="106345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26EDB-ED0E-896C-4D75-EC5F8FB3A9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91233-4B2B-7171-DFB6-8FE69728F1E6}"/>
              </a:ext>
            </a:extLst>
          </p:cNvPr>
          <p:cNvSpPr>
            <a:spLocks noGrp="1"/>
          </p:cNvSpPr>
          <p:nvPr>
            <p:ph type="ctrTitle"/>
          </p:nvPr>
        </p:nvSpPr>
        <p:spPr/>
        <p:txBody>
          <a:bodyPr/>
          <a:lstStyle/>
          <a:p>
            <a:r>
              <a:rPr lang="en-US" dirty="0"/>
              <a:t>CENT versus GPU Baseline</a:t>
            </a:r>
          </a:p>
        </p:txBody>
      </p:sp>
      <p:sp>
        <p:nvSpPr>
          <p:cNvPr id="4" name="Slide Number Placeholder 3">
            <a:extLst>
              <a:ext uri="{FF2B5EF4-FFF2-40B4-BE49-F238E27FC236}">
                <a16:creationId xmlns:a16="http://schemas.microsoft.com/office/drawing/2014/main" id="{400568D7-9DA2-B6AC-37F2-9680109F2439}"/>
              </a:ext>
            </a:extLst>
          </p:cNvPr>
          <p:cNvSpPr>
            <a:spLocks noGrp="1"/>
          </p:cNvSpPr>
          <p:nvPr>
            <p:ph type="sldNum" sz="quarter" idx="12"/>
          </p:nvPr>
        </p:nvSpPr>
        <p:spPr/>
        <p:txBody>
          <a:bodyPr/>
          <a:lstStyle/>
          <a:p>
            <a:fld id="{3952D4CC-587A-3641-AB30-393082F8BA24}" type="slidenum">
              <a:rPr lang="en-US" smtClean="0"/>
              <a:pPr/>
              <a:t>24</a:t>
            </a:fld>
            <a:endParaRPr lang="en-US"/>
          </a:p>
        </p:txBody>
      </p:sp>
      <p:graphicFrame>
        <p:nvGraphicFramePr>
          <p:cNvPr id="5" name="Table 4">
            <a:extLst>
              <a:ext uri="{FF2B5EF4-FFF2-40B4-BE49-F238E27FC236}">
                <a16:creationId xmlns:a16="http://schemas.microsoft.com/office/drawing/2014/main" id="{8D0C0264-9FB1-6D49-9128-F8F83ABDC674}"/>
              </a:ext>
            </a:extLst>
          </p:cNvPr>
          <p:cNvGraphicFramePr>
            <a:graphicFrameLocks noGrp="1"/>
          </p:cNvGraphicFramePr>
          <p:nvPr>
            <p:extLst>
              <p:ext uri="{D42A27DB-BD31-4B8C-83A1-F6EECF244321}">
                <p14:modId xmlns:p14="http://schemas.microsoft.com/office/powerpoint/2010/main" val="1439724289"/>
              </p:ext>
            </p:extLst>
          </p:nvPr>
        </p:nvGraphicFramePr>
        <p:xfrm>
          <a:off x="1013254" y="1622700"/>
          <a:ext cx="9347316" cy="4464820"/>
        </p:xfrm>
        <a:graphic>
          <a:graphicData uri="http://schemas.openxmlformats.org/drawingml/2006/table">
            <a:tbl>
              <a:tblPr firstRow="1" bandRow="1">
                <a:tableStyleId>{5C22544A-7EE6-4342-B048-85BDC9FD1C3A}</a:tableStyleId>
              </a:tblPr>
              <a:tblGrid>
                <a:gridCol w="3707027">
                  <a:extLst>
                    <a:ext uri="{9D8B030D-6E8A-4147-A177-3AD203B41FA5}">
                      <a16:colId xmlns:a16="http://schemas.microsoft.com/office/drawing/2014/main" val="2096467710"/>
                    </a:ext>
                  </a:extLst>
                </a:gridCol>
                <a:gridCol w="2780270">
                  <a:extLst>
                    <a:ext uri="{9D8B030D-6E8A-4147-A177-3AD203B41FA5}">
                      <a16:colId xmlns:a16="http://schemas.microsoft.com/office/drawing/2014/main" val="970340931"/>
                    </a:ext>
                  </a:extLst>
                </a:gridCol>
                <a:gridCol w="2860019">
                  <a:extLst>
                    <a:ext uri="{9D8B030D-6E8A-4147-A177-3AD203B41FA5}">
                      <a16:colId xmlns:a16="http://schemas.microsoft.com/office/drawing/2014/main" val="4033828795"/>
                    </a:ext>
                  </a:extLst>
                </a:gridCol>
              </a:tblGrid>
              <a:tr h="563780">
                <a:tc>
                  <a:txBody>
                    <a:bodyPr/>
                    <a:lstStyle/>
                    <a:p>
                      <a:pPr algn="ctr"/>
                      <a:r>
                        <a:rPr lang="en-US" sz="2400" dirty="0">
                          <a:latin typeface="Calibri" panose="020F0502020204030204" pitchFamily="34" charset="0"/>
                          <a:cs typeface="Calibri" panose="020F0502020204030204" pitchFamily="34" charset="0"/>
                        </a:rPr>
                        <a:t>System</a:t>
                      </a:r>
                    </a:p>
                  </a:txBody>
                  <a:tcPr anchor="ctr"/>
                </a:tc>
                <a:tc>
                  <a:txBody>
                    <a:bodyPr/>
                    <a:lstStyle/>
                    <a:p>
                      <a:pPr algn="ctr"/>
                      <a:r>
                        <a:rPr lang="en-US" sz="2400" dirty="0">
                          <a:latin typeface="Calibri" panose="020F0502020204030204" pitchFamily="34" charset="0"/>
                          <a:cs typeface="Calibri" panose="020F0502020204030204" pitchFamily="34" charset="0"/>
                        </a:rPr>
                        <a:t>CENT</a:t>
                      </a:r>
                    </a:p>
                  </a:txBody>
                  <a:tcPr anchor="ctr"/>
                </a:tc>
                <a:tc>
                  <a:txBody>
                    <a:bodyPr/>
                    <a:lstStyle/>
                    <a:p>
                      <a:pPr algn="ctr"/>
                      <a:r>
                        <a:rPr lang="en-US" sz="2400" dirty="0">
                          <a:latin typeface="Calibri" panose="020F0502020204030204" pitchFamily="34" charset="0"/>
                          <a:cs typeface="Calibri" panose="020F0502020204030204" pitchFamily="34" charset="0"/>
                        </a:rPr>
                        <a:t>GPU</a:t>
                      </a:r>
                    </a:p>
                  </a:txBody>
                  <a:tcPr anchor="ctr"/>
                </a:tc>
                <a:extLst>
                  <a:ext uri="{0D108BD9-81ED-4DB2-BD59-A6C34878D82A}">
                    <a16:rowId xmlns:a16="http://schemas.microsoft.com/office/drawing/2014/main" val="670069354"/>
                  </a:ext>
                </a:extLst>
              </a:tr>
              <a:tr h="563780">
                <a:tc>
                  <a:txBody>
                    <a:bodyPr/>
                    <a:lstStyle/>
                    <a:p>
                      <a:pPr algn="ctr"/>
                      <a:r>
                        <a:rPr lang="en-US" sz="2400" dirty="0">
                          <a:latin typeface="Calibri" panose="020F0502020204030204" pitchFamily="34" charset="0"/>
                          <a:cs typeface="Calibri" panose="020F0502020204030204" pitchFamily="34" charset="0"/>
                        </a:rPr>
                        <a:t>Hardware</a:t>
                      </a:r>
                    </a:p>
                  </a:txBody>
                  <a:tcPr anchor="ctr"/>
                </a:tc>
                <a:tc>
                  <a:txBody>
                    <a:bodyPr/>
                    <a:lstStyle/>
                    <a:p>
                      <a:pPr algn="ctr"/>
                      <a:r>
                        <a:rPr lang="en-US" sz="2400" dirty="0">
                          <a:latin typeface="Calibri" panose="020F0502020204030204" pitchFamily="34" charset="0"/>
                          <a:cs typeface="Calibri" panose="020F0502020204030204" pitchFamily="34" charset="0"/>
                        </a:rPr>
                        <a:t>32 CXL Devices</a:t>
                      </a:r>
                    </a:p>
                  </a:txBody>
                  <a:tcPr anchor="ctr"/>
                </a:tc>
                <a:tc>
                  <a:txBody>
                    <a:bodyPr/>
                    <a:lstStyle/>
                    <a:p>
                      <a:pPr algn="ctr"/>
                      <a:r>
                        <a:rPr lang="en-US" sz="2400" dirty="0">
                          <a:latin typeface="Calibri" panose="020F0502020204030204" pitchFamily="34" charset="0"/>
                          <a:cs typeface="Calibri" panose="020F0502020204030204" pitchFamily="34" charset="0"/>
                        </a:rPr>
                        <a:t>4 NVIDIA A100</a:t>
                      </a:r>
                    </a:p>
                  </a:txBody>
                  <a:tcPr anchor="ctr"/>
                </a:tc>
                <a:extLst>
                  <a:ext uri="{0D108BD9-81ED-4DB2-BD59-A6C34878D82A}">
                    <a16:rowId xmlns:a16="http://schemas.microsoft.com/office/drawing/2014/main" val="2632736486"/>
                  </a:ext>
                </a:extLst>
              </a:tr>
              <a:tr h="563780">
                <a:tc>
                  <a:txBody>
                    <a:bodyPr/>
                    <a:lstStyle/>
                    <a:p>
                      <a:pPr algn="ctr"/>
                      <a:r>
                        <a:rPr lang="en-US" sz="2400" dirty="0">
                          <a:latin typeface="Calibri" panose="020F0502020204030204" pitchFamily="34" charset="0"/>
                          <a:cs typeface="Calibri" panose="020F0502020204030204" pitchFamily="34" charset="0"/>
                        </a:rPr>
                        <a:t>Memory</a:t>
                      </a:r>
                    </a:p>
                  </a:txBody>
                  <a:tcPr anchor="ctr"/>
                </a:tc>
                <a:tc>
                  <a:txBody>
                    <a:bodyPr/>
                    <a:lstStyle/>
                    <a:p>
                      <a:pPr algn="ctr"/>
                      <a:r>
                        <a:rPr lang="en-US" sz="2400" dirty="0">
                          <a:latin typeface="Calibri" panose="020F0502020204030204" pitchFamily="34" charset="0"/>
                          <a:cs typeface="Calibri" panose="020F0502020204030204" pitchFamily="34" charset="0"/>
                        </a:rPr>
                        <a:t>512 GB, GDDR6</a:t>
                      </a:r>
                    </a:p>
                  </a:txBody>
                  <a:tcPr anchor="ctr"/>
                </a:tc>
                <a:tc>
                  <a:txBody>
                    <a:bodyPr/>
                    <a:lstStyle/>
                    <a:p>
                      <a:pPr algn="ctr"/>
                      <a:r>
                        <a:rPr lang="en-US" sz="2400" dirty="0">
                          <a:latin typeface="Calibri" panose="020F0502020204030204" pitchFamily="34" charset="0"/>
                          <a:cs typeface="Calibri" panose="020F0502020204030204" pitchFamily="34" charset="0"/>
                        </a:rPr>
                        <a:t>320 GB, HBM2E</a:t>
                      </a:r>
                    </a:p>
                  </a:txBody>
                  <a:tcPr anchor="ctr"/>
                </a:tc>
                <a:extLst>
                  <a:ext uri="{0D108BD9-81ED-4DB2-BD59-A6C34878D82A}">
                    <a16:rowId xmlns:a16="http://schemas.microsoft.com/office/drawing/2014/main" val="187403753"/>
                  </a:ext>
                </a:extLst>
              </a:tr>
              <a:tr h="563780">
                <a:tc>
                  <a:txBody>
                    <a:bodyPr/>
                    <a:lstStyle/>
                    <a:p>
                      <a:pPr algn="ctr"/>
                      <a:r>
                        <a:rPr lang="en-US" sz="2400" dirty="0">
                          <a:latin typeface="Calibri" panose="020F0502020204030204" pitchFamily="34" charset="0"/>
                          <a:cs typeface="Calibri" panose="020F0502020204030204" pitchFamily="34" charset="0"/>
                        </a:rPr>
                        <a:t>Compute Throughput</a:t>
                      </a:r>
                    </a:p>
                  </a:txBody>
                  <a:tcPr anchor="ctr"/>
                </a:tc>
                <a:tc>
                  <a:txBody>
                    <a:bodyPr/>
                    <a:lstStyle/>
                    <a:p>
                      <a:pPr algn="ctr"/>
                      <a:r>
                        <a:rPr lang="en-US" sz="2400" dirty="0">
                          <a:latin typeface="Calibri" panose="020F0502020204030204" pitchFamily="34" charset="0"/>
                          <a:cs typeface="Calibri" panose="020F0502020204030204" pitchFamily="34" charset="0"/>
                        </a:rPr>
                        <a:t>608 TFLOPS</a:t>
                      </a:r>
                    </a:p>
                  </a:txBody>
                  <a:tcPr anchor="ctr"/>
                </a:tc>
                <a:tc>
                  <a:txBody>
                    <a:bodyPr/>
                    <a:lstStyle/>
                    <a:p>
                      <a:pPr algn="ctr"/>
                      <a:r>
                        <a:rPr lang="en-US" sz="2400" dirty="0">
                          <a:latin typeface="Calibri" panose="020F0502020204030204" pitchFamily="34" charset="0"/>
                          <a:cs typeface="Calibri" panose="020F0502020204030204" pitchFamily="34" charset="0"/>
                        </a:rPr>
                        <a:t>1248 TFLOPS</a:t>
                      </a:r>
                    </a:p>
                  </a:txBody>
                  <a:tcPr anchor="ctr"/>
                </a:tc>
                <a:extLst>
                  <a:ext uri="{0D108BD9-81ED-4DB2-BD59-A6C34878D82A}">
                    <a16:rowId xmlns:a16="http://schemas.microsoft.com/office/drawing/2014/main" val="1490678580"/>
                  </a:ext>
                </a:extLst>
              </a:tr>
              <a:tr h="563780">
                <a:tc>
                  <a:txBody>
                    <a:bodyPr/>
                    <a:lstStyle/>
                    <a:p>
                      <a:pPr algn="ctr"/>
                      <a:r>
                        <a:rPr lang="en-US" sz="2400" b="1" dirty="0">
                          <a:latin typeface="Calibri" panose="020F0502020204030204" pitchFamily="34" charset="0"/>
                          <a:cs typeface="Calibri" panose="020F0502020204030204" pitchFamily="34" charset="0"/>
                        </a:rPr>
                        <a:t>Peak Bandwidth</a:t>
                      </a:r>
                    </a:p>
                  </a:txBody>
                  <a:tcPr anchor="ctr"/>
                </a:tc>
                <a:tc>
                  <a:txBody>
                    <a:bodyPr/>
                    <a:lstStyle/>
                    <a:p>
                      <a:pPr algn="ctr"/>
                      <a:r>
                        <a:rPr lang="en-US" sz="2400" b="1" dirty="0">
                          <a:latin typeface="Calibri" panose="020F0502020204030204" pitchFamily="34" charset="0"/>
                          <a:cs typeface="Calibri" panose="020F0502020204030204" pitchFamily="34" charset="0"/>
                        </a:rPr>
                        <a:t>512 TB/s</a:t>
                      </a:r>
                    </a:p>
                  </a:txBody>
                  <a:tcPr anchor="ctr"/>
                </a:tc>
                <a:tc>
                  <a:txBody>
                    <a:bodyPr/>
                    <a:lstStyle/>
                    <a:p>
                      <a:pPr algn="ctr"/>
                      <a:r>
                        <a:rPr lang="en-US" sz="2400" b="1" dirty="0">
                          <a:latin typeface="Calibri" panose="020F0502020204030204" pitchFamily="34" charset="0"/>
                          <a:cs typeface="Calibri" panose="020F0502020204030204" pitchFamily="34" charset="0"/>
                        </a:rPr>
                        <a:t>8 TB/s</a:t>
                      </a:r>
                    </a:p>
                  </a:txBody>
                  <a:tcPr anchor="ctr"/>
                </a:tc>
                <a:extLst>
                  <a:ext uri="{0D108BD9-81ED-4DB2-BD59-A6C34878D82A}">
                    <a16:rowId xmlns:a16="http://schemas.microsoft.com/office/drawing/2014/main" val="2361000579"/>
                  </a:ext>
                </a:extLst>
              </a:tr>
              <a:tr h="563780">
                <a:tc>
                  <a:txBody>
                    <a:bodyPr/>
                    <a:lstStyle/>
                    <a:p>
                      <a:pPr algn="ctr"/>
                      <a:r>
                        <a:rPr lang="en-US" sz="2400" dirty="0">
                          <a:latin typeface="Calibri" panose="020F0502020204030204" pitchFamily="34" charset="0"/>
                          <a:cs typeface="Calibri" panose="020F0502020204030204" pitchFamily="34" charset="0"/>
                        </a:rPr>
                        <a:t>3-Year </a:t>
                      </a:r>
                      <a:r>
                        <a:rPr lang="en-US" sz="2400" i="1" dirty="0">
                          <a:latin typeface="Calibri" panose="020F0502020204030204" pitchFamily="34" charset="0"/>
                          <a:cs typeface="Calibri" panose="020F0502020204030204" pitchFamily="34" charset="0"/>
                        </a:rPr>
                        <a:t>Owned</a:t>
                      </a:r>
                      <a:r>
                        <a:rPr lang="en-US" sz="2400" dirty="0">
                          <a:latin typeface="Calibri" panose="020F0502020204030204" pitchFamily="34" charset="0"/>
                          <a:cs typeface="Calibri" panose="020F0502020204030204" pitchFamily="34" charset="0"/>
                        </a:rPr>
                        <a:t> </a:t>
                      </a:r>
                    </a:p>
                    <a:p>
                      <a:pPr algn="ctr"/>
                      <a:r>
                        <a:rPr lang="en-US" sz="2400" dirty="0">
                          <a:latin typeface="Calibri" panose="020F0502020204030204" pitchFamily="34" charset="0"/>
                          <a:cs typeface="Calibri" panose="020F0502020204030204" pitchFamily="34" charset="0"/>
                        </a:rPr>
                        <a:t>Total Cost of Ownership</a:t>
                      </a:r>
                    </a:p>
                  </a:txBody>
                  <a:tcPr anchor="ctr"/>
                </a:tc>
                <a:tc>
                  <a:txBody>
                    <a:bodyPr/>
                    <a:lstStyle/>
                    <a:p>
                      <a:pPr algn="ctr"/>
                      <a:r>
                        <a:rPr lang="en-US" sz="2400" dirty="0">
                          <a:latin typeface="Calibri" panose="020F0502020204030204" pitchFamily="34" charset="0"/>
                          <a:cs typeface="Calibri" panose="020F0502020204030204" pitchFamily="34" charset="0"/>
                        </a:rPr>
                        <a:t>0.73 $/hour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1.76 $/hour </a:t>
                      </a:r>
                    </a:p>
                  </a:txBody>
                  <a:tcPr anchor="ctr"/>
                </a:tc>
                <a:extLst>
                  <a:ext uri="{0D108BD9-81ED-4DB2-BD59-A6C34878D82A}">
                    <a16:rowId xmlns:a16="http://schemas.microsoft.com/office/drawing/2014/main" val="3987190134"/>
                  </a:ext>
                </a:extLst>
              </a:tr>
              <a:tr h="563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3-Year </a:t>
                      </a:r>
                      <a:r>
                        <a:rPr lang="en-US" sz="2400" i="1" dirty="0">
                          <a:latin typeface="Calibri" panose="020F0502020204030204" pitchFamily="34" charset="0"/>
                          <a:cs typeface="Calibri" panose="020F0502020204030204" pitchFamily="34" charset="0"/>
                        </a:rPr>
                        <a:t>Rental</a:t>
                      </a:r>
                      <a:r>
                        <a:rPr lang="en-US" sz="2400" dirty="0">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Total Cost of Ownership</a:t>
                      </a:r>
                    </a:p>
                  </a:txBody>
                  <a:tcPr anchor="ctr"/>
                </a:tc>
                <a:tc>
                  <a:txBody>
                    <a:bodyPr/>
                    <a:lstStyle/>
                    <a:p>
                      <a:pPr algn="ctr"/>
                      <a:r>
                        <a:rPr lang="en-US" sz="2400" dirty="0">
                          <a:latin typeface="Calibri" panose="020F0502020204030204" pitchFamily="34" charset="0"/>
                          <a:cs typeface="Calibri" panose="020F0502020204030204" pitchFamily="34" charset="0"/>
                        </a:rPr>
                        <a:t>1.05 $/hour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5.45 $/hour </a:t>
                      </a:r>
                    </a:p>
                  </a:txBody>
                  <a:tcPr anchor="ctr"/>
                </a:tc>
                <a:extLst>
                  <a:ext uri="{0D108BD9-81ED-4DB2-BD59-A6C34878D82A}">
                    <a16:rowId xmlns:a16="http://schemas.microsoft.com/office/drawing/2014/main" val="1404175068"/>
                  </a:ext>
                </a:extLst>
              </a:tr>
            </a:tbl>
          </a:graphicData>
        </a:graphic>
      </p:graphicFrame>
      <p:grpSp>
        <p:nvGrpSpPr>
          <p:cNvPr id="3" name="Group 2">
            <a:extLst>
              <a:ext uri="{FF2B5EF4-FFF2-40B4-BE49-F238E27FC236}">
                <a16:creationId xmlns:a16="http://schemas.microsoft.com/office/drawing/2014/main" id="{F5571AFE-2552-991B-98C6-A2F894B621C8}"/>
              </a:ext>
            </a:extLst>
          </p:cNvPr>
          <p:cNvGrpSpPr/>
          <p:nvPr/>
        </p:nvGrpSpPr>
        <p:grpSpPr>
          <a:xfrm>
            <a:off x="10609730" y="4195482"/>
            <a:ext cx="1091940" cy="1075765"/>
            <a:chOff x="10609730" y="4195482"/>
            <a:chExt cx="1091940" cy="1075765"/>
          </a:xfrm>
        </p:grpSpPr>
        <p:sp>
          <p:nvSpPr>
            <p:cNvPr id="6" name="TextBox 5">
              <a:extLst>
                <a:ext uri="{FF2B5EF4-FFF2-40B4-BE49-F238E27FC236}">
                  <a16:creationId xmlns:a16="http://schemas.microsoft.com/office/drawing/2014/main" id="{F40C93BA-D35C-5C54-141C-C30EE07D4799}"/>
                </a:ext>
              </a:extLst>
            </p:cNvPr>
            <p:cNvSpPr txBox="1"/>
            <p:nvPr/>
          </p:nvSpPr>
          <p:spPr>
            <a:xfrm>
              <a:off x="10609730" y="4393494"/>
              <a:ext cx="987771"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2.4x</a:t>
              </a:r>
            </a:p>
          </p:txBody>
        </p:sp>
        <p:cxnSp>
          <p:nvCxnSpPr>
            <p:cNvPr id="10" name="Straight Arrow Connector 9">
              <a:extLst>
                <a:ext uri="{FF2B5EF4-FFF2-40B4-BE49-F238E27FC236}">
                  <a16:creationId xmlns:a16="http://schemas.microsoft.com/office/drawing/2014/main" id="{89B77888-02B4-BED2-C374-C30D4843E681}"/>
                </a:ext>
              </a:extLst>
            </p:cNvPr>
            <p:cNvCxnSpPr/>
            <p:nvPr/>
          </p:nvCxnSpPr>
          <p:spPr>
            <a:xfrm>
              <a:off x="11701670" y="4195482"/>
              <a:ext cx="0" cy="107576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9957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5696D-DD9B-AA0B-207E-61274BD8001D}"/>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BA10D024-57DC-6788-A84E-2613D719FDC9}"/>
              </a:ext>
            </a:extLst>
          </p:cNvPr>
          <p:cNvSpPr txBox="1"/>
          <p:nvPr/>
        </p:nvSpPr>
        <p:spPr>
          <a:xfrm>
            <a:off x="5141928" y="5426314"/>
            <a:ext cx="2808696" cy="892552"/>
          </a:xfrm>
          <a:prstGeom prst="rect">
            <a:avLst/>
          </a:prstGeom>
          <a:noFill/>
        </p:spPr>
        <p:txBody>
          <a:bodyPr wrap="square" rtlCol="0">
            <a:spAutoFit/>
          </a:bodyPr>
          <a:lstStyle/>
          <a:p>
            <a:pPr algn="ctr"/>
            <a:r>
              <a:rPr lang="en-US" sz="2800" b="1" dirty="0">
                <a:solidFill>
                  <a:srgbClr val="FF0000"/>
                </a:solidFill>
              </a:rPr>
              <a:t>2.3x </a:t>
            </a:r>
          </a:p>
          <a:p>
            <a:pPr algn="ctr"/>
            <a:r>
              <a:rPr lang="en-US" sz="2400" b="1" dirty="0"/>
              <a:t>Throughput</a:t>
            </a:r>
          </a:p>
        </p:txBody>
      </p:sp>
      <p:sp>
        <p:nvSpPr>
          <p:cNvPr id="2" name="Title 1">
            <a:extLst>
              <a:ext uri="{FF2B5EF4-FFF2-40B4-BE49-F238E27FC236}">
                <a16:creationId xmlns:a16="http://schemas.microsoft.com/office/drawing/2014/main" id="{1DE454E2-55D4-3F41-516B-94FC08241EF9}"/>
              </a:ext>
            </a:extLst>
          </p:cNvPr>
          <p:cNvSpPr>
            <a:spLocks noGrp="1"/>
          </p:cNvSpPr>
          <p:nvPr>
            <p:ph type="ctrTitle"/>
          </p:nvPr>
        </p:nvSpPr>
        <p:spPr/>
        <p:txBody>
          <a:bodyPr/>
          <a:lstStyle/>
          <a:p>
            <a:r>
              <a:rPr lang="en-US" dirty="0"/>
              <a:t>Cost Efficiency Comparison</a:t>
            </a:r>
          </a:p>
        </p:txBody>
      </p:sp>
      <p:sp>
        <p:nvSpPr>
          <p:cNvPr id="4" name="Slide Number Placeholder 3">
            <a:extLst>
              <a:ext uri="{FF2B5EF4-FFF2-40B4-BE49-F238E27FC236}">
                <a16:creationId xmlns:a16="http://schemas.microsoft.com/office/drawing/2014/main" id="{00FD0619-4CC0-40B0-E94E-E39330DB3D2E}"/>
              </a:ext>
            </a:extLst>
          </p:cNvPr>
          <p:cNvSpPr>
            <a:spLocks noGrp="1"/>
          </p:cNvSpPr>
          <p:nvPr>
            <p:ph type="sldNum" sz="quarter" idx="12"/>
          </p:nvPr>
        </p:nvSpPr>
        <p:spPr/>
        <p:txBody>
          <a:bodyPr/>
          <a:lstStyle/>
          <a:p>
            <a:fld id="{3952D4CC-587A-3641-AB30-393082F8BA24}" type="slidenum">
              <a:rPr lang="en-US" smtClean="0"/>
              <a:pPr/>
              <a:t>25</a:t>
            </a:fld>
            <a:endParaRPr lang="en-US"/>
          </a:p>
        </p:txBody>
      </p:sp>
      <p:sp>
        <p:nvSpPr>
          <p:cNvPr id="15" name="TextBox 14">
            <a:extLst>
              <a:ext uri="{FF2B5EF4-FFF2-40B4-BE49-F238E27FC236}">
                <a16:creationId xmlns:a16="http://schemas.microsoft.com/office/drawing/2014/main" id="{2540B90C-6575-2358-5BD7-4009825F529F}"/>
              </a:ext>
            </a:extLst>
          </p:cNvPr>
          <p:cNvSpPr txBox="1"/>
          <p:nvPr/>
        </p:nvSpPr>
        <p:spPr>
          <a:xfrm>
            <a:off x="9202704" y="5463798"/>
            <a:ext cx="1915140" cy="892552"/>
          </a:xfrm>
          <a:prstGeom prst="rect">
            <a:avLst/>
          </a:prstGeom>
          <a:noFill/>
        </p:spPr>
        <p:txBody>
          <a:bodyPr wrap="none" rtlCol="0">
            <a:spAutoFit/>
          </a:bodyPr>
          <a:lstStyle/>
          <a:p>
            <a:pPr algn="ctr"/>
            <a:r>
              <a:rPr lang="en-US" sz="2800" b="1" dirty="0">
                <a:solidFill>
                  <a:srgbClr val="FF0000"/>
                </a:solidFill>
              </a:rPr>
              <a:t>5.2x</a:t>
            </a:r>
          </a:p>
          <a:p>
            <a:pPr algn="ctr"/>
            <a:r>
              <a:rPr lang="en-US" sz="2400" b="1" dirty="0"/>
              <a:t>Tokens per $</a:t>
            </a:r>
            <a:endParaRPr lang="en-US" sz="2000" b="1" dirty="0"/>
          </a:p>
        </p:txBody>
      </p:sp>
      <p:graphicFrame>
        <p:nvGraphicFramePr>
          <p:cNvPr id="7" name="Chart 6">
            <a:extLst>
              <a:ext uri="{FF2B5EF4-FFF2-40B4-BE49-F238E27FC236}">
                <a16:creationId xmlns:a16="http://schemas.microsoft.com/office/drawing/2014/main" id="{34D64B89-6EAF-5644-8B62-2DEA28A9E7FF}"/>
              </a:ext>
            </a:extLst>
          </p:cNvPr>
          <p:cNvGraphicFramePr>
            <a:graphicFrameLocks/>
          </p:cNvGraphicFramePr>
          <p:nvPr>
            <p:extLst>
              <p:ext uri="{D42A27DB-BD31-4B8C-83A1-F6EECF244321}">
                <p14:modId xmlns:p14="http://schemas.microsoft.com/office/powerpoint/2010/main" val="2690270903"/>
              </p:ext>
            </p:extLst>
          </p:nvPr>
        </p:nvGraphicFramePr>
        <p:xfrm>
          <a:off x="8376843" y="312472"/>
          <a:ext cx="2854787" cy="51513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DC0A95F-146E-24BE-4E0F-014D2A1BF485}"/>
              </a:ext>
            </a:extLst>
          </p:cNvPr>
          <p:cNvSpPr txBox="1"/>
          <p:nvPr/>
        </p:nvSpPr>
        <p:spPr>
          <a:xfrm>
            <a:off x="915215" y="2183504"/>
            <a:ext cx="3115148" cy="830997"/>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Prefill Tokens = 512</a:t>
            </a:r>
          </a:p>
          <a:p>
            <a:pPr algn="ctr"/>
            <a:r>
              <a:rPr lang="en-US" sz="2400" dirty="0">
                <a:latin typeface="Calibri" panose="020F0502020204030204" pitchFamily="34" charset="0"/>
                <a:cs typeface="Calibri" panose="020F0502020204030204" pitchFamily="34" charset="0"/>
              </a:rPr>
              <a:t>Decoding Tokens = 3.5K</a:t>
            </a:r>
          </a:p>
        </p:txBody>
      </p:sp>
      <p:graphicFrame>
        <p:nvGraphicFramePr>
          <p:cNvPr id="10" name="Chart 9">
            <a:extLst>
              <a:ext uri="{FF2B5EF4-FFF2-40B4-BE49-F238E27FC236}">
                <a16:creationId xmlns:a16="http://schemas.microsoft.com/office/drawing/2014/main" id="{5AFF4A3E-1CC7-9545-B7AC-7FE30C6311D2}"/>
              </a:ext>
            </a:extLst>
          </p:cNvPr>
          <p:cNvGraphicFramePr>
            <a:graphicFrameLocks/>
          </p:cNvGraphicFramePr>
          <p:nvPr>
            <p:extLst>
              <p:ext uri="{D42A27DB-BD31-4B8C-83A1-F6EECF244321}">
                <p14:modId xmlns:p14="http://schemas.microsoft.com/office/powerpoint/2010/main" val="2198450884"/>
              </p:ext>
            </p:extLst>
          </p:nvPr>
        </p:nvGraphicFramePr>
        <p:xfrm>
          <a:off x="4599779" y="694392"/>
          <a:ext cx="3058367" cy="47319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a:extLst>
              <a:ext uri="{FF2B5EF4-FFF2-40B4-BE49-F238E27FC236}">
                <a16:creationId xmlns:a16="http://schemas.microsoft.com/office/drawing/2014/main" id="{A7471185-406E-C648-8A81-D20CCAB387F2}"/>
              </a:ext>
            </a:extLst>
          </p:cNvPr>
          <p:cNvGraphicFramePr>
            <a:graphicFrameLocks noGrp="1"/>
          </p:cNvGraphicFramePr>
          <p:nvPr>
            <p:extLst>
              <p:ext uri="{D42A27DB-BD31-4B8C-83A1-F6EECF244321}">
                <p14:modId xmlns:p14="http://schemas.microsoft.com/office/powerpoint/2010/main" val="663487872"/>
              </p:ext>
            </p:extLst>
          </p:nvPr>
        </p:nvGraphicFramePr>
        <p:xfrm>
          <a:off x="1061454" y="3556298"/>
          <a:ext cx="2856754" cy="1593252"/>
        </p:xfrm>
        <a:graphic>
          <a:graphicData uri="http://schemas.openxmlformats.org/drawingml/2006/table">
            <a:tbl>
              <a:tblPr firstRow="1" bandRow="1">
                <a:tableStyleId>{5C22544A-7EE6-4342-B048-85BDC9FD1C3A}</a:tableStyleId>
              </a:tblPr>
              <a:tblGrid>
                <a:gridCol w="1113276">
                  <a:extLst>
                    <a:ext uri="{9D8B030D-6E8A-4147-A177-3AD203B41FA5}">
                      <a16:colId xmlns:a16="http://schemas.microsoft.com/office/drawing/2014/main" val="3437652925"/>
                    </a:ext>
                  </a:extLst>
                </a:gridCol>
                <a:gridCol w="1743478">
                  <a:extLst>
                    <a:ext uri="{9D8B030D-6E8A-4147-A177-3AD203B41FA5}">
                      <a16:colId xmlns:a16="http://schemas.microsoft.com/office/drawing/2014/main" val="88638604"/>
                    </a:ext>
                  </a:extLst>
                </a:gridCol>
              </a:tblGrid>
              <a:tr h="800772">
                <a:tc>
                  <a:txBody>
                    <a:bodyPr/>
                    <a:lstStyle/>
                    <a:p>
                      <a:pPr algn="ctr"/>
                      <a:endParaRPr lang="en-US" sz="20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3-Year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Owned TCO</a:t>
                      </a:r>
                    </a:p>
                  </a:txBody>
                  <a:tcPr anchor="ctr"/>
                </a:tc>
                <a:extLst>
                  <a:ext uri="{0D108BD9-81ED-4DB2-BD59-A6C34878D82A}">
                    <a16:rowId xmlns:a16="http://schemas.microsoft.com/office/drawing/2014/main" val="1812755966"/>
                  </a:ext>
                </a:extLst>
              </a:tr>
              <a:tr h="381636">
                <a:tc>
                  <a:txBody>
                    <a:bodyPr/>
                    <a:lstStyle/>
                    <a:p>
                      <a:pPr algn="ctr"/>
                      <a:r>
                        <a:rPr lang="en-US" sz="2000" dirty="0"/>
                        <a:t>GPU</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1.76 $/hour </a:t>
                      </a:r>
                    </a:p>
                  </a:txBody>
                  <a:tcPr anchor="ctr"/>
                </a:tc>
                <a:extLst>
                  <a:ext uri="{0D108BD9-81ED-4DB2-BD59-A6C34878D82A}">
                    <a16:rowId xmlns:a16="http://schemas.microsoft.com/office/drawing/2014/main" val="250148722"/>
                  </a:ext>
                </a:extLst>
              </a:tr>
              <a:tr h="381636">
                <a:tc>
                  <a:txBody>
                    <a:bodyPr/>
                    <a:lstStyle/>
                    <a:p>
                      <a:pPr algn="ctr"/>
                      <a:r>
                        <a:rPr lang="en-US" sz="2000" dirty="0"/>
                        <a:t>CENT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0.73 $/hour </a:t>
                      </a:r>
                    </a:p>
                  </a:txBody>
                  <a:tcPr anchor="ctr"/>
                </a:tc>
                <a:extLst>
                  <a:ext uri="{0D108BD9-81ED-4DB2-BD59-A6C34878D82A}">
                    <a16:rowId xmlns:a16="http://schemas.microsoft.com/office/drawing/2014/main" val="1580375030"/>
                  </a:ext>
                </a:extLst>
              </a:tr>
            </a:tbl>
          </a:graphicData>
        </a:graphic>
      </p:graphicFrame>
      <p:sp>
        <p:nvSpPr>
          <p:cNvPr id="14" name="TextBox 13">
            <a:extLst>
              <a:ext uri="{FF2B5EF4-FFF2-40B4-BE49-F238E27FC236}">
                <a16:creationId xmlns:a16="http://schemas.microsoft.com/office/drawing/2014/main" id="{D822AF08-1031-C127-4040-E54144183846}"/>
              </a:ext>
            </a:extLst>
          </p:cNvPr>
          <p:cNvSpPr txBox="1"/>
          <p:nvPr/>
        </p:nvSpPr>
        <p:spPr>
          <a:xfrm>
            <a:off x="989984" y="5426314"/>
            <a:ext cx="2999694" cy="892552"/>
          </a:xfrm>
          <a:prstGeom prst="rect">
            <a:avLst/>
          </a:prstGeom>
          <a:noFill/>
        </p:spPr>
        <p:txBody>
          <a:bodyPr wrap="square" rtlCol="0">
            <a:spAutoFit/>
          </a:bodyPr>
          <a:lstStyle/>
          <a:p>
            <a:pPr algn="ctr"/>
            <a:r>
              <a:rPr lang="en-US" sz="2800" b="1" dirty="0">
                <a:solidFill>
                  <a:srgbClr val="FF0000"/>
                </a:solidFill>
              </a:rPr>
              <a:t>2.4x</a:t>
            </a:r>
            <a:r>
              <a:rPr lang="en-US" sz="2400" b="1" dirty="0"/>
              <a:t> </a:t>
            </a:r>
          </a:p>
          <a:p>
            <a:pPr algn="ctr"/>
            <a:r>
              <a:rPr lang="en-US" sz="2400" b="1" dirty="0"/>
              <a:t>Hardware Cost</a:t>
            </a:r>
          </a:p>
        </p:txBody>
      </p:sp>
    </p:spTree>
    <p:extLst>
      <p:ext uri="{BB962C8B-B14F-4D97-AF65-F5344CB8AC3E}">
        <p14:creationId xmlns:p14="http://schemas.microsoft.com/office/powerpoint/2010/main" val="80144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7" grpId="0">
        <p:bldAsOne/>
      </p:bldGraphic>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5B4DF-86BB-B37E-44D5-3E5922CA4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78C22-77F2-FD28-5F87-501E9147127B}"/>
              </a:ext>
            </a:extLst>
          </p:cNvPr>
          <p:cNvSpPr>
            <a:spLocks noGrp="1"/>
          </p:cNvSpPr>
          <p:nvPr>
            <p:ph type="ctrTitle"/>
          </p:nvPr>
        </p:nvSpPr>
        <p:spPr/>
        <p:txBody>
          <a:bodyPr/>
          <a:lstStyle/>
          <a:p>
            <a:r>
              <a:rPr lang="en-US" dirty="0"/>
              <a:t>Long Context and QoS Analysis</a:t>
            </a:r>
          </a:p>
        </p:txBody>
      </p:sp>
      <p:sp>
        <p:nvSpPr>
          <p:cNvPr id="4" name="Slide Number Placeholder 3">
            <a:extLst>
              <a:ext uri="{FF2B5EF4-FFF2-40B4-BE49-F238E27FC236}">
                <a16:creationId xmlns:a16="http://schemas.microsoft.com/office/drawing/2014/main" id="{17F5C386-9280-D1BA-096F-A39C25AC82E2}"/>
              </a:ext>
            </a:extLst>
          </p:cNvPr>
          <p:cNvSpPr>
            <a:spLocks noGrp="1"/>
          </p:cNvSpPr>
          <p:nvPr>
            <p:ph type="sldNum" sz="quarter" idx="12"/>
          </p:nvPr>
        </p:nvSpPr>
        <p:spPr/>
        <p:txBody>
          <a:bodyPr/>
          <a:lstStyle/>
          <a:p>
            <a:fld id="{3952D4CC-587A-3641-AB30-393082F8BA24}" type="slidenum">
              <a:rPr lang="en-US" smtClean="0"/>
              <a:pPr/>
              <a:t>26</a:t>
            </a:fld>
            <a:endParaRPr lang="en-US"/>
          </a:p>
        </p:txBody>
      </p:sp>
      <p:pic>
        <p:nvPicPr>
          <p:cNvPr id="5" name="Picture 4">
            <a:extLst>
              <a:ext uri="{FF2B5EF4-FFF2-40B4-BE49-F238E27FC236}">
                <a16:creationId xmlns:a16="http://schemas.microsoft.com/office/drawing/2014/main" id="{DCE706D8-3255-9C5F-AB82-C6D7436818A7}"/>
              </a:ext>
            </a:extLst>
          </p:cNvPr>
          <p:cNvPicPr>
            <a:picLocks noChangeAspect="1"/>
          </p:cNvPicPr>
          <p:nvPr/>
        </p:nvPicPr>
        <p:blipFill>
          <a:blip r:embed="rId3"/>
          <a:stretch>
            <a:fillRect/>
          </a:stretch>
        </p:blipFill>
        <p:spPr>
          <a:xfrm>
            <a:off x="2330076" y="1619250"/>
            <a:ext cx="2717800" cy="3619500"/>
          </a:xfrm>
          <a:prstGeom prst="rect">
            <a:avLst/>
          </a:prstGeom>
        </p:spPr>
      </p:pic>
      <p:sp>
        <p:nvSpPr>
          <p:cNvPr id="6" name="TextBox 5">
            <a:extLst>
              <a:ext uri="{FF2B5EF4-FFF2-40B4-BE49-F238E27FC236}">
                <a16:creationId xmlns:a16="http://schemas.microsoft.com/office/drawing/2014/main" id="{546DD38A-824B-A685-3DA7-0C191BF899BF}"/>
              </a:ext>
            </a:extLst>
          </p:cNvPr>
          <p:cNvSpPr txBox="1"/>
          <p:nvPr/>
        </p:nvSpPr>
        <p:spPr>
          <a:xfrm>
            <a:off x="2487706" y="5317640"/>
            <a:ext cx="2895857"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Decoding Throughput</a:t>
            </a:r>
          </a:p>
        </p:txBody>
      </p:sp>
      <p:pic>
        <p:nvPicPr>
          <p:cNvPr id="7" name="Picture 6">
            <a:extLst>
              <a:ext uri="{FF2B5EF4-FFF2-40B4-BE49-F238E27FC236}">
                <a16:creationId xmlns:a16="http://schemas.microsoft.com/office/drawing/2014/main" id="{E645536E-BC55-12AC-0A23-5F1E6671A25F}"/>
              </a:ext>
            </a:extLst>
          </p:cNvPr>
          <p:cNvPicPr>
            <a:picLocks noChangeAspect="1"/>
          </p:cNvPicPr>
          <p:nvPr/>
        </p:nvPicPr>
        <p:blipFill>
          <a:blip r:embed="rId4"/>
          <a:stretch>
            <a:fillRect/>
          </a:stretch>
        </p:blipFill>
        <p:spPr>
          <a:xfrm>
            <a:off x="5963024" y="1511673"/>
            <a:ext cx="3898900" cy="3619500"/>
          </a:xfrm>
          <a:prstGeom prst="rect">
            <a:avLst/>
          </a:prstGeom>
        </p:spPr>
      </p:pic>
      <p:sp>
        <p:nvSpPr>
          <p:cNvPr id="8" name="TextBox 7">
            <a:extLst>
              <a:ext uri="{FF2B5EF4-FFF2-40B4-BE49-F238E27FC236}">
                <a16:creationId xmlns:a16="http://schemas.microsoft.com/office/drawing/2014/main" id="{52251656-12BE-CA86-7D85-3945E3108E03}"/>
              </a:ext>
            </a:extLst>
          </p:cNvPr>
          <p:cNvSpPr txBox="1"/>
          <p:nvPr/>
        </p:nvSpPr>
        <p:spPr>
          <a:xfrm>
            <a:off x="6371866" y="5341604"/>
            <a:ext cx="3490058"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Comparison at 4K Context</a:t>
            </a:r>
          </a:p>
        </p:txBody>
      </p:sp>
    </p:spTree>
    <p:extLst>
      <p:ext uri="{BB962C8B-B14F-4D97-AF65-F5344CB8AC3E}">
        <p14:creationId xmlns:p14="http://schemas.microsoft.com/office/powerpoint/2010/main" val="312932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DFBD3E-56D9-4384-D8FC-21BC7E3FB9CA}"/>
              </a:ext>
            </a:extLst>
          </p:cNvPr>
          <p:cNvSpPr>
            <a:spLocks noGrp="1"/>
          </p:cNvSpPr>
          <p:nvPr>
            <p:ph type="sldNum" sz="quarter" idx="12"/>
          </p:nvPr>
        </p:nvSpPr>
        <p:spPr/>
        <p:txBody>
          <a:bodyPr/>
          <a:lstStyle/>
          <a:p>
            <a:fld id="{3952D4CC-587A-3641-AB30-393082F8BA24}" type="slidenum">
              <a:rPr lang="en-US" smtClean="0"/>
              <a:pPr/>
              <a:t>27</a:t>
            </a:fld>
            <a:endParaRPr lang="en-US"/>
          </a:p>
        </p:txBody>
      </p:sp>
      <p:sp>
        <p:nvSpPr>
          <p:cNvPr id="40" name="Title 1">
            <a:extLst>
              <a:ext uri="{FF2B5EF4-FFF2-40B4-BE49-F238E27FC236}">
                <a16:creationId xmlns:a16="http://schemas.microsoft.com/office/drawing/2014/main" id="{E220FA0D-9D9A-49C8-2DAF-859318A6EF36}"/>
              </a:ext>
            </a:extLst>
          </p:cNvPr>
          <p:cNvSpPr>
            <a:spLocks noGrp="1"/>
          </p:cNvSpPr>
          <p:nvPr>
            <p:ph type="ctrTitle"/>
          </p:nvPr>
        </p:nvSpPr>
        <p:spPr>
          <a:xfrm>
            <a:off x="503583" y="242278"/>
            <a:ext cx="11198087" cy="593232"/>
          </a:xfrm>
        </p:spPr>
        <p:txBody>
          <a:bodyPr/>
          <a:lstStyle/>
          <a:p>
            <a:r>
              <a:rPr lang="en-US" dirty="0"/>
              <a:t>CENT: A CXL-Enabled PIM System  </a:t>
            </a:r>
          </a:p>
        </p:txBody>
      </p:sp>
      <p:pic>
        <p:nvPicPr>
          <p:cNvPr id="3" name="Picture 2">
            <a:extLst>
              <a:ext uri="{FF2B5EF4-FFF2-40B4-BE49-F238E27FC236}">
                <a16:creationId xmlns:a16="http://schemas.microsoft.com/office/drawing/2014/main" id="{FF225F10-969B-1430-29B6-CF410A0379F2}"/>
              </a:ext>
            </a:extLst>
          </p:cNvPr>
          <p:cNvPicPr>
            <a:picLocks noChangeAspect="1"/>
          </p:cNvPicPr>
          <p:nvPr/>
        </p:nvPicPr>
        <p:blipFill>
          <a:blip r:embed="rId3"/>
          <a:stretch>
            <a:fillRect/>
          </a:stretch>
        </p:blipFill>
        <p:spPr>
          <a:xfrm>
            <a:off x="1068808" y="1915727"/>
            <a:ext cx="1467235" cy="2661873"/>
          </a:xfrm>
          <a:prstGeom prst="rect">
            <a:avLst/>
          </a:prstGeom>
        </p:spPr>
      </p:pic>
      <p:pic>
        <p:nvPicPr>
          <p:cNvPr id="8" name="Picture 7">
            <a:extLst>
              <a:ext uri="{FF2B5EF4-FFF2-40B4-BE49-F238E27FC236}">
                <a16:creationId xmlns:a16="http://schemas.microsoft.com/office/drawing/2014/main" id="{64297F8E-514D-BAD9-2B21-A04C80F749B1}"/>
              </a:ext>
            </a:extLst>
          </p:cNvPr>
          <p:cNvPicPr>
            <a:picLocks noChangeAspect="1"/>
          </p:cNvPicPr>
          <p:nvPr/>
        </p:nvPicPr>
        <p:blipFill>
          <a:blip r:embed="rId4"/>
          <a:srcRect r="46382"/>
          <a:stretch/>
        </p:blipFill>
        <p:spPr>
          <a:xfrm>
            <a:off x="729219" y="1464559"/>
            <a:ext cx="2246617" cy="426471"/>
          </a:xfrm>
          <a:prstGeom prst="rect">
            <a:avLst/>
          </a:prstGeom>
        </p:spPr>
      </p:pic>
      <p:pic>
        <p:nvPicPr>
          <p:cNvPr id="9" name="Picture 8">
            <a:extLst>
              <a:ext uri="{FF2B5EF4-FFF2-40B4-BE49-F238E27FC236}">
                <a16:creationId xmlns:a16="http://schemas.microsoft.com/office/drawing/2014/main" id="{13A0B962-F257-99EA-7597-197D03BD5860}"/>
              </a:ext>
            </a:extLst>
          </p:cNvPr>
          <p:cNvPicPr>
            <a:picLocks noChangeAspect="1"/>
          </p:cNvPicPr>
          <p:nvPr/>
        </p:nvPicPr>
        <p:blipFill>
          <a:blip r:embed="rId4"/>
          <a:srcRect l="54884"/>
          <a:stretch/>
        </p:blipFill>
        <p:spPr>
          <a:xfrm>
            <a:off x="862217" y="1112340"/>
            <a:ext cx="1890408" cy="426471"/>
          </a:xfrm>
          <a:prstGeom prst="rect">
            <a:avLst/>
          </a:prstGeom>
        </p:spPr>
      </p:pic>
      <p:cxnSp>
        <p:nvCxnSpPr>
          <p:cNvPr id="16" name="Straight Connector 15">
            <a:extLst>
              <a:ext uri="{FF2B5EF4-FFF2-40B4-BE49-F238E27FC236}">
                <a16:creationId xmlns:a16="http://schemas.microsoft.com/office/drawing/2014/main" id="{7FD475A8-9EE1-B629-F183-1406383AC79A}"/>
              </a:ext>
            </a:extLst>
          </p:cNvPr>
          <p:cNvCxnSpPr>
            <a:cxnSpLocks/>
          </p:cNvCxnSpPr>
          <p:nvPr/>
        </p:nvCxnSpPr>
        <p:spPr>
          <a:xfrm>
            <a:off x="2536043" y="1925318"/>
            <a:ext cx="0" cy="174413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828AF757-ED13-07F2-BB4B-9B3E2838FE1E}"/>
              </a:ext>
            </a:extLst>
          </p:cNvPr>
          <p:cNvPicPr>
            <a:picLocks noChangeAspect="1"/>
          </p:cNvPicPr>
          <p:nvPr/>
        </p:nvPicPr>
        <p:blipFill>
          <a:blip r:embed="rId5"/>
          <a:srcRect l="89683" t="9660" r="-821" b="7680"/>
          <a:stretch/>
        </p:blipFill>
        <p:spPr>
          <a:xfrm>
            <a:off x="2682648" y="1795815"/>
            <a:ext cx="865630" cy="2901696"/>
          </a:xfrm>
          <a:prstGeom prst="rect">
            <a:avLst/>
          </a:prstGeom>
        </p:spPr>
      </p:pic>
      <p:grpSp>
        <p:nvGrpSpPr>
          <p:cNvPr id="6165" name="Group 6164">
            <a:extLst>
              <a:ext uri="{FF2B5EF4-FFF2-40B4-BE49-F238E27FC236}">
                <a16:creationId xmlns:a16="http://schemas.microsoft.com/office/drawing/2014/main" id="{D505BFF8-9C56-2D89-DC87-DD5010D495A9}"/>
              </a:ext>
            </a:extLst>
          </p:cNvPr>
          <p:cNvGrpSpPr/>
          <p:nvPr/>
        </p:nvGrpSpPr>
        <p:grpSpPr>
          <a:xfrm>
            <a:off x="3969903" y="1011936"/>
            <a:ext cx="2260712" cy="1036320"/>
            <a:chOff x="3969903" y="1011936"/>
            <a:chExt cx="2260712" cy="1036320"/>
          </a:xfrm>
        </p:grpSpPr>
        <p:sp>
          <p:nvSpPr>
            <p:cNvPr id="6161" name="Rounded Rectangle 6160">
              <a:extLst>
                <a:ext uri="{FF2B5EF4-FFF2-40B4-BE49-F238E27FC236}">
                  <a16:creationId xmlns:a16="http://schemas.microsoft.com/office/drawing/2014/main" id="{49E05B91-CD7E-DCA9-72E4-AAE412E15BCD}"/>
                </a:ext>
              </a:extLst>
            </p:cNvPr>
            <p:cNvSpPr/>
            <p:nvPr/>
          </p:nvSpPr>
          <p:spPr>
            <a:xfrm>
              <a:off x="4819742" y="1011936"/>
              <a:ext cx="1380571" cy="103632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6153" name="Group 6152">
              <a:extLst>
                <a:ext uri="{FF2B5EF4-FFF2-40B4-BE49-F238E27FC236}">
                  <a16:creationId xmlns:a16="http://schemas.microsoft.com/office/drawing/2014/main" id="{B02C17C6-ADB7-9589-5E3F-5C096E21BB56}"/>
                </a:ext>
              </a:extLst>
            </p:cNvPr>
            <p:cNvGrpSpPr/>
            <p:nvPr/>
          </p:nvGrpSpPr>
          <p:grpSpPr>
            <a:xfrm>
              <a:off x="3969903" y="1167294"/>
              <a:ext cx="2260712" cy="769441"/>
              <a:chOff x="3969903" y="1167294"/>
              <a:chExt cx="2260712" cy="769441"/>
            </a:xfrm>
          </p:grpSpPr>
          <p:sp>
            <p:nvSpPr>
              <p:cNvPr id="18" name="Right Arrow 17">
                <a:extLst>
                  <a:ext uri="{FF2B5EF4-FFF2-40B4-BE49-F238E27FC236}">
                    <a16:creationId xmlns:a16="http://schemas.microsoft.com/office/drawing/2014/main" id="{885C870E-9E8C-4753-3845-D1AAB5DC8293}"/>
                  </a:ext>
                </a:extLst>
              </p:cNvPr>
              <p:cNvSpPr/>
              <p:nvPr/>
            </p:nvSpPr>
            <p:spPr>
              <a:xfrm>
                <a:off x="3969903" y="1412430"/>
                <a:ext cx="724295" cy="18591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4" name="TextBox 23">
                <a:extLst>
                  <a:ext uri="{FF2B5EF4-FFF2-40B4-BE49-F238E27FC236}">
                    <a16:creationId xmlns:a16="http://schemas.microsoft.com/office/drawing/2014/main" id="{B37A7C20-4C03-145E-645A-BD644DCB852A}"/>
                  </a:ext>
                </a:extLst>
              </p:cNvPr>
              <p:cNvSpPr txBox="1"/>
              <p:nvPr/>
            </p:nvSpPr>
            <p:spPr>
              <a:xfrm>
                <a:off x="4828738" y="1167294"/>
                <a:ext cx="1401877" cy="769441"/>
              </a:xfrm>
              <a:prstGeom prst="rect">
                <a:avLst/>
              </a:prstGeom>
              <a:noFill/>
            </p:spPr>
            <p:txBody>
              <a:bodyPr wrap="square" rtlCol="0">
                <a:spAutoFit/>
              </a:bodyPr>
              <a:lstStyle/>
              <a:p>
                <a:pPr algn="ctr"/>
                <a:r>
                  <a:rPr lang="en-US" sz="2200" dirty="0">
                    <a:latin typeface="Calibri" panose="020F0502020204030204" pitchFamily="34" charset="0"/>
                    <a:cs typeface="Calibri" panose="020F0502020204030204" pitchFamily="34" charset="0"/>
                  </a:rPr>
                  <a:t>Limited Batch</a:t>
                </a:r>
              </a:p>
            </p:txBody>
          </p:sp>
        </p:grpSp>
      </p:grpSp>
      <p:grpSp>
        <p:nvGrpSpPr>
          <p:cNvPr id="6168" name="Group 6167">
            <a:extLst>
              <a:ext uri="{FF2B5EF4-FFF2-40B4-BE49-F238E27FC236}">
                <a16:creationId xmlns:a16="http://schemas.microsoft.com/office/drawing/2014/main" id="{202B998D-D32A-E40E-C6F6-50F99F438E9B}"/>
              </a:ext>
            </a:extLst>
          </p:cNvPr>
          <p:cNvGrpSpPr/>
          <p:nvPr/>
        </p:nvGrpSpPr>
        <p:grpSpPr>
          <a:xfrm>
            <a:off x="4467994" y="2380040"/>
            <a:ext cx="1909370" cy="1161980"/>
            <a:chOff x="4516597" y="2212830"/>
            <a:chExt cx="1909370" cy="1161980"/>
          </a:xfrm>
        </p:grpSpPr>
        <p:sp>
          <p:nvSpPr>
            <p:cNvPr id="6162" name="Rounded Rectangle 6161">
              <a:extLst>
                <a:ext uri="{FF2B5EF4-FFF2-40B4-BE49-F238E27FC236}">
                  <a16:creationId xmlns:a16="http://schemas.microsoft.com/office/drawing/2014/main" id="{4A2C0258-6EA1-7D88-EFA1-3160BA15CC03}"/>
                </a:ext>
              </a:extLst>
            </p:cNvPr>
            <p:cNvSpPr/>
            <p:nvPr/>
          </p:nvSpPr>
          <p:spPr>
            <a:xfrm>
              <a:off x="4516597" y="2212830"/>
              <a:ext cx="1909370" cy="116198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TextBox 24">
              <a:extLst>
                <a:ext uri="{FF2B5EF4-FFF2-40B4-BE49-F238E27FC236}">
                  <a16:creationId xmlns:a16="http://schemas.microsoft.com/office/drawing/2014/main" id="{D44160B9-C31C-7076-E3B7-5EB7B3EF4D7C}"/>
                </a:ext>
              </a:extLst>
            </p:cNvPr>
            <p:cNvSpPr txBox="1"/>
            <p:nvPr/>
          </p:nvSpPr>
          <p:spPr>
            <a:xfrm>
              <a:off x="4521838" y="2242647"/>
              <a:ext cx="1904129" cy="1107996"/>
            </a:xfrm>
            <a:prstGeom prst="rect">
              <a:avLst/>
            </a:prstGeom>
            <a:noFill/>
          </p:spPr>
          <p:txBody>
            <a:bodyPr wrap="square" rtlCol="0">
              <a:spAutoFit/>
            </a:bodyPr>
            <a:lstStyle/>
            <a:p>
              <a:pPr algn="ctr"/>
              <a:r>
                <a:rPr lang="en-US" sz="2200" dirty="0">
                  <a:latin typeface="Calibri" panose="020F0502020204030204" pitchFamily="34" charset="0"/>
                  <a:cs typeface="Calibri" panose="020F0502020204030204" pitchFamily="34" charset="0"/>
                </a:rPr>
                <a:t>Sequential </a:t>
              </a:r>
            </a:p>
            <a:p>
              <a:pPr algn="ctr"/>
              <a:r>
                <a:rPr lang="en-US" sz="2200" dirty="0">
                  <a:latin typeface="Calibri" panose="020F0502020204030204" pitchFamily="34" charset="0"/>
                  <a:cs typeface="Calibri" panose="020F0502020204030204" pitchFamily="34" charset="0"/>
                </a:rPr>
                <a:t>self-attention </a:t>
              </a:r>
            </a:p>
            <a:p>
              <a:pPr algn="ctr"/>
              <a:r>
                <a:rPr lang="en-US" sz="2200" dirty="0">
                  <a:latin typeface="Calibri" panose="020F0502020204030204" pitchFamily="34" charset="0"/>
                  <a:cs typeface="Calibri" panose="020F0502020204030204" pitchFamily="34" charset="0"/>
                </a:rPr>
                <a:t>execution</a:t>
              </a:r>
            </a:p>
          </p:txBody>
        </p:sp>
      </p:grpSp>
      <p:cxnSp>
        <p:nvCxnSpPr>
          <p:cNvPr id="27" name="Straight Connector 26">
            <a:extLst>
              <a:ext uri="{FF2B5EF4-FFF2-40B4-BE49-F238E27FC236}">
                <a16:creationId xmlns:a16="http://schemas.microsoft.com/office/drawing/2014/main" id="{54C3A999-9112-607E-78FA-809DDB7F469C}"/>
              </a:ext>
            </a:extLst>
          </p:cNvPr>
          <p:cNvCxnSpPr>
            <a:cxnSpLocks/>
          </p:cNvCxnSpPr>
          <p:nvPr/>
        </p:nvCxnSpPr>
        <p:spPr>
          <a:xfrm>
            <a:off x="1178610" y="2975302"/>
            <a:ext cx="1365900"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3D218F26-ABF0-2914-48B4-234F1AC4ED1D}"/>
              </a:ext>
            </a:extLst>
          </p:cNvPr>
          <p:cNvSpPr txBox="1"/>
          <p:nvPr/>
        </p:nvSpPr>
        <p:spPr>
          <a:xfrm>
            <a:off x="1061563" y="1926332"/>
            <a:ext cx="1404839"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900" dirty="0">
                <a:latin typeface="Times New Roman" panose="02020603050405020304" pitchFamily="18" charset="0"/>
                <a:cs typeface="Times New Roman" panose="02020603050405020304" pitchFamily="18" charset="0"/>
              </a:rPr>
              <a:t>4x A100 320 GB</a:t>
            </a:r>
          </a:p>
        </p:txBody>
      </p:sp>
      <p:cxnSp>
        <p:nvCxnSpPr>
          <p:cNvPr id="30" name="Straight Arrow Connector 29">
            <a:extLst>
              <a:ext uri="{FF2B5EF4-FFF2-40B4-BE49-F238E27FC236}">
                <a16:creationId xmlns:a16="http://schemas.microsoft.com/office/drawing/2014/main" id="{C5A8F782-DD8B-BE66-80C5-1580EC7EAFA2}"/>
              </a:ext>
            </a:extLst>
          </p:cNvPr>
          <p:cNvCxnSpPr>
            <a:cxnSpLocks/>
          </p:cNvCxnSpPr>
          <p:nvPr/>
        </p:nvCxnSpPr>
        <p:spPr>
          <a:xfrm flipV="1">
            <a:off x="1776953" y="2584947"/>
            <a:ext cx="0" cy="3759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66" name="Group 6165">
            <a:extLst>
              <a:ext uri="{FF2B5EF4-FFF2-40B4-BE49-F238E27FC236}">
                <a16:creationId xmlns:a16="http://schemas.microsoft.com/office/drawing/2014/main" id="{B5104A6C-A8DF-7702-7781-52974F0A88AC}"/>
              </a:ext>
            </a:extLst>
          </p:cNvPr>
          <p:cNvGrpSpPr/>
          <p:nvPr/>
        </p:nvGrpSpPr>
        <p:grpSpPr>
          <a:xfrm>
            <a:off x="6806472" y="1665175"/>
            <a:ext cx="4175223" cy="1029402"/>
            <a:chOff x="6806472" y="2022983"/>
            <a:chExt cx="4175223" cy="1029402"/>
          </a:xfrm>
        </p:grpSpPr>
        <p:sp>
          <p:nvSpPr>
            <p:cNvPr id="6163" name="Rounded Rectangle 6162">
              <a:extLst>
                <a:ext uri="{FF2B5EF4-FFF2-40B4-BE49-F238E27FC236}">
                  <a16:creationId xmlns:a16="http://schemas.microsoft.com/office/drawing/2014/main" id="{FD8B15E3-B9BE-C2C5-F0B1-34E12A945971}"/>
                </a:ext>
              </a:extLst>
            </p:cNvPr>
            <p:cNvSpPr/>
            <p:nvPr/>
          </p:nvSpPr>
          <p:spPr>
            <a:xfrm>
              <a:off x="7722073" y="2297677"/>
              <a:ext cx="3116956" cy="47979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6155" name="Group 6154">
              <a:extLst>
                <a:ext uri="{FF2B5EF4-FFF2-40B4-BE49-F238E27FC236}">
                  <a16:creationId xmlns:a16="http://schemas.microsoft.com/office/drawing/2014/main" id="{ACB4D536-AA5D-D7D1-D9C4-664DA3EBA8FE}"/>
                </a:ext>
              </a:extLst>
            </p:cNvPr>
            <p:cNvGrpSpPr/>
            <p:nvPr/>
          </p:nvGrpSpPr>
          <p:grpSpPr>
            <a:xfrm>
              <a:off x="6806472" y="2022983"/>
              <a:ext cx="4175223" cy="1029402"/>
              <a:chOff x="6806472" y="2022983"/>
              <a:chExt cx="4175223" cy="1029402"/>
            </a:xfrm>
          </p:grpSpPr>
          <p:sp>
            <p:nvSpPr>
              <p:cNvPr id="32" name="Right Arrow 31">
                <a:extLst>
                  <a:ext uri="{FF2B5EF4-FFF2-40B4-BE49-F238E27FC236}">
                    <a16:creationId xmlns:a16="http://schemas.microsoft.com/office/drawing/2014/main" id="{D3E0F150-3373-2137-2CDD-456DCD0B9274}"/>
                  </a:ext>
                </a:extLst>
              </p:cNvPr>
              <p:cNvSpPr/>
              <p:nvPr/>
            </p:nvSpPr>
            <p:spPr>
              <a:xfrm rot="1443471">
                <a:off x="6806472" y="2022983"/>
                <a:ext cx="724295" cy="18591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3" name="Right Arrow 32">
                <a:extLst>
                  <a:ext uri="{FF2B5EF4-FFF2-40B4-BE49-F238E27FC236}">
                    <a16:creationId xmlns:a16="http://schemas.microsoft.com/office/drawing/2014/main" id="{EE86C053-18EB-18E5-F10E-C95D9867E52E}"/>
                  </a:ext>
                </a:extLst>
              </p:cNvPr>
              <p:cNvSpPr/>
              <p:nvPr/>
            </p:nvSpPr>
            <p:spPr>
              <a:xfrm rot="20152035">
                <a:off x="6806554" y="2866469"/>
                <a:ext cx="724295" cy="185916"/>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36" name="TextBox 35">
                <a:extLst>
                  <a:ext uri="{FF2B5EF4-FFF2-40B4-BE49-F238E27FC236}">
                    <a16:creationId xmlns:a16="http://schemas.microsoft.com/office/drawing/2014/main" id="{66469856-C2CC-74FF-CD10-194AF579097F}"/>
                  </a:ext>
                </a:extLst>
              </p:cNvPr>
              <p:cNvSpPr txBox="1"/>
              <p:nvPr/>
            </p:nvSpPr>
            <p:spPr>
              <a:xfrm>
                <a:off x="7579408" y="2317874"/>
                <a:ext cx="3402287" cy="430887"/>
              </a:xfrm>
              <a:prstGeom prst="rect">
                <a:avLst/>
              </a:prstGeom>
              <a:noFill/>
            </p:spPr>
            <p:txBody>
              <a:bodyPr wrap="square" rtlCol="0">
                <a:spAutoFit/>
              </a:bodyPr>
              <a:lstStyle/>
              <a:p>
                <a:pPr algn="ctr"/>
                <a:r>
                  <a:rPr lang="en-US" sz="2200" dirty="0">
                    <a:latin typeface="Calibri" panose="020F0502020204030204" pitchFamily="34" charset="0"/>
                    <a:cs typeface="Calibri" panose="020F0502020204030204" pitchFamily="34" charset="0"/>
                  </a:rPr>
                  <a:t>Low Operational Intensity</a:t>
                </a:r>
              </a:p>
            </p:txBody>
          </p:sp>
        </p:grpSp>
      </p:grpSp>
      <p:grpSp>
        <p:nvGrpSpPr>
          <p:cNvPr id="6167" name="Group 6166">
            <a:extLst>
              <a:ext uri="{FF2B5EF4-FFF2-40B4-BE49-F238E27FC236}">
                <a16:creationId xmlns:a16="http://schemas.microsoft.com/office/drawing/2014/main" id="{45E19068-40DF-B3B2-FB1B-3E69718FE3B2}"/>
              </a:ext>
            </a:extLst>
          </p:cNvPr>
          <p:cNvGrpSpPr/>
          <p:nvPr/>
        </p:nvGrpSpPr>
        <p:grpSpPr>
          <a:xfrm>
            <a:off x="7598415" y="576298"/>
            <a:ext cx="3383280" cy="1175175"/>
            <a:chOff x="7553905" y="2455121"/>
            <a:chExt cx="3383280" cy="1175175"/>
          </a:xfrm>
        </p:grpSpPr>
        <p:sp>
          <p:nvSpPr>
            <p:cNvPr id="6164" name="Rounded Rectangle 6163">
              <a:extLst>
                <a:ext uri="{FF2B5EF4-FFF2-40B4-BE49-F238E27FC236}">
                  <a16:creationId xmlns:a16="http://schemas.microsoft.com/office/drawing/2014/main" id="{E91B50C5-2A05-75B4-BD6D-C4AD6A5D19B0}"/>
                </a:ext>
              </a:extLst>
            </p:cNvPr>
            <p:cNvSpPr/>
            <p:nvPr/>
          </p:nvSpPr>
          <p:spPr>
            <a:xfrm>
              <a:off x="7939111" y="2455121"/>
              <a:ext cx="2540000" cy="47979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6157" name="Group 6156">
              <a:extLst>
                <a:ext uri="{FF2B5EF4-FFF2-40B4-BE49-F238E27FC236}">
                  <a16:creationId xmlns:a16="http://schemas.microsoft.com/office/drawing/2014/main" id="{B6AFD28E-EA9B-6CE4-A4C8-CF65096EDBB1}"/>
                </a:ext>
              </a:extLst>
            </p:cNvPr>
            <p:cNvGrpSpPr/>
            <p:nvPr/>
          </p:nvGrpSpPr>
          <p:grpSpPr>
            <a:xfrm>
              <a:off x="7553905" y="2481261"/>
              <a:ext cx="3383280" cy="1149035"/>
              <a:chOff x="7553905" y="2481261"/>
              <a:chExt cx="3383280" cy="1149035"/>
            </a:xfrm>
          </p:grpSpPr>
          <p:sp>
            <p:nvSpPr>
              <p:cNvPr id="35" name="TextBox 34">
                <a:extLst>
                  <a:ext uri="{FF2B5EF4-FFF2-40B4-BE49-F238E27FC236}">
                    <a16:creationId xmlns:a16="http://schemas.microsoft.com/office/drawing/2014/main" id="{A009E254-2B4C-F678-1308-26EA3D287AA1}"/>
                  </a:ext>
                </a:extLst>
              </p:cNvPr>
              <p:cNvSpPr txBox="1"/>
              <p:nvPr/>
            </p:nvSpPr>
            <p:spPr>
              <a:xfrm>
                <a:off x="7553905" y="2481261"/>
                <a:ext cx="3383280" cy="430887"/>
              </a:xfrm>
              <a:prstGeom prst="rect">
                <a:avLst/>
              </a:prstGeom>
              <a:noFill/>
            </p:spPr>
            <p:txBody>
              <a:bodyPr wrap="square" rtlCol="0">
                <a:spAutoFit/>
              </a:bodyPr>
              <a:lstStyle/>
              <a:p>
                <a:pPr algn="ctr"/>
                <a:r>
                  <a:rPr lang="en-US" sz="2200" dirty="0">
                    <a:latin typeface="Calibri" panose="020F0502020204030204" pitchFamily="34" charset="0"/>
                    <a:cs typeface="Calibri" panose="020F0502020204030204" pitchFamily="34" charset="0"/>
                  </a:rPr>
                  <a:t>Low GPU Utilization</a:t>
                </a:r>
              </a:p>
            </p:txBody>
          </p:sp>
          <p:sp>
            <p:nvSpPr>
              <p:cNvPr id="37" name="Right Arrow 36">
                <a:extLst>
                  <a:ext uri="{FF2B5EF4-FFF2-40B4-BE49-F238E27FC236}">
                    <a16:creationId xmlns:a16="http://schemas.microsoft.com/office/drawing/2014/main" id="{0F9290B5-8C86-8A7E-34AC-753D7BB93E42}"/>
                  </a:ext>
                </a:extLst>
              </p:cNvPr>
              <p:cNvSpPr/>
              <p:nvPr/>
            </p:nvSpPr>
            <p:spPr>
              <a:xfrm rot="16200000">
                <a:off x="8933900" y="3274844"/>
                <a:ext cx="528010" cy="18289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p>
            </p:txBody>
          </p:sp>
        </p:grpSp>
      </p:grpSp>
      <p:grpSp>
        <p:nvGrpSpPr>
          <p:cNvPr id="6158" name="Group 6157">
            <a:extLst>
              <a:ext uri="{FF2B5EF4-FFF2-40B4-BE49-F238E27FC236}">
                <a16:creationId xmlns:a16="http://schemas.microsoft.com/office/drawing/2014/main" id="{322926FA-9484-361F-D0DF-C920912BF1AF}"/>
              </a:ext>
            </a:extLst>
          </p:cNvPr>
          <p:cNvGrpSpPr/>
          <p:nvPr/>
        </p:nvGrpSpPr>
        <p:grpSpPr>
          <a:xfrm>
            <a:off x="6987287" y="2624639"/>
            <a:ext cx="4248096" cy="1436630"/>
            <a:chOff x="6987287" y="3093660"/>
            <a:chExt cx="4248096" cy="1436630"/>
          </a:xfrm>
        </p:grpSpPr>
        <p:grpSp>
          <p:nvGrpSpPr>
            <p:cNvPr id="55" name="Group 54">
              <a:extLst>
                <a:ext uri="{FF2B5EF4-FFF2-40B4-BE49-F238E27FC236}">
                  <a16:creationId xmlns:a16="http://schemas.microsoft.com/office/drawing/2014/main" id="{41BA764D-60E9-F600-3FA5-607B8D77D44A}"/>
                </a:ext>
              </a:extLst>
            </p:cNvPr>
            <p:cNvGrpSpPr/>
            <p:nvPr/>
          </p:nvGrpSpPr>
          <p:grpSpPr>
            <a:xfrm>
              <a:off x="6987287" y="3462901"/>
              <a:ext cx="4248096" cy="1067389"/>
              <a:chOff x="6875096" y="3848543"/>
              <a:chExt cx="4248096" cy="1067389"/>
            </a:xfrm>
          </p:grpSpPr>
          <p:sp>
            <p:nvSpPr>
              <p:cNvPr id="38" name="Rectangle 37">
                <a:extLst>
                  <a:ext uri="{FF2B5EF4-FFF2-40B4-BE49-F238E27FC236}">
                    <a16:creationId xmlns:a16="http://schemas.microsoft.com/office/drawing/2014/main" id="{4AA1B5D9-8AE3-C5BD-2B88-1757E041911E}"/>
                  </a:ext>
                </a:extLst>
              </p:cNvPr>
              <p:cNvSpPr/>
              <p:nvPr/>
            </p:nvSpPr>
            <p:spPr>
              <a:xfrm>
                <a:off x="10069288" y="3848543"/>
                <a:ext cx="1053904" cy="71645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DRAM Bank</a:t>
                </a:r>
              </a:p>
            </p:txBody>
          </p:sp>
          <p:sp>
            <p:nvSpPr>
              <p:cNvPr id="39" name="Rectangle 38">
                <a:extLst>
                  <a:ext uri="{FF2B5EF4-FFF2-40B4-BE49-F238E27FC236}">
                    <a16:creationId xmlns:a16="http://schemas.microsoft.com/office/drawing/2014/main" id="{C12B3A00-EB93-DE15-6F6C-B38A0B5D6CD1}"/>
                  </a:ext>
                </a:extLst>
              </p:cNvPr>
              <p:cNvSpPr/>
              <p:nvPr/>
            </p:nvSpPr>
            <p:spPr>
              <a:xfrm>
                <a:off x="10069288" y="4564996"/>
                <a:ext cx="1053904" cy="26502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PU</a:t>
                </a:r>
              </a:p>
            </p:txBody>
          </p:sp>
          <p:sp>
            <p:nvSpPr>
              <p:cNvPr id="41" name="TextBox 40">
                <a:extLst>
                  <a:ext uri="{FF2B5EF4-FFF2-40B4-BE49-F238E27FC236}">
                    <a16:creationId xmlns:a16="http://schemas.microsoft.com/office/drawing/2014/main" id="{0C184BD8-11E9-2586-3E99-C72744F1FE09}"/>
                  </a:ext>
                </a:extLst>
              </p:cNvPr>
              <p:cNvSpPr txBox="1"/>
              <p:nvPr/>
            </p:nvSpPr>
            <p:spPr>
              <a:xfrm>
                <a:off x="6875096" y="4084935"/>
                <a:ext cx="2339737"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16 TB/s per GDDR6 channel</a:t>
                </a:r>
              </a:p>
            </p:txBody>
          </p:sp>
          <p:cxnSp>
            <p:nvCxnSpPr>
              <p:cNvPr id="48" name="Straight Arrow Connector 47">
                <a:extLst>
                  <a:ext uri="{FF2B5EF4-FFF2-40B4-BE49-F238E27FC236}">
                    <a16:creationId xmlns:a16="http://schemas.microsoft.com/office/drawing/2014/main" id="{A153C5F2-2E15-5ADB-04CE-BD9A8EB529D0}"/>
                  </a:ext>
                </a:extLst>
              </p:cNvPr>
              <p:cNvCxnSpPr>
                <a:cxnSpLocks/>
              </p:cNvCxnSpPr>
              <p:nvPr/>
            </p:nvCxnSpPr>
            <p:spPr>
              <a:xfrm>
                <a:off x="9224640" y="4574303"/>
                <a:ext cx="717671"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pSp>
        <p:sp>
          <p:nvSpPr>
            <p:cNvPr id="56" name="Right Arrow 55">
              <a:extLst>
                <a:ext uri="{FF2B5EF4-FFF2-40B4-BE49-F238E27FC236}">
                  <a16:creationId xmlns:a16="http://schemas.microsoft.com/office/drawing/2014/main" id="{A81DD627-4FD8-851F-D566-329594D0872C}"/>
                </a:ext>
              </a:extLst>
            </p:cNvPr>
            <p:cNvSpPr/>
            <p:nvPr/>
          </p:nvSpPr>
          <p:spPr>
            <a:xfrm rot="5400000">
              <a:off x="8993052" y="3266218"/>
              <a:ext cx="528010" cy="182894"/>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71ED8001-D61F-CDBC-2100-3C5B51AF858F}"/>
              </a:ext>
            </a:extLst>
          </p:cNvPr>
          <p:cNvPicPr>
            <a:picLocks noChangeAspect="1"/>
          </p:cNvPicPr>
          <p:nvPr/>
        </p:nvPicPr>
        <p:blipFill>
          <a:blip r:embed="rId6"/>
          <a:stretch>
            <a:fillRect/>
          </a:stretch>
        </p:blipFill>
        <p:spPr>
          <a:xfrm>
            <a:off x="1342658" y="4577600"/>
            <a:ext cx="1066140" cy="322401"/>
          </a:xfrm>
          <a:prstGeom prst="rect">
            <a:avLst/>
          </a:prstGeom>
        </p:spPr>
      </p:pic>
      <p:grpSp>
        <p:nvGrpSpPr>
          <p:cNvPr id="15" name="Group 14">
            <a:extLst>
              <a:ext uri="{FF2B5EF4-FFF2-40B4-BE49-F238E27FC236}">
                <a16:creationId xmlns:a16="http://schemas.microsoft.com/office/drawing/2014/main" id="{8ACC60F9-4E5B-A5A8-D32F-94C39BEDD37A}"/>
              </a:ext>
            </a:extLst>
          </p:cNvPr>
          <p:cNvGrpSpPr/>
          <p:nvPr/>
        </p:nvGrpSpPr>
        <p:grpSpPr>
          <a:xfrm>
            <a:off x="7274397" y="4197166"/>
            <a:ext cx="3326295" cy="2459803"/>
            <a:chOff x="7274397" y="4197166"/>
            <a:chExt cx="3326295" cy="2459803"/>
          </a:xfrm>
        </p:grpSpPr>
        <p:sp>
          <p:nvSpPr>
            <p:cNvPr id="58" name="Right Arrow 57">
              <a:extLst>
                <a:ext uri="{FF2B5EF4-FFF2-40B4-BE49-F238E27FC236}">
                  <a16:creationId xmlns:a16="http://schemas.microsoft.com/office/drawing/2014/main" id="{75715C49-1023-F226-FC4C-A2C292546021}"/>
                </a:ext>
              </a:extLst>
            </p:cNvPr>
            <p:cNvSpPr/>
            <p:nvPr/>
          </p:nvSpPr>
          <p:spPr>
            <a:xfrm rot="6668833">
              <a:off x="8840786" y="4355075"/>
              <a:ext cx="511934" cy="196115"/>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39CE5C7-0ADB-79F9-B349-36F131E6D17D}"/>
                </a:ext>
              </a:extLst>
            </p:cNvPr>
            <p:cNvPicPr>
              <a:picLocks noChangeAspect="1"/>
            </p:cNvPicPr>
            <p:nvPr/>
          </p:nvPicPr>
          <p:blipFill>
            <a:blip r:embed="rId7"/>
            <a:stretch>
              <a:fillRect/>
            </a:stretch>
          </p:blipFill>
          <p:spPr>
            <a:xfrm>
              <a:off x="7274397" y="4867775"/>
              <a:ext cx="3326295" cy="1789194"/>
            </a:xfrm>
            <a:prstGeom prst="rect">
              <a:avLst/>
            </a:prstGeom>
          </p:spPr>
        </p:pic>
      </p:grpSp>
      <p:grpSp>
        <p:nvGrpSpPr>
          <p:cNvPr id="19" name="Group 18">
            <a:extLst>
              <a:ext uri="{FF2B5EF4-FFF2-40B4-BE49-F238E27FC236}">
                <a16:creationId xmlns:a16="http://schemas.microsoft.com/office/drawing/2014/main" id="{E3AE48D4-3BF6-EF4D-23A8-225BC5BD1082}"/>
              </a:ext>
            </a:extLst>
          </p:cNvPr>
          <p:cNvGrpSpPr/>
          <p:nvPr/>
        </p:nvGrpSpPr>
        <p:grpSpPr>
          <a:xfrm>
            <a:off x="1684073" y="4952623"/>
            <a:ext cx="5003690" cy="1596576"/>
            <a:chOff x="1591308" y="5124899"/>
            <a:chExt cx="5272563" cy="1596576"/>
          </a:xfrm>
        </p:grpSpPr>
        <p:sp>
          <p:nvSpPr>
            <p:cNvPr id="57" name="Right Arrow 56">
              <a:extLst>
                <a:ext uri="{FF2B5EF4-FFF2-40B4-BE49-F238E27FC236}">
                  <a16:creationId xmlns:a16="http://schemas.microsoft.com/office/drawing/2014/main" id="{D0751321-48AB-145E-4296-929091A08CEC}"/>
                </a:ext>
              </a:extLst>
            </p:cNvPr>
            <p:cNvSpPr/>
            <p:nvPr/>
          </p:nvSpPr>
          <p:spPr>
            <a:xfrm rot="2934420">
              <a:off x="2970425" y="5303634"/>
              <a:ext cx="504787" cy="21518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63C81BDC-0AD8-7B7C-EA32-2BFFD547F136}"/>
                </a:ext>
              </a:extLst>
            </p:cNvPr>
            <p:cNvGrpSpPr/>
            <p:nvPr/>
          </p:nvGrpSpPr>
          <p:grpSpPr>
            <a:xfrm>
              <a:off x="1591308" y="5731700"/>
              <a:ext cx="3925067" cy="742591"/>
              <a:chOff x="2587192" y="2875146"/>
              <a:chExt cx="6047798" cy="1305443"/>
            </a:xfrm>
          </p:grpSpPr>
          <p:pic>
            <p:nvPicPr>
              <p:cNvPr id="60" name="Picture 59">
                <a:extLst>
                  <a:ext uri="{FF2B5EF4-FFF2-40B4-BE49-F238E27FC236}">
                    <a16:creationId xmlns:a16="http://schemas.microsoft.com/office/drawing/2014/main" id="{2FE2CDC5-9ABB-A637-0A6D-13A254FB21D0}"/>
                  </a:ext>
                </a:extLst>
              </p:cNvPr>
              <p:cNvPicPr>
                <a:picLocks noChangeAspect="1"/>
              </p:cNvPicPr>
              <p:nvPr/>
            </p:nvPicPr>
            <p:blipFill>
              <a:blip r:embed="rId8"/>
              <a:stretch>
                <a:fillRect/>
              </a:stretch>
            </p:blipFill>
            <p:spPr>
              <a:xfrm>
                <a:off x="2587192" y="2875146"/>
                <a:ext cx="1461794" cy="714648"/>
              </a:xfrm>
              <a:prstGeom prst="rect">
                <a:avLst/>
              </a:prstGeom>
            </p:spPr>
          </p:pic>
          <p:pic>
            <p:nvPicPr>
              <p:cNvPr id="61" name="Picture 60">
                <a:extLst>
                  <a:ext uri="{FF2B5EF4-FFF2-40B4-BE49-F238E27FC236}">
                    <a16:creationId xmlns:a16="http://schemas.microsoft.com/office/drawing/2014/main" id="{1413B2FC-D057-F219-CE58-ED89A5214ED1}"/>
                  </a:ext>
                </a:extLst>
              </p:cNvPr>
              <p:cNvPicPr>
                <a:picLocks noChangeAspect="1"/>
              </p:cNvPicPr>
              <p:nvPr/>
            </p:nvPicPr>
            <p:blipFill>
              <a:blip r:embed="rId8"/>
              <a:stretch>
                <a:fillRect/>
              </a:stretch>
            </p:blipFill>
            <p:spPr>
              <a:xfrm>
                <a:off x="2736232" y="3069645"/>
                <a:ext cx="1461794" cy="714648"/>
              </a:xfrm>
              <a:prstGeom prst="rect">
                <a:avLst/>
              </a:prstGeom>
            </p:spPr>
          </p:pic>
          <p:pic>
            <p:nvPicPr>
              <p:cNvPr id="62" name="Picture 61">
                <a:extLst>
                  <a:ext uri="{FF2B5EF4-FFF2-40B4-BE49-F238E27FC236}">
                    <a16:creationId xmlns:a16="http://schemas.microsoft.com/office/drawing/2014/main" id="{1E9072E0-8D82-CA03-DB37-563F292A589B}"/>
                  </a:ext>
                </a:extLst>
              </p:cNvPr>
              <p:cNvPicPr>
                <a:picLocks noChangeAspect="1"/>
              </p:cNvPicPr>
              <p:nvPr/>
            </p:nvPicPr>
            <p:blipFill>
              <a:blip r:embed="rId8"/>
              <a:stretch>
                <a:fillRect/>
              </a:stretch>
            </p:blipFill>
            <p:spPr>
              <a:xfrm>
                <a:off x="2881257" y="3267040"/>
                <a:ext cx="1461794" cy="714648"/>
              </a:xfrm>
              <a:prstGeom prst="rect">
                <a:avLst/>
              </a:prstGeom>
            </p:spPr>
          </p:pic>
          <p:pic>
            <p:nvPicPr>
              <p:cNvPr id="63" name="Picture 62">
                <a:extLst>
                  <a:ext uri="{FF2B5EF4-FFF2-40B4-BE49-F238E27FC236}">
                    <a16:creationId xmlns:a16="http://schemas.microsoft.com/office/drawing/2014/main" id="{32262725-A4FD-D2DD-95D0-13C454EDEE77}"/>
                  </a:ext>
                </a:extLst>
              </p:cNvPr>
              <p:cNvPicPr>
                <a:picLocks noChangeAspect="1"/>
              </p:cNvPicPr>
              <p:nvPr/>
            </p:nvPicPr>
            <p:blipFill>
              <a:blip r:embed="rId8"/>
              <a:stretch>
                <a:fillRect/>
              </a:stretch>
            </p:blipFill>
            <p:spPr>
              <a:xfrm>
                <a:off x="3026281" y="3465941"/>
                <a:ext cx="1461794" cy="714648"/>
              </a:xfrm>
              <a:prstGeom prst="rect">
                <a:avLst/>
              </a:prstGeom>
            </p:spPr>
          </p:pic>
          <p:pic>
            <p:nvPicPr>
              <p:cNvPr id="6144" name="Picture 6143">
                <a:extLst>
                  <a:ext uri="{FF2B5EF4-FFF2-40B4-BE49-F238E27FC236}">
                    <a16:creationId xmlns:a16="http://schemas.microsoft.com/office/drawing/2014/main" id="{C7A86591-091A-FE8B-5358-AD32616DEE94}"/>
                  </a:ext>
                </a:extLst>
              </p:cNvPr>
              <p:cNvPicPr>
                <a:picLocks noChangeAspect="1"/>
              </p:cNvPicPr>
              <p:nvPr/>
            </p:nvPicPr>
            <p:blipFill>
              <a:blip r:embed="rId8"/>
              <a:stretch>
                <a:fillRect/>
              </a:stretch>
            </p:blipFill>
            <p:spPr>
              <a:xfrm>
                <a:off x="6734107" y="2875146"/>
                <a:ext cx="1461794" cy="714648"/>
              </a:xfrm>
              <a:prstGeom prst="rect">
                <a:avLst/>
              </a:prstGeom>
            </p:spPr>
          </p:pic>
          <p:pic>
            <p:nvPicPr>
              <p:cNvPr id="6145" name="Picture 6144">
                <a:extLst>
                  <a:ext uri="{FF2B5EF4-FFF2-40B4-BE49-F238E27FC236}">
                    <a16:creationId xmlns:a16="http://schemas.microsoft.com/office/drawing/2014/main" id="{A14F2E0A-4A8D-2B62-05DC-E1128D3D2E72}"/>
                  </a:ext>
                </a:extLst>
              </p:cNvPr>
              <p:cNvPicPr>
                <a:picLocks noChangeAspect="1"/>
              </p:cNvPicPr>
              <p:nvPr/>
            </p:nvPicPr>
            <p:blipFill>
              <a:blip r:embed="rId8"/>
              <a:stretch>
                <a:fillRect/>
              </a:stretch>
            </p:blipFill>
            <p:spPr>
              <a:xfrm>
                <a:off x="6883148" y="3069645"/>
                <a:ext cx="1461794" cy="714648"/>
              </a:xfrm>
              <a:prstGeom prst="rect">
                <a:avLst/>
              </a:prstGeom>
            </p:spPr>
          </p:pic>
          <p:pic>
            <p:nvPicPr>
              <p:cNvPr id="6147" name="Picture 6146">
                <a:extLst>
                  <a:ext uri="{FF2B5EF4-FFF2-40B4-BE49-F238E27FC236}">
                    <a16:creationId xmlns:a16="http://schemas.microsoft.com/office/drawing/2014/main" id="{79EF61A6-7163-FA97-88AC-C8966B69F0CC}"/>
                  </a:ext>
                </a:extLst>
              </p:cNvPr>
              <p:cNvPicPr>
                <a:picLocks noChangeAspect="1"/>
              </p:cNvPicPr>
              <p:nvPr/>
            </p:nvPicPr>
            <p:blipFill>
              <a:blip r:embed="rId8"/>
              <a:stretch>
                <a:fillRect/>
              </a:stretch>
            </p:blipFill>
            <p:spPr>
              <a:xfrm>
                <a:off x="7028172" y="3267040"/>
                <a:ext cx="1461794" cy="714648"/>
              </a:xfrm>
              <a:prstGeom prst="rect">
                <a:avLst/>
              </a:prstGeom>
            </p:spPr>
          </p:pic>
          <p:pic>
            <p:nvPicPr>
              <p:cNvPr id="6148" name="Picture 6147">
                <a:extLst>
                  <a:ext uri="{FF2B5EF4-FFF2-40B4-BE49-F238E27FC236}">
                    <a16:creationId xmlns:a16="http://schemas.microsoft.com/office/drawing/2014/main" id="{2AF04448-B745-F84A-455A-635DBE70DAEA}"/>
                  </a:ext>
                </a:extLst>
              </p:cNvPr>
              <p:cNvPicPr>
                <a:picLocks noChangeAspect="1"/>
              </p:cNvPicPr>
              <p:nvPr/>
            </p:nvPicPr>
            <p:blipFill>
              <a:blip r:embed="rId8"/>
              <a:stretch>
                <a:fillRect/>
              </a:stretch>
            </p:blipFill>
            <p:spPr>
              <a:xfrm>
                <a:off x="7173196" y="3465941"/>
                <a:ext cx="1461794" cy="714648"/>
              </a:xfrm>
              <a:prstGeom prst="rect">
                <a:avLst/>
              </a:prstGeom>
            </p:spPr>
          </p:pic>
          <p:grpSp>
            <p:nvGrpSpPr>
              <p:cNvPr id="6149" name="Group 6148">
                <a:extLst>
                  <a:ext uri="{FF2B5EF4-FFF2-40B4-BE49-F238E27FC236}">
                    <a16:creationId xmlns:a16="http://schemas.microsoft.com/office/drawing/2014/main" id="{2E6E945B-B61B-20F1-7DCA-8F05BD5DFA2E}"/>
                  </a:ext>
                </a:extLst>
              </p:cNvPr>
              <p:cNvGrpSpPr/>
              <p:nvPr/>
            </p:nvGrpSpPr>
            <p:grpSpPr>
              <a:xfrm>
                <a:off x="4782140" y="3022110"/>
                <a:ext cx="1908685" cy="1158479"/>
                <a:chOff x="4137623" y="2260663"/>
                <a:chExt cx="2129132" cy="1156163"/>
              </a:xfrm>
            </p:grpSpPr>
            <p:pic>
              <p:nvPicPr>
                <p:cNvPr id="6151" name="Picture 2" descr="Cxl Images – Browse 380 Stock Photos, Vectors, and Video | Adobe Stock">
                  <a:extLst>
                    <a:ext uri="{FF2B5EF4-FFF2-40B4-BE49-F238E27FC236}">
                      <a16:creationId xmlns:a16="http://schemas.microsoft.com/office/drawing/2014/main" id="{38960285-329E-E72C-BBC0-EAC9759B10A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251" t="30547" r="10476" b="28035"/>
                <a:stretch/>
              </p:blipFill>
              <p:spPr bwMode="auto">
                <a:xfrm>
                  <a:off x="4137623" y="2260663"/>
                  <a:ext cx="2129132" cy="115616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6" descr="CXL Consortium - YouTube">
                  <a:extLst>
                    <a:ext uri="{FF2B5EF4-FFF2-40B4-BE49-F238E27FC236}">
                      <a16:creationId xmlns:a16="http://schemas.microsoft.com/office/drawing/2014/main" id="{FBA64A89-81A2-87DF-DCA7-2A9D634DE47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196" t="29427" r="10000" b="40957"/>
                <a:stretch/>
              </p:blipFill>
              <p:spPr bwMode="auto">
                <a:xfrm>
                  <a:off x="4755262" y="2673999"/>
                  <a:ext cx="826894" cy="295747"/>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7" name="Straight Arrow Connector 6">
              <a:extLst>
                <a:ext uri="{FF2B5EF4-FFF2-40B4-BE49-F238E27FC236}">
                  <a16:creationId xmlns:a16="http://schemas.microsoft.com/office/drawing/2014/main" id="{E79BBE26-CCB1-F87F-BABF-8BFB98D0780A}"/>
                </a:ext>
              </a:extLst>
            </p:cNvPr>
            <p:cNvCxnSpPr>
              <a:cxnSpLocks/>
            </p:cNvCxnSpPr>
            <p:nvPr/>
          </p:nvCxnSpPr>
          <p:spPr>
            <a:xfrm flipV="1">
              <a:off x="5619710" y="5124899"/>
              <a:ext cx="1244161" cy="810062"/>
            </a:xfrm>
            <a:prstGeom prst="straightConnector1">
              <a:avLst/>
            </a:prstGeom>
            <a:ln w="12700">
              <a:prstDash val="dash"/>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DF7DFFF8-9101-401D-4FF7-BF2C03C7E8B8}"/>
                </a:ext>
              </a:extLst>
            </p:cNvPr>
            <p:cNvCxnSpPr>
              <a:cxnSpLocks/>
            </p:cNvCxnSpPr>
            <p:nvPr/>
          </p:nvCxnSpPr>
          <p:spPr>
            <a:xfrm>
              <a:off x="5628923" y="6301404"/>
              <a:ext cx="1234948" cy="420071"/>
            </a:xfrm>
            <a:prstGeom prst="straightConnector1">
              <a:avLst/>
            </a:prstGeom>
            <a:ln w="12700">
              <a:prstDash val="dash"/>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9291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65"/>
                                        </p:tgtEl>
                                        <p:attrNameLst>
                                          <p:attrName>style.visibility</p:attrName>
                                        </p:attrNameLst>
                                      </p:cBhvr>
                                      <p:to>
                                        <p:strVal val="visible"/>
                                      </p:to>
                                    </p:set>
                                    <p:animEffect transition="in" filter="wipe(left)">
                                      <p:cBhvr>
                                        <p:cTn id="7" dur="500"/>
                                        <p:tgtEl>
                                          <p:spTgt spid="61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68"/>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500"/>
                                  </p:stCondLst>
                                  <p:childTnLst>
                                    <p:set>
                                      <p:cBhvr>
                                        <p:cTn id="14" dur="1" fill="hold">
                                          <p:stCondLst>
                                            <p:cond delay="0"/>
                                          </p:stCondLst>
                                        </p:cTn>
                                        <p:tgtEl>
                                          <p:spTgt spid="6166"/>
                                        </p:tgtEl>
                                        <p:attrNameLst>
                                          <p:attrName>style.visibility</p:attrName>
                                        </p:attrNameLst>
                                      </p:cBhvr>
                                      <p:to>
                                        <p:strVal val="visible"/>
                                      </p:to>
                                    </p:set>
                                    <p:animEffect transition="in" filter="wipe(left)">
                                      <p:cBhvr>
                                        <p:cTn id="15" dur="1000"/>
                                        <p:tgtEl>
                                          <p:spTgt spid="61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167"/>
                                        </p:tgtEl>
                                        <p:attrNameLst>
                                          <p:attrName>style.visibility</p:attrName>
                                        </p:attrNameLst>
                                      </p:cBhvr>
                                      <p:to>
                                        <p:strVal val="visible"/>
                                      </p:to>
                                    </p:set>
                                    <p:animEffect transition="in" filter="wipe(up)">
                                      <p:cBhvr>
                                        <p:cTn id="20" dur="500"/>
                                        <p:tgtEl>
                                          <p:spTgt spid="616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158"/>
                                        </p:tgtEl>
                                        <p:attrNameLst>
                                          <p:attrName>style.visibility</p:attrName>
                                        </p:attrNameLst>
                                      </p:cBhvr>
                                      <p:to>
                                        <p:strVal val="visible"/>
                                      </p:to>
                                    </p:set>
                                    <p:animEffect transition="in" filter="wipe(up)">
                                      <p:cBhvr>
                                        <p:cTn id="25" dur="500"/>
                                        <p:tgtEl>
                                          <p:spTgt spid="615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46DB-A7F6-F717-1649-4222949C3A5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597F96-5783-5E46-21CB-A7FD33DE63DD}"/>
              </a:ext>
            </a:extLst>
          </p:cNvPr>
          <p:cNvSpPr>
            <a:spLocks noGrp="1"/>
          </p:cNvSpPr>
          <p:nvPr>
            <p:ph type="sldNum" sz="quarter" idx="12"/>
          </p:nvPr>
        </p:nvSpPr>
        <p:spPr/>
        <p:txBody>
          <a:bodyPr/>
          <a:lstStyle/>
          <a:p>
            <a:fld id="{3952D4CC-587A-3641-AB30-393082F8BA24}" type="slidenum">
              <a:rPr lang="en-US" smtClean="0"/>
              <a:pPr/>
              <a:t>28</a:t>
            </a:fld>
            <a:endParaRPr lang="en-US"/>
          </a:p>
        </p:txBody>
      </p:sp>
      <p:grpSp>
        <p:nvGrpSpPr>
          <p:cNvPr id="2" name="Group 1">
            <a:extLst>
              <a:ext uri="{FF2B5EF4-FFF2-40B4-BE49-F238E27FC236}">
                <a16:creationId xmlns:a16="http://schemas.microsoft.com/office/drawing/2014/main" id="{314B4850-F47C-4BFB-EF64-7E05DD8F2FE2}"/>
              </a:ext>
            </a:extLst>
          </p:cNvPr>
          <p:cNvGrpSpPr/>
          <p:nvPr/>
        </p:nvGrpSpPr>
        <p:grpSpPr>
          <a:xfrm>
            <a:off x="2301515" y="1446467"/>
            <a:ext cx="7590040" cy="1643485"/>
            <a:chOff x="2301515" y="1446467"/>
            <a:chExt cx="7590040" cy="1643485"/>
          </a:xfrm>
        </p:grpSpPr>
        <p:pic>
          <p:nvPicPr>
            <p:cNvPr id="5" name="Picture 4">
              <a:extLst>
                <a:ext uri="{FF2B5EF4-FFF2-40B4-BE49-F238E27FC236}">
                  <a16:creationId xmlns:a16="http://schemas.microsoft.com/office/drawing/2014/main" id="{5AEAD76A-B230-D85D-973C-C3B719D35533}"/>
                </a:ext>
              </a:extLst>
            </p:cNvPr>
            <p:cNvPicPr>
              <a:picLocks noChangeAspect="1"/>
            </p:cNvPicPr>
            <p:nvPr/>
          </p:nvPicPr>
          <p:blipFill>
            <a:blip r:embed="rId3"/>
            <a:stretch>
              <a:fillRect/>
            </a:stretch>
          </p:blipFill>
          <p:spPr>
            <a:xfrm>
              <a:off x="2301515" y="1446467"/>
              <a:ext cx="1921048" cy="899705"/>
            </a:xfrm>
            <a:prstGeom prst="rect">
              <a:avLst/>
            </a:prstGeom>
          </p:spPr>
        </p:pic>
        <p:pic>
          <p:nvPicPr>
            <p:cNvPr id="7" name="Picture 6">
              <a:extLst>
                <a:ext uri="{FF2B5EF4-FFF2-40B4-BE49-F238E27FC236}">
                  <a16:creationId xmlns:a16="http://schemas.microsoft.com/office/drawing/2014/main" id="{8C3CCC41-38E8-CFB7-F9E7-D5771C8AFE62}"/>
                </a:ext>
              </a:extLst>
            </p:cNvPr>
            <p:cNvPicPr>
              <a:picLocks noChangeAspect="1"/>
            </p:cNvPicPr>
            <p:nvPr/>
          </p:nvPicPr>
          <p:blipFill>
            <a:blip r:embed="rId3"/>
            <a:stretch>
              <a:fillRect/>
            </a:stretch>
          </p:blipFill>
          <p:spPr>
            <a:xfrm>
              <a:off x="2497379" y="1691331"/>
              <a:ext cx="1921048" cy="899705"/>
            </a:xfrm>
            <a:prstGeom prst="rect">
              <a:avLst/>
            </a:prstGeom>
          </p:spPr>
        </p:pic>
        <p:pic>
          <p:nvPicPr>
            <p:cNvPr id="10" name="Picture 9">
              <a:extLst>
                <a:ext uri="{FF2B5EF4-FFF2-40B4-BE49-F238E27FC236}">
                  <a16:creationId xmlns:a16="http://schemas.microsoft.com/office/drawing/2014/main" id="{6075ABFE-BC00-BD5C-3171-02B27CCFFDD0}"/>
                </a:ext>
              </a:extLst>
            </p:cNvPr>
            <p:cNvPicPr>
              <a:picLocks noChangeAspect="1"/>
            </p:cNvPicPr>
            <p:nvPr/>
          </p:nvPicPr>
          <p:blipFill>
            <a:blip r:embed="rId3"/>
            <a:stretch>
              <a:fillRect/>
            </a:stretch>
          </p:blipFill>
          <p:spPr>
            <a:xfrm>
              <a:off x="2687967" y="1939841"/>
              <a:ext cx="1921048" cy="899705"/>
            </a:xfrm>
            <a:prstGeom prst="rect">
              <a:avLst/>
            </a:prstGeom>
          </p:spPr>
        </p:pic>
        <p:pic>
          <p:nvPicPr>
            <p:cNvPr id="11" name="Picture 10">
              <a:extLst>
                <a:ext uri="{FF2B5EF4-FFF2-40B4-BE49-F238E27FC236}">
                  <a16:creationId xmlns:a16="http://schemas.microsoft.com/office/drawing/2014/main" id="{2FC6ED3F-B76A-4134-3D98-0ACD1337353D}"/>
                </a:ext>
              </a:extLst>
            </p:cNvPr>
            <p:cNvPicPr>
              <a:picLocks noChangeAspect="1"/>
            </p:cNvPicPr>
            <p:nvPr/>
          </p:nvPicPr>
          <p:blipFill>
            <a:blip r:embed="rId3"/>
            <a:stretch>
              <a:fillRect/>
            </a:stretch>
          </p:blipFill>
          <p:spPr>
            <a:xfrm>
              <a:off x="2878553" y="2190247"/>
              <a:ext cx="1921048" cy="899705"/>
            </a:xfrm>
            <a:prstGeom prst="rect">
              <a:avLst/>
            </a:prstGeom>
          </p:spPr>
        </p:pic>
        <p:pic>
          <p:nvPicPr>
            <p:cNvPr id="12" name="Picture 11">
              <a:extLst>
                <a:ext uri="{FF2B5EF4-FFF2-40B4-BE49-F238E27FC236}">
                  <a16:creationId xmlns:a16="http://schemas.microsoft.com/office/drawing/2014/main" id="{9F1838C2-5CA5-E92E-0004-06A7788079C3}"/>
                </a:ext>
              </a:extLst>
            </p:cNvPr>
            <p:cNvPicPr>
              <a:picLocks noChangeAspect="1"/>
            </p:cNvPicPr>
            <p:nvPr/>
          </p:nvPicPr>
          <p:blipFill>
            <a:blip r:embed="rId3"/>
            <a:stretch>
              <a:fillRect/>
            </a:stretch>
          </p:blipFill>
          <p:spPr>
            <a:xfrm>
              <a:off x="7393468" y="1446467"/>
              <a:ext cx="1921048" cy="899705"/>
            </a:xfrm>
            <a:prstGeom prst="rect">
              <a:avLst/>
            </a:prstGeom>
          </p:spPr>
        </p:pic>
        <p:pic>
          <p:nvPicPr>
            <p:cNvPr id="13" name="Picture 12">
              <a:extLst>
                <a:ext uri="{FF2B5EF4-FFF2-40B4-BE49-F238E27FC236}">
                  <a16:creationId xmlns:a16="http://schemas.microsoft.com/office/drawing/2014/main" id="{7FBF28C7-B2B0-63E1-65C5-581DCEC388A1}"/>
                </a:ext>
              </a:extLst>
            </p:cNvPr>
            <p:cNvPicPr>
              <a:picLocks noChangeAspect="1"/>
            </p:cNvPicPr>
            <p:nvPr/>
          </p:nvPicPr>
          <p:blipFill>
            <a:blip r:embed="rId3"/>
            <a:stretch>
              <a:fillRect/>
            </a:stretch>
          </p:blipFill>
          <p:spPr>
            <a:xfrm>
              <a:off x="7589334" y="1691331"/>
              <a:ext cx="1921048" cy="899705"/>
            </a:xfrm>
            <a:prstGeom prst="rect">
              <a:avLst/>
            </a:prstGeom>
          </p:spPr>
        </p:pic>
        <p:pic>
          <p:nvPicPr>
            <p:cNvPr id="14" name="Picture 13">
              <a:extLst>
                <a:ext uri="{FF2B5EF4-FFF2-40B4-BE49-F238E27FC236}">
                  <a16:creationId xmlns:a16="http://schemas.microsoft.com/office/drawing/2014/main" id="{D25186CA-9552-724D-5DF6-332B04E896F7}"/>
                </a:ext>
              </a:extLst>
            </p:cNvPr>
            <p:cNvPicPr>
              <a:picLocks noChangeAspect="1"/>
            </p:cNvPicPr>
            <p:nvPr/>
          </p:nvPicPr>
          <p:blipFill>
            <a:blip r:embed="rId3"/>
            <a:stretch>
              <a:fillRect/>
            </a:stretch>
          </p:blipFill>
          <p:spPr>
            <a:xfrm>
              <a:off x="7779920" y="1939841"/>
              <a:ext cx="1921048" cy="899705"/>
            </a:xfrm>
            <a:prstGeom prst="rect">
              <a:avLst/>
            </a:prstGeom>
          </p:spPr>
        </p:pic>
        <p:pic>
          <p:nvPicPr>
            <p:cNvPr id="15" name="Picture 14">
              <a:extLst>
                <a:ext uri="{FF2B5EF4-FFF2-40B4-BE49-F238E27FC236}">
                  <a16:creationId xmlns:a16="http://schemas.microsoft.com/office/drawing/2014/main" id="{BC799BDF-7933-C612-1315-865E6FD67437}"/>
                </a:ext>
              </a:extLst>
            </p:cNvPr>
            <p:cNvPicPr>
              <a:picLocks noChangeAspect="1"/>
            </p:cNvPicPr>
            <p:nvPr/>
          </p:nvPicPr>
          <p:blipFill>
            <a:blip r:embed="rId3"/>
            <a:stretch>
              <a:fillRect/>
            </a:stretch>
          </p:blipFill>
          <p:spPr>
            <a:xfrm>
              <a:off x="7970507" y="2190247"/>
              <a:ext cx="1921048" cy="899705"/>
            </a:xfrm>
            <a:prstGeom prst="rect">
              <a:avLst/>
            </a:prstGeom>
          </p:spPr>
        </p:pic>
        <p:grpSp>
          <p:nvGrpSpPr>
            <p:cNvPr id="28" name="Group 27">
              <a:extLst>
                <a:ext uri="{FF2B5EF4-FFF2-40B4-BE49-F238E27FC236}">
                  <a16:creationId xmlns:a16="http://schemas.microsoft.com/office/drawing/2014/main" id="{09B70F60-CA7D-CCCB-2242-6101D52A1A84}"/>
                </a:ext>
              </a:extLst>
            </p:cNvPr>
            <p:cNvGrpSpPr/>
            <p:nvPr/>
          </p:nvGrpSpPr>
          <p:grpSpPr>
            <a:xfrm>
              <a:off x="5136360" y="1741056"/>
              <a:ext cx="1978018" cy="1150111"/>
              <a:chOff x="4289476" y="2347523"/>
              <a:chExt cx="1678983" cy="911723"/>
            </a:xfrm>
          </p:grpSpPr>
          <p:pic>
            <p:nvPicPr>
              <p:cNvPr id="6146" name="Picture 2" descr="Cxl Images – Browse 380 Stock Photos, Vectors, and Video | Adobe Stock">
                <a:extLst>
                  <a:ext uri="{FF2B5EF4-FFF2-40B4-BE49-F238E27FC236}">
                    <a16:creationId xmlns:a16="http://schemas.microsoft.com/office/drawing/2014/main" id="{AF84B232-7CFE-4818-6666-A39652CD22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51" t="30547" r="10476" b="28035"/>
              <a:stretch/>
            </p:blipFill>
            <p:spPr bwMode="auto">
              <a:xfrm>
                <a:off x="4289476" y="2347523"/>
                <a:ext cx="1678983" cy="91172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XL Consortium - YouTube">
                <a:extLst>
                  <a:ext uri="{FF2B5EF4-FFF2-40B4-BE49-F238E27FC236}">
                    <a16:creationId xmlns:a16="http://schemas.microsoft.com/office/drawing/2014/main" id="{7D7AECD4-135A-5E46-0E43-E8605F566B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6" t="29427" r="10000" b="40957"/>
              <a:stretch/>
            </p:blipFill>
            <p:spPr bwMode="auto">
              <a:xfrm>
                <a:off x="4787902" y="2669633"/>
                <a:ext cx="632810" cy="22633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0" name="Title 1">
            <a:extLst>
              <a:ext uri="{FF2B5EF4-FFF2-40B4-BE49-F238E27FC236}">
                <a16:creationId xmlns:a16="http://schemas.microsoft.com/office/drawing/2014/main" id="{0427DA5F-AA9C-8774-C322-B71420D3C837}"/>
              </a:ext>
            </a:extLst>
          </p:cNvPr>
          <p:cNvSpPr>
            <a:spLocks noGrp="1"/>
          </p:cNvSpPr>
          <p:nvPr>
            <p:ph type="ctrTitle"/>
          </p:nvPr>
        </p:nvSpPr>
        <p:spPr>
          <a:xfrm>
            <a:off x="503583" y="242278"/>
            <a:ext cx="11198087" cy="593232"/>
          </a:xfrm>
        </p:spPr>
        <p:txBody>
          <a:bodyPr/>
          <a:lstStyle/>
          <a:p>
            <a:r>
              <a:rPr lang="en-US" dirty="0"/>
              <a:t>CENT: A CXL-Enabled PIM System  </a:t>
            </a:r>
          </a:p>
        </p:txBody>
      </p:sp>
      <p:grpSp>
        <p:nvGrpSpPr>
          <p:cNvPr id="53" name="Group 52">
            <a:extLst>
              <a:ext uri="{FF2B5EF4-FFF2-40B4-BE49-F238E27FC236}">
                <a16:creationId xmlns:a16="http://schemas.microsoft.com/office/drawing/2014/main" id="{CB40FEB4-FDB8-D21F-B7BA-63CAA941E296}"/>
              </a:ext>
            </a:extLst>
          </p:cNvPr>
          <p:cNvGrpSpPr/>
          <p:nvPr/>
        </p:nvGrpSpPr>
        <p:grpSpPr>
          <a:xfrm>
            <a:off x="8797829" y="3539929"/>
            <a:ext cx="2204899" cy="2566015"/>
            <a:chOff x="9207116" y="4134900"/>
            <a:chExt cx="2204899" cy="2566015"/>
          </a:xfrm>
        </p:grpSpPr>
        <p:pic>
          <p:nvPicPr>
            <p:cNvPr id="6156" name="Picture 12" descr="Cost Icon Vector Art, Icons, and Graphics for Free Download">
              <a:extLst>
                <a:ext uri="{FF2B5EF4-FFF2-40B4-BE49-F238E27FC236}">
                  <a16:creationId xmlns:a16="http://schemas.microsoft.com/office/drawing/2014/main" id="{1EC5D8E0-6393-5EF3-DB39-3F806EC05D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9716" y="4134900"/>
              <a:ext cx="1498036" cy="130949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EEEDA0BF-F70B-4A5E-4FB8-1607228A17A0}"/>
                </a:ext>
              </a:extLst>
            </p:cNvPr>
            <p:cNvSpPr txBox="1"/>
            <p:nvPr/>
          </p:nvSpPr>
          <p:spPr>
            <a:xfrm>
              <a:off x="9207116" y="5562142"/>
              <a:ext cx="2204899" cy="1138773"/>
            </a:xfrm>
            <a:prstGeom prst="rect">
              <a:avLst/>
            </a:prstGeom>
            <a:noFill/>
          </p:spPr>
          <p:txBody>
            <a:bodyPr wrap="none" rtlCol="0">
              <a:spAutoFit/>
            </a:bodyPr>
            <a:lstStyle/>
            <a:p>
              <a:pPr algn="ctr"/>
              <a:r>
                <a:rPr lang="en-US" sz="4000" b="1" dirty="0">
                  <a:solidFill>
                    <a:srgbClr val="FF0000"/>
                  </a:solidFill>
                </a:rPr>
                <a:t>5.2x</a:t>
              </a:r>
            </a:p>
            <a:p>
              <a:pPr algn="ctr"/>
              <a:r>
                <a:rPr lang="en-US" sz="2800" b="1" dirty="0"/>
                <a:t>Tokens per $</a:t>
              </a:r>
              <a:endParaRPr lang="en-US" sz="2400" b="1" dirty="0"/>
            </a:p>
          </p:txBody>
        </p:sp>
      </p:grpSp>
      <p:grpSp>
        <p:nvGrpSpPr>
          <p:cNvPr id="51" name="Group 50">
            <a:extLst>
              <a:ext uri="{FF2B5EF4-FFF2-40B4-BE49-F238E27FC236}">
                <a16:creationId xmlns:a16="http://schemas.microsoft.com/office/drawing/2014/main" id="{16E26F11-A1C2-3AA5-FC22-B16B30EAB0E8}"/>
              </a:ext>
            </a:extLst>
          </p:cNvPr>
          <p:cNvGrpSpPr/>
          <p:nvPr/>
        </p:nvGrpSpPr>
        <p:grpSpPr>
          <a:xfrm>
            <a:off x="1061004" y="3743338"/>
            <a:ext cx="3357423" cy="2396633"/>
            <a:chOff x="1364357" y="4174902"/>
            <a:chExt cx="3357423" cy="2396633"/>
          </a:xfrm>
        </p:grpSpPr>
        <p:sp>
          <p:nvSpPr>
            <p:cNvPr id="43" name="TextBox 42">
              <a:extLst>
                <a:ext uri="{FF2B5EF4-FFF2-40B4-BE49-F238E27FC236}">
                  <a16:creationId xmlns:a16="http://schemas.microsoft.com/office/drawing/2014/main" id="{8FC70334-8133-A5D6-C868-AF164241D564}"/>
                </a:ext>
              </a:extLst>
            </p:cNvPr>
            <p:cNvSpPr txBox="1"/>
            <p:nvPr/>
          </p:nvSpPr>
          <p:spPr>
            <a:xfrm>
              <a:off x="1364357" y="5584805"/>
              <a:ext cx="2999694" cy="954107"/>
            </a:xfrm>
            <a:prstGeom prst="rect">
              <a:avLst/>
            </a:prstGeom>
            <a:noFill/>
          </p:spPr>
          <p:txBody>
            <a:bodyPr wrap="square" rtlCol="0">
              <a:spAutoFit/>
            </a:bodyPr>
            <a:lstStyle/>
            <a:p>
              <a:pPr algn="ctr"/>
              <a:r>
                <a:rPr lang="en-US" sz="2800" b="1" dirty="0"/>
                <a:t>2.4x </a:t>
              </a:r>
            </a:p>
            <a:p>
              <a:pPr algn="ctr"/>
              <a:r>
                <a:rPr lang="en-US" sz="2800" b="1" dirty="0"/>
                <a:t>Hardware Cost</a:t>
              </a:r>
            </a:p>
          </p:txBody>
        </p:sp>
        <p:pic>
          <p:nvPicPr>
            <p:cNvPr id="46" name="Picture 4" descr="Data Center Icon Images – Browse 184,392 Stock Photos, Vectors, and Video |  Adobe Stock">
              <a:extLst>
                <a:ext uri="{FF2B5EF4-FFF2-40B4-BE49-F238E27FC236}">
                  <a16:creationId xmlns:a16="http://schemas.microsoft.com/office/drawing/2014/main" id="{551BEECB-7DF0-E6E9-E005-EA5A465D58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052" t="21650" r="11948" b="21986"/>
            <a:stretch/>
          </p:blipFill>
          <p:spPr bwMode="auto">
            <a:xfrm>
              <a:off x="1968037" y="4174902"/>
              <a:ext cx="1756004" cy="1319679"/>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EE9E05CF-1AFC-BBD6-5A38-49ED29D55CCB}"/>
                </a:ext>
              </a:extLst>
            </p:cNvPr>
            <p:cNvCxnSpPr>
              <a:cxnSpLocks/>
            </p:cNvCxnSpPr>
            <p:nvPr/>
          </p:nvCxnSpPr>
          <p:spPr>
            <a:xfrm>
              <a:off x="4721780" y="5413635"/>
              <a:ext cx="0" cy="115790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Picture 8" descr="http://globalapk.com/uploads/posts/2014-06/1402985558_unnamed.png">
            <a:extLst>
              <a:ext uri="{FF2B5EF4-FFF2-40B4-BE49-F238E27FC236}">
                <a16:creationId xmlns:a16="http://schemas.microsoft.com/office/drawing/2014/main" id="{0BE709B5-FD08-B2DC-B03B-6AEA7A3685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3446" y="3695887"/>
            <a:ext cx="1150110" cy="115011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a:extLst>
              <a:ext uri="{FF2B5EF4-FFF2-40B4-BE49-F238E27FC236}">
                <a16:creationId xmlns:a16="http://schemas.microsoft.com/office/drawing/2014/main" id="{6C1CB437-76E3-D58E-642C-1684AF03A5F2}"/>
              </a:ext>
            </a:extLst>
          </p:cNvPr>
          <p:cNvGrpSpPr/>
          <p:nvPr/>
        </p:nvGrpSpPr>
        <p:grpSpPr>
          <a:xfrm>
            <a:off x="4890726" y="5022000"/>
            <a:ext cx="3079781" cy="1117971"/>
            <a:chOff x="4959005" y="5582991"/>
            <a:chExt cx="3079781" cy="1117971"/>
          </a:xfrm>
        </p:grpSpPr>
        <p:sp>
          <p:nvSpPr>
            <p:cNvPr id="8" name="TextBox 7">
              <a:extLst>
                <a:ext uri="{FF2B5EF4-FFF2-40B4-BE49-F238E27FC236}">
                  <a16:creationId xmlns:a16="http://schemas.microsoft.com/office/drawing/2014/main" id="{96DBAA01-D957-1435-01C3-0A001A837365}"/>
                </a:ext>
              </a:extLst>
            </p:cNvPr>
            <p:cNvSpPr txBox="1"/>
            <p:nvPr/>
          </p:nvSpPr>
          <p:spPr>
            <a:xfrm>
              <a:off x="4959005" y="5582991"/>
              <a:ext cx="2808696" cy="954107"/>
            </a:xfrm>
            <a:prstGeom prst="rect">
              <a:avLst/>
            </a:prstGeom>
            <a:noFill/>
          </p:spPr>
          <p:txBody>
            <a:bodyPr wrap="square" rtlCol="0">
              <a:spAutoFit/>
            </a:bodyPr>
            <a:lstStyle/>
            <a:p>
              <a:pPr algn="ctr"/>
              <a:r>
                <a:rPr lang="en-US" sz="2800" b="1" dirty="0"/>
                <a:t>2.3x </a:t>
              </a:r>
            </a:p>
            <a:p>
              <a:pPr algn="ctr"/>
              <a:r>
                <a:rPr lang="en-US" altLang="zh-CN" sz="2800" b="1" dirty="0"/>
                <a:t>Throughput</a:t>
              </a:r>
              <a:endParaRPr lang="en-US" sz="2800" b="1" dirty="0"/>
            </a:p>
          </p:txBody>
        </p:sp>
        <p:cxnSp>
          <p:nvCxnSpPr>
            <p:cNvPr id="9" name="Straight Arrow Connector 8">
              <a:extLst>
                <a:ext uri="{FF2B5EF4-FFF2-40B4-BE49-F238E27FC236}">
                  <a16:creationId xmlns:a16="http://schemas.microsoft.com/office/drawing/2014/main" id="{7A93FC11-1F09-E4FB-CB68-362D66246579}"/>
                </a:ext>
              </a:extLst>
            </p:cNvPr>
            <p:cNvCxnSpPr>
              <a:cxnSpLocks/>
            </p:cNvCxnSpPr>
            <p:nvPr/>
          </p:nvCxnSpPr>
          <p:spPr>
            <a:xfrm flipH="1" flipV="1">
              <a:off x="8028123" y="5582991"/>
              <a:ext cx="10663" cy="1117971"/>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81210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C463-FC0B-1C80-B8D5-D226224FC7D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F96E2C-725E-B9E7-6CDB-9CD43AA726AA}"/>
              </a:ext>
            </a:extLst>
          </p:cNvPr>
          <p:cNvSpPr txBox="1">
            <a:spLocks/>
          </p:cNvSpPr>
          <p:nvPr/>
        </p:nvSpPr>
        <p:spPr>
          <a:xfrm>
            <a:off x="651658" y="2183752"/>
            <a:ext cx="10888684" cy="1375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74C"/>
                </a:solidFill>
                <a:latin typeface="Calibri" panose="020F0502020204030204" pitchFamily="34" charset="0"/>
                <a:cs typeface="Calibri" panose="020F0502020204030204" pitchFamily="34" charset="0"/>
              </a:rPr>
              <a:t>PIM Is All You Need: A CXL-Enabled GPU-Free System for Large Language Model Inference</a:t>
            </a:r>
          </a:p>
        </p:txBody>
      </p:sp>
      <p:pic>
        <p:nvPicPr>
          <p:cNvPr id="7" name="Picture 6">
            <a:extLst>
              <a:ext uri="{FF2B5EF4-FFF2-40B4-BE49-F238E27FC236}">
                <a16:creationId xmlns:a16="http://schemas.microsoft.com/office/drawing/2014/main" id="{80FBF177-796F-010C-330B-5934364F12CA}"/>
              </a:ext>
            </a:extLst>
          </p:cNvPr>
          <p:cNvPicPr>
            <a:picLocks noChangeAspect="1"/>
          </p:cNvPicPr>
          <p:nvPr/>
        </p:nvPicPr>
        <p:blipFill>
          <a:blip r:embed="rId3"/>
          <a:stretch>
            <a:fillRect/>
          </a:stretch>
        </p:blipFill>
        <p:spPr>
          <a:xfrm>
            <a:off x="632156" y="396633"/>
            <a:ext cx="1307908" cy="1375501"/>
          </a:xfrm>
          <a:prstGeom prst="rect">
            <a:avLst/>
          </a:prstGeom>
        </p:spPr>
      </p:pic>
      <p:pic>
        <p:nvPicPr>
          <p:cNvPr id="8" name="Picture 2">
            <a:extLst>
              <a:ext uri="{FF2B5EF4-FFF2-40B4-BE49-F238E27FC236}">
                <a16:creationId xmlns:a16="http://schemas.microsoft.com/office/drawing/2014/main" id="{7D5CE448-86AB-DABB-C2C9-1DC8EF9D4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360" y="1208288"/>
            <a:ext cx="1907426" cy="748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75836DB-919C-0AE8-2ABD-EAD78AFDF4A0}"/>
              </a:ext>
            </a:extLst>
          </p:cNvPr>
          <p:cNvPicPr>
            <a:picLocks noChangeAspect="1"/>
          </p:cNvPicPr>
          <p:nvPr/>
        </p:nvPicPr>
        <p:blipFill>
          <a:blip r:embed="rId5"/>
          <a:stretch>
            <a:fillRect/>
          </a:stretch>
        </p:blipFill>
        <p:spPr>
          <a:xfrm>
            <a:off x="2449463" y="400918"/>
            <a:ext cx="1198410" cy="793947"/>
          </a:xfrm>
          <a:prstGeom prst="rect">
            <a:avLst/>
          </a:prstGeom>
        </p:spPr>
      </p:pic>
      <p:pic>
        <p:nvPicPr>
          <p:cNvPr id="10" name="Picture 9">
            <a:extLst>
              <a:ext uri="{FF2B5EF4-FFF2-40B4-BE49-F238E27FC236}">
                <a16:creationId xmlns:a16="http://schemas.microsoft.com/office/drawing/2014/main" id="{7F8EE7A9-A146-8288-9A18-474B6BD5C0B5}"/>
              </a:ext>
            </a:extLst>
          </p:cNvPr>
          <p:cNvPicPr>
            <a:picLocks noChangeAspect="1"/>
          </p:cNvPicPr>
          <p:nvPr/>
        </p:nvPicPr>
        <p:blipFill>
          <a:blip r:embed="rId6"/>
          <a:stretch>
            <a:fillRect/>
          </a:stretch>
        </p:blipFill>
        <p:spPr>
          <a:xfrm>
            <a:off x="8290246" y="537705"/>
            <a:ext cx="3269598" cy="1089866"/>
          </a:xfrm>
          <a:prstGeom prst="rect">
            <a:avLst/>
          </a:prstGeom>
        </p:spPr>
      </p:pic>
      <p:sp>
        <p:nvSpPr>
          <p:cNvPr id="11" name="Slide Number Placeholder 10">
            <a:extLst>
              <a:ext uri="{FF2B5EF4-FFF2-40B4-BE49-F238E27FC236}">
                <a16:creationId xmlns:a16="http://schemas.microsoft.com/office/drawing/2014/main" id="{449FDB5A-4485-1DAF-F1F1-DDFC6763C883}"/>
              </a:ext>
            </a:extLst>
          </p:cNvPr>
          <p:cNvSpPr>
            <a:spLocks noGrp="1"/>
          </p:cNvSpPr>
          <p:nvPr>
            <p:ph type="sldNum" sz="quarter" idx="12"/>
          </p:nvPr>
        </p:nvSpPr>
        <p:spPr/>
        <p:txBody>
          <a:bodyPr/>
          <a:lstStyle/>
          <a:p>
            <a:fld id="{3952D4CC-587A-3641-AB30-393082F8BA24}" type="slidenum">
              <a:rPr lang="en-US" smtClean="0"/>
              <a:t>29</a:t>
            </a:fld>
            <a:endParaRPr lang="en-US"/>
          </a:p>
        </p:txBody>
      </p:sp>
      <p:pic>
        <p:nvPicPr>
          <p:cNvPr id="2" name="Picture 1">
            <a:extLst>
              <a:ext uri="{FF2B5EF4-FFF2-40B4-BE49-F238E27FC236}">
                <a16:creationId xmlns:a16="http://schemas.microsoft.com/office/drawing/2014/main" id="{93AB98F3-8921-69D5-8B4A-EE945F6B5344}"/>
              </a:ext>
            </a:extLst>
          </p:cNvPr>
          <p:cNvPicPr>
            <a:picLocks noChangeAspect="1"/>
          </p:cNvPicPr>
          <p:nvPr/>
        </p:nvPicPr>
        <p:blipFill>
          <a:blip r:embed="rId7"/>
          <a:stretch>
            <a:fillRect/>
          </a:stretch>
        </p:blipFill>
        <p:spPr>
          <a:xfrm>
            <a:off x="6988298" y="3856946"/>
            <a:ext cx="2057400" cy="2052231"/>
          </a:xfrm>
          <a:prstGeom prst="rect">
            <a:avLst/>
          </a:prstGeom>
        </p:spPr>
      </p:pic>
      <p:sp>
        <p:nvSpPr>
          <p:cNvPr id="3" name="TextBox 2">
            <a:extLst>
              <a:ext uri="{FF2B5EF4-FFF2-40B4-BE49-F238E27FC236}">
                <a16:creationId xmlns:a16="http://schemas.microsoft.com/office/drawing/2014/main" id="{0007BE43-A0D4-4A74-7287-480782AE5BAE}"/>
              </a:ext>
            </a:extLst>
          </p:cNvPr>
          <p:cNvSpPr txBox="1"/>
          <p:nvPr/>
        </p:nvSpPr>
        <p:spPr>
          <a:xfrm>
            <a:off x="6925181" y="5963815"/>
            <a:ext cx="2168222"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CENT Artifact</a:t>
            </a:r>
          </a:p>
        </p:txBody>
      </p:sp>
      <p:pic>
        <p:nvPicPr>
          <p:cNvPr id="12" name="Picture 11">
            <a:extLst>
              <a:ext uri="{FF2B5EF4-FFF2-40B4-BE49-F238E27FC236}">
                <a16:creationId xmlns:a16="http://schemas.microsoft.com/office/drawing/2014/main" id="{54FF4163-91B4-8852-6072-1124B5EE9042}"/>
              </a:ext>
            </a:extLst>
          </p:cNvPr>
          <p:cNvPicPr>
            <a:picLocks noChangeAspect="1"/>
          </p:cNvPicPr>
          <p:nvPr/>
        </p:nvPicPr>
        <p:blipFill>
          <a:blip r:embed="rId8"/>
          <a:stretch>
            <a:fillRect/>
          </a:stretch>
        </p:blipFill>
        <p:spPr>
          <a:xfrm>
            <a:off x="3058182" y="3856946"/>
            <a:ext cx="2099208" cy="2106869"/>
          </a:xfrm>
          <a:prstGeom prst="rect">
            <a:avLst/>
          </a:prstGeom>
        </p:spPr>
      </p:pic>
      <p:sp>
        <p:nvSpPr>
          <p:cNvPr id="13" name="TextBox 12">
            <a:extLst>
              <a:ext uri="{FF2B5EF4-FFF2-40B4-BE49-F238E27FC236}">
                <a16:creationId xmlns:a16="http://schemas.microsoft.com/office/drawing/2014/main" id="{E1F6293F-64FB-EC15-2894-B8912DC03B1F}"/>
              </a:ext>
            </a:extLst>
          </p:cNvPr>
          <p:cNvSpPr txBox="1"/>
          <p:nvPr/>
        </p:nvSpPr>
        <p:spPr>
          <a:xfrm>
            <a:off x="3167304" y="5982192"/>
            <a:ext cx="1910523"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CENT Paper</a:t>
            </a:r>
          </a:p>
        </p:txBody>
      </p:sp>
    </p:spTree>
    <p:extLst>
      <p:ext uri="{BB962C8B-B14F-4D97-AF65-F5344CB8AC3E}">
        <p14:creationId xmlns:p14="http://schemas.microsoft.com/office/powerpoint/2010/main" val="65039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E62D4E5-CC4F-5828-4278-FDCD31AA586B}"/>
              </a:ext>
            </a:extLst>
          </p:cNvPr>
          <p:cNvGraphicFramePr>
            <a:graphicFrameLocks/>
          </p:cNvGraphicFramePr>
          <p:nvPr>
            <p:extLst>
              <p:ext uri="{D42A27DB-BD31-4B8C-83A1-F6EECF244321}">
                <p14:modId xmlns:p14="http://schemas.microsoft.com/office/powerpoint/2010/main" val="597775354"/>
              </p:ext>
            </p:extLst>
          </p:nvPr>
        </p:nvGraphicFramePr>
        <p:xfrm>
          <a:off x="2076445" y="1274981"/>
          <a:ext cx="7060737" cy="451628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67ED0362-E8D7-C3E1-81A1-AA706E1A8243}"/>
              </a:ext>
            </a:extLst>
          </p:cNvPr>
          <p:cNvSpPr>
            <a:spLocks noGrp="1"/>
          </p:cNvSpPr>
          <p:nvPr>
            <p:ph type="ctrTitle"/>
          </p:nvPr>
        </p:nvSpPr>
        <p:spPr/>
        <p:txBody>
          <a:bodyPr/>
          <a:lstStyle/>
          <a:p>
            <a:r>
              <a:rPr lang="en-US" sz="3200" dirty="0">
                <a:latin typeface="Calibri" panose="020F0502020204030204" pitchFamily="34" charset="0"/>
                <a:cs typeface="Calibri" panose="020F0502020204030204" pitchFamily="34" charset="0"/>
              </a:rPr>
              <a:t>LLM Inference Cost Is Increasing</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A78A8F6-1E79-7B88-276D-E18430D6E358}"/>
              </a:ext>
            </a:extLst>
          </p:cNvPr>
          <p:cNvSpPr>
            <a:spLocks noGrp="1"/>
          </p:cNvSpPr>
          <p:nvPr>
            <p:ph type="sldNum" sz="quarter" idx="12"/>
          </p:nvPr>
        </p:nvSpPr>
        <p:spPr/>
        <p:txBody>
          <a:bodyPr/>
          <a:lstStyle/>
          <a:p>
            <a:fld id="{3952D4CC-587A-3641-AB30-393082F8BA24}" type="slidenum">
              <a:rPr lang="en-US" smtClean="0"/>
              <a:pPr/>
              <a:t>3</a:t>
            </a:fld>
            <a:endParaRPr lang="en-US"/>
          </a:p>
        </p:txBody>
      </p:sp>
      <p:grpSp>
        <p:nvGrpSpPr>
          <p:cNvPr id="9" name="Group 8">
            <a:extLst>
              <a:ext uri="{FF2B5EF4-FFF2-40B4-BE49-F238E27FC236}">
                <a16:creationId xmlns:a16="http://schemas.microsoft.com/office/drawing/2014/main" id="{2D36B6A5-6045-AEE2-73F3-B3CF21D0C3DC}"/>
              </a:ext>
            </a:extLst>
          </p:cNvPr>
          <p:cNvGrpSpPr/>
          <p:nvPr/>
        </p:nvGrpSpPr>
        <p:grpSpPr>
          <a:xfrm>
            <a:off x="9161621" y="2455997"/>
            <a:ext cx="1474588" cy="3335270"/>
            <a:chOff x="8292401" y="1073424"/>
            <a:chExt cx="1474588" cy="3335270"/>
          </a:xfrm>
        </p:grpSpPr>
        <p:sp>
          <p:nvSpPr>
            <p:cNvPr id="7" name="TextBox 6">
              <a:extLst>
                <a:ext uri="{FF2B5EF4-FFF2-40B4-BE49-F238E27FC236}">
                  <a16:creationId xmlns:a16="http://schemas.microsoft.com/office/drawing/2014/main" id="{EA342DD3-894D-5AFB-8F93-79B560481F9D}"/>
                </a:ext>
              </a:extLst>
            </p:cNvPr>
            <p:cNvSpPr txBox="1"/>
            <p:nvPr/>
          </p:nvSpPr>
          <p:spPr>
            <a:xfrm>
              <a:off x="8612906" y="3947029"/>
              <a:ext cx="942887" cy="461665"/>
            </a:xfrm>
            <a:prstGeom prst="rect">
              <a:avLst/>
            </a:prstGeom>
            <a:noFill/>
          </p:spPr>
          <p:txBody>
            <a:bodyPr wrap="none" rtlCol="0">
              <a:spAutoFit/>
            </a:bodyPr>
            <a:lstStyle/>
            <a:p>
              <a:r>
                <a:rPr lang="en-US" sz="2400" dirty="0"/>
                <a:t>Video</a:t>
              </a:r>
            </a:p>
          </p:txBody>
        </p:sp>
        <p:pic>
          <p:nvPicPr>
            <p:cNvPr id="7172" name="Picture 4" descr="Man Red Question Mark On White Stock Illustration 189924467 | Shutterstock">
              <a:extLst>
                <a:ext uri="{FF2B5EF4-FFF2-40B4-BE49-F238E27FC236}">
                  <a16:creationId xmlns:a16="http://schemas.microsoft.com/office/drawing/2014/main" id="{C9F945CE-2BF5-2FDB-1AC0-FD6197E496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72" t="7488" r="17841" b="12845"/>
            <a:stretch/>
          </p:blipFill>
          <p:spPr bwMode="auto">
            <a:xfrm>
              <a:off x="8292401" y="1073424"/>
              <a:ext cx="1474588" cy="184725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1DB73B03-A685-7CE0-DA29-E7CB70E6B3BD}"/>
              </a:ext>
            </a:extLst>
          </p:cNvPr>
          <p:cNvSpPr txBox="1"/>
          <p:nvPr/>
        </p:nvSpPr>
        <p:spPr>
          <a:xfrm rot="16200000">
            <a:off x="-307405" y="3019477"/>
            <a:ext cx="4368804"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1M Output Token  Cost ($)</a:t>
            </a:r>
            <a:endParaRPr lang="en-US" sz="2800" dirty="0"/>
          </a:p>
        </p:txBody>
      </p:sp>
      <p:sp>
        <p:nvSpPr>
          <p:cNvPr id="16" name="Right Arrow 15">
            <a:extLst>
              <a:ext uri="{FF2B5EF4-FFF2-40B4-BE49-F238E27FC236}">
                <a16:creationId xmlns:a16="http://schemas.microsoft.com/office/drawing/2014/main" id="{384BCA58-7E4F-61E1-55DC-47034811DACD}"/>
              </a:ext>
            </a:extLst>
          </p:cNvPr>
          <p:cNvSpPr/>
          <p:nvPr/>
        </p:nvSpPr>
        <p:spPr>
          <a:xfrm rot="20608354">
            <a:off x="4034893" y="1798472"/>
            <a:ext cx="6441903" cy="357419"/>
          </a:xfrm>
          <a:prstGeom prst="rightArrow">
            <a:avLst>
              <a:gd name="adj1" fmla="val 50000"/>
              <a:gd name="adj2" fmla="val 14606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284F4B61-224F-CEDB-6D50-2A04C5EE70F7}"/>
              </a:ext>
            </a:extLst>
          </p:cNvPr>
          <p:cNvSpPr txBox="1"/>
          <p:nvPr/>
        </p:nvSpPr>
        <p:spPr>
          <a:xfrm>
            <a:off x="0" y="6519446"/>
            <a:ext cx="9150015"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[1] https://</a:t>
            </a:r>
            <a:r>
              <a:rPr lang="en-US" sz="1600" dirty="0" err="1">
                <a:latin typeface="Calibri" panose="020F0502020204030204" pitchFamily="34" charset="0"/>
                <a:cs typeface="Calibri" panose="020F0502020204030204" pitchFamily="34" charset="0"/>
              </a:rPr>
              <a:t>openai.com</a:t>
            </a:r>
            <a:r>
              <a:rPr lang="en-US" sz="1600" dirty="0">
                <a:latin typeface="Calibri" panose="020F0502020204030204" pitchFamily="34" charset="0"/>
                <a:cs typeface="Calibri" panose="020F0502020204030204" pitchFamily="34" charset="0"/>
              </a:rPr>
              <a:t>/</a:t>
            </a:r>
            <a:r>
              <a:rPr lang="en-US" sz="1600" dirty="0" err="1">
                <a:latin typeface="Calibri" panose="020F0502020204030204" pitchFamily="34" charset="0"/>
                <a:cs typeface="Calibri" panose="020F0502020204030204" pitchFamily="34" charset="0"/>
              </a:rPr>
              <a:t>api</a:t>
            </a:r>
            <a:r>
              <a:rPr lang="en-US" sz="1600" dirty="0">
                <a:latin typeface="Calibri" panose="020F0502020204030204" pitchFamily="34" charset="0"/>
                <a:cs typeface="Calibri" panose="020F0502020204030204" pitchFamily="34" charset="0"/>
              </a:rPr>
              <a:t>/pricing/</a:t>
            </a:r>
          </a:p>
        </p:txBody>
      </p:sp>
    </p:spTree>
    <p:custDataLst>
      <p:tags r:id="rId1"/>
    </p:custDataLst>
    <p:extLst>
      <p:ext uri="{BB962C8B-B14F-4D97-AF65-F5344CB8AC3E}">
        <p14:creationId xmlns:p14="http://schemas.microsoft.com/office/powerpoint/2010/main" val="669804224"/>
      </p:ext>
    </p:extLst>
  </p:cSld>
  <p:clrMapOvr>
    <a:masterClrMapping/>
  </p:clrMapOvr>
  <mc:AlternateContent xmlns:mc="http://schemas.openxmlformats.org/markup-compatibility/2006" xmlns:p14="http://schemas.microsoft.com/office/powerpoint/2010/main">
    <mc:Choice Requires="p14">
      <p:transition spd="slow" p14:dur="2000" advTm="23945"/>
    </mc:Choice>
    <mc:Fallback xmlns="">
      <p:transition spd="slow" advTm="239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B06AEED-AC9F-90F6-3A6B-7F3A15CD67F0}"/>
            </a:ext>
          </a:extLst>
        </p:cNvPr>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E5D124B-0D09-CB0F-F5EA-119948D8701A}"/>
              </a:ext>
            </a:extLst>
          </p:cNvPr>
          <p:cNvGraphicFramePr>
            <a:graphicFrameLocks/>
          </p:cNvGraphicFramePr>
          <p:nvPr/>
        </p:nvGraphicFramePr>
        <p:xfrm>
          <a:off x="2600256" y="1186388"/>
          <a:ext cx="6636060" cy="35981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C91ACB5-A81B-23D7-7CEF-DE2B58B0F548}"/>
              </a:ext>
            </a:extLst>
          </p:cNvPr>
          <p:cNvGraphicFramePr>
            <a:graphicFrameLocks/>
          </p:cNvGraphicFramePr>
          <p:nvPr/>
        </p:nvGraphicFramePr>
        <p:xfrm>
          <a:off x="2259870" y="1245371"/>
          <a:ext cx="7858987" cy="322933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91827A93-FAF6-E229-8E44-8ACC798AEC71}"/>
              </a:ext>
            </a:extLst>
          </p:cNvPr>
          <p:cNvSpPr>
            <a:spLocks noGrp="1"/>
          </p:cNvSpPr>
          <p:nvPr>
            <p:ph type="ctrTitle"/>
          </p:nvPr>
        </p:nvSpPr>
        <p:spPr/>
        <p:txBody>
          <a:bodyPr/>
          <a:lstStyle/>
          <a:p>
            <a:r>
              <a:rPr lang="en-US" dirty="0"/>
              <a:t>GPU Memory Capacity Limits LLM Inference Batch Size</a:t>
            </a:r>
          </a:p>
        </p:txBody>
      </p:sp>
      <p:sp>
        <p:nvSpPr>
          <p:cNvPr id="4" name="Slide Number Placeholder 3">
            <a:extLst>
              <a:ext uri="{FF2B5EF4-FFF2-40B4-BE49-F238E27FC236}">
                <a16:creationId xmlns:a16="http://schemas.microsoft.com/office/drawing/2014/main" id="{353A609B-1B9A-E9BC-C242-7C4F95272EA1}"/>
              </a:ext>
            </a:extLst>
          </p:cNvPr>
          <p:cNvSpPr>
            <a:spLocks noGrp="1"/>
          </p:cNvSpPr>
          <p:nvPr>
            <p:ph type="sldNum" sz="quarter" idx="12"/>
          </p:nvPr>
        </p:nvSpPr>
        <p:spPr/>
        <p:txBody>
          <a:bodyPr/>
          <a:lstStyle/>
          <a:p>
            <a:fld id="{3952D4CC-587A-3641-AB30-393082F8BA24}" type="slidenum">
              <a:rPr lang="en-US" smtClean="0"/>
              <a:pPr/>
              <a:t>30</a:t>
            </a:fld>
            <a:endParaRPr lang="en-US"/>
          </a:p>
        </p:txBody>
      </p:sp>
      <p:pic>
        <p:nvPicPr>
          <p:cNvPr id="6" name="Picture 5">
            <a:extLst>
              <a:ext uri="{FF2B5EF4-FFF2-40B4-BE49-F238E27FC236}">
                <a16:creationId xmlns:a16="http://schemas.microsoft.com/office/drawing/2014/main" id="{DAB8F7E6-50CE-50E1-F8DF-2C964F93AD75}"/>
              </a:ext>
            </a:extLst>
          </p:cNvPr>
          <p:cNvPicPr>
            <a:picLocks noChangeAspect="1"/>
          </p:cNvPicPr>
          <p:nvPr/>
        </p:nvPicPr>
        <p:blipFill>
          <a:blip r:embed="rId5"/>
          <a:srcRect l="89683" t="9660" r="-821" b="7680"/>
          <a:stretch/>
        </p:blipFill>
        <p:spPr>
          <a:xfrm>
            <a:off x="9182526" y="1648575"/>
            <a:ext cx="865630" cy="2901696"/>
          </a:xfrm>
          <a:prstGeom prst="rect">
            <a:avLst/>
          </a:prstGeom>
        </p:spPr>
      </p:pic>
      <p:sp>
        <p:nvSpPr>
          <p:cNvPr id="8" name="TextBox 9">
            <a:extLst>
              <a:ext uri="{FF2B5EF4-FFF2-40B4-BE49-F238E27FC236}">
                <a16:creationId xmlns:a16="http://schemas.microsoft.com/office/drawing/2014/main" id="{222A2C28-E64E-E307-813B-2300CEFA3FE2}"/>
              </a:ext>
            </a:extLst>
          </p:cNvPr>
          <p:cNvSpPr txBox="1"/>
          <p:nvPr/>
        </p:nvSpPr>
        <p:spPr>
          <a:xfrm>
            <a:off x="6002340" y="1792722"/>
            <a:ext cx="1476048"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900" dirty="0">
                <a:latin typeface="Times New Roman" panose="02020603050405020304" pitchFamily="18" charset="0"/>
                <a:cs typeface="Times New Roman" panose="02020603050405020304" pitchFamily="18" charset="0"/>
              </a:rPr>
              <a:t>320GB Memory </a:t>
            </a:r>
          </a:p>
        </p:txBody>
      </p:sp>
      <p:cxnSp>
        <p:nvCxnSpPr>
          <p:cNvPr id="9" name="Straight Connector 8">
            <a:extLst>
              <a:ext uri="{FF2B5EF4-FFF2-40B4-BE49-F238E27FC236}">
                <a16:creationId xmlns:a16="http://schemas.microsoft.com/office/drawing/2014/main" id="{9CC60531-0CEF-BC46-DAA7-F7E0843666B6}"/>
              </a:ext>
            </a:extLst>
          </p:cNvPr>
          <p:cNvCxnSpPr>
            <a:cxnSpLocks/>
          </p:cNvCxnSpPr>
          <p:nvPr/>
        </p:nvCxnSpPr>
        <p:spPr>
          <a:xfrm>
            <a:off x="3280580" y="2846799"/>
            <a:ext cx="5771745"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2B8D1359-D7C7-CFF5-7E5E-3259384BEF2E}"/>
              </a:ext>
            </a:extLst>
          </p:cNvPr>
          <p:cNvSpPr txBox="1"/>
          <p:nvPr/>
        </p:nvSpPr>
        <p:spPr>
          <a:xfrm>
            <a:off x="4588536" y="1801790"/>
            <a:ext cx="1404839"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900" dirty="0">
                <a:latin typeface="Times New Roman" panose="02020603050405020304" pitchFamily="18" charset="0"/>
                <a:cs typeface="Times New Roman" panose="02020603050405020304" pitchFamily="18" charset="0"/>
              </a:rPr>
              <a:t>4x A100 80GB</a:t>
            </a:r>
          </a:p>
        </p:txBody>
      </p:sp>
      <p:cxnSp>
        <p:nvCxnSpPr>
          <p:cNvPr id="11" name="Straight Arrow Connector 10">
            <a:extLst>
              <a:ext uri="{FF2B5EF4-FFF2-40B4-BE49-F238E27FC236}">
                <a16:creationId xmlns:a16="http://schemas.microsoft.com/office/drawing/2014/main" id="{9F72B17B-DE76-E5FB-4445-9BE0E052F657}"/>
              </a:ext>
            </a:extLst>
          </p:cNvPr>
          <p:cNvCxnSpPr>
            <a:cxnSpLocks/>
          </p:cNvCxnSpPr>
          <p:nvPr/>
        </p:nvCxnSpPr>
        <p:spPr>
          <a:xfrm flipV="1">
            <a:off x="5303926" y="2460405"/>
            <a:ext cx="0" cy="3759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CB527EED-0E03-7828-8D9E-DEFD3B170277}"/>
              </a:ext>
            </a:extLst>
          </p:cNvPr>
          <p:cNvSpPr/>
          <p:nvPr/>
        </p:nvSpPr>
        <p:spPr>
          <a:xfrm>
            <a:off x="1985633" y="1510145"/>
            <a:ext cx="1121664" cy="28895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6FBECC81-59E6-2061-28B7-DAE8EFC30332}"/>
              </a:ext>
            </a:extLst>
          </p:cNvPr>
          <p:cNvCxnSpPr>
            <a:cxnSpLocks/>
          </p:cNvCxnSpPr>
          <p:nvPr/>
        </p:nvCxnSpPr>
        <p:spPr>
          <a:xfrm flipV="1">
            <a:off x="6729886" y="2460405"/>
            <a:ext cx="0" cy="3848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7" name="Group 56">
            <a:extLst>
              <a:ext uri="{FF2B5EF4-FFF2-40B4-BE49-F238E27FC236}">
                <a16:creationId xmlns:a16="http://schemas.microsoft.com/office/drawing/2014/main" id="{0DC69F2A-0865-4257-B81D-D50CC3A304CD}"/>
              </a:ext>
            </a:extLst>
          </p:cNvPr>
          <p:cNvGrpSpPr/>
          <p:nvPr/>
        </p:nvGrpSpPr>
        <p:grpSpPr>
          <a:xfrm>
            <a:off x="4688623" y="1819720"/>
            <a:ext cx="2905118" cy="2398028"/>
            <a:chOff x="4688623" y="1819720"/>
            <a:chExt cx="2905118" cy="2398028"/>
          </a:xfrm>
        </p:grpSpPr>
        <p:cxnSp>
          <p:nvCxnSpPr>
            <p:cNvPr id="23" name="Straight Connector 22">
              <a:extLst>
                <a:ext uri="{FF2B5EF4-FFF2-40B4-BE49-F238E27FC236}">
                  <a16:creationId xmlns:a16="http://schemas.microsoft.com/office/drawing/2014/main" id="{57A2822D-146F-CC74-057B-9D458514850E}"/>
                </a:ext>
              </a:extLst>
            </p:cNvPr>
            <p:cNvCxnSpPr>
              <a:cxnSpLocks/>
            </p:cNvCxnSpPr>
            <p:nvPr/>
          </p:nvCxnSpPr>
          <p:spPr>
            <a:xfrm flipV="1">
              <a:off x="4688623" y="1831669"/>
              <a:ext cx="0" cy="2386079"/>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7776FF6-98FC-B739-454B-308586BFE019}"/>
                </a:ext>
              </a:extLst>
            </p:cNvPr>
            <p:cNvCxnSpPr>
              <a:cxnSpLocks/>
            </p:cNvCxnSpPr>
            <p:nvPr/>
          </p:nvCxnSpPr>
          <p:spPr>
            <a:xfrm flipV="1">
              <a:off x="6162421" y="1819720"/>
              <a:ext cx="0" cy="2364656"/>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42186BA-2566-CAF1-B37B-7CFA6B4CCD8E}"/>
                </a:ext>
              </a:extLst>
            </p:cNvPr>
            <p:cNvCxnSpPr>
              <a:cxnSpLocks/>
            </p:cNvCxnSpPr>
            <p:nvPr/>
          </p:nvCxnSpPr>
          <p:spPr>
            <a:xfrm flipV="1">
              <a:off x="7593741" y="1831667"/>
              <a:ext cx="0" cy="2352709"/>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65E7833D-16A1-75A1-ECF4-39FB159D2DE6}"/>
              </a:ext>
            </a:extLst>
          </p:cNvPr>
          <p:cNvGrpSpPr/>
          <p:nvPr/>
        </p:nvGrpSpPr>
        <p:grpSpPr>
          <a:xfrm>
            <a:off x="3981928" y="3571172"/>
            <a:ext cx="4672768" cy="537028"/>
            <a:chOff x="3995783" y="3585027"/>
            <a:chExt cx="4672768" cy="537028"/>
          </a:xfrm>
        </p:grpSpPr>
        <p:sp>
          <p:nvSpPr>
            <p:cNvPr id="37" name="Rectangle 36">
              <a:extLst>
                <a:ext uri="{FF2B5EF4-FFF2-40B4-BE49-F238E27FC236}">
                  <a16:creationId xmlns:a16="http://schemas.microsoft.com/office/drawing/2014/main" id="{BAE81118-19C9-F0BD-D2A7-8270F37DEBFB}"/>
                </a:ext>
              </a:extLst>
            </p:cNvPr>
            <p:cNvSpPr/>
            <p:nvPr/>
          </p:nvSpPr>
          <p:spPr>
            <a:xfrm>
              <a:off x="3995783" y="3585027"/>
              <a:ext cx="348343" cy="5370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5B0D3B8-105D-A12C-09E5-336C62B973DE}"/>
                </a:ext>
              </a:extLst>
            </p:cNvPr>
            <p:cNvSpPr/>
            <p:nvPr/>
          </p:nvSpPr>
          <p:spPr>
            <a:xfrm>
              <a:off x="5416938" y="3585027"/>
              <a:ext cx="348343" cy="5370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52F8365-69A7-BA60-1909-7F351630D9B3}"/>
                </a:ext>
              </a:extLst>
            </p:cNvPr>
            <p:cNvSpPr/>
            <p:nvPr/>
          </p:nvSpPr>
          <p:spPr>
            <a:xfrm>
              <a:off x="6868573" y="3585027"/>
              <a:ext cx="348343" cy="5370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26CBC1F-AC13-0AF5-DAD1-64B38ACCC404}"/>
                </a:ext>
              </a:extLst>
            </p:cNvPr>
            <p:cNvSpPr/>
            <p:nvPr/>
          </p:nvSpPr>
          <p:spPr>
            <a:xfrm>
              <a:off x="8320208" y="3585027"/>
              <a:ext cx="348343" cy="5370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CF82C120-02E7-F418-5E32-5645D882C7CB}"/>
              </a:ext>
            </a:extLst>
          </p:cNvPr>
          <p:cNvPicPr>
            <a:picLocks noChangeAspect="1"/>
          </p:cNvPicPr>
          <p:nvPr/>
        </p:nvPicPr>
        <p:blipFill>
          <a:blip r:embed="rId5"/>
          <a:srcRect t="11512" r="88161" b="12012"/>
          <a:stretch/>
        </p:blipFill>
        <p:spPr>
          <a:xfrm>
            <a:off x="2209800" y="1715098"/>
            <a:ext cx="920151" cy="2684552"/>
          </a:xfrm>
          <a:prstGeom prst="rect">
            <a:avLst/>
          </a:prstGeom>
        </p:spPr>
      </p:pic>
      <p:pic>
        <p:nvPicPr>
          <p:cNvPr id="14" name="Picture 13">
            <a:extLst>
              <a:ext uri="{FF2B5EF4-FFF2-40B4-BE49-F238E27FC236}">
                <a16:creationId xmlns:a16="http://schemas.microsoft.com/office/drawing/2014/main" id="{2F280244-623D-2A6A-A8E0-4EF1A3741C52}"/>
              </a:ext>
            </a:extLst>
          </p:cNvPr>
          <p:cNvPicPr>
            <a:picLocks noChangeAspect="1"/>
          </p:cNvPicPr>
          <p:nvPr/>
        </p:nvPicPr>
        <p:blipFill>
          <a:blip r:embed="rId6"/>
          <a:stretch>
            <a:fillRect/>
          </a:stretch>
        </p:blipFill>
        <p:spPr>
          <a:xfrm>
            <a:off x="2337530" y="1154770"/>
            <a:ext cx="7594600" cy="431800"/>
          </a:xfrm>
          <a:prstGeom prst="rect">
            <a:avLst/>
          </a:prstGeom>
        </p:spPr>
      </p:pic>
      <p:grpSp>
        <p:nvGrpSpPr>
          <p:cNvPr id="7" name="Group 6">
            <a:extLst>
              <a:ext uri="{FF2B5EF4-FFF2-40B4-BE49-F238E27FC236}">
                <a16:creationId xmlns:a16="http://schemas.microsoft.com/office/drawing/2014/main" id="{ECD81BC3-DC13-B5A7-F589-38ACC223CB3E}"/>
              </a:ext>
            </a:extLst>
          </p:cNvPr>
          <p:cNvGrpSpPr/>
          <p:nvPr/>
        </p:nvGrpSpPr>
        <p:grpSpPr>
          <a:xfrm>
            <a:off x="2272171" y="4969569"/>
            <a:ext cx="2046514" cy="1240789"/>
            <a:chOff x="792597" y="4924884"/>
            <a:chExt cx="2046514" cy="1240789"/>
          </a:xfrm>
        </p:grpSpPr>
        <p:sp>
          <p:nvSpPr>
            <p:cNvPr id="12" name="TextBox 11">
              <a:extLst>
                <a:ext uri="{FF2B5EF4-FFF2-40B4-BE49-F238E27FC236}">
                  <a16:creationId xmlns:a16="http://schemas.microsoft.com/office/drawing/2014/main" id="{162D50E2-4CF8-2538-E68F-59BB97B1DC62}"/>
                </a:ext>
              </a:extLst>
            </p:cNvPr>
            <p:cNvSpPr txBox="1"/>
            <p:nvPr/>
          </p:nvSpPr>
          <p:spPr>
            <a:xfrm>
              <a:off x="792597" y="5068226"/>
              <a:ext cx="2046514"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Context</a:t>
              </a:r>
            </a:p>
            <a:p>
              <a:pPr algn="ctr"/>
              <a:r>
                <a:rPr lang="en-US" sz="2800" b="1" dirty="0">
                  <a:latin typeface="Calibri" panose="020F0502020204030204" pitchFamily="34" charset="0"/>
                  <a:cs typeface="Calibri" panose="020F0502020204030204" pitchFamily="34" charset="0"/>
                </a:rPr>
                <a:t>Length</a:t>
              </a:r>
            </a:p>
          </p:txBody>
        </p:sp>
        <p:cxnSp>
          <p:nvCxnSpPr>
            <p:cNvPr id="16" name="Straight Arrow Connector 15">
              <a:extLst>
                <a:ext uri="{FF2B5EF4-FFF2-40B4-BE49-F238E27FC236}">
                  <a16:creationId xmlns:a16="http://schemas.microsoft.com/office/drawing/2014/main" id="{D23C7F4D-F7E8-8EBA-1947-75400187EF08}"/>
                </a:ext>
              </a:extLst>
            </p:cNvPr>
            <p:cNvCxnSpPr/>
            <p:nvPr/>
          </p:nvCxnSpPr>
          <p:spPr>
            <a:xfrm flipV="1">
              <a:off x="2760856" y="4924884"/>
              <a:ext cx="0" cy="124078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4D30846D-4EAF-67C4-DFA2-C07D03BA4F63}"/>
              </a:ext>
            </a:extLst>
          </p:cNvPr>
          <p:cNvGrpSpPr/>
          <p:nvPr/>
        </p:nvGrpSpPr>
        <p:grpSpPr>
          <a:xfrm>
            <a:off x="4912195" y="4969569"/>
            <a:ext cx="2180289" cy="1280069"/>
            <a:chOff x="3447135" y="4924884"/>
            <a:chExt cx="2180289" cy="1280069"/>
          </a:xfrm>
        </p:grpSpPr>
        <p:sp>
          <p:nvSpPr>
            <p:cNvPr id="18" name="TextBox 17">
              <a:extLst>
                <a:ext uri="{FF2B5EF4-FFF2-40B4-BE49-F238E27FC236}">
                  <a16:creationId xmlns:a16="http://schemas.microsoft.com/office/drawing/2014/main" id="{95DF5C69-A0F3-914F-88D7-ADDC7ACF2B5D}"/>
                </a:ext>
              </a:extLst>
            </p:cNvPr>
            <p:cNvSpPr txBox="1"/>
            <p:nvPr/>
          </p:nvSpPr>
          <p:spPr>
            <a:xfrm>
              <a:off x="3447135" y="5068226"/>
              <a:ext cx="2046514"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Maximum Batch Size</a:t>
              </a:r>
            </a:p>
          </p:txBody>
        </p:sp>
        <p:cxnSp>
          <p:nvCxnSpPr>
            <p:cNvPr id="19" name="Straight Arrow Connector 18">
              <a:extLst>
                <a:ext uri="{FF2B5EF4-FFF2-40B4-BE49-F238E27FC236}">
                  <a16:creationId xmlns:a16="http://schemas.microsoft.com/office/drawing/2014/main" id="{BC44C52A-7B5F-27F1-9234-5737EDE2E946}"/>
                </a:ext>
              </a:extLst>
            </p:cNvPr>
            <p:cNvCxnSpPr>
              <a:cxnSpLocks/>
            </p:cNvCxnSpPr>
            <p:nvPr/>
          </p:nvCxnSpPr>
          <p:spPr>
            <a:xfrm>
              <a:off x="5627424" y="4924884"/>
              <a:ext cx="0" cy="128006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387E955A-E91B-B422-52CA-5D1A9561B07F}"/>
              </a:ext>
            </a:extLst>
          </p:cNvPr>
          <p:cNvGrpSpPr/>
          <p:nvPr/>
        </p:nvGrpSpPr>
        <p:grpSpPr>
          <a:xfrm>
            <a:off x="7506206" y="4969569"/>
            <a:ext cx="2180290" cy="1280069"/>
            <a:chOff x="6008169" y="4938088"/>
            <a:chExt cx="2180290" cy="1280069"/>
          </a:xfrm>
        </p:grpSpPr>
        <p:sp>
          <p:nvSpPr>
            <p:cNvPr id="42" name="TextBox 41">
              <a:extLst>
                <a:ext uri="{FF2B5EF4-FFF2-40B4-BE49-F238E27FC236}">
                  <a16:creationId xmlns:a16="http://schemas.microsoft.com/office/drawing/2014/main" id="{B6E4585C-B5F3-D39E-98C9-2DD2E04D44EF}"/>
                </a:ext>
              </a:extLst>
            </p:cNvPr>
            <p:cNvSpPr txBox="1"/>
            <p:nvPr/>
          </p:nvSpPr>
          <p:spPr>
            <a:xfrm>
              <a:off x="6008169" y="5083212"/>
              <a:ext cx="2046514"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GPU Utilization</a:t>
              </a:r>
            </a:p>
          </p:txBody>
        </p:sp>
        <p:cxnSp>
          <p:nvCxnSpPr>
            <p:cNvPr id="43" name="Straight Arrow Connector 42">
              <a:extLst>
                <a:ext uri="{FF2B5EF4-FFF2-40B4-BE49-F238E27FC236}">
                  <a16:creationId xmlns:a16="http://schemas.microsoft.com/office/drawing/2014/main" id="{2C2E9CCD-1571-336A-4295-0104C3952CD5}"/>
                </a:ext>
              </a:extLst>
            </p:cNvPr>
            <p:cNvCxnSpPr>
              <a:cxnSpLocks/>
            </p:cNvCxnSpPr>
            <p:nvPr/>
          </p:nvCxnSpPr>
          <p:spPr>
            <a:xfrm>
              <a:off x="8188459" y="4938088"/>
              <a:ext cx="0" cy="128006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221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3A785C2-B71C-2245-CC95-2679C0CF0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6EA3C-19E9-A242-C785-FDF2D60252EA}"/>
              </a:ext>
            </a:extLst>
          </p:cNvPr>
          <p:cNvSpPr>
            <a:spLocks noGrp="1"/>
          </p:cNvSpPr>
          <p:nvPr>
            <p:ph type="ctrTitle"/>
          </p:nvPr>
        </p:nvSpPr>
        <p:spPr/>
        <p:txBody>
          <a:bodyPr/>
          <a:lstStyle/>
          <a:p>
            <a:r>
              <a:rPr lang="en-US" dirty="0"/>
              <a:t>GPU Memory Capacity Limits LLM Inference Batch Size</a:t>
            </a:r>
          </a:p>
        </p:txBody>
      </p:sp>
      <p:sp>
        <p:nvSpPr>
          <p:cNvPr id="4" name="Slide Number Placeholder 3">
            <a:extLst>
              <a:ext uri="{FF2B5EF4-FFF2-40B4-BE49-F238E27FC236}">
                <a16:creationId xmlns:a16="http://schemas.microsoft.com/office/drawing/2014/main" id="{687FB876-0C0F-CC48-8844-E13D5DB66B76}"/>
              </a:ext>
            </a:extLst>
          </p:cNvPr>
          <p:cNvSpPr>
            <a:spLocks noGrp="1"/>
          </p:cNvSpPr>
          <p:nvPr>
            <p:ph type="sldNum" sz="quarter" idx="12"/>
          </p:nvPr>
        </p:nvSpPr>
        <p:spPr/>
        <p:txBody>
          <a:bodyPr/>
          <a:lstStyle/>
          <a:p>
            <a:fld id="{3952D4CC-587A-3641-AB30-393082F8BA24}" type="slidenum">
              <a:rPr lang="en-US" smtClean="0"/>
              <a:pPr/>
              <a:t>31</a:t>
            </a:fld>
            <a:endParaRPr lang="en-US"/>
          </a:p>
        </p:txBody>
      </p:sp>
      <p:graphicFrame>
        <p:nvGraphicFramePr>
          <p:cNvPr id="20" name="Chart 19">
            <a:extLst>
              <a:ext uri="{FF2B5EF4-FFF2-40B4-BE49-F238E27FC236}">
                <a16:creationId xmlns:a16="http://schemas.microsoft.com/office/drawing/2014/main" id="{1B13CFF1-FE3C-F9B1-18B5-C84C59B47B8C}"/>
              </a:ext>
            </a:extLst>
          </p:cNvPr>
          <p:cNvGraphicFramePr>
            <a:graphicFrameLocks/>
          </p:cNvGraphicFramePr>
          <p:nvPr/>
        </p:nvGraphicFramePr>
        <p:xfrm>
          <a:off x="8114326" y="1720137"/>
          <a:ext cx="3404207" cy="414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899DD84D-8BE1-3F72-712A-67B527C4C48E}"/>
              </a:ext>
            </a:extLst>
          </p:cNvPr>
          <p:cNvGraphicFramePr>
            <a:graphicFrameLocks/>
          </p:cNvGraphicFramePr>
          <p:nvPr/>
        </p:nvGraphicFramePr>
        <p:xfrm>
          <a:off x="673467" y="1232452"/>
          <a:ext cx="6959785" cy="5123898"/>
        </p:xfrm>
        <a:graphic>
          <a:graphicData uri="http://schemas.openxmlformats.org/drawingml/2006/chart">
            <c:chart xmlns:c="http://schemas.openxmlformats.org/drawingml/2006/chart" xmlns:r="http://schemas.openxmlformats.org/officeDocument/2006/relationships" r:id="rId5"/>
          </a:graphicData>
        </a:graphic>
      </p:graphicFrame>
      <p:cxnSp>
        <p:nvCxnSpPr>
          <p:cNvPr id="27" name="Straight Connector 26">
            <a:extLst>
              <a:ext uri="{FF2B5EF4-FFF2-40B4-BE49-F238E27FC236}">
                <a16:creationId xmlns:a16="http://schemas.microsoft.com/office/drawing/2014/main" id="{F1E73E82-BDF0-9C97-6BEC-70492D2994DD}"/>
              </a:ext>
            </a:extLst>
          </p:cNvPr>
          <p:cNvCxnSpPr>
            <a:cxnSpLocks/>
          </p:cNvCxnSpPr>
          <p:nvPr/>
        </p:nvCxnSpPr>
        <p:spPr>
          <a:xfrm flipV="1">
            <a:off x="5030525" y="1961322"/>
            <a:ext cx="0" cy="2703443"/>
          </a:xfrm>
          <a:prstGeom prst="line">
            <a:avLst/>
          </a:prstGeom>
          <a:ln w="12700"/>
        </p:spPr>
        <p:style>
          <a:lnRef idx="2">
            <a:schemeClr val="dk1"/>
          </a:lnRef>
          <a:fillRef idx="0">
            <a:schemeClr val="dk1"/>
          </a:fillRef>
          <a:effectRef idx="1">
            <a:schemeClr val="dk1"/>
          </a:effectRef>
          <a:fontRef idx="minor">
            <a:schemeClr val="tx1"/>
          </a:fontRef>
        </p:style>
      </p:cxnSp>
      <p:grpSp>
        <p:nvGrpSpPr>
          <p:cNvPr id="28" name="Group 27">
            <a:extLst>
              <a:ext uri="{FF2B5EF4-FFF2-40B4-BE49-F238E27FC236}">
                <a16:creationId xmlns:a16="http://schemas.microsoft.com/office/drawing/2014/main" id="{E26B20DC-D6AE-43EC-D387-F5B34E5BD0CA}"/>
              </a:ext>
            </a:extLst>
          </p:cNvPr>
          <p:cNvGrpSpPr/>
          <p:nvPr/>
        </p:nvGrpSpPr>
        <p:grpSpPr>
          <a:xfrm>
            <a:off x="2105565" y="2598021"/>
            <a:ext cx="5323934" cy="1781574"/>
            <a:chOff x="3671955" y="1479148"/>
            <a:chExt cx="6677994" cy="1781574"/>
          </a:xfrm>
        </p:grpSpPr>
        <p:sp>
          <p:nvSpPr>
            <p:cNvPr id="29" name="TextBox 9">
              <a:extLst>
                <a:ext uri="{FF2B5EF4-FFF2-40B4-BE49-F238E27FC236}">
                  <a16:creationId xmlns:a16="http://schemas.microsoft.com/office/drawing/2014/main" id="{49C161E8-9BA7-C838-D1D3-FAA1D85CBB05}"/>
                </a:ext>
              </a:extLst>
            </p:cNvPr>
            <p:cNvSpPr txBox="1"/>
            <p:nvPr/>
          </p:nvSpPr>
          <p:spPr>
            <a:xfrm>
              <a:off x="5077084" y="1479148"/>
              <a:ext cx="1875179"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Times New Roman" panose="02020603050405020304" pitchFamily="18" charset="0"/>
                  <a:cs typeface="Times New Roman" panose="02020603050405020304" pitchFamily="18" charset="0"/>
                </a:rPr>
                <a:t>320GB Memory </a:t>
              </a:r>
            </a:p>
          </p:txBody>
        </p:sp>
        <p:cxnSp>
          <p:nvCxnSpPr>
            <p:cNvPr id="30" name="Straight Connector 29">
              <a:extLst>
                <a:ext uri="{FF2B5EF4-FFF2-40B4-BE49-F238E27FC236}">
                  <a16:creationId xmlns:a16="http://schemas.microsoft.com/office/drawing/2014/main" id="{3381A91C-FB00-A186-26FE-AB73557E65DA}"/>
                </a:ext>
              </a:extLst>
            </p:cNvPr>
            <p:cNvCxnSpPr>
              <a:cxnSpLocks/>
            </p:cNvCxnSpPr>
            <p:nvPr/>
          </p:nvCxnSpPr>
          <p:spPr>
            <a:xfrm>
              <a:off x="3766719" y="3248022"/>
              <a:ext cx="6583230" cy="3657"/>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0568C33C-6704-6D95-2843-57C83D5A24DA}"/>
                </a:ext>
              </a:extLst>
            </p:cNvPr>
            <p:cNvSpPr txBox="1"/>
            <p:nvPr/>
          </p:nvSpPr>
          <p:spPr>
            <a:xfrm>
              <a:off x="3671955" y="1481308"/>
              <a:ext cx="1706762"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latin typeface="Times New Roman" panose="02020603050405020304" pitchFamily="18" charset="0"/>
                  <a:cs typeface="Times New Roman" panose="02020603050405020304" pitchFamily="18" charset="0"/>
                </a:rPr>
                <a:t>4x A100 80GB</a:t>
              </a:r>
            </a:p>
          </p:txBody>
        </p:sp>
        <p:cxnSp>
          <p:nvCxnSpPr>
            <p:cNvPr id="32" name="Straight Arrow Connector 31">
              <a:extLst>
                <a:ext uri="{FF2B5EF4-FFF2-40B4-BE49-F238E27FC236}">
                  <a16:creationId xmlns:a16="http://schemas.microsoft.com/office/drawing/2014/main" id="{C9D58520-C7A7-9E0B-9BC3-C607A43D1CF2}"/>
                </a:ext>
              </a:extLst>
            </p:cNvPr>
            <p:cNvCxnSpPr>
              <a:cxnSpLocks/>
              <a:endCxn id="31" idx="2"/>
            </p:cNvCxnSpPr>
            <p:nvPr/>
          </p:nvCxnSpPr>
          <p:spPr>
            <a:xfrm flipH="1" flipV="1">
              <a:off x="4525337" y="2223898"/>
              <a:ext cx="1" cy="10368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74760A2-A4B8-6CD1-5B61-DA42C81DC91D}"/>
                </a:ext>
              </a:extLst>
            </p:cNvPr>
            <p:cNvCxnSpPr>
              <a:cxnSpLocks/>
              <a:endCxn id="29" idx="2"/>
            </p:cNvCxnSpPr>
            <p:nvPr/>
          </p:nvCxnSpPr>
          <p:spPr>
            <a:xfrm flipV="1">
              <a:off x="6014670" y="2221738"/>
              <a:ext cx="1" cy="101574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58" name="Rectangle 57">
            <a:extLst>
              <a:ext uri="{FF2B5EF4-FFF2-40B4-BE49-F238E27FC236}">
                <a16:creationId xmlns:a16="http://schemas.microsoft.com/office/drawing/2014/main" id="{62307100-1E37-4040-6C3D-852B2379F48E}"/>
              </a:ext>
            </a:extLst>
          </p:cNvPr>
          <p:cNvSpPr/>
          <p:nvPr/>
        </p:nvSpPr>
        <p:spPr>
          <a:xfrm>
            <a:off x="4105994" y="4169151"/>
            <a:ext cx="348343" cy="12060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9F0486D-F0C8-C5B5-0ABE-8E4F41087BD1}"/>
              </a:ext>
            </a:extLst>
          </p:cNvPr>
          <p:cNvSpPr/>
          <p:nvPr/>
        </p:nvSpPr>
        <p:spPr>
          <a:xfrm>
            <a:off x="5593885" y="4184441"/>
            <a:ext cx="348343" cy="12060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6446285"/>
      </p:ext>
    </p:extLst>
  </p:cSld>
  <p:clrMapOvr>
    <a:masterClrMapping/>
  </p:clrMapOvr>
  <mc:AlternateContent xmlns:mc="http://schemas.openxmlformats.org/markup-compatibility/2006" xmlns:p14="http://schemas.microsoft.com/office/powerpoint/2010/main">
    <mc:Choice Requires="p14">
      <p:transition spd="slow" p14:dur="2000" advTm="26348"/>
    </mc:Choice>
    <mc:Fallback xmlns="">
      <p:transition spd="slow" advTm="263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58"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8814F5C-FD8E-DD05-78B2-510EAB3ADF3F}"/>
            </a:ext>
          </a:extLst>
        </p:cNvPr>
        <p:cNvGrpSpPr/>
        <p:nvPr/>
      </p:nvGrpSpPr>
      <p:grpSpPr>
        <a:xfrm>
          <a:off x="0" y="0"/>
          <a:ext cx="0" cy="0"/>
          <a:chOff x="0" y="0"/>
          <a:chExt cx="0" cy="0"/>
        </a:xfrm>
      </p:grpSpPr>
      <p:grpSp>
        <p:nvGrpSpPr>
          <p:cNvPr id="41" name="Group 40">
            <a:extLst>
              <a:ext uri="{FF2B5EF4-FFF2-40B4-BE49-F238E27FC236}">
                <a16:creationId xmlns:a16="http://schemas.microsoft.com/office/drawing/2014/main" id="{E4FDEDEF-F198-7B58-55D0-237ED9FFE0A8}"/>
              </a:ext>
            </a:extLst>
          </p:cNvPr>
          <p:cNvGrpSpPr/>
          <p:nvPr/>
        </p:nvGrpSpPr>
        <p:grpSpPr>
          <a:xfrm>
            <a:off x="6827378" y="3789173"/>
            <a:ext cx="4649734" cy="1555359"/>
            <a:chOff x="1057644" y="4353221"/>
            <a:chExt cx="4649734" cy="1555359"/>
          </a:xfrm>
        </p:grpSpPr>
        <p:sp>
          <p:nvSpPr>
            <p:cNvPr id="31" name="TextBox 30">
              <a:extLst>
                <a:ext uri="{FF2B5EF4-FFF2-40B4-BE49-F238E27FC236}">
                  <a16:creationId xmlns:a16="http://schemas.microsoft.com/office/drawing/2014/main" id="{8194FBEE-FEF7-1493-B7A7-ED266A6E58E0}"/>
                </a:ext>
              </a:extLst>
            </p:cNvPr>
            <p:cNvSpPr txBox="1"/>
            <p:nvPr/>
          </p:nvSpPr>
          <p:spPr>
            <a:xfrm>
              <a:off x="1057644" y="4353221"/>
              <a:ext cx="464973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Operational Intensity = </a:t>
              </a:r>
              <a:r>
                <a:rPr lang="en-US" sz="2400" b="1" dirty="0">
                  <a:solidFill>
                    <a:srgbClr val="FF0000"/>
                  </a:solidFill>
                  <a:latin typeface="Calibri" panose="020F0502020204030204" pitchFamily="34" charset="0"/>
                  <a:cs typeface="Calibri" panose="020F0502020204030204" pitchFamily="34" charset="0"/>
                </a:rPr>
                <a:t>16</a:t>
              </a:r>
              <a:r>
                <a:rPr lang="en-US" sz="2400" dirty="0">
                  <a:latin typeface="Calibri" panose="020F0502020204030204" pitchFamily="34" charset="0"/>
                  <a:cs typeface="Calibri" panose="020F0502020204030204" pitchFamily="34" charset="0"/>
                </a:rPr>
                <a:t> Ops/Byte</a:t>
              </a:r>
            </a:p>
          </p:txBody>
        </p:sp>
        <p:sp>
          <p:nvSpPr>
            <p:cNvPr id="33" name="TextBox 32">
              <a:extLst>
                <a:ext uri="{FF2B5EF4-FFF2-40B4-BE49-F238E27FC236}">
                  <a16:creationId xmlns:a16="http://schemas.microsoft.com/office/drawing/2014/main" id="{A4C3D55D-214D-4AD6-F39A-5B85AFE42EF3}"/>
                </a:ext>
              </a:extLst>
            </p:cNvPr>
            <p:cNvSpPr txBox="1"/>
            <p:nvPr/>
          </p:nvSpPr>
          <p:spPr>
            <a:xfrm>
              <a:off x="1531931" y="4901864"/>
              <a:ext cx="3687918"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16 * 4K * 4K * 2  Operations </a:t>
              </a:r>
              <a:endParaRPr lang="en-US" sz="2400" dirty="0"/>
            </a:p>
          </p:txBody>
        </p:sp>
        <p:sp>
          <p:nvSpPr>
            <p:cNvPr id="34" name="TextBox 33">
              <a:extLst>
                <a:ext uri="{FF2B5EF4-FFF2-40B4-BE49-F238E27FC236}">
                  <a16:creationId xmlns:a16="http://schemas.microsoft.com/office/drawing/2014/main" id="{ACE6834B-604F-E718-55BD-EC3CE99BF3BE}"/>
                </a:ext>
              </a:extLst>
            </p:cNvPr>
            <p:cNvSpPr txBox="1"/>
            <p:nvPr/>
          </p:nvSpPr>
          <p:spPr>
            <a:xfrm>
              <a:off x="1619708" y="5446915"/>
              <a:ext cx="3777792"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(16 * 4K + 4K * 4K) * 2 Byte</a:t>
              </a:r>
              <a:endParaRPr lang="en-US" sz="2400" dirty="0"/>
            </a:p>
          </p:txBody>
        </p:sp>
        <p:cxnSp>
          <p:nvCxnSpPr>
            <p:cNvPr id="36" name="Straight Connector 35">
              <a:extLst>
                <a:ext uri="{FF2B5EF4-FFF2-40B4-BE49-F238E27FC236}">
                  <a16:creationId xmlns:a16="http://schemas.microsoft.com/office/drawing/2014/main" id="{A6E942A4-0C9F-F401-81E7-BC5D3A95F1A6}"/>
                </a:ext>
              </a:extLst>
            </p:cNvPr>
            <p:cNvCxnSpPr/>
            <p:nvPr/>
          </p:nvCxnSpPr>
          <p:spPr>
            <a:xfrm>
              <a:off x="1436327" y="5393062"/>
              <a:ext cx="3713827" cy="0"/>
            </a:xfrm>
            <a:prstGeom prst="line">
              <a:avLst/>
            </a:prstGeom>
            <a:ln w="28575"/>
          </p:spPr>
          <p:style>
            <a:lnRef idx="2">
              <a:schemeClr val="dk1"/>
            </a:lnRef>
            <a:fillRef idx="0">
              <a:schemeClr val="dk1"/>
            </a:fillRef>
            <a:effectRef idx="1">
              <a:schemeClr val="dk1"/>
            </a:effectRef>
            <a:fontRef idx="minor">
              <a:schemeClr val="tx1"/>
            </a:fontRef>
          </p:style>
        </p:cxnSp>
      </p:grpSp>
      <p:sp>
        <p:nvSpPr>
          <p:cNvPr id="2" name="Title 1">
            <a:extLst>
              <a:ext uri="{FF2B5EF4-FFF2-40B4-BE49-F238E27FC236}">
                <a16:creationId xmlns:a16="http://schemas.microsoft.com/office/drawing/2014/main" id="{72A3339A-DB3F-6ECA-AEE3-C6263E331241}"/>
              </a:ext>
            </a:extLst>
          </p:cNvPr>
          <p:cNvSpPr>
            <a:spLocks noGrp="1"/>
          </p:cNvSpPr>
          <p:nvPr>
            <p:ph type="ctrTitle"/>
          </p:nvPr>
        </p:nvSpPr>
        <p:spPr/>
        <p:txBody>
          <a:bodyPr/>
          <a:lstStyle/>
          <a:p>
            <a:r>
              <a:rPr lang="en-US" dirty="0"/>
              <a:t>LLM Inference Has Low Operational Intensity</a:t>
            </a:r>
          </a:p>
        </p:txBody>
      </p:sp>
      <p:sp>
        <p:nvSpPr>
          <p:cNvPr id="4" name="Slide Number Placeholder 3">
            <a:extLst>
              <a:ext uri="{FF2B5EF4-FFF2-40B4-BE49-F238E27FC236}">
                <a16:creationId xmlns:a16="http://schemas.microsoft.com/office/drawing/2014/main" id="{83C30A15-CBFC-11D4-064F-E75438A2CD9A}"/>
              </a:ext>
            </a:extLst>
          </p:cNvPr>
          <p:cNvSpPr>
            <a:spLocks noGrp="1"/>
          </p:cNvSpPr>
          <p:nvPr>
            <p:ph type="sldNum" sz="quarter" idx="12"/>
          </p:nvPr>
        </p:nvSpPr>
        <p:spPr/>
        <p:txBody>
          <a:bodyPr/>
          <a:lstStyle/>
          <a:p>
            <a:fld id="{3952D4CC-587A-3641-AB30-393082F8BA24}" type="slidenum">
              <a:rPr lang="en-US" smtClean="0"/>
              <a:pPr/>
              <a:t>32</a:t>
            </a:fld>
            <a:endParaRPr lang="en-US"/>
          </a:p>
        </p:txBody>
      </p:sp>
      <p:sp>
        <p:nvSpPr>
          <p:cNvPr id="7" name="Rectangle 6">
            <a:extLst>
              <a:ext uri="{FF2B5EF4-FFF2-40B4-BE49-F238E27FC236}">
                <a16:creationId xmlns:a16="http://schemas.microsoft.com/office/drawing/2014/main" id="{44314926-EAC9-1F5C-08FA-2391F4914E9F}"/>
              </a:ext>
            </a:extLst>
          </p:cNvPr>
          <p:cNvSpPr/>
          <p:nvPr/>
        </p:nvSpPr>
        <p:spPr>
          <a:xfrm>
            <a:off x="3436608" y="1726817"/>
            <a:ext cx="1482575" cy="137224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E5768D-9A96-2005-82AF-9FEFF10B316B}"/>
              </a:ext>
            </a:extLst>
          </p:cNvPr>
          <p:cNvSpPr/>
          <p:nvPr/>
        </p:nvSpPr>
        <p:spPr>
          <a:xfrm>
            <a:off x="1375884" y="1726818"/>
            <a:ext cx="1356804" cy="137224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A3EBE0D-4899-56E9-D7E6-06D615A2E988}"/>
              </a:ext>
            </a:extLst>
          </p:cNvPr>
          <p:cNvSpPr txBox="1"/>
          <p:nvPr/>
        </p:nvSpPr>
        <p:spPr>
          <a:xfrm>
            <a:off x="1510707" y="1726817"/>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12" name="TextBox 11">
            <a:extLst>
              <a:ext uri="{FF2B5EF4-FFF2-40B4-BE49-F238E27FC236}">
                <a16:creationId xmlns:a16="http://schemas.microsoft.com/office/drawing/2014/main" id="{E6E5BD56-16BA-90FA-5914-1DC5BA3EA02F}"/>
              </a:ext>
            </a:extLst>
          </p:cNvPr>
          <p:cNvSpPr txBox="1"/>
          <p:nvPr/>
        </p:nvSpPr>
        <p:spPr>
          <a:xfrm>
            <a:off x="3634316" y="1726817"/>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23" name="TextBox 22">
            <a:extLst>
              <a:ext uri="{FF2B5EF4-FFF2-40B4-BE49-F238E27FC236}">
                <a16:creationId xmlns:a16="http://schemas.microsoft.com/office/drawing/2014/main" id="{BEEF6251-1032-14E1-A101-352FDEE5D9A4}"/>
              </a:ext>
            </a:extLst>
          </p:cNvPr>
          <p:cNvSpPr txBox="1"/>
          <p:nvPr/>
        </p:nvSpPr>
        <p:spPr>
          <a:xfrm>
            <a:off x="1658225" y="3182449"/>
            <a:ext cx="84991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Input</a:t>
            </a:r>
          </a:p>
        </p:txBody>
      </p:sp>
      <p:sp>
        <p:nvSpPr>
          <p:cNvPr id="25" name="TextBox 24">
            <a:extLst>
              <a:ext uri="{FF2B5EF4-FFF2-40B4-BE49-F238E27FC236}">
                <a16:creationId xmlns:a16="http://schemas.microsoft.com/office/drawing/2014/main" id="{33977885-9CDF-6034-6FD8-7DE8224CACD2}"/>
              </a:ext>
            </a:extLst>
          </p:cNvPr>
          <p:cNvSpPr txBox="1"/>
          <p:nvPr/>
        </p:nvSpPr>
        <p:spPr>
          <a:xfrm>
            <a:off x="3680235" y="3182449"/>
            <a:ext cx="107779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Weight</a:t>
            </a:r>
          </a:p>
        </p:txBody>
      </p:sp>
      <p:sp>
        <p:nvSpPr>
          <p:cNvPr id="28" name="TextBox 27">
            <a:extLst>
              <a:ext uri="{FF2B5EF4-FFF2-40B4-BE49-F238E27FC236}">
                <a16:creationId xmlns:a16="http://schemas.microsoft.com/office/drawing/2014/main" id="{E22ECA99-6AB4-A8FD-B78A-D4DAF2C32978}"/>
              </a:ext>
            </a:extLst>
          </p:cNvPr>
          <p:cNvSpPr txBox="1"/>
          <p:nvPr/>
        </p:nvSpPr>
        <p:spPr>
          <a:xfrm>
            <a:off x="2479265" y="1022014"/>
            <a:ext cx="1200970"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GEMM</a:t>
            </a:r>
          </a:p>
        </p:txBody>
      </p:sp>
      <p:grpSp>
        <p:nvGrpSpPr>
          <p:cNvPr id="42" name="Group 41">
            <a:extLst>
              <a:ext uri="{FF2B5EF4-FFF2-40B4-BE49-F238E27FC236}">
                <a16:creationId xmlns:a16="http://schemas.microsoft.com/office/drawing/2014/main" id="{B8B46E13-A193-38A9-BF2E-56A4C8996A55}"/>
              </a:ext>
            </a:extLst>
          </p:cNvPr>
          <p:cNvGrpSpPr/>
          <p:nvPr/>
        </p:nvGrpSpPr>
        <p:grpSpPr>
          <a:xfrm>
            <a:off x="684036" y="3789172"/>
            <a:ext cx="4960717" cy="1555359"/>
            <a:chOff x="6446481" y="4353221"/>
            <a:chExt cx="4960717" cy="1555359"/>
          </a:xfrm>
        </p:grpSpPr>
        <p:sp>
          <p:nvSpPr>
            <p:cNvPr id="37" name="TextBox 36">
              <a:extLst>
                <a:ext uri="{FF2B5EF4-FFF2-40B4-BE49-F238E27FC236}">
                  <a16:creationId xmlns:a16="http://schemas.microsoft.com/office/drawing/2014/main" id="{E11A0E4B-AAB9-9F29-8818-E553B5EA5AA9}"/>
                </a:ext>
              </a:extLst>
            </p:cNvPr>
            <p:cNvSpPr txBox="1"/>
            <p:nvPr/>
          </p:nvSpPr>
          <p:spPr>
            <a:xfrm>
              <a:off x="6446481" y="4353221"/>
              <a:ext cx="496071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Operational Intensity = </a:t>
              </a:r>
              <a:r>
                <a:rPr lang="en-US" sz="2400" b="1" dirty="0">
                  <a:solidFill>
                    <a:srgbClr val="FF0000"/>
                  </a:solidFill>
                  <a:latin typeface="Calibri" panose="020F0502020204030204" pitchFamily="34" charset="0"/>
                  <a:cs typeface="Calibri" panose="020F0502020204030204" pitchFamily="34" charset="0"/>
                </a:rPr>
                <a:t>2000</a:t>
              </a:r>
              <a:r>
                <a:rPr lang="en-US" sz="2400" dirty="0">
                  <a:latin typeface="Calibri" panose="020F0502020204030204" pitchFamily="34" charset="0"/>
                  <a:cs typeface="Calibri" panose="020F0502020204030204" pitchFamily="34" charset="0"/>
                </a:rPr>
                <a:t> Ops/Byte</a:t>
              </a:r>
            </a:p>
          </p:txBody>
        </p:sp>
        <p:sp>
          <p:nvSpPr>
            <p:cNvPr id="38" name="TextBox 37">
              <a:extLst>
                <a:ext uri="{FF2B5EF4-FFF2-40B4-BE49-F238E27FC236}">
                  <a16:creationId xmlns:a16="http://schemas.microsoft.com/office/drawing/2014/main" id="{F2639570-1C5A-DFAB-3FCE-D0ACF12CC542}"/>
                </a:ext>
              </a:extLst>
            </p:cNvPr>
            <p:cNvSpPr txBox="1"/>
            <p:nvPr/>
          </p:nvSpPr>
          <p:spPr>
            <a:xfrm>
              <a:off x="6964862" y="4901864"/>
              <a:ext cx="3687920"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4K * 4K * 4K * 2  Operations </a:t>
              </a:r>
              <a:endParaRPr lang="en-US" sz="2400" dirty="0"/>
            </a:p>
          </p:txBody>
        </p:sp>
        <p:sp>
          <p:nvSpPr>
            <p:cNvPr id="39" name="TextBox 38">
              <a:extLst>
                <a:ext uri="{FF2B5EF4-FFF2-40B4-BE49-F238E27FC236}">
                  <a16:creationId xmlns:a16="http://schemas.microsoft.com/office/drawing/2014/main" id="{8E91D7F5-124A-C795-FB5F-4A8A1155BD18}"/>
                </a:ext>
              </a:extLst>
            </p:cNvPr>
            <p:cNvSpPr txBox="1"/>
            <p:nvPr/>
          </p:nvSpPr>
          <p:spPr>
            <a:xfrm>
              <a:off x="7110143" y="5446915"/>
              <a:ext cx="3777792"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(4K * 4K + 4K * 4K) * 2 Byte</a:t>
              </a:r>
              <a:endParaRPr lang="en-US" sz="2400" dirty="0"/>
            </a:p>
          </p:txBody>
        </p:sp>
        <p:cxnSp>
          <p:nvCxnSpPr>
            <p:cNvPr id="40" name="Straight Connector 39">
              <a:extLst>
                <a:ext uri="{FF2B5EF4-FFF2-40B4-BE49-F238E27FC236}">
                  <a16:creationId xmlns:a16="http://schemas.microsoft.com/office/drawing/2014/main" id="{0182B38A-52E0-E0E4-F293-67A6DFD04DB8}"/>
                </a:ext>
              </a:extLst>
            </p:cNvPr>
            <p:cNvCxnSpPr/>
            <p:nvPr/>
          </p:nvCxnSpPr>
          <p:spPr>
            <a:xfrm>
              <a:off x="6964862" y="5393062"/>
              <a:ext cx="3713827" cy="0"/>
            </a:xfrm>
            <a:prstGeom prst="line">
              <a:avLst/>
            </a:prstGeom>
            <a:ln w="28575"/>
          </p:spPr>
          <p:style>
            <a:lnRef idx="2">
              <a:schemeClr val="dk1"/>
            </a:lnRef>
            <a:fillRef idx="0">
              <a:schemeClr val="dk1"/>
            </a:fillRef>
            <a:effectRef idx="1">
              <a:schemeClr val="dk1"/>
            </a:effectRef>
            <a:fontRef idx="minor">
              <a:schemeClr val="tx1"/>
            </a:fontRef>
          </p:style>
        </p:cxnSp>
      </p:grpSp>
      <p:grpSp>
        <p:nvGrpSpPr>
          <p:cNvPr id="27" name="Group 26">
            <a:extLst>
              <a:ext uri="{FF2B5EF4-FFF2-40B4-BE49-F238E27FC236}">
                <a16:creationId xmlns:a16="http://schemas.microsoft.com/office/drawing/2014/main" id="{633F5DE1-4003-402D-3725-72232F1C0189}"/>
              </a:ext>
            </a:extLst>
          </p:cNvPr>
          <p:cNvGrpSpPr/>
          <p:nvPr/>
        </p:nvGrpSpPr>
        <p:grpSpPr>
          <a:xfrm>
            <a:off x="7241120" y="976145"/>
            <a:ext cx="3543299" cy="2667969"/>
            <a:chOff x="7241120" y="976145"/>
            <a:chExt cx="3543299" cy="2667969"/>
          </a:xfrm>
        </p:grpSpPr>
        <p:sp>
          <p:nvSpPr>
            <p:cNvPr id="3" name="Rectangle 2">
              <a:extLst>
                <a:ext uri="{FF2B5EF4-FFF2-40B4-BE49-F238E27FC236}">
                  <a16:creationId xmlns:a16="http://schemas.microsoft.com/office/drawing/2014/main" id="{D3D2DCDD-8AA8-80E9-1CAE-31DFAD6A5580}"/>
                </a:ext>
              </a:extLst>
            </p:cNvPr>
            <p:cNvSpPr/>
            <p:nvPr/>
          </p:nvSpPr>
          <p:spPr>
            <a:xfrm>
              <a:off x="9301844" y="1726817"/>
              <a:ext cx="1482575" cy="137224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D8158F-98C4-44BE-3AD9-6BBAC46913A7}"/>
                </a:ext>
              </a:extLst>
            </p:cNvPr>
            <p:cNvSpPr/>
            <p:nvPr/>
          </p:nvSpPr>
          <p:spPr>
            <a:xfrm>
              <a:off x="7241120" y="2235557"/>
              <a:ext cx="1356804" cy="37692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ABA829-33E9-8751-57B6-2ECA3FB47C0D}"/>
                </a:ext>
              </a:extLst>
            </p:cNvPr>
            <p:cNvSpPr txBox="1"/>
            <p:nvPr/>
          </p:nvSpPr>
          <p:spPr>
            <a:xfrm>
              <a:off x="7377715" y="1773893"/>
              <a:ext cx="108234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16 x 4K</a:t>
              </a:r>
            </a:p>
          </p:txBody>
        </p:sp>
        <p:sp>
          <p:nvSpPr>
            <p:cNvPr id="10" name="TextBox 9">
              <a:extLst>
                <a:ext uri="{FF2B5EF4-FFF2-40B4-BE49-F238E27FC236}">
                  <a16:creationId xmlns:a16="http://schemas.microsoft.com/office/drawing/2014/main" id="{C82499BB-1531-BF83-E891-D1BB21C24FFD}"/>
                </a:ext>
              </a:extLst>
            </p:cNvPr>
            <p:cNvSpPr txBox="1"/>
            <p:nvPr/>
          </p:nvSpPr>
          <p:spPr>
            <a:xfrm>
              <a:off x="9505644" y="1726817"/>
              <a:ext cx="10871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4K x 4K</a:t>
              </a:r>
            </a:p>
          </p:txBody>
        </p:sp>
        <p:sp>
          <p:nvSpPr>
            <p:cNvPr id="20" name="TextBox 19">
              <a:extLst>
                <a:ext uri="{FF2B5EF4-FFF2-40B4-BE49-F238E27FC236}">
                  <a16:creationId xmlns:a16="http://schemas.microsoft.com/office/drawing/2014/main" id="{DFDB208C-8D56-9523-A715-022E57C7A8C2}"/>
                </a:ext>
              </a:extLst>
            </p:cNvPr>
            <p:cNvSpPr txBox="1"/>
            <p:nvPr/>
          </p:nvSpPr>
          <p:spPr>
            <a:xfrm>
              <a:off x="7494564" y="3182449"/>
              <a:ext cx="849913"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Input</a:t>
              </a:r>
            </a:p>
          </p:txBody>
        </p:sp>
        <p:sp>
          <p:nvSpPr>
            <p:cNvPr id="22" name="TextBox 21">
              <a:extLst>
                <a:ext uri="{FF2B5EF4-FFF2-40B4-BE49-F238E27FC236}">
                  <a16:creationId xmlns:a16="http://schemas.microsoft.com/office/drawing/2014/main" id="{17633473-CDBE-32DF-09C1-DA8C4085230F}"/>
                </a:ext>
              </a:extLst>
            </p:cNvPr>
            <p:cNvSpPr txBox="1"/>
            <p:nvPr/>
          </p:nvSpPr>
          <p:spPr>
            <a:xfrm>
              <a:off x="9516574" y="3182449"/>
              <a:ext cx="107779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Weight</a:t>
              </a:r>
            </a:p>
          </p:txBody>
        </p:sp>
        <p:sp>
          <p:nvSpPr>
            <p:cNvPr id="26" name="TextBox 25">
              <a:extLst>
                <a:ext uri="{FF2B5EF4-FFF2-40B4-BE49-F238E27FC236}">
                  <a16:creationId xmlns:a16="http://schemas.microsoft.com/office/drawing/2014/main" id="{933DEA63-6EEE-915A-D1DA-B36A58E36732}"/>
                </a:ext>
              </a:extLst>
            </p:cNvPr>
            <p:cNvSpPr txBox="1"/>
            <p:nvPr/>
          </p:nvSpPr>
          <p:spPr>
            <a:xfrm>
              <a:off x="7935993" y="976145"/>
              <a:ext cx="2247988"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LLM Inference</a:t>
              </a:r>
            </a:p>
          </p:txBody>
        </p:sp>
        <p:sp>
          <p:nvSpPr>
            <p:cNvPr id="43" name="TextBox 42">
              <a:extLst>
                <a:ext uri="{FF2B5EF4-FFF2-40B4-BE49-F238E27FC236}">
                  <a16:creationId xmlns:a16="http://schemas.microsoft.com/office/drawing/2014/main" id="{588D3F8A-B5F5-1435-CC08-E589B35F69AA}"/>
                </a:ext>
              </a:extLst>
            </p:cNvPr>
            <p:cNvSpPr txBox="1"/>
            <p:nvPr/>
          </p:nvSpPr>
          <p:spPr>
            <a:xfrm>
              <a:off x="8806943" y="2162143"/>
              <a:ext cx="31771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x</a:t>
              </a:r>
            </a:p>
          </p:txBody>
        </p:sp>
      </p:grpSp>
      <p:sp>
        <p:nvSpPr>
          <p:cNvPr id="44" name="TextBox 43">
            <a:extLst>
              <a:ext uri="{FF2B5EF4-FFF2-40B4-BE49-F238E27FC236}">
                <a16:creationId xmlns:a16="http://schemas.microsoft.com/office/drawing/2014/main" id="{489903DA-98AF-D985-7046-DA043940AAEE}"/>
              </a:ext>
            </a:extLst>
          </p:cNvPr>
          <p:cNvSpPr txBox="1"/>
          <p:nvPr/>
        </p:nvSpPr>
        <p:spPr>
          <a:xfrm>
            <a:off x="2941815" y="2174518"/>
            <a:ext cx="31771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x</a:t>
            </a:r>
          </a:p>
        </p:txBody>
      </p:sp>
      <p:grpSp>
        <p:nvGrpSpPr>
          <p:cNvPr id="29" name="Group 28">
            <a:extLst>
              <a:ext uri="{FF2B5EF4-FFF2-40B4-BE49-F238E27FC236}">
                <a16:creationId xmlns:a16="http://schemas.microsoft.com/office/drawing/2014/main" id="{ABF72383-1BA6-2B5C-18CC-D8DD5B4E1BC9}"/>
              </a:ext>
            </a:extLst>
          </p:cNvPr>
          <p:cNvGrpSpPr/>
          <p:nvPr/>
        </p:nvGrpSpPr>
        <p:grpSpPr>
          <a:xfrm>
            <a:off x="1008038" y="5645674"/>
            <a:ext cx="9475048" cy="1010308"/>
            <a:chOff x="1008038" y="5645674"/>
            <a:chExt cx="9475048" cy="1010308"/>
          </a:xfrm>
        </p:grpSpPr>
        <p:sp>
          <p:nvSpPr>
            <p:cNvPr id="13" name="TextBox 12">
              <a:extLst>
                <a:ext uri="{FF2B5EF4-FFF2-40B4-BE49-F238E27FC236}">
                  <a16:creationId xmlns:a16="http://schemas.microsoft.com/office/drawing/2014/main" id="{B1987D46-E0FF-C02B-C249-BAC07440A4D4}"/>
                </a:ext>
              </a:extLst>
            </p:cNvPr>
            <p:cNvSpPr txBox="1"/>
            <p:nvPr/>
          </p:nvSpPr>
          <p:spPr>
            <a:xfrm>
              <a:off x="1008038" y="5920040"/>
              <a:ext cx="4389984"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A100 GPU </a:t>
              </a:r>
              <a:r>
                <a:rPr lang="en-US" sz="2400" dirty="0">
                  <a:latin typeface="Calibri" panose="020F0502020204030204" pitchFamily="34" charset="0"/>
                  <a:cs typeface="Calibri" panose="020F0502020204030204" pitchFamily="34" charset="0"/>
                </a:rPr>
                <a:t>Operational Intensity =</a:t>
              </a:r>
            </a:p>
          </p:txBody>
        </p:sp>
        <p:sp>
          <p:nvSpPr>
            <p:cNvPr id="14" name="TextBox 13">
              <a:extLst>
                <a:ext uri="{FF2B5EF4-FFF2-40B4-BE49-F238E27FC236}">
                  <a16:creationId xmlns:a16="http://schemas.microsoft.com/office/drawing/2014/main" id="{024481A3-8FB6-0194-F77B-87DE0083F847}"/>
                </a:ext>
              </a:extLst>
            </p:cNvPr>
            <p:cNvSpPr txBox="1"/>
            <p:nvPr/>
          </p:nvSpPr>
          <p:spPr>
            <a:xfrm>
              <a:off x="8360309" y="5930358"/>
              <a:ext cx="2122777"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a:t>
              </a:r>
              <a:r>
                <a:rPr lang="en-US" sz="2400" b="1" dirty="0">
                  <a:solidFill>
                    <a:srgbClr val="FF0000"/>
                  </a:solidFill>
                  <a:latin typeface="Calibri" panose="020F0502020204030204" pitchFamily="34" charset="0"/>
                  <a:cs typeface="Calibri" panose="020F0502020204030204" pitchFamily="34" charset="0"/>
                </a:rPr>
                <a:t>156</a:t>
              </a:r>
              <a:r>
                <a:rPr lang="en-US" sz="2400" dirty="0">
                  <a:latin typeface="Calibri" panose="020F0502020204030204" pitchFamily="34" charset="0"/>
                  <a:cs typeface="Calibri" panose="020F0502020204030204" pitchFamily="34" charset="0"/>
                </a:rPr>
                <a:t> Ops/Byte</a:t>
              </a:r>
              <a:endParaRPr lang="en-US" sz="2400" dirty="0"/>
            </a:p>
          </p:txBody>
        </p:sp>
        <p:sp>
          <p:nvSpPr>
            <p:cNvPr id="15" name="TextBox 14">
              <a:extLst>
                <a:ext uri="{FF2B5EF4-FFF2-40B4-BE49-F238E27FC236}">
                  <a16:creationId xmlns:a16="http://schemas.microsoft.com/office/drawing/2014/main" id="{D8D51534-0765-16E5-88E0-49FFBDF28C12}"/>
                </a:ext>
              </a:extLst>
            </p:cNvPr>
            <p:cNvSpPr txBox="1"/>
            <p:nvPr/>
          </p:nvSpPr>
          <p:spPr>
            <a:xfrm>
              <a:off x="5522117" y="5645674"/>
              <a:ext cx="2543726"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312 TFLOPS (BF16)</a:t>
              </a:r>
              <a:endParaRPr lang="en-US" sz="2400" dirty="0"/>
            </a:p>
          </p:txBody>
        </p:sp>
        <p:sp>
          <p:nvSpPr>
            <p:cNvPr id="16" name="TextBox 15">
              <a:extLst>
                <a:ext uri="{FF2B5EF4-FFF2-40B4-BE49-F238E27FC236}">
                  <a16:creationId xmlns:a16="http://schemas.microsoft.com/office/drawing/2014/main" id="{83910053-C6E4-D0F5-951A-665E2216C56F}"/>
                </a:ext>
              </a:extLst>
            </p:cNvPr>
            <p:cNvSpPr txBox="1"/>
            <p:nvPr/>
          </p:nvSpPr>
          <p:spPr>
            <a:xfrm>
              <a:off x="5500440" y="6194317"/>
              <a:ext cx="2606500" cy="461665"/>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2.0 TB/s Bandwidth</a:t>
              </a:r>
              <a:endParaRPr lang="en-US" sz="2400" dirty="0"/>
            </a:p>
          </p:txBody>
        </p:sp>
        <p:cxnSp>
          <p:nvCxnSpPr>
            <p:cNvPr id="17" name="Straight Connector 16">
              <a:extLst>
                <a:ext uri="{FF2B5EF4-FFF2-40B4-BE49-F238E27FC236}">
                  <a16:creationId xmlns:a16="http://schemas.microsoft.com/office/drawing/2014/main" id="{BE7671E8-183B-B2B2-3448-8C6452ED61EC}"/>
                </a:ext>
              </a:extLst>
            </p:cNvPr>
            <p:cNvCxnSpPr>
              <a:cxnSpLocks/>
            </p:cNvCxnSpPr>
            <p:nvPr/>
          </p:nvCxnSpPr>
          <p:spPr>
            <a:xfrm>
              <a:off x="5500440" y="6161191"/>
              <a:ext cx="2643089" cy="0"/>
            </a:xfrm>
            <a:prstGeom prst="line">
              <a:avLst/>
            </a:prstGeom>
            <a:ln w="28575"/>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341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CD27CCA-AA88-F841-BDC8-D135A01EF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DA79B-F996-40E0-BEEA-021FD3A1D83B}"/>
              </a:ext>
            </a:extLst>
          </p:cNvPr>
          <p:cNvSpPr>
            <a:spLocks noGrp="1"/>
          </p:cNvSpPr>
          <p:nvPr>
            <p:ph type="ctrTitle"/>
          </p:nvPr>
        </p:nvSpPr>
        <p:spPr/>
        <p:txBody>
          <a:bodyPr/>
          <a:lstStyle/>
          <a:p>
            <a:r>
              <a:rPr lang="en-US" dirty="0"/>
              <a:t>Individual PIM Device Has Reduced Memory Density</a:t>
            </a:r>
          </a:p>
        </p:txBody>
      </p:sp>
      <p:sp>
        <p:nvSpPr>
          <p:cNvPr id="4" name="Slide Number Placeholder 3">
            <a:extLst>
              <a:ext uri="{FF2B5EF4-FFF2-40B4-BE49-F238E27FC236}">
                <a16:creationId xmlns:a16="http://schemas.microsoft.com/office/drawing/2014/main" id="{676A91A3-4447-3E91-A99C-E1A721250495}"/>
              </a:ext>
            </a:extLst>
          </p:cNvPr>
          <p:cNvSpPr>
            <a:spLocks noGrp="1"/>
          </p:cNvSpPr>
          <p:nvPr>
            <p:ph type="sldNum" sz="quarter" idx="12"/>
          </p:nvPr>
        </p:nvSpPr>
        <p:spPr/>
        <p:txBody>
          <a:bodyPr/>
          <a:lstStyle/>
          <a:p>
            <a:fld id="{3952D4CC-587A-3641-AB30-393082F8BA24}" type="slidenum">
              <a:rPr lang="en-US" smtClean="0"/>
              <a:pPr/>
              <a:t>33</a:t>
            </a:fld>
            <a:endParaRPr lang="en-US"/>
          </a:p>
        </p:txBody>
      </p:sp>
      <p:sp>
        <p:nvSpPr>
          <p:cNvPr id="38" name="Rectangle 37">
            <a:extLst>
              <a:ext uri="{FF2B5EF4-FFF2-40B4-BE49-F238E27FC236}">
                <a16:creationId xmlns:a16="http://schemas.microsoft.com/office/drawing/2014/main" id="{33548338-7E61-55D4-727F-D92BA2426880}"/>
              </a:ext>
            </a:extLst>
          </p:cNvPr>
          <p:cNvSpPr/>
          <p:nvPr/>
        </p:nvSpPr>
        <p:spPr>
          <a:xfrm>
            <a:off x="0" y="6027003"/>
            <a:ext cx="11306629" cy="830997"/>
          </a:xfrm>
          <a:prstGeom prst="rect">
            <a:avLst/>
          </a:prstGeom>
        </p:spPr>
        <p:txBody>
          <a:bodyPr wrap="square">
            <a:spAutoFit/>
          </a:bodyPr>
          <a:lstStyle/>
          <a:p>
            <a:r>
              <a:rPr lang="en-US" sz="1200" dirty="0"/>
              <a:t>[1] The true processing in memory accelerator. In 2019 IEEE Hot Chips 31 Symposium (HCS), pages 1–24. IEEE Computer Society, 2019</a:t>
            </a:r>
          </a:p>
          <a:p>
            <a:r>
              <a:rPr lang="en-US" sz="1200" dirty="0"/>
              <a:t>[2] System architecture and software stack for GDDR6-AiM. In 2022 IEEE Hot Chips 34 Symposium (HCS), pages 1–25. IEEE, 2022.</a:t>
            </a:r>
          </a:p>
          <a:p>
            <a:r>
              <a:rPr lang="en-US" sz="1200" dirty="0"/>
              <a:t>[3] 25.4 a 20nm 6gb function-in-memory DRAM, based on HBM2 with a 1.2 </a:t>
            </a:r>
            <a:r>
              <a:rPr lang="en-US" sz="1200" dirty="0" err="1"/>
              <a:t>tflops</a:t>
            </a:r>
            <a:r>
              <a:rPr lang="en-US" sz="1200" dirty="0"/>
              <a:t> programmable computing unit using bank-level parallelism, for machine learning applications. In 2021 IEEE International Solid-State Circuits Conference (ISSCC), volume 64, pages 350–352. IEEE, 2021.</a:t>
            </a:r>
            <a:endParaRPr lang="en-US" altLang="zh-CN" sz="1200" dirty="0">
              <a:latin typeface="Calibri" panose="020F0502020204030204" pitchFamily="34" charset="0"/>
              <a:cs typeface="Calibri" panose="020F0502020204030204" pitchFamily="34" charset="0"/>
            </a:endParaRPr>
          </a:p>
        </p:txBody>
      </p:sp>
      <p:graphicFrame>
        <p:nvGraphicFramePr>
          <p:cNvPr id="20" name="Table 19">
            <a:extLst>
              <a:ext uri="{FF2B5EF4-FFF2-40B4-BE49-F238E27FC236}">
                <a16:creationId xmlns:a16="http://schemas.microsoft.com/office/drawing/2014/main" id="{FD4DB0C8-6C60-3095-E9C6-FF4503CF1FB8}"/>
              </a:ext>
            </a:extLst>
          </p:cNvPr>
          <p:cNvGraphicFramePr>
            <a:graphicFrameLocks noGrp="1"/>
          </p:cNvGraphicFramePr>
          <p:nvPr/>
        </p:nvGraphicFramePr>
        <p:xfrm>
          <a:off x="1536975" y="4376225"/>
          <a:ext cx="9131301" cy="914400"/>
        </p:xfrm>
        <a:graphic>
          <a:graphicData uri="http://schemas.openxmlformats.org/drawingml/2006/table">
            <a:tbl>
              <a:tblPr firstRow="1" bandRow="1">
                <a:tableStyleId>{5C22544A-7EE6-4342-B048-85BDC9FD1C3A}</a:tableStyleId>
              </a:tblPr>
              <a:tblGrid>
                <a:gridCol w="2358126">
                  <a:extLst>
                    <a:ext uri="{9D8B030D-6E8A-4147-A177-3AD203B41FA5}">
                      <a16:colId xmlns:a16="http://schemas.microsoft.com/office/drawing/2014/main" val="1330547835"/>
                    </a:ext>
                  </a:extLst>
                </a:gridCol>
                <a:gridCol w="2221943">
                  <a:extLst>
                    <a:ext uri="{9D8B030D-6E8A-4147-A177-3AD203B41FA5}">
                      <a16:colId xmlns:a16="http://schemas.microsoft.com/office/drawing/2014/main" val="2911530201"/>
                    </a:ext>
                  </a:extLst>
                </a:gridCol>
                <a:gridCol w="2072566">
                  <a:extLst>
                    <a:ext uri="{9D8B030D-6E8A-4147-A177-3AD203B41FA5}">
                      <a16:colId xmlns:a16="http://schemas.microsoft.com/office/drawing/2014/main" val="4128096107"/>
                    </a:ext>
                  </a:extLst>
                </a:gridCol>
                <a:gridCol w="2478666">
                  <a:extLst>
                    <a:ext uri="{9D8B030D-6E8A-4147-A177-3AD203B41FA5}">
                      <a16:colId xmlns:a16="http://schemas.microsoft.com/office/drawing/2014/main" val="1712737623"/>
                    </a:ext>
                  </a:extLst>
                </a:gridCol>
              </a:tblGrid>
              <a:tr h="370840">
                <a:tc>
                  <a:txBody>
                    <a:bodyPr/>
                    <a:lstStyle/>
                    <a:p>
                      <a:pPr algn="ctr"/>
                      <a:endParaRPr lang="en-US" sz="240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UPMEM [1]</a:t>
                      </a:r>
                    </a:p>
                  </a:txBody>
                  <a:tcPr anchor="ctr"/>
                </a:tc>
                <a:tc>
                  <a:txBody>
                    <a:bodyPr/>
                    <a:lstStyle/>
                    <a:p>
                      <a:pPr algn="ctr"/>
                      <a:r>
                        <a:rPr lang="en-US" sz="2400" dirty="0" err="1">
                          <a:latin typeface="Calibri" panose="020F0502020204030204" pitchFamily="34" charset="0"/>
                          <a:cs typeface="Calibri" panose="020F0502020204030204" pitchFamily="34" charset="0"/>
                        </a:rPr>
                        <a:t>AiM</a:t>
                      </a:r>
                      <a:r>
                        <a:rPr lang="en-US" sz="2400" dirty="0">
                          <a:latin typeface="Calibri" panose="020F0502020204030204" pitchFamily="34" charset="0"/>
                          <a:cs typeface="Calibri" panose="020F0502020204030204" pitchFamily="34" charset="0"/>
                        </a:rPr>
                        <a:t> [2]</a:t>
                      </a:r>
                    </a:p>
                  </a:txBody>
                  <a:tcPr anchor="ctr"/>
                </a:tc>
                <a:tc>
                  <a:txBody>
                    <a:bodyPr/>
                    <a:lstStyle/>
                    <a:p>
                      <a:pPr algn="ctr"/>
                      <a:r>
                        <a:rPr lang="en-US" sz="2400" dirty="0">
                          <a:latin typeface="Calibri" panose="020F0502020204030204" pitchFamily="34" charset="0"/>
                          <a:cs typeface="Calibri" panose="020F0502020204030204" pitchFamily="34" charset="0"/>
                        </a:rPr>
                        <a:t>FIMDRAM [3] </a:t>
                      </a:r>
                    </a:p>
                  </a:txBody>
                  <a:tcPr anchor="ctr"/>
                </a:tc>
                <a:extLst>
                  <a:ext uri="{0D108BD9-81ED-4DB2-BD59-A6C34878D82A}">
                    <a16:rowId xmlns:a16="http://schemas.microsoft.com/office/drawing/2014/main" val="1995563788"/>
                  </a:ext>
                </a:extLst>
              </a:tr>
              <a:tr h="370840">
                <a:tc>
                  <a:txBody>
                    <a:bodyPr/>
                    <a:lstStyle/>
                    <a:p>
                      <a:pPr algn="ctr"/>
                      <a:r>
                        <a:rPr lang="en-US" sz="2400" dirty="0">
                          <a:latin typeface="Calibri" panose="020F0502020204030204" pitchFamily="34" charset="0"/>
                          <a:cs typeface="Calibri" panose="020F0502020204030204" pitchFamily="34" charset="0"/>
                        </a:rPr>
                        <a:t>Memory Density</a:t>
                      </a:r>
                    </a:p>
                  </a:txBody>
                  <a:tcPr anchor="ctr"/>
                </a:tc>
                <a:tc>
                  <a:txBody>
                    <a:bodyPr/>
                    <a:lstStyle/>
                    <a:p>
                      <a:pPr algn="ctr"/>
                      <a:r>
                        <a:rPr lang="en-US" sz="2400" dirty="0">
                          <a:latin typeface="Calibri" panose="020F0502020204030204" pitchFamily="34" charset="0"/>
                          <a:cs typeface="Calibri" panose="020F0502020204030204" pitchFamily="34" charset="0"/>
                        </a:rPr>
                        <a:t>25% - 50%</a:t>
                      </a:r>
                    </a:p>
                  </a:txBody>
                  <a:tcPr anchor="ctr"/>
                </a:tc>
                <a:tc>
                  <a:txBody>
                    <a:bodyPr/>
                    <a:lstStyle/>
                    <a:p>
                      <a:pPr algn="ctr"/>
                      <a:r>
                        <a:rPr lang="en-US" sz="2400" dirty="0">
                          <a:latin typeface="Calibri" panose="020F0502020204030204" pitchFamily="34" charset="0"/>
                          <a:cs typeface="Calibri" panose="020F0502020204030204" pitchFamily="34" charset="0"/>
                        </a:rPr>
                        <a:t>75%</a:t>
                      </a:r>
                    </a:p>
                  </a:txBody>
                  <a:tcPr anchor="ctr"/>
                </a:tc>
                <a:tc>
                  <a:txBody>
                    <a:bodyPr/>
                    <a:lstStyle/>
                    <a:p>
                      <a:pPr algn="ctr"/>
                      <a:r>
                        <a:rPr lang="en-US" sz="2400" dirty="0">
                          <a:latin typeface="Calibri" panose="020F0502020204030204" pitchFamily="34" charset="0"/>
                          <a:cs typeface="Calibri" panose="020F0502020204030204" pitchFamily="34" charset="0"/>
                        </a:rPr>
                        <a:t>75%</a:t>
                      </a:r>
                    </a:p>
                  </a:txBody>
                  <a:tcPr anchor="ctr"/>
                </a:tc>
                <a:extLst>
                  <a:ext uri="{0D108BD9-81ED-4DB2-BD59-A6C34878D82A}">
                    <a16:rowId xmlns:a16="http://schemas.microsoft.com/office/drawing/2014/main" val="1988339707"/>
                  </a:ext>
                </a:extLst>
              </a:tr>
            </a:tbl>
          </a:graphicData>
        </a:graphic>
      </p:graphicFrame>
      <p:grpSp>
        <p:nvGrpSpPr>
          <p:cNvPr id="39" name="Group 38">
            <a:extLst>
              <a:ext uri="{FF2B5EF4-FFF2-40B4-BE49-F238E27FC236}">
                <a16:creationId xmlns:a16="http://schemas.microsoft.com/office/drawing/2014/main" id="{8182DEF9-5AB7-C748-5774-E8B32F13CE74}"/>
              </a:ext>
            </a:extLst>
          </p:cNvPr>
          <p:cNvGrpSpPr/>
          <p:nvPr/>
        </p:nvGrpSpPr>
        <p:grpSpPr>
          <a:xfrm>
            <a:off x="3708400" y="1583276"/>
            <a:ext cx="4775199" cy="2045183"/>
            <a:chOff x="4013200" y="1594665"/>
            <a:chExt cx="4775199" cy="2045183"/>
          </a:xfrm>
        </p:grpSpPr>
        <p:sp>
          <p:nvSpPr>
            <p:cNvPr id="5" name="Rectangle 4">
              <a:extLst>
                <a:ext uri="{FF2B5EF4-FFF2-40B4-BE49-F238E27FC236}">
                  <a16:creationId xmlns:a16="http://schemas.microsoft.com/office/drawing/2014/main" id="{67DDE901-138C-7CAB-071D-5D3A49261FA6}"/>
                </a:ext>
              </a:extLst>
            </p:cNvPr>
            <p:cNvSpPr/>
            <p:nvPr/>
          </p:nvSpPr>
          <p:spPr>
            <a:xfrm>
              <a:off x="7173685" y="1594665"/>
              <a:ext cx="1614714" cy="14099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DRAM Bank</a:t>
              </a:r>
            </a:p>
          </p:txBody>
        </p:sp>
        <p:sp>
          <p:nvSpPr>
            <p:cNvPr id="13" name="Rectangle 12">
              <a:extLst>
                <a:ext uri="{FF2B5EF4-FFF2-40B4-BE49-F238E27FC236}">
                  <a16:creationId xmlns:a16="http://schemas.microsoft.com/office/drawing/2014/main" id="{A83A8C84-DA55-E104-CF45-5E6C163E617D}"/>
                </a:ext>
              </a:extLst>
            </p:cNvPr>
            <p:cNvSpPr/>
            <p:nvPr/>
          </p:nvSpPr>
          <p:spPr>
            <a:xfrm>
              <a:off x="7173685" y="3004626"/>
              <a:ext cx="1614714" cy="635222"/>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PU</a:t>
              </a:r>
            </a:p>
          </p:txBody>
        </p:sp>
        <p:sp>
          <p:nvSpPr>
            <p:cNvPr id="10" name="Rectangle 9">
              <a:extLst>
                <a:ext uri="{FF2B5EF4-FFF2-40B4-BE49-F238E27FC236}">
                  <a16:creationId xmlns:a16="http://schemas.microsoft.com/office/drawing/2014/main" id="{8E1E6870-C19B-2BAE-2390-7C41402AB3A2}"/>
                </a:ext>
              </a:extLst>
            </p:cNvPr>
            <p:cNvSpPr/>
            <p:nvPr/>
          </p:nvSpPr>
          <p:spPr>
            <a:xfrm>
              <a:off x="4013200" y="1594665"/>
              <a:ext cx="1614714" cy="2045182"/>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DRAM Bank</a:t>
              </a:r>
            </a:p>
          </p:txBody>
        </p:sp>
        <p:cxnSp>
          <p:nvCxnSpPr>
            <p:cNvPr id="26" name="Straight Arrow Connector 25">
              <a:extLst>
                <a:ext uri="{FF2B5EF4-FFF2-40B4-BE49-F238E27FC236}">
                  <a16:creationId xmlns:a16="http://schemas.microsoft.com/office/drawing/2014/main" id="{B3C606BF-761A-5579-DBF5-20EBD73551D0}"/>
                </a:ext>
              </a:extLst>
            </p:cNvPr>
            <p:cNvCxnSpPr/>
            <p:nvPr/>
          </p:nvCxnSpPr>
          <p:spPr>
            <a:xfrm>
              <a:off x="5753100" y="1657905"/>
              <a:ext cx="132080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8EB456C-E132-AD3F-3FE2-74E331C7637C}"/>
                </a:ext>
              </a:extLst>
            </p:cNvPr>
            <p:cNvCxnSpPr>
              <a:cxnSpLocks/>
            </p:cNvCxnSpPr>
            <p:nvPr/>
          </p:nvCxnSpPr>
          <p:spPr>
            <a:xfrm flipV="1">
              <a:off x="5767070" y="2966525"/>
              <a:ext cx="1306830" cy="58789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77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4A60444-2AA3-3B6D-D6AA-915E7ACE2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AAFDC-7B31-C5A0-ED82-5F6788182B5E}"/>
              </a:ext>
            </a:extLst>
          </p:cNvPr>
          <p:cNvSpPr>
            <a:spLocks noGrp="1"/>
          </p:cNvSpPr>
          <p:nvPr>
            <p:ph type="ctrTitle"/>
          </p:nvPr>
        </p:nvSpPr>
        <p:spPr/>
        <p:txBody>
          <a:bodyPr/>
          <a:lstStyle/>
          <a:p>
            <a:r>
              <a:rPr lang="en-US" dirty="0"/>
              <a:t>Hierarchical PIM-PNM Design</a:t>
            </a:r>
          </a:p>
        </p:txBody>
      </p:sp>
      <p:sp>
        <p:nvSpPr>
          <p:cNvPr id="4" name="Slide Number Placeholder 3">
            <a:extLst>
              <a:ext uri="{FF2B5EF4-FFF2-40B4-BE49-F238E27FC236}">
                <a16:creationId xmlns:a16="http://schemas.microsoft.com/office/drawing/2014/main" id="{C0BB5A10-EF9E-3E66-118C-2254C26AC362}"/>
              </a:ext>
            </a:extLst>
          </p:cNvPr>
          <p:cNvSpPr>
            <a:spLocks noGrp="1"/>
          </p:cNvSpPr>
          <p:nvPr>
            <p:ph type="sldNum" sz="quarter" idx="12"/>
          </p:nvPr>
        </p:nvSpPr>
        <p:spPr/>
        <p:txBody>
          <a:bodyPr/>
          <a:lstStyle/>
          <a:p>
            <a:fld id="{3952D4CC-587A-3641-AB30-393082F8BA24}" type="slidenum">
              <a:rPr lang="en-US" smtClean="0"/>
              <a:pPr/>
              <a:t>34</a:t>
            </a:fld>
            <a:endParaRPr lang="en-US"/>
          </a:p>
        </p:txBody>
      </p:sp>
      <p:pic>
        <p:nvPicPr>
          <p:cNvPr id="6" name="Picture 5">
            <a:extLst>
              <a:ext uri="{FF2B5EF4-FFF2-40B4-BE49-F238E27FC236}">
                <a16:creationId xmlns:a16="http://schemas.microsoft.com/office/drawing/2014/main" id="{D77BF1F9-6B5F-6170-BDFD-E73E6A0D99EE}"/>
              </a:ext>
            </a:extLst>
          </p:cNvPr>
          <p:cNvPicPr>
            <a:picLocks noChangeAspect="1"/>
          </p:cNvPicPr>
          <p:nvPr/>
        </p:nvPicPr>
        <p:blipFill>
          <a:blip r:embed="rId3"/>
          <a:srcRect r="56662"/>
          <a:stretch/>
        </p:blipFill>
        <p:spPr>
          <a:xfrm>
            <a:off x="783624" y="1139303"/>
            <a:ext cx="4410382" cy="2778524"/>
          </a:xfrm>
          <a:prstGeom prst="rect">
            <a:avLst/>
          </a:prstGeom>
        </p:spPr>
      </p:pic>
      <p:sp>
        <p:nvSpPr>
          <p:cNvPr id="11" name="Rounded Rectangle 10">
            <a:extLst>
              <a:ext uri="{FF2B5EF4-FFF2-40B4-BE49-F238E27FC236}">
                <a16:creationId xmlns:a16="http://schemas.microsoft.com/office/drawing/2014/main" id="{5E7DFDED-019A-10A6-6DDC-42720E6C56F4}"/>
              </a:ext>
            </a:extLst>
          </p:cNvPr>
          <p:cNvSpPr/>
          <p:nvPr/>
        </p:nvSpPr>
        <p:spPr>
          <a:xfrm>
            <a:off x="859569" y="4276189"/>
            <a:ext cx="4258492" cy="1055774"/>
          </a:xfrm>
          <a:prstGeom prst="round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Vector</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Multiplication</a:t>
            </a:r>
          </a:p>
          <a:p>
            <a:pPr marL="342900" indent="-342900">
              <a:buFont typeface="Arial" panose="020B0604020202020204" pitchFamily="34" charset="0"/>
              <a:buChar char="•"/>
            </a:pPr>
            <a:r>
              <a:rPr lang="en-US" altLang="zh-CN" sz="2400" dirty="0">
                <a:solidFill>
                  <a:schemeClr val="tx1"/>
                </a:solidFill>
                <a:latin typeface="Calibri" panose="020F0502020204030204" pitchFamily="34" charset="0"/>
                <a:cs typeface="Calibri" panose="020F0502020204030204" pitchFamily="34" charset="0"/>
              </a:rPr>
              <a:t>Element-wise</a:t>
            </a:r>
            <a:r>
              <a:rPr lang="zh-CN" altLang="en-US" sz="2400" dirty="0">
                <a:solidFill>
                  <a:schemeClr val="tx1"/>
                </a:solidFill>
                <a:latin typeface="Calibri" panose="020F0502020204030204" pitchFamily="34" charset="0"/>
                <a:cs typeface="Calibri" panose="020F0502020204030204" pitchFamily="34" charset="0"/>
              </a:rPr>
              <a:t> </a:t>
            </a:r>
            <a:r>
              <a:rPr lang="en-US" altLang="zh-CN" sz="2400" dirty="0">
                <a:solidFill>
                  <a:schemeClr val="tx1"/>
                </a:solidFill>
                <a:latin typeface="Calibri" panose="020F0502020204030204" pitchFamily="34" charset="0"/>
                <a:cs typeface="Calibri" panose="020F0502020204030204" pitchFamily="34" charset="0"/>
              </a:rPr>
              <a:t>Multiplication</a:t>
            </a:r>
            <a:endParaRPr lang="en-US" sz="2400" dirty="0">
              <a:solidFill>
                <a:schemeClr val="tx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A8F5202F-B26D-209D-93A9-18D2B63A4662}"/>
              </a:ext>
            </a:extLst>
          </p:cNvPr>
          <p:cNvGrpSpPr/>
          <p:nvPr/>
        </p:nvGrpSpPr>
        <p:grpSpPr>
          <a:xfrm>
            <a:off x="5668976" y="1139303"/>
            <a:ext cx="5707025" cy="5217047"/>
            <a:chOff x="5668976" y="1139303"/>
            <a:chExt cx="5707025" cy="5217047"/>
          </a:xfrm>
        </p:grpSpPr>
        <p:pic>
          <p:nvPicPr>
            <p:cNvPr id="15" name="Picture 14">
              <a:extLst>
                <a:ext uri="{FF2B5EF4-FFF2-40B4-BE49-F238E27FC236}">
                  <a16:creationId xmlns:a16="http://schemas.microsoft.com/office/drawing/2014/main" id="{6311163E-F466-39F3-47DF-36DEF9B31E4C}"/>
                </a:ext>
              </a:extLst>
            </p:cNvPr>
            <p:cNvPicPr>
              <a:picLocks noChangeAspect="1"/>
            </p:cNvPicPr>
            <p:nvPr/>
          </p:nvPicPr>
          <p:blipFill>
            <a:blip r:embed="rId4"/>
            <a:stretch>
              <a:fillRect/>
            </a:stretch>
          </p:blipFill>
          <p:spPr>
            <a:xfrm>
              <a:off x="5668976" y="1139303"/>
              <a:ext cx="5707025" cy="2778524"/>
            </a:xfrm>
            <a:prstGeom prst="rect">
              <a:avLst/>
            </a:prstGeom>
          </p:spPr>
        </p:pic>
        <p:sp>
          <p:nvSpPr>
            <p:cNvPr id="16" name="Rounded Rectangle 15">
              <a:extLst>
                <a:ext uri="{FF2B5EF4-FFF2-40B4-BE49-F238E27FC236}">
                  <a16:creationId xmlns:a16="http://schemas.microsoft.com/office/drawing/2014/main" id="{7098F7EF-BEC4-D21E-9D5B-ED1BF6B9AE34}"/>
                </a:ext>
              </a:extLst>
            </p:cNvPr>
            <p:cNvSpPr/>
            <p:nvPr/>
          </p:nvSpPr>
          <p:spPr>
            <a:xfrm>
              <a:off x="6393242" y="4204215"/>
              <a:ext cx="4258492" cy="2152135"/>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Vector Addition Units</a:t>
              </a: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Reduction Trees</a:t>
              </a: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Exponent Processors</a:t>
              </a:r>
            </a:p>
            <a:p>
              <a:pPr marL="342900"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RISC-V cores for Special Functions</a:t>
              </a:r>
            </a:p>
          </p:txBody>
        </p:sp>
      </p:grpSp>
    </p:spTree>
    <p:extLst>
      <p:ext uri="{BB962C8B-B14F-4D97-AF65-F5344CB8AC3E}">
        <p14:creationId xmlns:p14="http://schemas.microsoft.com/office/powerpoint/2010/main" val="3940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95C1619-A43E-7B29-D5FA-9280B0877B50}"/>
              </a:ext>
            </a:extLst>
          </p:cNvPr>
          <p:cNvGrpSpPr/>
          <p:nvPr/>
        </p:nvGrpSpPr>
        <p:grpSpPr>
          <a:xfrm>
            <a:off x="900087" y="3511673"/>
            <a:ext cx="4605035" cy="2527386"/>
            <a:chOff x="900087" y="3511673"/>
            <a:chExt cx="4605035" cy="2527386"/>
          </a:xfrm>
        </p:grpSpPr>
        <p:sp>
          <p:nvSpPr>
            <p:cNvPr id="34" name="Rounded Rectangle 33">
              <a:extLst>
                <a:ext uri="{FF2B5EF4-FFF2-40B4-BE49-F238E27FC236}">
                  <a16:creationId xmlns:a16="http://schemas.microsoft.com/office/drawing/2014/main" id="{BEE2CDED-E9C7-828F-0587-28E2348212BD}"/>
                </a:ext>
              </a:extLst>
            </p:cNvPr>
            <p:cNvSpPr/>
            <p:nvPr/>
          </p:nvSpPr>
          <p:spPr>
            <a:xfrm>
              <a:off x="2141828" y="3511673"/>
              <a:ext cx="2121556" cy="53474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03FD478-7F35-2D3D-BD1B-B774653B2245}"/>
                </a:ext>
              </a:extLst>
            </p:cNvPr>
            <p:cNvSpPr/>
            <p:nvPr/>
          </p:nvSpPr>
          <p:spPr>
            <a:xfrm>
              <a:off x="900087" y="4228418"/>
              <a:ext cx="4605035" cy="45689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Switch</a:t>
              </a:r>
            </a:p>
          </p:txBody>
        </p:sp>
        <p:sp>
          <p:nvSpPr>
            <p:cNvPr id="41" name="Rectangle 40">
              <a:extLst>
                <a:ext uri="{FF2B5EF4-FFF2-40B4-BE49-F238E27FC236}">
                  <a16:creationId xmlns:a16="http://schemas.microsoft.com/office/drawing/2014/main" id="{C2EA4DBA-EDE1-6CF4-79A7-6C5BDB436CB9}"/>
                </a:ext>
              </a:extLst>
            </p:cNvPr>
            <p:cNvSpPr/>
            <p:nvPr/>
          </p:nvSpPr>
          <p:spPr>
            <a:xfrm>
              <a:off x="900087" y="5327031"/>
              <a:ext cx="1241741"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0</a:t>
              </a:r>
            </a:p>
          </p:txBody>
        </p:sp>
        <p:sp>
          <p:nvSpPr>
            <p:cNvPr id="42" name="Rectangle 41">
              <a:extLst>
                <a:ext uri="{FF2B5EF4-FFF2-40B4-BE49-F238E27FC236}">
                  <a16:creationId xmlns:a16="http://schemas.microsoft.com/office/drawing/2014/main" id="{ADE8ABB2-13F2-0B79-23F1-51C1EECCEA91}"/>
                </a:ext>
              </a:extLst>
            </p:cNvPr>
            <p:cNvSpPr/>
            <p:nvPr/>
          </p:nvSpPr>
          <p:spPr>
            <a:xfrm>
              <a:off x="4263383"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2 </a:t>
              </a:r>
            </a:p>
          </p:txBody>
        </p:sp>
        <p:sp>
          <p:nvSpPr>
            <p:cNvPr id="43" name="TextBox 42">
              <a:extLst>
                <a:ext uri="{FF2B5EF4-FFF2-40B4-BE49-F238E27FC236}">
                  <a16:creationId xmlns:a16="http://schemas.microsoft.com/office/drawing/2014/main" id="{F0404C29-EFC9-57E4-FC3E-AAA654AFDA0F}"/>
                </a:ext>
              </a:extLst>
            </p:cNvPr>
            <p:cNvSpPr txBox="1"/>
            <p:nvPr/>
          </p:nvSpPr>
          <p:spPr>
            <a:xfrm>
              <a:off x="2469449" y="3511673"/>
              <a:ext cx="1543436"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Multicast</a:t>
              </a:r>
            </a:p>
          </p:txBody>
        </p:sp>
        <p:sp>
          <p:nvSpPr>
            <p:cNvPr id="50" name="Rectangle 49">
              <a:extLst>
                <a:ext uri="{FF2B5EF4-FFF2-40B4-BE49-F238E27FC236}">
                  <a16:creationId xmlns:a16="http://schemas.microsoft.com/office/drawing/2014/main" id="{EC8D836C-6E8D-92C9-6A6D-7ED2EBA9AD30}"/>
                </a:ext>
              </a:extLst>
            </p:cNvPr>
            <p:cNvSpPr/>
            <p:nvPr/>
          </p:nvSpPr>
          <p:spPr>
            <a:xfrm>
              <a:off x="2581727"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1 </a:t>
              </a:r>
            </a:p>
          </p:txBody>
        </p:sp>
      </p:grpSp>
      <p:grpSp>
        <p:nvGrpSpPr>
          <p:cNvPr id="73" name="Group 72">
            <a:extLst>
              <a:ext uri="{FF2B5EF4-FFF2-40B4-BE49-F238E27FC236}">
                <a16:creationId xmlns:a16="http://schemas.microsoft.com/office/drawing/2014/main" id="{46B40250-EA99-06A1-5C3E-C4E94EE8695E}"/>
              </a:ext>
            </a:extLst>
          </p:cNvPr>
          <p:cNvGrpSpPr/>
          <p:nvPr/>
        </p:nvGrpSpPr>
        <p:grpSpPr>
          <a:xfrm>
            <a:off x="6463280" y="714830"/>
            <a:ext cx="4605035" cy="2401730"/>
            <a:chOff x="5879187" y="603994"/>
            <a:chExt cx="4605035" cy="2401730"/>
          </a:xfrm>
        </p:grpSpPr>
        <p:sp>
          <p:nvSpPr>
            <p:cNvPr id="5" name="Rectangle 4">
              <a:extLst>
                <a:ext uri="{FF2B5EF4-FFF2-40B4-BE49-F238E27FC236}">
                  <a16:creationId xmlns:a16="http://schemas.microsoft.com/office/drawing/2014/main" id="{A009D359-60B0-8C51-9786-38C04EF88044}"/>
                </a:ext>
              </a:extLst>
            </p:cNvPr>
            <p:cNvSpPr/>
            <p:nvPr/>
          </p:nvSpPr>
          <p:spPr>
            <a:xfrm>
              <a:off x="5879187" y="1195083"/>
              <a:ext cx="4605035" cy="45689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Switch</a:t>
              </a:r>
            </a:p>
          </p:txBody>
        </p:sp>
        <p:sp>
          <p:nvSpPr>
            <p:cNvPr id="13" name="Rectangle 12">
              <a:extLst>
                <a:ext uri="{FF2B5EF4-FFF2-40B4-BE49-F238E27FC236}">
                  <a16:creationId xmlns:a16="http://schemas.microsoft.com/office/drawing/2014/main" id="{D85EB8A5-35D2-A56A-F837-8216911E7804}"/>
                </a:ext>
              </a:extLst>
            </p:cNvPr>
            <p:cNvSpPr/>
            <p:nvPr/>
          </p:nvSpPr>
          <p:spPr>
            <a:xfrm>
              <a:off x="5879187" y="2293696"/>
              <a:ext cx="1241741"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0 </a:t>
              </a:r>
            </a:p>
          </p:txBody>
        </p:sp>
        <p:sp>
          <p:nvSpPr>
            <p:cNvPr id="15" name="Rectangle 14">
              <a:extLst>
                <a:ext uri="{FF2B5EF4-FFF2-40B4-BE49-F238E27FC236}">
                  <a16:creationId xmlns:a16="http://schemas.microsoft.com/office/drawing/2014/main" id="{76359539-CFC4-3CCE-B621-8D17E8391783}"/>
                </a:ext>
              </a:extLst>
            </p:cNvPr>
            <p:cNvSpPr/>
            <p:nvPr/>
          </p:nvSpPr>
          <p:spPr>
            <a:xfrm>
              <a:off x="9242483" y="2293695"/>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1 </a:t>
              </a:r>
            </a:p>
          </p:txBody>
        </p:sp>
        <p:sp>
          <p:nvSpPr>
            <p:cNvPr id="16" name="TextBox 15">
              <a:extLst>
                <a:ext uri="{FF2B5EF4-FFF2-40B4-BE49-F238E27FC236}">
                  <a16:creationId xmlns:a16="http://schemas.microsoft.com/office/drawing/2014/main" id="{45165C0C-BD20-674A-A38E-949B30841F3F}"/>
                </a:ext>
              </a:extLst>
            </p:cNvPr>
            <p:cNvSpPr txBox="1"/>
            <p:nvPr/>
          </p:nvSpPr>
          <p:spPr>
            <a:xfrm>
              <a:off x="7242166" y="603994"/>
              <a:ext cx="2030941"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Peer-to-peer</a:t>
              </a:r>
            </a:p>
          </p:txBody>
        </p:sp>
      </p:grpSp>
      <p:sp>
        <p:nvSpPr>
          <p:cNvPr id="2" name="Title 1">
            <a:extLst>
              <a:ext uri="{FF2B5EF4-FFF2-40B4-BE49-F238E27FC236}">
                <a16:creationId xmlns:a16="http://schemas.microsoft.com/office/drawing/2014/main" id="{28EBFD45-955E-B8F6-C6F4-C27D0CB8D2B1}"/>
              </a:ext>
            </a:extLst>
          </p:cNvPr>
          <p:cNvSpPr>
            <a:spLocks noGrp="1"/>
          </p:cNvSpPr>
          <p:nvPr>
            <p:ph type="ctrTitle"/>
          </p:nvPr>
        </p:nvSpPr>
        <p:spPr>
          <a:xfrm>
            <a:off x="503583" y="242278"/>
            <a:ext cx="6237941" cy="593232"/>
          </a:xfrm>
        </p:spPr>
        <p:txBody>
          <a:bodyPr/>
          <a:lstStyle/>
          <a:p>
            <a:r>
              <a:rPr lang="en-US" dirty="0"/>
              <a:t>Inter-Device CXL Communication</a:t>
            </a:r>
          </a:p>
        </p:txBody>
      </p:sp>
      <p:sp>
        <p:nvSpPr>
          <p:cNvPr id="4" name="Slide Number Placeholder 3">
            <a:extLst>
              <a:ext uri="{FF2B5EF4-FFF2-40B4-BE49-F238E27FC236}">
                <a16:creationId xmlns:a16="http://schemas.microsoft.com/office/drawing/2014/main" id="{DA5FFF88-4721-C1C6-9E3C-9EB0A19202EA}"/>
              </a:ext>
            </a:extLst>
          </p:cNvPr>
          <p:cNvSpPr>
            <a:spLocks noGrp="1"/>
          </p:cNvSpPr>
          <p:nvPr>
            <p:ph type="sldNum" sz="quarter" idx="12"/>
          </p:nvPr>
        </p:nvSpPr>
        <p:spPr/>
        <p:txBody>
          <a:bodyPr/>
          <a:lstStyle/>
          <a:p>
            <a:fld id="{3952D4CC-587A-3641-AB30-393082F8BA24}" type="slidenum">
              <a:rPr lang="en-US" smtClean="0"/>
              <a:pPr/>
              <a:t>35</a:t>
            </a:fld>
            <a:endParaRPr lang="en-US"/>
          </a:p>
        </p:txBody>
      </p:sp>
      <p:cxnSp>
        <p:nvCxnSpPr>
          <p:cNvPr id="21" name="Straight Arrow Connector 20">
            <a:extLst>
              <a:ext uri="{FF2B5EF4-FFF2-40B4-BE49-F238E27FC236}">
                <a16:creationId xmlns:a16="http://schemas.microsoft.com/office/drawing/2014/main" id="{821ED685-F14E-644C-4BC0-329747F2383A}"/>
              </a:ext>
            </a:extLst>
          </p:cNvPr>
          <p:cNvCxnSpPr>
            <a:cxnSpLocks/>
          </p:cNvCxnSpPr>
          <p:nvPr/>
        </p:nvCxnSpPr>
        <p:spPr>
          <a:xfrm>
            <a:off x="1428817" y="1769962"/>
            <a:ext cx="1240971" cy="0"/>
          </a:xfrm>
          <a:prstGeom prst="straightConnector1">
            <a:avLst/>
          </a:prstGeom>
          <a:ln w="38100">
            <a:solidFill>
              <a:schemeClr val="tx2">
                <a:lumMod val="75000"/>
                <a:lumOff val="2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DD85C580-9B88-0BAE-C4E7-2BB7591AD2CA}"/>
              </a:ext>
            </a:extLst>
          </p:cNvPr>
          <p:cNvSpPr txBox="1"/>
          <p:nvPr/>
        </p:nvSpPr>
        <p:spPr>
          <a:xfrm>
            <a:off x="1469394" y="1152171"/>
            <a:ext cx="1118159" cy="461665"/>
          </a:xfrm>
          <a:prstGeom prst="rect">
            <a:avLst/>
          </a:prstGeom>
          <a:noFill/>
          <a:ln>
            <a:noFill/>
          </a:ln>
        </p:spPr>
        <p:txBody>
          <a:bodyPr wrap="square">
            <a:spAutoFit/>
          </a:bodyPr>
          <a:lstStyle/>
          <a:p>
            <a:pPr algn="ctr"/>
            <a:r>
              <a:rPr lang="en-US" sz="2400" b="1" dirty="0">
                <a:solidFill>
                  <a:schemeClr val="accent1">
                    <a:lumMod val="75000"/>
                  </a:schemeClr>
                </a:solidFill>
                <a:latin typeface="Calibri" panose="020F0502020204030204" pitchFamily="34" charset="0"/>
                <a:cs typeface="Calibri" panose="020F0502020204030204" pitchFamily="34" charset="0"/>
              </a:rPr>
              <a:t>Send</a:t>
            </a:r>
          </a:p>
        </p:txBody>
      </p:sp>
      <p:cxnSp>
        <p:nvCxnSpPr>
          <p:cNvPr id="24" name="Straight Arrow Connector 23">
            <a:extLst>
              <a:ext uri="{FF2B5EF4-FFF2-40B4-BE49-F238E27FC236}">
                <a16:creationId xmlns:a16="http://schemas.microsoft.com/office/drawing/2014/main" id="{D4F111D1-11B0-BBD2-09BF-57B692954AA9}"/>
              </a:ext>
            </a:extLst>
          </p:cNvPr>
          <p:cNvCxnSpPr>
            <a:cxnSpLocks/>
          </p:cNvCxnSpPr>
          <p:nvPr/>
        </p:nvCxnSpPr>
        <p:spPr>
          <a:xfrm>
            <a:off x="3396573" y="1763939"/>
            <a:ext cx="1240971" cy="0"/>
          </a:xfrm>
          <a:prstGeom prst="straightConnector1">
            <a:avLst/>
          </a:prstGeom>
          <a:ln w="38100">
            <a:solidFill>
              <a:schemeClr val="accent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E0E7EDA0-2323-2963-6547-E1A60CE6E93F}"/>
              </a:ext>
            </a:extLst>
          </p:cNvPr>
          <p:cNvSpPr txBox="1"/>
          <p:nvPr/>
        </p:nvSpPr>
        <p:spPr>
          <a:xfrm>
            <a:off x="3409440" y="1146148"/>
            <a:ext cx="1277785"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grpSp>
        <p:nvGrpSpPr>
          <p:cNvPr id="8" name="Group 7">
            <a:extLst>
              <a:ext uri="{FF2B5EF4-FFF2-40B4-BE49-F238E27FC236}">
                <a16:creationId xmlns:a16="http://schemas.microsoft.com/office/drawing/2014/main" id="{74E90AFC-C8DB-FAAA-34E8-15ECB3B69FEB}"/>
              </a:ext>
            </a:extLst>
          </p:cNvPr>
          <p:cNvGrpSpPr/>
          <p:nvPr/>
        </p:nvGrpSpPr>
        <p:grpSpPr>
          <a:xfrm>
            <a:off x="1330844" y="2303335"/>
            <a:ext cx="1528104" cy="617791"/>
            <a:chOff x="1330844" y="2387932"/>
            <a:chExt cx="1528104" cy="617791"/>
          </a:xfrm>
        </p:grpSpPr>
        <p:cxnSp>
          <p:nvCxnSpPr>
            <p:cNvPr id="26" name="Straight Arrow Connector 25">
              <a:extLst>
                <a:ext uri="{FF2B5EF4-FFF2-40B4-BE49-F238E27FC236}">
                  <a16:creationId xmlns:a16="http://schemas.microsoft.com/office/drawing/2014/main" id="{2DAB3AF0-3BD1-5E9F-72CE-0E73062236EF}"/>
                </a:ext>
              </a:extLst>
            </p:cNvPr>
            <p:cNvCxnSpPr>
              <a:cxnSpLocks/>
            </p:cNvCxnSpPr>
            <p:nvPr/>
          </p:nvCxnSpPr>
          <p:spPr>
            <a:xfrm>
              <a:off x="1428817" y="3005723"/>
              <a:ext cx="1240971" cy="0"/>
            </a:xfrm>
            <a:prstGeom prst="straightConnector1">
              <a:avLst/>
            </a:prstGeom>
            <a:ln w="38100">
              <a:solidFill>
                <a:schemeClr val="accent6">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7" name="TextBox 26">
              <a:extLst>
                <a:ext uri="{FF2B5EF4-FFF2-40B4-BE49-F238E27FC236}">
                  <a16:creationId xmlns:a16="http://schemas.microsoft.com/office/drawing/2014/main" id="{FE96D88A-8C68-A480-250C-CC190C9B89BC}"/>
                </a:ext>
              </a:extLst>
            </p:cNvPr>
            <p:cNvSpPr txBox="1"/>
            <p:nvPr/>
          </p:nvSpPr>
          <p:spPr>
            <a:xfrm>
              <a:off x="1330844" y="2387932"/>
              <a:ext cx="1528104" cy="461665"/>
            </a:xfrm>
            <a:prstGeom prst="rect">
              <a:avLst/>
            </a:prstGeom>
            <a:noFill/>
            <a:ln>
              <a:noFill/>
            </a:ln>
          </p:spPr>
          <p:txBody>
            <a:bodyPr wrap="square">
              <a:spAutoFit/>
            </a:bodyPr>
            <a:lstStyle/>
            <a:p>
              <a:r>
                <a:rPr lang="en-US" sz="2400" b="1" dirty="0">
                  <a:solidFill>
                    <a:schemeClr val="accent6">
                      <a:lumMod val="50000"/>
                    </a:schemeClr>
                  </a:solidFill>
                  <a:latin typeface="Calibri" panose="020F0502020204030204" pitchFamily="34" charset="0"/>
                  <a:cs typeface="Calibri" panose="020F0502020204030204" pitchFamily="34" charset="0"/>
                </a:rPr>
                <a:t>Multicast</a:t>
              </a:r>
            </a:p>
          </p:txBody>
        </p:sp>
      </p:grpSp>
      <p:grpSp>
        <p:nvGrpSpPr>
          <p:cNvPr id="71" name="Group 70">
            <a:extLst>
              <a:ext uri="{FF2B5EF4-FFF2-40B4-BE49-F238E27FC236}">
                <a16:creationId xmlns:a16="http://schemas.microsoft.com/office/drawing/2014/main" id="{A9C85007-08C5-1CCE-5130-833D1F8827FB}"/>
              </a:ext>
            </a:extLst>
          </p:cNvPr>
          <p:cNvGrpSpPr/>
          <p:nvPr/>
        </p:nvGrpSpPr>
        <p:grpSpPr>
          <a:xfrm>
            <a:off x="6894022" y="1770959"/>
            <a:ext cx="1168918" cy="641715"/>
            <a:chOff x="6551397" y="1660122"/>
            <a:chExt cx="1168918" cy="641715"/>
          </a:xfrm>
        </p:grpSpPr>
        <p:cxnSp>
          <p:nvCxnSpPr>
            <p:cNvPr id="28" name="Straight Arrow Connector 27">
              <a:extLst>
                <a:ext uri="{FF2B5EF4-FFF2-40B4-BE49-F238E27FC236}">
                  <a16:creationId xmlns:a16="http://schemas.microsoft.com/office/drawing/2014/main" id="{27AC9A64-4A46-FB01-EA20-D89CA53A5AB3}"/>
                </a:ext>
              </a:extLst>
            </p:cNvPr>
            <p:cNvCxnSpPr>
              <a:cxnSpLocks/>
            </p:cNvCxnSpPr>
            <p:nvPr/>
          </p:nvCxnSpPr>
          <p:spPr>
            <a:xfrm flipH="1" flipV="1">
              <a:off x="6551397" y="1660122"/>
              <a:ext cx="1" cy="641715"/>
            </a:xfrm>
            <a:prstGeom prst="straightConnector1">
              <a:avLst/>
            </a:prstGeom>
            <a:ln w="38100">
              <a:solidFill>
                <a:schemeClr val="tx2">
                  <a:lumMod val="75000"/>
                  <a:lumOff val="2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60" name="TextBox 59">
              <a:extLst>
                <a:ext uri="{FF2B5EF4-FFF2-40B4-BE49-F238E27FC236}">
                  <a16:creationId xmlns:a16="http://schemas.microsoft.com/office/drawing/2014/main" id="{227BC06A-DA35-3A80-4342-8CB424ED6EB1}"/>
                </a:ext>
              </a:extLst>
            </p:cNvPr>
            <p:cNvSpPr txBox="1"/>
            <p:nvPr/>
          </p:nvSpPr>
          <p:spPr>
            <a:xfrm>
              <a:off x="6741525" y="1748637"/>
              <a:ext cx="978790" cy="461665"/>
            </a:xfrm>
            <a:prstGeom prst="rect">
              <a:avLst/>
            </a:prstGeom>
            <a:noFill/>
          </p:spPr>
          <p:txBody>
            <a:bodyPr wrap="square">
              <a:spAutoFit/>
            </a:bodyPr>
            <a:lstStyle/>
            <a:p>
              <a:r>
                <a:rPr lang="en-US" sz="2400" b="1" dirty="0">
                  <a:solidFill>
                    <a:schemeClr val="accent1">
                      <a:lumMod val="75000"/>
                    </a:schemeClr>
                  </a:solidFill>
                  <a:latin typeface="Calibri" panose="020F0502020204030204" pitchFamily="34" charset="0"/>
                  <a:cs typeface="Calibri" panose="020F0502020204030204" pitchFamily="34" charset="0"/>
                </a:rPr>
                <a:t>Send</a:t>
              </a:r>
            </a:p>
          </p:txBody>
        </p:sp>
      </p:grpSp>
      <p:grpSp>
        <p:nvGrpSpPr>
          <p:cNvPr id="72" name="Group 71">
            <a:extLst>
              <a:ext uri="{FF2B5EF4-FFF2-40B4-BE49-F238E27FC236}">
                <a16:creationId xmlns:a16="http://schemas.microsoft.com/office/drawing/2014/main" id="{45A10764-7A9D-5F96-17AB-559F86E01209}"/>
              </a:ext>
            </a:extLst>
          </p:cNvPr>
          <p:cNvGrpSpPr/>
          <p:nvPr/>
        </p:nvGrpSpPr>
        <p:grpSpPr>
          <a:xfrm>
            <a:off x="10256888" y="1770960"/>
            <a:ext cx="1431529" cy="641714"/>
            <a:chOff x="9826202" y="1660123"/>
            <a:chExt cx="1431529" cy="641714"/>
          </a:xfrm>
        </p:grpSpPr>
        <p:cxnSp>
          <p:nvCxnSpPr>
            <p:cNvPr id="33" name="Straight Arrow Connector 32">
              <a:extLst>
                <a:ext uri="{FF2B5EF4-FFF2-40B4-BE49-F238E27FC236}">
                  <a16:creationId xmlns:a16="http://schemas.microsoft.com/office/drawing/2014/main" id="{BA24A23E-59A6-0CC2-7AE4-286A2B2864A1}"/>
                </a:ext>
              </a:extLst>
            </p:cNvPr>
            <p:cNvCxnSpPr>
              <a:cxnSpLocks/>
            </p:cNvCxnSpPr>
            <p:nvPr/>
          </p:nvCxnSpPr>
          <p:spPr>
            <a:xfrm>
              <a:off x="9826202" y="1660123"/>
              <a:ext cx="0" cy="641714"/>
            </a:xfrm>
            <a:prstGeom prst="straightConnector1">
              <a:avLst/>
            </a:prstGeom>
            <a:ln w="381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61" name="TextBox 60">
              <a:extLst>
                <a:ext uri="{FF2B5EF4-FFF2-40B4-BE49-F238E27FC236}">
                  <a16:creationId xmlns:a16="http://schemas.microsoft.com/office/drawing/2014/main" id="{FA622B63-1C6A-9F03-4FCF-843EAC3C10FA}"/>
                </a:ext>
              </a:extLst>
            </p:cNvPr>
            <p:cNvSpPr txBox="1"/>
            <p:nvPr/>
          </p:nvSpPr>
          <p:spPr>
            <a:xfrm>
              <a:off x="10016760" y="1748521"/>
              <a:ext cx="1240971"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grpSp>
      <p:grpSp>
        <p:nvGrpSpPr>
          <p:cNvPr id="75" name="Group 74">
            <a:extLst>
              <a:ext uri="{FF2B5EF4-FFF2-40B4-BE49-F238E27FC236}">
                <a16:creationId xmlns:a16="http://schemas.microsoft.com/office/drawing/2014/main" id="{0424C1B8-87A0-50F7-2C1E-21140A179D94}"/>
              </a:ext>
            </a:extLst>
          </p:cNvPr>
          <p:cNvGrpSpPr/>
          <p:nvPr/>
        </p:nvGrpSpPr>
        <p:grpSpPr>
          <a:xfrm>
            <a:off x="1336026" y="4685316"/>
            <a:ext cx="1490202" cy="641715"/>
            <a:chOff x="6414541" y="4435431"/>
            <a:chExt cx="1490202" cy="641715"/>
          </a:xfrm>
        </p:grpSpPr>
        <p:cxnSp>
          <p:nvCxnSpPr>
            <p:cNvPr id="44" name="Straight Arrow Connector 43">
              <a:extLst>
                <a:ext uri="{FF2B5EF4-FFF2-40B4-BE49-F238E27FC236}">
                  <a16:creationId xmlns:a16="http://schemas.microsoft.com/office/drawing/2014/main" id="{D258FAA1-EB85-FF39-625E-9B13DCA683DF}"/>
                </a:ext>
              </a:extLst>
            </p:cNvPr>
            <p:cNvCxnSpPr>
              <a:cxnSpLocks/>
            </p:cNvCxnSpPr>
            <p:nvPr/>
          </p:nvCxnSpPr>
          <p:spPr>
            <a:xfrm flipH="1" flipV="1">
              <a:off x="6414541" y="4435431"/>
              <a:ext cx="1" cy="641715"/>
            </a:xfrm>
            <a:prstGeom prst="straightConnector1">
              <a:avLst/>
            </a:prstGeom>
            <a:ln w="38100">
              <a:solidFill>
                <a:schemeClr val="accent6">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46" name="TextBox 45">
              <a:extLst>
                <a:ext uri="{FF2B5EF4-FFF2-40B4-BE49-F238E27FC236}">
                  <a16:creationId xmlns:a16="http://schemas.microsoft.com/office/drawing/2014/main" id="{A4F1CB06-4B70-5BB8-0D9E-59A67F4FBC91}"/>
                </a:ext>
              </a:extLst>
            </p:cNvPr>
            <p:cNvSpPr txBox="1"/>
            <p:nvPr/>
          </p:nvSpPr>
          <p:spPr>
            <a:xfrm>
              <a:off x="6526068" y="4509029"/>
              <a:ext cx="1378675" cy="461665"/>
            </a:xfrm>
            <a:prstGeom prst="rect">
              <a:avLst/>
            </a:prstGeom>
            <a:noFill/>
            <a:ln>
              <a:noFill/>
            </a:ln>
          </p:spPr>
          <p:txBody>
            <a:bodyPr wrap="square">
              <a:spAutoFit/>
            </a:bodyPr>
            <a:lstStyle/>
            <a:p>
              <a:r>
                <a:rPr lang="en-US" sz="2400" b="1" dirty="0">
                  <a:solidFill>
                    <a:schemeClr val="accent6">
                      <a:lumMod val="50000"/>
                    </a:schemeClr>
                  </a:solidFill>
                  <a:latin typeface="Calibri" panose="020F0502020204030204" pitchFamily="34" charset="0"/>
                  <a:cs typeface="Calibri" panose="020F0502020204030204" pitchFamily="34" charset="0"/>
                </a:rPr>
                <a:t>Multicast</a:t>
              </a:r>
            </a:p>
          </p:txBody>
        </p:sp>
      </p:grpSp>
      <p:grpSp>
        <p:nvGrpSpPr>
          <p:cNvPr id="76" name="Group 75">
            <a:extLst>
              <a:ext uri="{FF2B5EF4-FFF2-40B4-BE49-F238E27FC236}">
                <a16:creationId xmlns:a16="http://schemas.microsoft.com/office/drawing/2014/main" id="{A6362135-D08B-D298-4DB9-D0F3C5477699}"/>
              </a:ext>
            </a:extLst>
          </p:cNvPr>
          <p:cNvGrpSpPr/>
          <p:nvPr/>
        </p:nvGrpSpPr>
        <p:grpSpPr>
          <a:xfrm>
            <a:off x="3014412" y="4696839"/>
            <a:ext cx="3031500" cy="642331"/>
            <a:chOff x="8092927" y="4446954"/>
            <a:chExt cx="3031500" cy="642331"/>
          </a:xfrm>
        </p:grpSpPr>
        <p:cxnSp>
          <p:nvCxnSpPr>
            <p:cNvPr id="47" name="Straight Arrow Connector 46">
              <a:extLst>
                <a:ext uri="{FF2B5EF4-FFF2-40B4-BE49-F238E27FC236}">
                  <a16:creationId xmlns:a16="http://schemas.microsoft.com/office/drawing/2014/main" id="{264C9F70-F25C-876D-2C05-6CCD3C25BE00}"/>
                </a:ext>
              </a:extLst>
            </p:cNvPr>
            <p:cNvCxnSpPr>
              <a:cxnSpLocks/>
            </p:cNvCxnSpPr>
            <p:nvPr/>
          </p:nvCxnSpPr>
          <p:spPr>
            <a:xfrm>
              <a:off x="9772210" y="4447571"/>
              <a:ext cx="0" cy="641714"/>
            </a:xfrm>
            <a:prstGeom prst="straightConnector1">
              <a:avLst/>
            </a:prstGeom>
            <a:ln w="381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cxnSp>
          <p:nvCxnSpPr>
            <p:cNvPr id="51" name="Straight Arrow Connector 50">
              <a:extLst>
                <a:ext uri="{FF2B5EF4-FFF2-40B4-BE49-F238E27FC236}">
                  <a16:creationId xmlns:a16="http://schemas.microsoft.com/office/drawing/2014/main" id="{D74D84AF-78EF-BF39-B34E-A42FCA9C8D64}"/>
                </a:ext>
              </a:extLst>
            </p:cNvPr>
            <p:cNvCxnSpPr>
              <a:cxnSpLocks/>
            </p:cNvCxnSpPr>
            <p:nvPr/>
          </p:nvCxnSpPr>
          <p:spPr>
            <a:xfrm>
              <a:off x="8092927" y="4446954"/>
              <a:ext cx="0" cy="641714"/>
            </a:xfrm>
            <a:prstGeom prst="straightConnector1">
              <a:avLst/>
            </a:prstGeom>
            <a:ln w="381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E1410E9E-C5F1-7535-8A87-80E06C4C9DB2}"/>
                </a:ext>
              </a:extLst>
            </p:cNvPr>
            <p:cNvSpPr txBox="1"/>
            <p:nvPr/>
          </p:nvSpPr>
          <p:spPr>
            <a:xfrm>
              <a:off x="9883456" y="4509027"/>
              <a:ext cx="1240971"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sp>
          <p:nvSpPr>
            <p:cNvPr id="63" name="TextBox 62">
              <a:extLst>
                <a:ext uri="{FF2B5EF4-FFF2-40B4-BE49-F238E27FC236}">
                  <a16:creationId xmlns:a16="http://schemas.microsoft.com/office/drawing/2014/main" id="{3F1487B8-443C-6EAD-B514-4222D519DE74}"/>
                </a:ext>
              </a:extLst>
            </p:cNvPr>
            <p:cNvSpPr txBox="1"/>
            <p:nvPr/>
          </p:nvSpPr>
          <p:spPr>
            <a:xfrm>
              <a:off x="8204174" y="4509028"/>
              <a:ext cx="1240971"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grpSp>
      <p:grpSp>
        <p:nvGrpSpPr>
          <p:cNvPr id="38" name="Group 37">
            <a:extLst>
              <a:ext uri="{FF2B5EF4-FFF2-40B4-BE49-F238E27FC236}">
                <a16:creationId xmlns:a16="http://schemas.microsoft.com/office/drawing/2014/main" id="{19EE8E92-2BC7-739C-ABE4-8FC036CAB39E}"/>
              </a:ext>
            </a:extLst>
          </p:cNvPr>
          <p:cNvGrpSpPr/>
          <p:nvPr/>
        </p:nvGrpSpPr>
        <p:grpSpPr>
          <a:xfrm>
            <a:off x="6463280" y="3525528"/>
            <a:ext cx="4605035" cy="2513531"/>
            <a:chOff x="6463280" y="3525528"/>
            <a:chExt cx="4605035" cy="2513531"/>
          </a:xfrm>
        </p:grpSpPr>
        <p:sp>
          <p:nvSpPr>
            <p:cNvPr id="36" name="Rounded Rectangle 35">
              <a:extLst>
                <a:ext uri="{FF2B5EF4-FFF2-40B4-BE49-F238E27FC236}">
                  <a16:creationId xmlns:a16="http://schemas.microsoft.com/office/drawing/2014/main" id="{DF25D83D-F666-4B75-69D0-BB204BDEBB4F}"/>
                </a:ext>
              </a:extLst>
            </p:cNvPr>
            <p:cNvSpPr/>
            <p:nvPr/>
          </p:nvSpPr>
          <p:spPr>
            <a:xfrm>
              <a:off x="7705020" y="3525528"/>
              <a:ext cx="2121556" cy="534743"/>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09F7AB-992B-5993-1A62-14834734C1CE}"/>
                </a:ext>
              </a:extLst>
            </p:cNvPr>
            <p:cNvSpPr/>
            <p:nvPr/>
          </p:nvSpPr>
          <p:spPr>
            <a:xfrm>
              <a:off x="6463280" y="4228418"/>
              <a:ext cx="4605035" cy="45689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Switch</a:t>
              </a:r>
            </a:p>
          </p:txBody>
        </p:sp>
        <p:sp>
          <p:nvSpPr>
            <p:cNvPr id="11" name="Rectangle 10">
              <a:extLst>
                <a:ext uri="{FF2B5EF4-FFF2-40B4-BE49-F238E27FC236}">
                  <a16:creationId xmlns:a16="http://schemas.microsoft.com/office/drawing/2014/main" id="{AD19F13A-C3F6-C2CD-EDD0-D5C56C07B3F0}"/>
                </a:ext>
              </a:extLst>
            </p:cNvPr>
            <p:cNvSpPr/>
            <p:nvPr/>
          </p:nvSpPr>
          <p:spPr>
            <a:xfrm>
              <a:off x="6463280" y="5327031"/>
              <a:ext cx="1241741"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0</a:t>
              </a:r>
            </a:p>
          </p:txBody>
        </p:sp>
        <p:sp>
          <p:nvSpPr>
            <p:cNvPr id="12" name="Rectangle 11">
              <a:extLst>
                <a:ext uri="{FF2B5EF4-FFF2-40B4-BE49-F238E27FC236}">
                  <a16:creationId xmlns:a16="http://schemas.microsoft.com/office/drawing/2014/main" id="{F2016558-605F-90CA-7879-660F03ED2BB1}"/>
                </a:ext>
              </a:extLst>
            </p:cNvPr>
            <p:cNvSpPr/>
            <p:nvPr/>
          </p:nvSpPr>
          <p:spPr>
            <a:xfrm>
              <a:off x="9826576"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2 </a:t>
              </a:r>
            </a:p>
          </p:txBody>
        </p:sp>
        <p:sp>
          <p:nvSpPr>
            <p:cNvPr id="14" name="TextBox 13">
              <a:extLst>
                <a:ext uri="{FF2B5EF4-FFF2-40B4-BE49-F238E27FC236}">
                  <a16:creationId xmlns:a16="http://schemas.microsoft.com/office/drawing/2014/main" id="{18796C25-856C-6D02-E0E6-DFCECBBC44B7}"/>
                </a:ext>
              </a:extLst>
            </p:cNvPr>
            <p:cNvSpPr txBox="1"/>
            <p:nvPr/>
          </p:nvSpPr>
          <p:spPr>
            <a:xfrm>
              <a:off x="8246117" y="3525528"/>
              <a:ext cx="1191224"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Gather</a:t>
              </a:r>
            </a:p>
          </p:txBody>
        </p:sp>
        <p:sp>
          <p:nvSpPr>
            <p:cNvPr id="17" name="Rectangle 16">
              <a:extLst>
                <a:ext uri="{FF2B5EF4-FFF2-40B4-BE49-F238E27FC236}">
                  <a16:creationId xmlns:a16="http://schemas.microsoft.com/office/drawing/2014/main" id="{C2F43BDB-676C-98F4-92C9-52B246FCAE31}"/>
                </a:ext>
              </a:extLst>
            </p:cNvPr>
            <p:cNvSpPr/>
            <p:nvPr/>
          </p:nvSpPr>
          <p:spPr>
            <a:xfrm>
              <a:off x="8144920" y="5327030"/>
              <a:ext cx="1241739" cy="7120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imes New Roman" panose="02020603050405020304" pitchFamily="18" charset="0"/>
                  <a:cs typeface="Times New Roman" panose="02020603050405020304" pitchFamily="18" charset="0"/>
                </a:rPr>
                <a:t>CXL Device 1 </a:t>
              </a:r>
            </a:p>
          </p:txBody>
        </p:sp>
      </p:grpSp>
      <p:grpSp>
        <p:nvGrpSpPr>
          <p:cNvPr id="57" name="Group 56">
            <a:extLst>
              <a:ext uri="{FF2B5EF4-FFF2-40B4-BE49-F238E27FC236}">
                <a16:creationId xmlns:a16="http://schemas.microsoft.com/office/drawing/2014/main" id="{0D6C658B-A1BA-01BC-90D6-D3313D868C35}"/>
              </a:ext>
            </a:extLst>
          </p:cNvPr>
          <p:cNvGrpSpPr/>
          <p:nvPr/>
        </p:nvGrpSpPr>
        <p:grpSpPr>
          <a:xfrm>
            <a:off x="8593129" y="4681750"/>
            <a:ext cx="2847304" cy="656803"/>
            <a:chOff x="8593129" y="4681750"/>
            <a:chExt cx="2847304" cy="656803"/>
          </a:xfrm>
        </p:grpSpPr>
        <p:grpSp>
          <p:nvGrpSpPr>
            <p:cNvPr id="39" name="Group 38">
              <a:extLst>
                <a:ext uri="{FF2B5EF4-FFF2-40B4-BE49-F238E27FC236}">
                  <a16:creationId xmlns:a16="http://schemas.microsoft.com/office/drawing/2014/main" id="{50C88D69-9B06-A692-0CF1-85B554D22BD0}"/>
                </a:ext>
              </a:extLst>
            </p:cNvPr>
            <p:cNvGrpSpPr/>
            <p:nvPr/>
          </p:nvGrpSpPr>
          <p:grpSpPr>
            <a:xfrm>
              <a:off x="8593129" y="4696838"/>
              <a:ext cx="1168918" cy="641715"/>
              <a:chOff x="6551397" y="1660122"/>
              <a:chExt cx="1168918" cy="641715"/>
            </a:xfrm>
          </p:grpSpPr>
          <p:cxnSp>
            <p:nvCxnSpPr>
              <p:cNvPr id="45" name="Straight Arrow Connector 44">
                <a:extLst>
                  <a:ext uri="{FF2B5EF4-FFF2-40B4-BE49-F238E27FC236}">
                    <a16:creationId xmlns:a16="http://schemas.microsoft.com/office/drawing/2014/main" id="{3A98C82C-DB0D-7D38-959C-DDBD5CF55428}"/>
                  </a:ext>
                </a:extLst>
              </p:cNvPr>
              <p:cNvCxnSpPr>
                <a:cxnSpLocks/>
              </p:cNvCxnSpPr>
              <p:nvPr/>
            </p:nvCxnSpPr>
            <p:spPr>
              <a:xfrm flipH="1" flipV="1">
                <a:off x="6551397" y="1660122"/>
                <a:ext cx="1" cy="641715"/>
              </a:xfrm>
              <a:prstGeom prst="straightConnector1">
                <a:avLst/>
              </a:prstGeom>
              <a:ln w="38100">
                <a:solidFill>
                  <a:schemeClr val="tx2">
                    <a:lumMod val="75000"/>
                    <a:lumOff val="2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48" name="TextBox 47">
                <a:extLst>
                  <a:ext uri="{FF2B5EF4-FFF2-40B4-BE49-F238E27FC236}">
                    <a16:creationId xmlns:a16="http://schemas.microsoft.com/office/drawing/2014/main" id="{55F135E3-EDFB-DCAE-1C0E-7C0853920470}"/>
                  </a:ext>
                </a:extLst>
              </p:cNvPr>
              <p:cNvSpPr txBox="1"/>
              <p:nvPr/>
            </p:nvSpPr>
            <p:spPr>
              <a:xfrm>
                <a:off x="6741525" y="1748637"/>
                <a:ext cx="978790" cy="461665"/>
              </a:xfrm>
              <a:prstGeom prst="rect">
                <a:avLst/>
              </a:prstGeom>
              <a:noFill/>
            </p:spPr>
            <p:txBody>
              <a:bodyPr wrap="square">
                <a:spAutoFit/>
              </a:bodyPr>
              <a:lstStyle/>
              <a:p>
                <a:r>
                  <a:rPr lang="en-US" sz="2400" b="1" dirty="0">
                    <a:solidFill>
                      <a:schemeClr val="accent1">
                        <a:lumMod val="75000"/>
                      </a:schemeClr>
                    </a:solidFill>
                    <a:latin typeface="Calibri" panose="020F0502020204030204" pitchFamily="34" charset="0"/>
                    <a:cs typeface="Calibri" panose="020F0502020204030204" pitchFamily="34" charset="0"/>
                  </a:rPr>
                  <a:t>Send</a:t>
                </a:r>
              </a:p>
            </p:txBody>
          </p:sp>
        </p:grpSp>
        <p:grpSp>
          <p:nvGrpSpPr>
            <p:cNvPr id="49" name="Group 48">
              <a:extLst>
                <a:ext uri="{FF2B5EF4-FFF2-40B4-BE49-F238E27FC236}">
                  <a16:creationId xmlns:a16="http://schemas.microsoft.com/office/drawing/2014/main" id="{DF9045BB-9641-ECDB-9CAD-D629994A5216}"/>
                </a:ext>
              </a:extLst>
            </p:cNvPr>
            <p:cNvGrpSpPr/>
            <p:nvPr/>
          </p:nvGrpSpPr>
          <p:grpSpPr>
            <a:xfrm>
              <a:off x="10271515" y="4681750"/>
              <a:ext cx="1168918" cy="641715"/>
              <a:chOff x="6551397" y="1660122"/>
              <a:chExt cx="1168918" cy="641715"/>
            </a:xfrm>
          </p:grpSpPr>
          <p:cxnSp>
            <p:nvCxnSpPr>
              <p:cNvPr id="52" name="Straight Arrow Connector 51">
                <a:extLst>
                  <a:ext uri="{FF2B5EF4-FFF2-40B4-BE49-F238E27FC236}">
                    <a16:creationId xmlns:a16="http://schemas.microsoft.com/office/drawing/2014/main" id="{776E5E56-625C-B1D2-9D7B-AA535D10F7C6}"/>
                  </a:ext>
                </a:extLst>
              </p:cNvPr>
              <p:cNvCxnSpPr>
                <a:cxnSpLocks/>
              </p:cNvCxnSpPr>
              <p:nvPr/>
            </p:nvCxnSpPr>
            <p:spPr>
              <a:xfrm flipH="1" flipV="1">
                <a:off x="6551397" y="1660122"/>
                <a:ext cx="1" cy="641715"/>
              </a:xfrm>
              <a:prstGeom prst="straightConnector1">
                <a:avLst/>
              </a:prstGeom>
              <a:ln w="38100">
                <a:solidFill>
                  <a:schemeClr val="tx2">
                    <a:lumMod val="75000"/>
                    <a:lumOff val="2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53" name="TextBox 52">
                <a:extLst>
                  <a:ext uri="{FF2B5EF4-FFF2-40B4-BE49-F238E27FC236}">
                    <a16:creationId xmlns:a16="http://schemas.microsoft.com/office/drawing/2014/main" id="{72AD01DB-9788-FE02-25FA-AECA64336082}"/>
                  </a:ext>
                </a:extLst>
              </p:cNvPr>
              <p:cNvSpPr txBox="1"/>
              <p:nvPr/>
            </p:nvSpPr>
            <p:spPr>
              <a:xfrm>
                <a:off x="6741525" y="1748637"/>
                <a:ext cx="978790" cy="461665"/>
              </a:xfrm>
              <a:prstGeom prst="rect">
                <a:avLst/>
              </a:prstGeom>
              <a:noFill/>
            </p:spPr>
            <p:txBody>
              <a:bodyPr wrap="square">
                <a:spAutoFit/>
              </a:bodyPr>
              <a:lstStyle/>
              <a:p>
                <a:r>
                  <a:rPr lang="en-US" sz="2400" b="1" dirty="0">
                    <a:solidFill>
                      <a:schemeClr val="accent1">
                        <a:lumMod val="75000"/>
                      </a:schemeClr>
                    </a:solidFill>
                    <a:latin typeface="Calibri" panose="020F0502020204030204" pitchFamily="34" charset="0"/>
                    <a:cs typeface="Calibri" panose="020F0502020204030204" pitchFamily="34" charset="0"/>
                  </a:rPr>
                  <a:t>Send</a:t>
                </a:r>
              </a:p>
            </p:txBody>
          </p:sp>
        </p:grpSp>
      </p:grpSp>
      <p:grpSp>
        <p:nvGrpSpPr>
          <p:cNvPr id="54" name="Group 53">
            <a:extLst>
              <a:ext uri="{FF2B5EF4-FFF2-40B4-BE49-F238E27FC236}">
                <a16:creationId xmlns:a16="http://schemas.microsoft.com/office/drawing/2014/main" id="{AC646409-D711-632B-DA65-6A0C1591823E}"/>
              </a:ext>
            </a:extLst>
          </p:cNvPr>
          <p:cNvGrpSpPr/>
          <p:nvPr/>
        </p:nvGrpSpPr>
        <p:grpSpPr>
          <a:xfrm>
            <a:off x="6930768" y="4695328"/>
            <a:ext cx="1431529" cy="641714"/>
            <a:chOff x="9826202" y="1660123"/>
            <a:chExt cx="1431529" cy="641714"/>
          </a:xfrm>
        </p:grpSpPr>
        <p:cxnSp>
          <p:nvCxnSpPr>
            <p:cNvPr id="55" name="Straight Arrow Connector 54">
              <a:extLst>
                <a:ext uri="{FF2B5EF4-FFF2-40B4-BE49-F238E27FC236}">
                  <a16:creationId xmlns:a16="http://schemas.microsoft.com/office/drawing/2014/main" id="{C206642A-8112-ED73-F0C0-A68FCC6B1E9A}"/>
                </a:ext>
              </a:extLst>
            </p:cNvPr>
            <p:cNvCxnSpPr>
              <a:cxnSpLocks/>
            </p:cNvCxnSpPr>
            <p:nvPr/>
          </p:nvCxnSpPr>
          <p:spPr>
            <a:xfrm>
              <a:off x="9826202" y="1660123"/>
              <a:ext cx="0" cy="641714"/>
            </a:xfrm>
            <a:prstGeom prst="straightConnector1">
              <a:avLst/>
            </a:prstGeom>
            <a:ln w="381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sp>
          <p:nvSpPr>
            <p:cNvPr id="56" name="TextBox 55">
              <a:extLst>
                <a:ext uri="{FF2B5EF4-FFF2-40B4-BE49-F238E27FC236}">
                  <a16:creationId xmlns:a16="http://schemas.microsoft.com/office/drawing/2014/main" id="{EFC59AD5-6FE5-1DA2-A44A-E2DD1B5325D1}"/>
                </a:ext>
              </a:extLst>
            </p:cNvPr>
            <p:cNvSpPr txBox="1"/>
            <p:nvPr/>
          </p:nvSpPr>
          <p:spPr>
            <a:xfrm>
              <a:off x="10016760" y="1748521"/>
              <a:ext cx="1240971" cy="461665"/>
            </a:xfrm>
            <a:prstGeom prst="rect">
              <a:avLst/>
            </a:prstGeom>
            <a:noFill/>
          </p:spPr>
          <p:txBody>
            <a:bodyPr wrap="square">
              <a:spAutoFit/>
            </a:bodyPr>
            <a:lstStyle/>
            <a:p>
              <a:r>
                <a:rPr lang="en-US" sz="2400" b="1" dirty="0">
                  <a:solidFill>
                    <a:schemeClr val="accent2">
                      <a:lumMod val="75000"/>
                    </a:schemeClr>
                  </a:solidFill>
                  <a:latin typeface="Calibri" panose="020F0502020204030204" pitchFamily="34" charset="0"/>
                  <a:cs typeface="Calibri" panose="020F0502020204030204" pitchFamily="34" charset="0"/>
                </a:rPr>
                <a:t>Receive</a:t>
              </a:r>
            </a:p>
          </p:txBody>
        </p:sp>
      </p:grpSp>
    </p:spTree>
    <p:extLst>
      <p:ext uri="{BB962C8B-B14F-4D97-AF65-F5344CB8AC3E}">
        <p14:creationId xmlns:p14="http://schemas.microsoft.com/office/powerpoint/2010/main" val="239051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4" fill="hold" nodeType="withEffect">
                                  <p:stCondLst>
                                    <p:cond delay="500"/>
                                  </p:stCondLst>
                                  <p:childTnLst>
                                    <p:set>
                                      <p:cBhvr>
                                        <p:cTn id="8" dur="1" fill="hold">
                                          <p:stCondLst>
                                            <p:cond delay="0"/>
                                          </p:stCondLst>
                                        </p:cTn>
                                        <p:tgtEl>
                                          <p:spTgt spid="37"/>
                                        </p:tgtEl>
                                        <p:attrNameLst>
                                          <p:attrName>style.visibility</p:attrName>
                                        </p:attrNameLst>
                                      </p:cBhvr>
                                      <p:to>
                                        <p:strVal val="visible"/>
                                      </p:to>
                                    </p:set>
                                    <p:anim calcmode="lin" valueType="num">
                                      <p:cBhvr additive="base">
                                        <p:cTn id="9" dur="500" fill="hold"/>
                                        <p:tgtEl>
                                          <p:spTgt spid="37"/>
                                        </p:tgtEl>
                                        <p:attrNameLst>
                                          <p:attrName>ppt_x</p:attrName>
                                        </p:attrNameLst>
                                      </p:cBhvr>
                                      <p:tavLst>
                                        <p:tav tm="0">
                                          <p:val>
                                            <p:strVal val="#ppt_x"/>
                                          </p:val>
                                        </p:tav>
                                        <p:tav tm="100000">
                                          <p:val>
                                            <p:strVal val="#ppt_x"/>
                                          </p:val>
                                        </p:tav>
                                      </p:tavLst>
                                    </p:anim>
                                    <p:anim calcmode="lin" valueType="num">
                                      <p:cBhvr additive="base">
                                        <p:cTn id="10" dur="500" fill="hold"/>
                                        <p:tgtEl>
                                          <p:spTgt spid="37"/>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50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1000"/>
                                        <p:tgtEl>
                                          <p:spTgt spid="75"/>
                                        </p:tgtEl>
                                      </p:cBhvr>
                                    </p:animEffect>
                                  </p:childTnLst>
                                </p:cTn>
                              </p:par>
                            </p:childTnLst>
                          </p:cTn>
                        </p:par>
                        <p:par>
                          <p:cTn id="20" fill="hold">
                            <p:stCondLst>
                              <p:cond delay="1000"/>
                            </p:stCondLst>
                            <p:childTnLst>
                              <p:par>
                                <p:cTn id="21" presetID="22" presetClass="entr" presetSubtype="1" fill="hold" nodeType="afterEffect">
                                  <p:stCondLst>
                                    <p:cond delay="500"/>
                                  </p:stCondLst>
                                  <p:childTnLst>
                                    <p:set>
                                      <p:cBhvr>
                                        <p:cTn id="22" dur="1" fill="hold">
                                          <p:stCondLst>
                                            <p:cond delay="0"/>
                                          </p:stCondLst>
                                        </p:cTn>
                                        <p:tgtEl>
                                          <p:spTgt spid="76"/>
                                        </p:tgtEl>
                                        <p:attrNameLst>
                                          <p:attrName>style.visibility</p:attrName>
                                        </p:attrNameLst>
                                      </p:cBhvr>
                                      <p:to>
                                        <p:strVal val="visible"/>
                                      </p:to>
                                    </p:set>
                                    <p:animEffect transition="in" filter="wipe(up)">
                                      <p:cBhvr>
                                        <p:cTn id="23" dur="10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childTnLst>
                          </p:cTn>
                        </p:par>
                        <p:par>
                          <p:cTn id="29" fill="hold">
                            <p:stCondLst>
                              <p:cond delay="500"/>
                            </p:stCondLst>
                            <p:childTnLst>
                              <p:par>
                                <p:cTn id="30" presetID="22" presetClass="entr" presetSubtype="1" fill="hold" nodeType="afterEffect">
                                  <p:stCondLst>
                                    <p:cond delay="500"/>
                                  </p:stCondLst>
                                  <p:childTnLst>
                                    <p:set>
                                      <p:cBhvr>
                                        <p:cTn id="31" dur="1" fill="hold">
                                          <p:stCondLst>
                                            <p:cond delay="0"/>
                                          </p:stCondLst>
                                        </p:cTn>
                                        <p:tgtEl>
                                          <p:spTgt spid="54"/>
                                        </p:tgtEl>
                                        <p:attrNameLst>
                                          <p:attrName>style.visibility</p:attrName>
                                        </p:attrNameLst>
                                      </p:cBhvr>
                                      <p:to>
                                        <p:strVal val="visible"/>
                                      </p:to>
                                    </p:set>
                                    <p:animEffect transition="in" filter="wipe(up)">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159C02-D460-3B64-EF7A-BAC3B240A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3F84E-D71A-B82D-F68A-CC6C3367E13D}"/>
              </a:ext>
            </a:extLst>
          </p:cNvPr>
          <p:cNvSpPr>
            <a:spLocks noGrp="1"/>
          </p:cNvSpPr>
          <p:nvPr>
            <p:ph type="ctrTitle"/>
          </p:nvPr>
        </p:nvSpPr>
        <p:spPr/>
        <p:txBody>
          <a:bodyPr/>
          <a:lstStyle/>
          <a:p>
            <a:r>
              <a:rPr lang="en-US" dirty="0"/>
              <a:t>Energy Efficiency Comparison</a:t>
            </a:r>
          </a:p>
        </p:txBody>
      </p:sp>
      <p:sp>
        <p:nvSpPr>
          <p:cNvPr id="4" name="Slide Number Placeholder 3">
            <a:extLst>
              <a:ext uri="{FF2B5EF4-FFF2-40B4-BE49-F238E27FC236}">
                <a16:creationId xmlns:a16="http://schemas.microsoft.com/office/drawing/2014/main" id="{B7CB4054-1286-7D21-2BF3-E7D43E913EC3}"/>
              </a:ext>
            </a:extLst>
          </p:cNvPr>
          <p:cNvSpPr>
            <a:spLocks noGrp="1"/>
          </p:cNvSpPr>
          <p:nvPr>
            <p:ph type="sldNum" sz="quarter" idx="12"/>
          </p:nvPr>
        </p:nvSpPr>
        <p:spPr/>
        <p:txBody>
          <a:bodyPr/>
          <a:lstStyle/>
          <a:p>
            <a:fld id="{3952D4CC-587A-3641-AB30-393082F8BA24}" type="slidenum">
              <a:rPr lang="en-US" smtClean="0"/>
              <a:pPr/>
              <a:t>36</a:t>
            </a:fld>
            <a:endParaRPr lang="en-US"/>
          </a:p>
        </p:txBody>
      </p:sp>
      <p:pic>
        <p:nvPicPr>
          <p:cNvPr id="5" name="Picture 4">
            <a:extLst>
              <a:ext uri="{FF2B5EF4-FFF2-40B4-BE49-F238E27FC236}">
                <a16:creationId xmlns:a16="http://schemas.microsoft.com/office/drawing/2014/main" id="{E974D5B7-F39B-58B2-473E-2075949B51B7}"/>
              </a:ext>
            </a:extLst>
          </p:cNvPr>
          <p:cNvPicPr>
            <a:picLocks noChangeAspect="1"/>
          </p:cNvPicPr>
          <p:nvPr/>
        </p:nvPicPr>
        <p:blipFill>
          <a:blip r:embed="rId3"/>
          <a:stretch>
            <a:fillRect/>
          </a:stretch>
        </p:blipFill>
        <p:spPr>
          <a:xfrm>
            <a:off x="3238500" y="1492237"/>
            <a:ext cx="5715000" cy="4635500"/>
          </a:xfrm>
          <a:prstGeom prst="rect">
            <a:avLst/>
          </a:prstGeom>
        </p:spPr>
      </p:pic>
      <p:sp>
        <p:nvSpPr>
          <p:cNvPr id="6" name="Rectangle 5">
            <a:extLst>
              <a:ext uri="{FF2B5EF4-FFF2-40B4-BE49-F238E27FC236}">
                <a16:creationId xmlns:a16="http://schemas.microsoft.com/office/drawing/2014/main" id="{07E6564C-328D-1138-AE97-1FA4CA8A5D5C}"/>
              </a:ext>
            </a:extLst>
          </p:cNvPr>
          <p:cNvSpPr/>
          <p:nvPr/>
        </p:nvSpPr>
        <p:spPr>
          <a:xfrm>
            <a:off x="4651236" y="1244371"/>
            <a:ext cx="806824" cy="1479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C6FAFD-9FD5-D804-4DEB-31D0D6BB9436}"/>
              </a:ext>
            </a:extLst>
          </p:cNvPr>
          <p:cNvSpPr/>
          <p:nvPr/>
        </p:nvSpPr>
        <p:spPr>
          <a:xfrm>
            <a:off x="6870000" y="1227252"/>
            <a:ext cx="806824" cy="147917"/>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77742B-715D-FB3D-89F8-BD2EA0D8DFF5}"/>
              </a:ext>
            </a:extLst>
          </p:cNvPr>
          <p:cNvSpPr txBox="1"/>
          <p:nvPr/>
        </p:nvSpPr>
        <p:spPr>
          <a:xfrm>
            <a:off x="5673212" y="1093407"/>
            <a:ext cx="848309"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CENT</a:t>
            </a:r>
          </a:p>
        </p:txBody>
      </p:sp>
      <p:sp>
        <p:nvSpPr>
          <p:cNvPr id="9" name="TextBox 8">
            <a:extLst>
              <a:ext uri="{FF2B5EF4-FFF2-40B4-BE49-F238E27FC236}">
                <a16:creationId xmlns:a16="http://schemas.microsoft.com/office/drawing/2014/main" id="{FD0A9FE0-6669-F4DC-EE84-21C9032C8814}"/>
              </a:ext>
            </a:extLst>
          </p:cNvPr>
          <p:cNvSpPr txBox="1"/>
          <p:nvPr/>
        </p:nvSpPr>
        <p:spPr>
          <a:xfrm>
            <a:off x="7891975" y="1064122"/>
            <a:ext cx="734496"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GPU</a:t>
            </a:r>
          </a:p>
        </p:txBody>
      </p:sp>
    </p:spTree>
    <p:extLst>
      <p:ext uri="{BB962C8B-B14F-4D97-AF65-F5344CB8AC3E}">
        <p14:creationId xmlns:p14="http://schemas.microsoft.com/office/powerpoint/2010/main" val="2243221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6359-19FD-453C-216C-C0B0EB12288D}"/>
              </a:ext>
            </a:extLst>
          </p:cNvPr>
          <p:cNvSpPr>
            <a:spLocks noGrp="1"/>
          </p:cNvSpPr>
          <p:nvPr>
            <p:ph type="ctrTitle"/>
          </p:nvPr>
        </p:nvSpPr>
        <p:spPr/>
        <p:txBody>
          <a:bodyPr/>
          <a:lstStyle/>
          <a:p>
            <a:r>
              <a:rPr lang="en-US" dirty="0"/>
              <a:t>Row Throughput Speedup</a:t>
            </a:r>
          </a:p>
        </p:txBody>
      </p:sp>
      <p:sp>
        <p:nvSpPr>
          <p:cNvPr id="4" name="Slide Number Placeholder 3">
            <a:extLst>
              <a:ext uri="{FF2B5EF4-FFF2-40B4-BE49-F238E27FC236}">
                <a16:creationId xmlns:a16="http://schemas.microsoft.com/office/drawing/2014/main" id="{38511B32-46D7-C774-E849-A12AC2A1C4C0}"/>
              </a:ext>
            </a:extLst>
          </p:cNvPr>
          <p:cNvSpPr>
            <a:spLocks noGrp="1"/>
          </p:cNvSpPr>
          <p:nvPr>
            <p:ph type="sldNum" sz="quarter" idx="12"/>
          </p:nvPr>
        </p:nvSpPr>
        <p:spPr/>
        <p:txBody>
          <a:bodyPr/>
          <a:lstStyle/>
          <a:p>
            <a:fld id="{3952D4CC-587A-3641-AB30-393082F8BA24}" type="slidenum">
              <a:rPr lang="en-US" smtClean="0"/>
              <a:pPr/>
              <a:t>37</a:t>
            </a:fld>
            <a:endParaRPr lang="en-US"/>
          </a:p>
        </p:txBody>
      </p:sp>
      <p:pic>
        <p:nvPicPr>
          <p:cNvPr id="5" name="Picture 4">
            <a:extLst>
              <a:ext uri="{FF2B5EF4-FFF2-40B4-BE49-F238E27FC236}">
                <a16:creationId xmlns:a16="http://schemas.microsoft.com/office/drawing/2014/main" id="{54F889DD-F1E2-5EE2-EC34-2682319A4E48}"/>
              </a:ext>
            </a:extLst>
          </p:cNvPr>
          <p:cNvPicPr>
            <a:picLocks noChangeAspect="1"/>
          </p:cNvPicPr>
          <p:nvPr/>
        </p:nvPicPr>
        <p:blipFill>
          <a:blip r:embed="rId2"/>
          <a:stretch>
            <a:fillRect/>
          </a:stretch>
        </p:blipFill>
        <p:spPr>
          <a:xfrm>
            <a:off x="2209800" y="1058439"/>
            <a:ext cx="7772400" cy="5074982"/>
          </a:xfrm>
          <a:prstGeom prst="rect">
            <a:avLst/>
          </a:prstGeom>
        </p:spPr>
      </p:pic>
    </p:spTree>
    <p:extLst>
      <p:ext uri="{BB962C8B-B14F-4D97-AF65-F5344CB8AC3E}">
        <p14:creationId xmlns:p14="http://schemas.microsoft.com/office/powerpoint/2010/main" val="1738974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CBB0-EBC6-E064-3B29-530487DDEB79}"/>
              </a:ext>
            </a:extLst>
          </p:cNvPr>
          <p:cNvSpPr>
            <a:spLocks noGrp="1"/>
          </p:cNvSpPr>
          <p:nvPr>
            <p:ph type="ctrTitle"/>
          </p:nvPr>
        </p:nvSpPr>
        <p:spPr/>
        <p:txBody>
          <a:bodyPr/>
          <a:lstStyle/>
          <a:p>
            <a:r>
              <a:rPr lang="en-US"/>
              <a:t>CENT Latency Breakdown</a:t>
            </a:r>
            <a:endParaRPr lang="en-US" dirty="0"/>
          </a:p>
        </p:txBody>
      </p:sp>
      <p:sp>
        <p:nvSpPr>
          <p:cNvPr id="4" name="Slide Number Placeholder 3">
            <a:extLst>
              <a:ext uri="{FF2B5EF4-FFF2-40B4-BE49-F238E27FC236}">
                <a16:creationId xmlns:a16="http://schemas.microsoft.com/office/drawing/2014/main" id="{F56E1260-68A3-0EC7-BAC5-12063BAA6484}"/>
              </a:ext>
            </a:extLst>
          </p:cNvPr>
          <p:cNvSpPr>
            <a:spLocks noGrp="1"/>
          </p:cNvSpPr>
          <p:nvPr>
            <p:ph type="sldNum" sz="quarter" idx="12"/>
          </p:nvPr>
        </p:nvSpPr>
        <p:spPr/>
        <p:txBody>
          <a:bodyPr/>
          <a:lstStyle/>
          <a:p>
            <a:fld id="{3952D4CC-587A-3641-AB30-393082F8BA24}" type="slidenum">
              <a:rPr lang="en-US" smtClean="0"/>
              <a:pPr/>
              <a:t>38</a:t>
            </a:fld>
            <a:endParaRPr lang="en-US"/>
          </a:p>
        </p:txBody>
      </p:sp>
      <p:pic>
        <p:nvPicPr>
          <p:cNvPr id="5" name="Picture 4">
            <a:extLst>
              <a:ext uri="{FF2B5EF4-FFF2-40B4-BE49-F238E27FC236}">
                <a16:creationId xmlns:a16="http://schemas.microsoft.com/office/drawing/2014/main" id="{ADE28FF8-DB56-3A2E-B562-C768467FE125}"/>
              </a:ext>
            </a:extLst>
          </p:cNvPr>
          <p:cNvPicPr>
            <a:picLocks noChangeAspect="1"/>
          </p:cNvPicPr>
          <p:nvPr/>
        </p:nvPicPr>
        <p:blipFill>
          <a:blip r:embed="rId2"/>
          <a:stretch>
            <a:fillRect/>
          </a:stretch>
        </p:blipFill>
        <p:spPr>
          <a:xfrm>
            <a:off x="3759200" y="1651000"/>
            <a:ext cx="4673600" cy="3556000"/>
          </a:xfrm>
          <a:prstGeom prst="rect">
            <a:avLst/>
          </a:prstGeom>
        </p:spPr>
      </p:pic>
    </p:spTree>
    <p:extLst>
      <p:ext uri="{BB962C8B-B14F-4D97-AF65-F5344CB8AC3E}">
        <p14:creationId xmlns:p14="http://schemas.microsoft.com/office/powerpoint/2010/main" val="639830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F06E-B07A-49C8-1DA4-1F321C4845FE}"/>
              </a:ext>
            </a:extLst>
          </p:cNvPr>
          <p:cNvSpPr>
            <a:spLocks noGrp="1"/>
          </p:cNvSpPr>
          <p:nvPr>
            <p:ph type="ctrTitle"/>
          </p:nvPr>
        </p:nvSpPr>
        <p:spPr/>
        <p:txBody>
          <a:bodyPr/>
          <a:lstStyle/>
          <a:p>
            <a:r>
              <a:rPr lang="en-US" dirty="0"/>
              <a:t>Latency Breakdown on Various Sequence Length</a:t>
            </a:r>
          </a:p>
        </p:txBody>
      </p:sp>
      <p:sp>
        <p:nvSpPr>
          <p:cNvPr id="4" name="Slide Number Placeholder 3">
            <a:extLst>
              <a:ext uri="{FF2B5EF4-FFF2-40B4-BE49-F238E27FC236}">
                <a16:creationId xmlns:a16="http://schemas.microsoft.com/office/drawing/2014/main" id="{F28CAACA-43A3-42F0-7F34-FF3B1C958DEE}"/>
              </a:ext>
            </a:extLst>
          </p:cNvPr>
          <p:cNvSpPr>
            <a:spLocks noGrp="1"/>
          </p:cNvSpPr>
          <p:nvPr>
            <p:ph type="sldNum" sz="quarter" idx="12"/>
          </p:nvPr>
        </p:nvSpPr>
        <p:spPr/>
        <p:txBody>
          <a:bodyPr/>
          <a:lstStyle/>
          <a:p>
            <a:fld id="{3952D4CC-587A-3641-AB30-393082F8BA24}" type="slidenum">
              <a:rPr lang="en-US" smtClean="0"/>
              <a:pPr/>
              <a:t>39</a:t>
            </a:fld>
            <a:endParaRPr lang="en-US"/>
          </a:p>
        </p:txBody>
      </p:sp>
      <p:pic>
        <p:nvPicPr>
          <p:cNvPr id="5" name="Picture 4">
            <a:extLst>
              <a:ext uri="{FF2B5EF4-FFF2-40B4-BE49-F238E27FC236}">
                <a16:creationId xmlns:a16="http://schemas.microsoft.com/office/drawing/2014/main" id="{E2C49444-ACE2-49A7-193F-DF3BE464E18E}"/>
              </a:ext>
            </a:extLst>
          </p:cNvPr>
          <p:cNvPicPr>
            <a:picLocks noChangeAspect="1"/>
          </p:cNvPicPr>
          <p:nvPr/>
        </p:nvPicPr>
        <p:blipFill>
          <a:blip r:embed="rId2"/>
          <a:stretch>
            <a:fillRect/>
          </a:stretch>
        </p:blipFill>
        <p:spPr>
          <a:xfrm>
            <a:off x="3516039" y="1699985"/>
            <a:ext cx="5159921" cy="4046997"/>
          </a:xfrm>
          <a:prstGeom prst="rect">
            <a:avLst/>
          </a:prstGeom>
        </p:spPr>
      </p:pic>
    </p:spTree>
    <p:extLst>
      <p:ext uri="{BB962C8B-B14F-4D97-AF65-F5344CB8AC3E}">
        <p14:creationId xmlns:p14="http://schemas.microsoft.com/office/powerpoint/2010/main" val="116693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A3B9C-3759-0A65-F3DA-D0C2241BA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C630A-A234-AA68-B711-E90151B3C26C}"/>
              </a:ext>
            </a:extLst>
          </p:cNvPr>
          <p:cNvSpPr>
            <a:spLocks noGrp="1"/>
          </p:cNvSpPr>
          <p:nvPr>
            <p:ph type="ctrTitle"/>
          </p:nvPr>
        </p:nvSpPr>
        <p:spPr/>
        <p:txBody>
          <a:bodyPr/>
          <a:lstStyle/>
          <a:p>
            <a:r>
              <a:rPr lang="en-US" sz="3200" dirty="0">
                <a:latin typeface="Calibri" panose="020F0502020204030204" pitchFamily="34" charset="0"/>
                <a:cs typeface="Calibri" panose="020F0502020204030204" pitchFamily="34" charset="0"/>
              </a:rPr>
              <a:t>Expensive GPU Server </a:t>
            </a:r>
            <a:r>
              <a:rPr lang="en-US" dirty="0"/>
              <a:t>Is under</a:t>
            </a:r>
            <a:r>
              <a:rPr lang="en-US" sz="3200" dirty="0">
                <a:latin typeface="Calibri" panose="020F0502020204030204" pitchFamily="34" charset="0"/>
                <a:cs typeface="Calibri" panose="020F0502020204030204" pitchFamily="34" charset="0"/>
              </a:rPr>
              <a:t> Low </a:t>
            </a:r>
            <a:r>
              <a:rPr lang="en-US" dirty="0"/>
              <a:t>U</a:t>
            </a:r>
            <a:r>
              <a:rPr lang="en-US" sz="3200" dirty="0">
                <a:latin typeface="Calibri" panose="020F0502020204030204" pitchFamily="34" charset="0"/>
                <a:cs typeface="Calibri" panose="020F0502020204030204" pitchFamily="34" charset="0"/>
              </a:rPr>
              <a:t>tilization</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1D07C98-85B9-8088-4748-A60251525C45}"/>
              </a:ext>
            </a:extLst>
          </p:cNvPr>
          <p:cNvSpPr>
            <a:spLocks noGrp="1"/>
          </p:cNvSpPr>
          <p:nvPr>
            <p:ph type="sldNum" sz="quarter" idx="12"/>
          </p:nvPr>
        </p:nvSpPr>
        <p:spPr/>
        <p:txBody>
          <a:bodyPr/>
          <a:lstStyle/>
          <a:p>
            <a:fld id="{3952D4CC-587A-3641-AB30-393082F8BA24}" type="slidenum">
              <a:rPr lang="en-US" smtClean="0"/>
              <a:pPr/>
              <a:t>4</a:t>
            </a:fld>
            <a:endParaRPr lang="en-US"/>
          </a:p>
        </p:txBody>
      </p:sp>
      <p:pic>
        <p:nvPicPr>
          <p:cNvPr id="1026" name="Picture 2" descr="Gpu - Free computer icons">
            <a:extLst>
              <a:ext uri="{FF2B5EF4-FFF2-40B4-BE49-F238E27FC236}">
                <a16:creationId xmlns:a16="http://schemas.microsoft.com/office/drawing/2014/main" id="{9F5FBBCB-4D3B-3EEA-933A-F939134A6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238" y="1388656"/>
            <a:ext cx="1056103" cy="9261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ata Center Icon Images – Browse 184,392 Stock Photos, Vectors, and Video |  Adobe Stock">
            <a:extLst>
              <a:ext uri="{FF2B5EF4-FFF2-40B4-BE49-F238E27FC236}">
                <a16:creationId xmlns:a16="http://schemas.microsoft.com/office/drawing/2014/main" id="{135E8FDC-1DCE-B55D-C501-D202CC28B0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52" t="21650" r="11948" b="21986"/>
          <a:stretch/>
        </p:blipFill>
        <p:spPr bwMode="auto">
          <a:xfrm>
            <a:off x="4273776" y="1631180"/>
            <a:ext cx="2160366" cy="16235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pu - Free computer icons">
            <a:extLst>
              <a:ext uri="{FF2B5EF4-FFF2-40B4-BE49-F238E27FC236}">
                <a16:creationId xmlns:a16="http://schemas.microsoft.com/office/drawing/2014/main" id="{9DA83F45-0ED4-4665-39D2-3129FEB27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938" y="1388656"/>
            <a:ext cx="1056103" cy="9261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pu - Free computer icons">
            <a:extLst>
              <a:ext uri="{FF2B5EF4-FFF2-40B4-BE49-F238E27FC236}">
                <a16:creationId xmlns:a16="http://schemas.microsoft.com/office/drawing/2014/main" id="{C84984E0-AC8D-9416-01C4-8A4ADF43E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238" y="2407461"/>
            <a:ext cx="1056103" cy="9261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pu - Free computer icons">
            <a:extLst>
              <a:ext uri="{FF2B5EF4-FFF2-40B4-BE49-F238E27FC236}">
                <a16:creationId xmlns:a16="http://schemas.microsoft.com/office/drawing/2014/main" id="{DD670B42-CE09-A88C-7237-944D35161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938" y="2407461"/>
            <a:ext cx="1056103" cy="92615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02E25916-B46A-1937-661E-6970BCD0A7DC}"/>
              </a:ext>
            </a:extLst>
          </p:cNvPr>
          <p:cNvCxnSpPr/>
          <p:nvPr/>
        </p:nvCxnSpPr>
        <p:spPr>
          <a:xfrm flipV="1">
            <a:off x="6242276" y="1388656"/>
            <a:ext cx="848365" cy="602827"/>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A4D4F243-536F-6838-6733-88C33488409F}"/>
              </a:ext>
            </a:extLst>
          </p:cNvPr>
          <p:cNvCxnSpPr/>
          <p:nvPr/>
        </p:nvCxnSpPr>
        <p:spPr>
          <a:xfrm>
            <a:off x="6229576" y="2212405"/>
            <a:ext cx="861065" cy="1133394"/>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grpSp>
        <p:nvGrpSpPr>
          <p:cNvPr id="26" name="Group 25">
            <a:extLst>
              <a:ext uri="{FF2B5EF4-FFF2-40B4-BE49-F238E27FC236}">
                <a16:creationId xmlns:a16="http://schemas.microsoft.com/office/drawing/2014/main" id="{59B8FB14-8FF9-0D91-9A5A-6DF9B07103FB}"/>
              </a:ext>
            </a:extLst>
          </p:cNvPr>
          <p:cNvGrpSpPr/>
          <p:nvPr/>
        </p:nvGrpSpPr>
        <p:grpSpPr>
          <a:xfrm>
            <a:off x="1450949" y="1440908"/>
            <a:ext cx="1419240" cy="2196875"/>
            <a:chOff x="3130861" y="1421458"/>
            <a:chExt cx="1419240" cy="2196875"/>
          </a:xfrm>
        </p:grpSpPr>
        <p:pic>
          <p:nvPicPr>
            <p:cNvPr id="24" name="Picture 18" descr="inference Icon - Free PNG &amp; SVG 2251190 - Noun Project">
              <a:extLst>
                <a:ext uri="{FF2B5EF4-FFF2-40B4-BE49-F238E27FC236}">
                  <a16:creationId xmlns:a16="http://schemas.microsoft.com/office/drawing/2014/main" id="{AF3973E3-6BE0-1F81-89A5-0384B8C5D0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421458"/>
              <a:ext cx="1280163" cy="12801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A69AFF6-A3D2-D764-7C35-D63ABF6390F0}"/>
                </a:ext>
              </a:extLst>
            </p:cNvPr>
            <p:cNvSpPr txBox="1"/>
            <p:nvPr/>
          </p:nvSpPr>
          <p:spPr>
            <a:xfrm>
              <a:off x="3130861" y="2787336"/>
              <a:ext cx="1419240"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LLM Inference</a:t>
              </a:r>
            </a:p>
          </p:txBody>
        </p:sp>
      </p:grpSp>
      <p:sp>
        <p:nvSpPr>
          <p:cNvPr id="27" name="TextBox 26">
            <a:extLst>
              <a:ext uri="{FF2B5EF4-FFF2-40B4-BE49-F238E27FC236}">
                <a16:creationId xmlns:a16="http://schemas.microsoft.com/office/drawing/2014/main" id="{AED5FA14-A508-23D8-9D07-74F57F10883A}"/>
              </a:ext>
            </a:extLst>
          </p:cNvPr>
          <p:cNvSpPr txBox="1"/>
          <p:nvPr/>
        </p:nvSpPr>
        <p:spPr>
          <a:xfrm>
            <a:off x="7576626" y="3354698"/>
            <a:ext cx="191962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GPU Server</a:t>
            </a:r>
          </a:p>
        </p:txBody>
      </p:sp>
      <p:sp>
        <p:nvSpPr>
          <p:cNvPr id="29" name="Right Arrow 28">
            <a:extLst>
              <a:ext uri="{FF2B5EF4-FFF2-40B4-BE49-F238E27FC236}">
                <a16:creationId xmlns:a16="http://schemas.microsoft.com/office/drawing/2014/main" id="{75D78D85-A3A0-2D5B-3063-5170EAC6D4AB}"/>
              </a:ext>
            </a:extLst>
          </p:cNvPr>
          <p:cNvSpPr/>
          <p:nvPr/>
        </p:nvSpPr>
        <p:spPr>
          <a:xfrm>
            <a:off x="3064324" y="2212406"/>
            <a:ext cx="1015317" cy="283956"/>
          </a:xfrm>
          <a:prstGeom prst="righ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hart 29">
            <a:extLst>
              <a:ext uri="{FF2B5EF4-FFF2-40B4-BE49-F238E27FC236}">
                <a16:creationId xmlns:a16="http://schemas.microsoft.com/office/drawing/2014/main" id="{6654C86B-F404-C9E8-D9B0-0901A26B98DD}"/>
              </a:ext>
            </a:extLst>
          </p:cNvPr>
          <p:cNvGraphicFramePr>
            <a:graphicFrameLocks/>
          </p:cNvGraphicFramePr>
          <p:nvPr>
            <p:extLst>
              <p:ext uri="{D42A27DB-BD31-4B8C-83A1-F6EECF244321}">
                <p14:modId xmlns:p14="http://schemas.microsoft.com/office/powerpoint/2010/main" val="2028921044"/>
              </p:ext>
            </p:extLst>
          </p:nvPr>
        </p:nvGraphicFramePr>
        <p:xfrm>
          <a:off x="2601165" y="3888379"/>
          <a:ext cx="7002921" cy="2526830"/>
        </p:xfrm>
        <a:graphic>
          <a:graphicData uri="http://schemas.openxmlformats.org/drawingml/2006/chart">
            <c:chart xmlns:c="http://schemas.openxmlformats.org/drawingml/2006/chart" xmlns:r="http://schemas.openxmlformats.org/officeDocument/2006/relationships" r:id="rId7"/>
          </a:graphicData>
        </a:graphic>
      </p:graphicFrame>
      <p:pic>
        <p:nvPicPr>
          <p:cNvPr id="2050" name="Picture 2" descr="396,100+ Expensive Icon Stock Illustrations, Royalty-Free Vector Graphics &amp;  Clip Art - iStock | Wallet, Money">
            <a:extLst>
              <a:ext uri="{FF2B5EF4-FFF2-40B4-BE49-F238E27FC236}">
                <a16:creationId xmlns:a16="http://schemas.microsoft.com/office/drawing/2014/main" id="{0DD29BAF-444E-936E-45D8-902BFFF4914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429" t="23785" r="23461" b="26446"/>
          <a:stretch/>
        </p:blipFill>
        <p:spPr bwMode="auto">
          <a:xfrm>
            <a:off x="10066769" y="1737143"/>
            <a:ext cx="1209486" cy="1133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29FDB28-2EE6-29AA-E7DE-D2BFA98741A7}"/>
              </a:ext>
            </a:extLst>
          </p:cNvPr>
          <p:cNvSpPr/>
          <p:nvPr/>
        </p:nvSpPr>
        <p:spPr>
          <a:xfrm>
            <a:off x="784463" y="976145"/>
            <a:ext cx="10623073" cy="5805214"/>
          </a:xfrm>
          <a:prstGeom prst="rect">
            <a:avLst/>
          </a:prstGeom>
          <a:solidFill>
            <a:schemeClr val="bg1">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0C14381-10FD-7F1D-A57F-9478DE206C42}"/>
              </a:ext>
            </a:extLst>
          </p:cNvPr>
          <p:cNvSpPr/>
          <p:nvPr/>
        </p:nvSpPr>
        <p:spPr>
          <a:xfrm>
            <a:off x="-240892" y="4385686"/>
            <a:ext cx="12673781" cy="1436983"/>
          </a:xfrm>
          <a:prstGeom prst="rect">
            <a:avLst/>
          </a:prstGeom>
          <a:solidFill>
            <a:schemeClr val="tx2">
              <a:lumMod val="90000"/>
              <a:lumOff val="10000"/>
              <a:alpha val="903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Why is GPU underutilized on LLM inference?</a:t>
            </a:r>
          </a:p>
        </p:txBody>
      </p:sp>
    </p:spTree>
    <p:custDataLst>
      <p:tags r:id="rId1"/>
    </p:custDataLst>
    <p:extLst>
      <p:ext uri="{BB962C8B-B14F-4D97-AF65-F5344CB8AC3E}">
        <p14:creationId xmlns:p14="http://schemas.microsoft.com/office/powerpoint/2010/main" val="1921477149"/>
      </p:ext>
    </p:extLst>
  </p:cSld>
  <p:clrMapOvr>
    <a:masterClrMapping/>
  </p:clrMapOvr>
  <mc:AlternateContent xmlns:mc="http://schemas.openxmlformats.org/markup-compatibility/2006" xmlns:p14="http://schemas.microsoft.com/office/powerpoint/2010/main">
    <mc:Choice Requires="p14">
      <p:transition spd="slow" p14:dur="2000" advTm="20746"/>
    </mc:Choice>
    <mc:Fallback xmlns="">
      <p:transition spd="slow" advTm="207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3"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54BB-7D6D-C6D3-04CD-6524603B54D1}"/>
              </a:ext>
            </a:extLst>
          </p:cNvPr>
          <p:cNvSpPr>
            <a:spLocks noGrp="1"/>
          </p:cNvSpPr>
          <p:nvPr>
            <p:ph type="ctrTitle"/>
          </p:nvPr>
        </p:nvSpPr>
        <p:spPr/>
        <p:txBody>
          <a:bodyPr/>
          <a:lstStyle/>
          <a:p>
            <a:r>
              <a:rPr lang="en-US" dirty="0"/>
              <a:t>GPU Power Profile</a:t>
            </a:r>
          </a:p>
        </p:txBody>
      </p:sp>
      <p:sp>
        <p:nvSpPr>
          <p:cNvPr id="4" name="Slide Number Placeholder 3">
            <a:extLst>
              <a:ext uri="{FF2B5EF4-FFF2-40B4-BE49-F238E27FC236}">
                <a16:creationId xmlns:a16="http://schemas.microsoft.com/office/drawing/2014/main" id="{D7D4B7C3-E2EE-2E7D-42DF-CB2480E9DAFB}"/>
              </a:ext>
            </a:extLst>
          </p:cNvPr>
          <p:cNvSpPr>
            <a:spLocks noGrp="1"/>
          </p:cNvSpPr>
          <p:nvPr>
            <p:ph type="sldNum" sz="quarter" idx="12"/>
          </p:nvPr>
        </p:nvSpPr>
        <p:spPr/>
        <p:txBody>
          <a:bodyPr/>
          <a:lstStyle/>
          <a:p>
            <a:fld id="{3952D4CC-587A-3641-AB30-393082F8BA24}" type="slidenum">
              <a:rPr lang="en-US" smtClean="0"/>
              <a:pPr/>
              <a:t>40</a:t>
            </a:fld>
            <a:endParaRPr lang="en-US"/>
          </a:p>
        </p:txBody>
      </p:sp>
      <p:pic>
        <p:nvPicPr>
          <p:cNvPr id="5" name="Picture 4">
            <a:extLst>
              <a:ext uri="{FF2B5EF4-FFF2-40B4-BE49-F238E27FC236}">
                <a16:creationId xmlns:a16="http://schemas.microsoft.com/office/drawing/2014/main" id="{0A362689-CDEB-7EF0-19BA-E739EBE46934}"/>
              </a:ext>
            </a:extLst>
          </p:cNvPr>
          <p:cNvPicPr>
            <a:picLocks noChangeAspect="1"/>
          </p:cNvPicPr>
          <p:nvPr/>
        </p:nvPicPr>
        <p:blipFill>
          <a:blip r:embed="rId2"/>
          <a:stretch>
            <a:fillRect/>
          </a:stretch>
        </p:blipFill>
        <p:spPr>
          <a:xfrm>
            <a:off x="3102941" y="1359452"/>
            <a:ext cx="5986117" cy="4402346"/>
          </a:xfrm>
          <a:prstGeom prst="rect">
            <a:avLst/>
          </a:prstGeom>
        </p:spPr>
      </p:pic>
    </p:spTree>
    <p:extLst>
      <p:ext uri="{BB962C8B-B14F-4D97-AF65-F5344CB8AC3E}">
        <p14:creationId xmlns:p14="http://schemas.microsoft.com/office/powerpoint/2010/main" val="1506926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410B-E8C8-DD2F-AF1F-AE07959BD756}"/>
              </a:ext>
            </a:extLst>
          </p:cNvPr>
          <p:cNvSpPr>
            <a:spLocks noGrp="1"/>
          </p:cNvSpPr>
          <p:nvPr>
            <p:ph type="ctrTitle"/>
          </p:nvPr>
        </p:nvSpPr>
        <p:spPr/>
        <p:txBody>
          <a:bodyPr/>
          <a:lstStyle/>
          <a:p>
            <a:r>
              <a:rPr lang="en-US" dirty="0"/>
              <a:t>Comparison with Related Works</a:t>
            </a:r>
          </a:p>
        </p:txBody>
      </p:sp>
      <p:sp>
        <p:nvSpPr>
          <p:cNvPr id="4" name="Slide Number Placeholder 3">
            <a:extLst>
              <a:ext uri="{FF2B5EF4-FFF2-40B4-BE49-F238E27FC236}">
                <a16:creationId xmlns:a16="http://schemas.microsoft.com/office/drawing/2014/main" id="{1E4F85EC-63A0-F313-A749-A851981D7C71}"/>
              </a:ext>
            </a:extLst>
          </p:cNvPr>
          <p:cNvSpPr>
            <a:spLocks noGrp="1"/>
          </p:cNvSpPr>
          <p:nvPr>
            <p:ph type="sldNum" sz="quarter" idx="12"/>
          </p:nvPr>
        </p:nvSpPr>
        <p:spPr/>
        <p:txBody>
          <a:bodyPr/>
          <a:lstStyle/>
          <a:p>
            <a:fld id="{3952D4CC-587A-3641-AB30-393082F8BA24}" type="slidenum">
              <a:rPr lang="en-US" smtClean="0"/>
              <a:pPr/>
              <a:t>41</a:t>
            </a:fld>
            <a:endParaRPr lang="en-US"/>
          </a:p>
        </p:txBody>
      </p:sp>
      <p:pic>
        <p:nvPicPr>
          <p:cNvPr id="5" name="Picture 4">
            <a:extLst>
              <a:ext uri="{FF2B5EF4-FFF2-40B4-BE49-F238E27FC236}">
                <a16:creationId xmlns:a16="http://schemas.microsoft.com/office/drawing/2014/main" id="{8ABA7A4C-16F6-9C0E-4062-B453BAD0157A}"/>
              </a:ext>
            </a:extLst>
          </p:cNvPr>
          <p:cNvPicPr>
            <a:picLocks noChangeAspect="1"/>
          </p:cNvPicPr>
          <p:nvPr/>
        </p:nvPicPr>
        <p:blipFill>
          <a:blip r:embed="rId2"/>
          <a:stretch>
            <a:fillRect/>
          </a:stretch>
        </p:blipFill>
        <p:spPr>
          <a:xfrm>
            <a:off x="124526" y="1714502"/>
            <a:ext cx="11942947" cy="3184070"/>
          </a:xfrm>
          <a:prstGeom prst="rect">
            <a:avLst/>
          </a:prstGeom>
        </p:spPr>
      </p:pic>
    </p:spTree>
    <p:extLst>
      <p:ext uri="{BB962C8B-B14F-4D97-AF65-F5344CB8AC3E}">
        <p14:creationId xmlns:p14="http://schemas.microsoft.com/office/powerpoint/2010/main" val="2327803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D069-505E-29DF-26E7-9E79B9438A99}"/>
              </a:ext>
            </a:extLst>
          </p:cNvPr>
          <p:cNvSpPr>
            <a:spLocks noGrp="1"/>
          </p:cNvSpPr>
          <p:nvPr>
            <p:ph type="ctrTitle"/>
          </p:nvPr>
        </p:nvSpPr>
        <p:spPr/>
        <p:txBody>
          <a:bodyPr/>
          <a:lstStyle/>
          <a:p>
            <a:r>
              <a:rPr lang="en-US" dirty="0"/>
              <a:t>Comparison with CXL-PNM</a:t>
            </a:r>
          </a:p>
        </p:txBody>
      </p:sp>
      <p:sp>
        <p:nvSpPr>
          <p:cNvPr id="4" name="Slide Number Placeholder 3">
            <a:extLst>
              <a:ext uri="{FF2B5EF4-FFF2-40B4-BE49-F238E27FC236}">
                <a16:creationId xmlns:a16="http://schemas.microsoft.com/office/drawing/2014/main" id="{D3905B3F-C315-F286-5848-004884E72DB3}"/>
              </a:ext>
            </a:extLst>
          </p:cNvPr>
          <p:cNvSpPr>
            <a:spLocks noGrp="1"/>
          </p:cNvSpPr>
          <p:nvPr>
            <p:ph type="sldNum" sz="quarter" idx="12"/>
          </p:nvPr>
        </p:nvSpPr>
        <p:spPr/>
        <p:txBody>
          <a:bodyPr/>
          <a:lstStyle/>
          <a:p>
            <a:fld id="{3952D4CC-587A-3641-AB30-393082F8BA24}" type="slidenum">
              <a:rPr lang="en-US" smtClean="0"/>
              <a:pPr/>
              <a:t>42</a:t>
            </a:fld>
            <a:endParaRPr lang="en-US"/>
          </a:p>
        </p:txBody>
      </p:sp>
      <p:pic>
        <p:nvPicPr>
          <p:cNvPr id="5" name="Picture 4">
            <a:extLst>
              <a:ext uri="{FF2B5EF4-FFF2-40B4-BE49-F238E27FC236}">
                <a16:creationId xmlns:a16="http://schemas.microsoft.com/office/drawing/2014/main" id="{6E54A6CC-F278-CB1F-3CB9-3FDD97CBA34B}"/>
              </a:ext>
            </a:extLst>
          </p:cNvPr>
          <p:cNvPicPr>
            <a:picLocks noChangeAspect="1"/>
          </p:cNvPicPr>
          <p:nvPr/>
        </p:nvPicPr>
        <p:blipFill>
          <a:blip r:embed="rId2"/>
          <a:stretch>
            <a:fillRect/>
          </a:stretch>
        </p:blipFill>
        <p:spPr>
          <a:xfrm>
            <a:off x="2743200" y="1879600"/>
            <a:ext cx="6705600" cy="3098800"/>
          </a:xfrm>
          <a:prstGeom prst="rect">
            <a:avLst/>
          </a:prstGeom>
        </p:spPr>
      </p:pic>
    </p:spTree>
    <p:extLst>
      <p:ext uri="{BB962C8B-B14F-4D97-AF65-F5344CB8AC3E}">
        <p14:creationId xmlns:p14="http://schemas.microsoft.com/office/powerpoint/2010/main" val="3933364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CE94F-1520-2DA7-E3D2-4114DE969634}"/>
              </a:ext>
            </a:extLst>
          </p:cNvPr>
          <p:cNvSpPr>
            <a:spLocks noGrp="1"/>
          </p:cNvSpPr>
          <p:nvPr>
            <p:ph type="ctrTitle"/>
          </p:nvPr>
        </p:nvSpPr>
        <p:spPr/>
        <p:txBody>
          <a:bodyPr/>
          <a:lstStyle/>
          <a:p>
            <a:r>
              <a:rPr lang="en-US" dirty="0"/>
              <a:t>Comparison with HBM-PIM</a:t>
            </a:r>
          </a:p>
        </p:txBody>
      </p:sp>
      <p:sp>
        <p:nvSpPr>
          <p:cNvPr id="4" name="Slide Number Placeholder 3">
            <a:extLst>
              <a:ext uri="{FF2B5EF4-FFF2-40B4-BE49-F238E27FC236}">
                <a16:creationId xmlns:a16="http://schemas.microsoft.com/office/drawing/2014/main" id="{E21C916E-101A-7B6F-68CE-227EEB29033A}"/>
              </a:ext>
            </a:extLst>
          </p:cNvPr>
          <p:cNvSpPr>
            <a:spLocks noGrp="1"/>
          </p:cNvSpPr>
          <p:nvPr>
            <p:ph type="sldNum" sz="quarter" idx="12"/>
          </p:nvPr>
        </p:nvSpPr>
        <p:spPr/>
        <p:txBody>
          <a:bodyPr/>
          <a:lstStyle/>
          <a:p>
            <a:fld id="{3952D4CC-587A-3641-AB30-393082F8BA24}" type="slidenum">
              <a:rPr lang="en-US" smtClean="0"/>
              <a:pPr/>
              <a:t>43</a:t>
            </a:fld>
            <a:endParaRPr lang="en-US"/>
          </a:p>
        </p:txBody>
      </p:sp>
      <p:pic>
        <p:nvPicPr>
          <p:cNvPr id="5" name="Picture 4">
            <a:extLst>
              <a:ext uri="{FF2B5EF4-FFF2-40B4-BE49-F238E27FC236}">
                <a16:creationId xmlns:a16="http://schemas.microsoft.com/office/drawing/2014/main" id="{6E0691C6-A8B4-3952-D4BB-B193020BBE91}"/>
              </a:ext>
            </a:extLst>
          </p:cNvPr>
          <p:cNvPicPr>
            <a:picLocks noChangeAspect="1"/>
          </p:cNvPicPr>
          <p:nvPr/>
        </p:nvPicPr>
        <p:blipFill>
          <a:blip r:embed="rId2"/>
          <a:stretch>
            <a:fillRect/>
          </a:stretch>
        </p:blipFill>
        <p:spPr>
          <a:xfrm>
            <a:off x="2508250" y="1778000"/>
            <a:ext cx="7175500" cy="3302000"/>
          </a:xfrm>
          <a:prstGeom prst="rect">
            <a:avLst/>
          </a:prstGeom>
        </p:spPr>
      </p:pic>
    </p:spTree>
    <p:extLst>
      <p:ext uri="{BB962C8B-B14F-4D97-AF65-F5344CB8AC3E}">
        <p14:creationId xmlns:p14="http://schemas.microsoft.com/office/powerpoint/2010/main" val="1149908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1369-6191-F993-A108-D777763DC26A}"/>
              </a:ext>
            </a:extLst>
          </p:cNvPr>
          <p:cNvSpPr>
            <a:spLocks noGrp="1"/>
          </p:cNvSpPr>
          <p:nvPr>
            <p:ph type="ctrTitle"/>
          </p:nvPr>
        </p:nvSpPr>
        <p:spPr/>
        <p:txBody>
          <a:bodyPr/>
          <a:lstStyle/>
          <a:p>
            <a:r>
              <a:rPr lang="en-US" dirty="0"/>
              <a:t>Scalability Study</a:t>
            </a:r>
          </a:p>
        </p:txBody>
      </p:sp>
      <p:sp>
        <p:nvSpPr>
          <p:cNvPr id="4" name="Slide Number Placeholder 3">
            <a:extLst>
              <a:ext uri="{FF2B5EF4-FFF2-40B4-BE49-F238E27FC236}">
                <a16:creationId xmlns:a16="http://schemas.microsoft.com/office/drawing/2014/main" id="{3BBEC242-590C-60AF-73AA-4C5059EBA5C5}"/>
              </a:ext>
            </a:extLst>
          </p:cNvPr>
          <p:cNvSpPr>
            <a:spLocks noGrp="1"/>
          </p:cNvSpPr>
          <p:nvPr>
            <p:ph type="sldNum" sz="quarter" idx="12"/>
          </p:nvPr>
        </p:nvSpPr>
        <p:spPr/>
        <p:txBody>
          <a:bodyPr/>
          <a:lstStyle/>
          <a:p>
            <a:fld id="{3952D4CC-587A-3641-AB30-393082F8BA24}" type="slidenum">
              <a:rPr lang="en-US" smtClean="0"/>
              <a:pPr/>
              <a:t>44</a:t>
            </a:fld>
            <a:endParaRPr lang="en-US"/>
          </a:p>
        </p:txBody>
      </p:sp>
      <p:pic>
        <p:nvPicPr>
          <p:cNvPr id="5" name="Picture 4">
            <a:extLst>
              <a:ext uri="{FF2B5EF4-FFF2-40B4-BE49-F238E27FC236}">
                <a16:creationId xmlns:a16="http://schemas.microsoft.com/office/drawing/2014/main" id="{E8150AEE-D0CD-70BD-E03A-F8EC5DC5A6A4}"/>
              </a:ext>
            </a:extLst>
          </p:cNvPr>
          <p:cNvPicPr>
            <a:picLocks noChangeAspect="1"/>
          </p:cNvPicPr>
          <p:nvPr/>
        </p:nvPicPr>
        <p:blipFill>
          <a:blip r:embed="rId2"/>
          <a:stretch>
            <a:fillRect/>
          </a:stretch>
        </p:blipFill>
        <p:spPr>
          <a:xfrm>
            <a:off x="2679700" y="1778000"/>
            <a:ext cx="6832600" cy="3302000"/>
          </a:xfrm>
          <a:prstGeom prst="rect">
            <a:avLst/>
          </a:prstGeom>
        </p:spPr>
      </p:pic>
    </p:spTree>
    <p:extLst>
      <p:ext uri="{BB962C8B-B14F-4D97-AF65-F5344CB8AC3E}">
        <p14:creationId xmlns:p14="http://schemas.microsoft.com/office/powerpoint/2010/main" val="150519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79E17-7FE1-10D9-D64F-6E19F7F7ACFB}"/>
            </a:ext>
          </a:extLst>
        </p:cNvPr>
        <p:cNvGrpSpPr/>
        <p:nvPr/>
      </p:nvGrpSpPr>
      <p:grpSpPr>
        <a:xfrm>
          <a:off x="0" y="0"/>
          <a:ext cx="0" cy="0"/>
          <a:chOff x="0" y="0"/>
          <a:chExt cx="0" cy="0"/>
        </a:xfrm>
      </p:grpSpPr>
      <p:grpSp>
        <p:nvGrpSpPr>
          <p:cNvPr id="59" name="Group 58">
            <a:extLst>
              <a:ext uri="{FF2B5EF4-FFF2-40B4-BE49-F238E27FC236}">
                <a16:creationId xmlns:a16="http://schemas.microsoft.com/office/drawing/2014/main" id="{BACE293E-73D8-7323-1D09-8E2887DC7617}"/>
              </a:ext>
            </a:extLst>
          </p:cNvPr>
          <p:cNvGrpSpPr/>
          <p:nvPr/>
        </p:nvGrpSpPr>
        <p:grpSpPr>
          <a:xfrm>
            <a:off x="4652629" y="928789"/>
            <a:ext cx="4098091" cy="1505740"/>
            <a:chOff x="5988330" y="1947693"/>
            <a:chExt cx="4098091" cy="1505740"/>
          </a:xfrm>
        </p:grpSpPr>
        <p:sp>
          <p:nvSpPr>
            <p:cNvPr id="60" name="Rounded Rectangle 59">
              <a:extLst>
                <a:ext uri="{FF2B5EF4-FFF2-40B4-BE49-F238E27FC236}">
                  <a16:creationId xmlns:a16="http://schemas.microsoft.com/office/drawing/2014/main" id="{17ABB1C3-6337-A268-7D6F-646E2343D4D2}"/>
                </a:ext>
              </a:extLst>
            </p:cNvPr>
            <p:cNvSpPr/>
            <p:nvPr/>
          </p:nvSpPr>
          <p:spPr>
            <a:xfrm>
              <a:off x="7598861" y="2035597"/>
              <a:ext cx="2485830" cy="85534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61" name="Picture 2" descr="Avatar default user - Sign &amp; Symbol Icons">
              <a:extLst>
                <a:ext uri="{FF2B5EF4-FFF2-40B4-BE49-F238E27FC236}">
                  <a16:creationId xmlns:a16="http://schemas.microsoft.com/office/drawing/2014/main" id="{61D9BE67-BCD5-591E-F359-C89AD3D81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330" y="1947693"/>
              <a:ext cx="1055125" cy="1055125"/>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066173E2-6FB5-5524-3C58-F7F8C74BA266}"/>
                </a:ext>
              </a:extLst>
            </p:cNvPr>
            <p:cNvSpPr txBox="1"/>
            <p:nvPr/>
          </p:nvSpPr>
          <p:spPr>
            <a:xfrm>
              <a:off x="7598860" y="2095953"/>
              <a:ext cx="2487561" cy="769441"/>
            </a:xfrm>
            <a:prstGeom prst="rect">
              <a:avLst/>
            </a:prstGeom>
            <a:noFill/>
          </p:spPr>
          <p:txBody>
            <a:bodyPr wrap="square">
              <a:spAutoFit/>
            </a:bodyPr>
            <a:lstStyle/>
            <a:p>
              <a:pPr algn="ctr"/>
              <a:r>
                <a:rPr lang="en-US" sz="2200" b="0" i="0" dirty="0">
                  <a:effectLst/>
                  <a:latin typeface="Calibri" panose="020F0502020204030204" pitchFamily="34" charset="0"/>
                  <a:cs typeface="Calibri" panose="020F0502020204030204" pitchFamily="34" charset="0"/>
                </a:rPr>
                <a:t>Which number is larger, 9.11 or 9.8?</a:t>
              </a:r>
              <a:endParaRPr lang="en-US" sz="2200" dirty="0">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BFF97F5D-9AA7-83A8-5F90-07418A6DF659}"/>
                </a:ext>
              </a:extLst>
            </p:cNvPr>
            <p:cNvSpPr txBox="1"/>
            <p:nvPr/>
          </p:nvSpPr>
          <p:spPr>
            <a:xfrm>
              <a:off x="6126615" y="2983954"/>
              <a:ext cx="772969"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User</a:t>
              </a:r>
            </a:p>
          </p:txBody>
        </p:sp>
        <p:sp>
          <p:nvSpPr>
            <p:cNvPr id="64" name="TextBox 63">
              <a:extLst>
                <a:ext uri="{FF2B5EF4-FFF2-40B4-BE49-F238E27FC236}">
                  <a16:creationId xmlns:a16="http://schemas.microsoft.com/office/drawing/2014/main" id="{16555945-5AD4-F6B5-1AE8-43E8787EE805}"/>
                </a:ext>
              </a:extLst>
            </p:cNvPr>
            <p:cNvSpPr txBox="1"/>
            <p:nvPr/>
          </p:nvSpPr>
          <p:spPr>
            <a:xfrm>
              <a:off x="7941892" y="2991768"/>
              <a:ext cx="1817356" cy="461665"/>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Prompt</a:t>
              </a:r>
            </a:p>
          </p:txBody>
        </p:sp>
        <p:cxnSp>
          <p:nvCxnSpPr>
            <p:cNvPr id="65" name="Straight Arrow Connector 64">
              <a:extLst>
                <a:ext uri="{FF2B5EF4-FFF2-40B4-BE49-F238E27FC236}">
                  <a16:creationId xmlns:a16="http://schemas.microsoft.com/office/drawing/2014/main" id="{75C77D4E-E99C-A4B5-6ABE-061FBD6A9569}"/>
                </a:ext>
              </a:extLst>
            </p:cNvPr>
            <p:cNvCxnSpPr>
              <a:stCxn id="61" idx="3"/>
              <a:endCxn id="62" idx="1"/>
            </p:cNvCxnSpPr>
            <p:nvPr/>
          </p:nvCxnSpPr>
          <p:spPr>
            <a:xfrm>
              <a:off x="7043455" y="2475256"/>
              <a:ext cx="555405" cy="5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6CEDE566-C0D5-E890-0891-7AEEA4CB9800}"/>
              </a:ext>
            </a:extLst>
          </p:cNvPr>
          <p:cNvSpPr>
            <a:spLocks noGrp="1"/>
          </p:cNvSpPr>
          <p:nvPr>
            <p:ph type="ctrTitle"/>
          </p:nvPr>
        </p:nvSpPr>
        <p:spPr>
          <a:xfrm>
            <a:off x="503583" y="242278"/>
            <a:ext cx="6350585" cy="593232"/>
          </a:xfrm>
        </p:spPr>
        <p:txBody>
          <a:bodyPr>
            <a:normAutofit/>
          </a:bodyPr>
          <a:lstStyle/>
          <a:p>
            <a:r>
              <a:rPr lang="en-US" dirty="0"/>
              <a:t>How does LLM Inference work?</a:t>
            </a:r>
          </a:p>
        </p:txBody>
      </p:sp>
      <p:sp>
        <p:nvSpPr>
          <p:cNvPr id="4" name="Slide Number Placeholder 3">
            <a:extLst>
              <a:ext uri="{FF2B5EF4-FFF2-40B4-BE49-F238E27FC236}">
                <a16:creationId xmlns:a16="http://schemas.microsoft.com/office/drawing/2014/main" id="{6A4EA03E-C1B4-6938-9F64-3F9D87084064}"/>
              </a:ext>
            </a:extLst>
          </p:cNvPr>
          <p:cNvSpPr>
            <a:spLocks noGrp="1"/>
          </p:cNvSpPr>
          <p:nvPr>
            <p:ph type="sldNum" sz="quarter" idx="12"/>
          </p:nvPr>
        </p:nvSpPr>
        <p:spPr/>
        <p:txBody>
          <a:bodyPr/>
          <a:lstStyle/>
          <a:p>
            <a:fld id="{3952D4CC-587A-3641-AB30-393082F8BA24}" type="slidenum">
              <a:rPr lang="en-US" smtClean="0"/>
              <a:pPr/>
              <a:t>5</a:t>
            </a:fld>
            <a:endParaRPr lang="en-US"/>
          </a:p>
        </p:txBody>
      </p:sp>
      <p:grpSp>
        <p:nvGrpSpPr>
          <p:cNvPr id="114" name="Group 113">
            <a:extLst>
              <a:ext uri="{FF2B5EF4-FFF2-40B4-BE49-F238E27FC236}">
                <a16:creationId xmlns:a16="http://schemas.microsoft.com/office/drawing/2014/main" id="{D1FAC3C9-8FF3-184F-E96D-C85E454DAAD9}"/>
              </a:ext>
            </a:extLst>
          </p:cNvPr>
          <p:cNvGrpSpPr/>
          <p:nvPr/>
        </p:nvGrpSpPr>
        <p:grpSpPr>
          <a:xfrm>
            <a:off x="4631584" y="4237158"/>
            <a:ext cx="7068774" cy="988525"/>
            <a:chOff x="4631584" y="4237158"/>
            <a:chExt cx="7068774" cy="988525"/>
          </a:xfrm>
        </p:grpSpPr>
        <p:grpSp>
          <p:nvGrpSpPr>
            <p:cNvPr id="58" name="Group 57">
              <a:extLst>
                <a:ext uri="{FF2B5EF4-FFF2-40B4-BE49-F238E27FC236}">
                  <a16:creationId xmlns:a16="http://schemas.microsoft.com/office/drawing/2014/main" id="{AD866CC1-85AC-3F0E-76C0-258D840D4E02}"/>
                </a:ext>
              </a:extLst>
            </p:cNvPr>
            <p:cNvGrpSpPr/>
            <p:nvPr/>
          </p:nvGrpSpPr>
          <p:grpSpPr>
            <a:xfrm>
              <a:off x="4631584" y="4237158"/>
              <a:ext cx="7068774" cy="481245"/>
              <a:chOff x="4966344" y="4210314"/>
              <a:chExt cx="7068774" cy="481245"/>
            </a:xfrm>
          </p:grpSpPr>
          <p:sp>
            <p:nvSpPr>
              <p:cNvPr id="82" name="Rounded Rectangle 81">
                <a:extLst>
                  <a:ext uri="{FF2B5EF4-FFF2-40B4-BE49-F238E27FC236}">
                    <a16:creationId xmlns:a16="http://schemas.microsoft.com/office/drawing/2014/main" id="{B07CC118-3FCB-78E7-5219-A36BFCBA63B1}"/>
                  </a:ext>
                </a:extLst>
              </p:cNvPr>
              <p:cNvSpPr/>
              <p:nvPr/>
            </p:nvSpPr>
            <p:spPr>
              <a:xfrm>
                <a:off x="5535064" y="4245950"/>
                <a:ext cx="770169"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ed Rectangle 82">
                <a:extLst>
                  <a:ext uri="{FF2B5EF4-FFF2-40B4-BE49-F238E27FC236}">
                    <a16:creationId xmlns:a16="http://schemas.microsoft.com/office/drawing/2014/main" id="{DABEDE87-FBAC-8FC6-B840-B28CAF61BBB7}"/>
                  </a:ext>
                </a:extLst>
              </p:cNvPr>
              <p:cNvSpPr/>
              <p:nvPr/>
            </p:nvSpPr>
            <p:spPr>
              <a:xfrm>
                <a:off x="6756699" y="4245950"/>
                <a:ext cx="403762"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4" name="Rounded Rectangle 83">
                <a:extLst>
                  <a:ext uri="{FF2B5EF4-FFF2-40B4-BE49-F238E27FC236}">
                    <a16:creationId xmlns:a16="http://schemas.microsoft.com/office/drawing/2014/main" id="{C248A9BC-606B-6574-A2A6-911FDEC49908}"/>
                  </a:ext>
                </a:extLst>
              </p:cNvPr>
              <p:cNvSpPr/>
              <p:nvPr/>
            </p:nvSpPr>
            <p:spPr>
              <a:xfrm>
                <a:off x="7613466" y="4249699"/>
                <a:ext cx="884968"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Rounded Rectangle 84">
                <a:extLst>
                  <a:ext uri="{FF2B5EF4-FFF2-40B4-BE49-F238E27FC236}">
                    <a16:creationId xmlns:a16="http://schemas.microsoft.com/office/drawing/2014/main" id="{7BBD1C42-E66F-ECA5-290C-F5379B3F379F}"/>
                  </a:ext>
                </a:extLst>
              </p:cNvPr>
              <p:cNvSpPr/>
              <p:nvPr/>
            </p:nvSpPr>
            <p:spPr>
              <a:xfrm>
                <a:off x="8942691" y="4245950"/>
                <a:ext cx="779903"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ounded Rectangle 85">
                <a:extLst>
                  <a:ext uri="{FF2B5EF4-FFF2-40B4-BE49-F238E27FC236}">
                    <a16:creationId xmlns:a16="http://schemas.microsoft.com/office/drawing/2014/main" id="{78D0A384-14CC-FCE1-260A-18F4A0FFD09E}"/>
                  </a:ext>
                </a:extLst>
              </p:cNvPr>
              <p:cNvSpPr/>
              <p:nvPr/>
            </p:nvSpPr>
            <p:spPr>
              <a:xfrm>
                <a:off x="10165910" y="4243683"/>
                <a:ext cx="791779"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0" name="TextBox 89">
                <a:extLst>
                  <a:ext uri="{FF2B5EF4-FFF2-40B4-BE49-F238E27FC236}">
                    <a16:creationId xmlns:a16="http://schemas.microsoft.com/office/drawing/2014/main" id="{DBCA0D76-BEE4-F428-5625-107D9DAF21B4}"/>
                  </a:ext>
                </a:extLst>
              </p:cNvPr>
              <p:cNvSpPr txBox="1"/>
              <p:nvPr/>
            </p:nvSpPr>
            <p:spPr>
              <a:xfrm>
                <a:off x="7397478" y="4210844"/>
                <a:ext cx="1314453" cy="461665"/>
              </a:xfrm>
              <a:prstGeom prst="rect">
                <a:avLst/>
              </a:prstGeom>
              <a:noFill/>
            </p:spPr>
            <p:txBody>
              <a:bodyPr wrap="square">
                <a:spAutoFit/>
              </a:bodyPr>
              <a:lstStyle/>
              <a:p>
                <a:pPr algn="ctr"/>
                <a:r>
                  <a:rPr lang="en-US" sz="2400" b="0" i="0" dirty="0">
                    <a:effectLst/>
                    <a:latin typeface="Calibri" panose="020F0502020204030204" pitchFamily="34" charset="0"/>
                    <a:cs typeface="Calibri" panose="020F0502020204030204" pitchFamily="34" charset="0"/>
                  </a:rPr>
                  <a:t>larger</a:t>
                </a:r>
                <a:endParaRPr lang="en-US" sz="2400" dirty="0">
                  <a:latin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F4D8AD37-5C00-5D80-C9C0-4350A3647112}"/>
                  </a:ext>
                </a:extLst>
              </p:cNvPr>
              <p:cNvSpPr txBox="1"/>
              <p:nvPr/>
            </p:nvSpPr>
            <p:spPr>
              <a:xfrm>
                <a:off x="8758307" y="4210314"/>
                <a:ext cx="1174153" cy="461665"/>
              </a:xfrm>
              <a:prstGeom prst="rect">
                <a:avLst/>
              </a:prstGeom>
              <a:noFill/>
            </p:spPr>
            <p:txBody>
              <a:bodyPr wrap="square">
                <a:spAutoFit/>
              </a:bodyPr>
              <a:lstStyle/>
              <a:p>
                <a:pPr algn="ctr"/>
                <a:r>
                  <a:rPr lang="en-US" sz="2400" b="0" i="0" dirty="0">
                    <a:effectLst/>
                    <a:latin typeface="Calibri" panose="020F0502020204030204" pitchFamily="34" charset="0"/>
                    <a:cs typeface="Calibri" panose="020F0502020204030204" pitchFamily="34" charset="0"/>
                  </a:rPr>
                  <a:t>than</a:t>
                </a:r>
                <a:endParaRPr lang="en-US" sz="2400" dirty="0">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3E0B3D88-033B-D270-0BDA-21120DA95FAE}"/>
                  </a:ext>
                </a:extLst>
              </p:cNvPr>
              <p:cNvSpPr txBox="1"/>
              <p:nvPr/>
            </p:nvSpPr>
            <p:spPr>
              <a:xfrm>
                <a:off x="5321897" y="4229894"/>
                <a:ext cx="1174153" cy="461665"/>
              </a:xfrm>
              <a:prstGeom prst="rect">
                <a:avLst/>
              </a:prstGeom>
              <a:noFill/>
            </p:spPr>
            <p:txBody>
              <a:bodyPr wrap="square">
                <a:spAutoFit/>
              </a:bodyPr>
              <a:lstStyle/>
              <a:p>
                <a:pPr algn="ctr"/>
                <a:r>
                  <a:rPr lang="en-US" sz="2400" i="0" dirty="0">
                    <a:effectLst/>
                    <a:latin typeface="Calibri" panose="020F0502020204030204" pitchFamily="34" charset="0"/>
                    <a:cs typeface="Calibri" panose="020F0502020204030204" pitchFamily="34" charset="0"/>
                  </a:rPr>
                  <a:t>9.11</a:t>
                </a:r>
                <a:endParaRPr lang="en-US" sz="2400" dirty="0">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13FB5BF5-1D3A-9404-B7C0-FBA7E44FFAF0}"/>
                  </a:ext>
                </a:extLst>
              </p:cNvPr>
              <p:cNvSpPr txBox="1"/>
              <p:nvPr/>
            </p:nvSpPr>
            <p:spPr>
              <a:xfrm>
                <a:off x="6641159" y="4229894"/>
                <a:ext cx="634314" cy="461665"/>
              </a:xfrm>
              <a:prstGeom prst="rect">
                <a:avLst/>
              </a:prstGeom>
              <a:noFill/>
            </p:spPr>
            <p:txBody>
              <a:bodyPr wrap="square">
                <a:spAutoFit/>
              </a:bodyPr>
              <a:lstStyle/>
              <a:p>
                <a:pPr algn="ctr"/>
                <a:r>
                  <a:rPr lang="en-US" sz="2400" b="0" i="0" dirty="0">
                    <a:effectLst/>
                    <a:latin typeface="Calibri" panose="020F0502020204030204" pitchFamily="34" charset="0"/>
                    <a:cs typeface="Calibri" panose="020F0502020204030204" pitchFamily="34" charset="0"/>
                  </a:rPr>
                  <a:t>is</a:t>
                </a:r>
                <a:endParaRPr lang="en-US" sz="2400" dirty="0">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1C5286AA-3A8B-D34B-BCFB-4F29CD2E046E}"/>
                  </a:ext>
                </a:extLst>
              </p:cNvPr>
              <p:cNvSpPr txBox="1"/>
              <p:nvPr/>
            </p:nvSpPr>
            <p:spPr>
              <a:xfrm>
                <a:off x="9981527" y="4229364"/>
                <a:ext cx="1174153" cy="461665"/>
              </a:xfrm>
              <a:prstGeom prst="rect">
                <a:avLst/>
              </a:prstGeom>
              <a:noFill/>
            </p:spPr>
            <p:txBody>
              <a:bodyPr wrap="square">
                <a:spAutoFit/>
              </a:bodyPr>
              <a:lstStyle/>
              <a:p>
                <a:pPr algn="ctr"/>
                <a:r>
                  <a:rPr lang="en-US" sz="2400" i="0" dirty="0">
                    <a:effectLst/>
                    <a:latin typeface="Calibri" panose="020F0502020204030204" pitchFamily="34" charset="0"/>
                    <a:cs typeface="Calibri" panose="020F0502020204030204" pitchFamily="34" charset="0"/>
                  </a:rPr>
                  <a:t>9.8</a:t>
                </a:r>
                <a:endParaRPr lang="en-US" sz="2400" dirty="0">
                  <a:latin typeface="Calibri" panose="020F0502020204030204" pitchFamily="34" charset="0"/>
                  <a:cs typeface="Calibri" panose="020F0502020204030204" pitchFamily="34" charset="0"/>
                </a:endParaRPr>
              </a:p>
            </p:txBody>
          </p:sp>
          <p:sp>
            <p:nvSpPr>
              <p:cNvPr id="87" name="Rounded Rectangle 86">
                <a:extLst>
                  <a:ext uri="{FF2B5EF4-FFF2-40B4-BE49-F238E27FC236}">
                    <a16:creationId xmlns:a16="http://schemas.microsoft.com/office/drawing/2014/main" id="{BED47228-A6A2-1637-D467-B0E54E210367}"/>
                  </a:ext>
                </a:extLst>
              </p:cNvPr>
              <p:cNvSpPr/>
              <p:nvPr/>
            </p:nvSpPr>
            <p:spPr>
              <a:xfrm>
                <a:off x="11427247" y="4245950"/>
                <a:ext cx="607871"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TextBox 92">
                <a:extLst>
                  <a:ext uri="{FF2B5EF4-FFF2-40B4-BE49-F238E27FC236}">
                    <a16:creationId xmlns:a16="http://schemas.microsoft.com/office/drawing/2014/main" id="{CFFE28CF-D2D1-8C79-831D-0C7905B0DC2A}"/>
                  </a:ext>
                </a:extLst>
              </p:cNvPr>
              <p:cNvSpPr txBox="1"/>
              <p:nvPr/>
            </p:nvSpPr>
            <p:spPr>
              <a:xfrm>
                <a:off x="11346644" y="4220691"/>
                <a:ext cx="537898" cy="461665"/>
              </a:xfrm>
              <a:prstGeom prst="rect">
                <a:avLst/>
              </a:prstGeom>
              <a:noFill/>
            </p:spPr>
            <p:txBody>
              <a:bodyPr wrap="square">
                <a:spAutoFit/>
              </a:bodyPr>
              <a:lstStyle/>
              <a:p>
                <a:pPr algn="ctr"/>
                <a:r>
                  <a:rPr lang="en-US" sz="2400" b="1" i="0" dirty="0">
                    <a:effectLst/>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cxnSp>
            <p:nvCxnSpPr>
              <p:cNvPr id="94" name="Straight Arrow Connector 93">
                <a:extLst>
                  <a:ext uri="{FF2B5EF4-FFF2-40B4-BE49-F238E27FC236}">
                    <a16:creationId xmlns:a16="http://schemas.microsoft.com/office/drawing/2014/main" id="{F14F8526-5171-395D-D2E0-485F62CAF9E5}"/>
                  </a:ext>
                </a:extLst>
              </p:cNvPr>
              <p:cNvCxnSpPr>
                <a:cxnSpLocks/>
                <a:endCxn id="82" idx="1"/>
              </p:cNvCxnSpPr>
              <p:nvPr/>
            </p:nvCxnSpPr>
            <p:spPr>
              <a:xfrm>
                <a:off x="4966344" y="4453791"/>
                <a:ext cx="56872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8184205D-1B7D-CA33-EA77-A9118469636F}"/>
                  </a:ext>
                </a:extLst>
              </p:cNvPr>
              <p:cNvCxnSpPr>
                <a:cxnSpLocks/>
                <a:stCxn id="82" idx="3"/>
                <a:endCxn id="83" idx="1"/>
              </p:cNvCxnSpPr>
              <p:nvPr/>
            </p:nvCxnSpPr>
            <p:spPr>
              <a:xfrm>
                <a:off x="6305233" y="4453791"/>
                <a:ext cx="45146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90E2E803-393E-D0FB-8B11-E7706866D66F}"/>
                  </a:ext>
                </a:extLst>
              </p:cNvPr>
              <p:cNvCxnSpPr>
                <a:cxnSpLocks/>
                <a:stCxn id="83" idx="3"/>
                <a:endCxn id="84" idx="1"/>
              </p:cNvCxnSpPr>
              <p:nvPr/>
            </p:nvCxnSpPr>
            <p:spPr>
              <a:xfrm>
                <a:off x="7160461" y="4453791"/>
                <a:ext cx="453005" cy="37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F04C9939-6110-6761-5F9D-7C997F4D259F}"/>
                  </a:ext>
                </a:extLst>
              </p:cNvPr>
              <p:cNvCxnSpPr>
                <a:cxnSpLocks/>
                <a:stCxn id="84" idx="3"/>
                <a:endCxn id="85" idx="1"/>
              </p:cNvCxnSpPr>
              <p:nvPr/>
            </p:nvCxnSpPr>
            <p:spPr>
              <a:xfrm flipV="1">
                <a:off x="8498434" y="4453791"/>
                <a:ext cx="444257" cy="37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E9DD544B-B3B4-8A52-4BF8-40C04C101A67}"/>
                  </a:ext>
                </a:extLst>
              </p:cNvPr>
              <p:cNvCxnSpPr>
                <a:cxnSpLocks/>
                <a:stCxn id="85" idx="3"/>
                <a:endCxn id="86" idx="1"/>
              </p:cNvCxnSpPr>
              <p:nvPr/>
            </p:nvCxnSpPr>
            <p:spPr>
              <a:xfrm flipV="1">
                <a:off x="9722594" y="4451524"/>
                <a:ext cx="443316" cy="22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A3957CF3-5178-53FD-F377-350F43C6B569}"/>
                  </a:ext>
                </a:extLst>
              </p:cNvPr>
              <p:cNvCxnSpPr>
                <a:cxnSpLocks/>
                <a:stCxn id="86" idx="3"/>
                <a:endCxn id="87" idx="1"/>
              </p:cNvCxnSpPr>
              <p:nvPr/>
            </p:nvCxnSpPr>
            <p:spPr>
              <a:xfrm>
                <a:off x="10957689" y="4451524"/>
                <a:ext cx="469558" cy="22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00" name="TextBox 99">
              <a:extLst>
                <a:ext uri="{FF2B5EF4-FFF2-40B4-BE49-F238E27FC236}">
                  <a16:creationId xmlns:a16="http://schemas.microsoft.com/office/drawing/2014/main" id="{7D530264-83E9-3B61-F287-14B100BC6E21}"/>
                </a:ext>
              </a:extLst>
            </p:cNvPr>
            <p:cNvSpPr txBox="1"/>
            <p:nvPr/>
          </p:nvSpPr>
          <p:spPr>
            <a:xfrm>
              <a:off x="6444450" y="4764018"/>
              <a:ext cx="3232808" cy="461665"/>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Generate output tokens</a:t>
              </a:r>
            </a:p>
          </p:txBody>
        </p:sp>
      </p:grpSp>
      <p:grpSp>
        <p:nvGrpSpPr>
          <p:cNvPr id="101" name="Group 100">
            <a:extLst>
              <a:ext uri="{FF2B5EF4-FFF2-40B4-BE49-F238E27FC236}">
                <a16:creationId xmlns:a16="http://schemas.microsoft.com/office/drawing/2014/main" id="{97A773C9-4E7E-4528-CE92-7DB86121B7BF}"/>
              </a:ext>
            </a:extLst>
          </p:cNvPr>
          <p:cNvGrpSpPr/>
          <p:nvPr/>
        </p:nvGrpSpPr>
        <p:grpSpPr>
          <a:xfrm>
            <a:off x="4408834" y="5527381"/>
            <a:ext cx="6774731" cy="808394"/>
            <a:chOff x="4733523" y="5199198"/>
            <a:chExt cx="6774731" cy="808394"/>
          </a:xfrm>
        </p:grpSpPr>
        <p:sp>
          <p:nvSpPr>
            <p:cNvPr id="102" name="Rectangle 101">
              <a:extLst>
                <a:ext uri="{FF2B5EF4-FFF2-40B4-BE49-F238E27FC236}">
                  <a16:creationId xmlns:a16="http://schemas.microsoft.com/office/drawing/2014/main" id="{551CFF95-9B27-8029-9338-1FB5AC89FA54}"/>
                </a:ext>
              </a:extLst>
            </p:cNvPr>
            <p:cNvSpPr/>
            <p:nvPr/>
          </p:nvSpPr>
          <p:spPr>
            <a:xfrm>
              <a:off x="5884967" y="5199198"/>
              <a:ext cx="378190"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518CE50-8709-F0E4-B897-95C17E63031E}"/>
                </a:ext>
              </a:extLst>
            </p:cNvPr>
            <p:cNvSpPr/>
            <p:nvPr/>
          </p:nvSpPr>
          <p:spPr>
            <a:xfrm>
              <a:off x="4733523" y="5554602"/>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302B0124-C275-D4CC-E5A9-A830EE1084FD}"/>
                </a:ext>
              </a:extLst>
            </p:cNvPr>
            <p:cNvSpPr txBox="1"/>
            <p:nvPr/>
          </p:nvSpPr>
          <p:spPr>
            <a:xfrm>
              <a:off x="5482825" y="5445842"/>
              <a:ext cx="322524" cy="369332"/>
            </a:xfrm>
            <a:prstGeom prst="rect">
              <a:avLst/>
            </a:prstGeom>
            <a:noFill/>
          </p:spPr>
          <p:txBody>
            <a:bodyPr wrap="none" rtlCol="0">
              <a:spAutoFit/>
            </a:bodyPr>
            <a:lstStyle/>
            <a:p>
              <a:r>
                <a:rPr lang="en-US" b="1" dirty="0"/>
                <a:t>X</a:t>
              </a:r>
            </a:p>
          </p:txBody>
        </p:sp>
        <p:sp>
          <p:nvSpPr>
            <p:cNvPr id="105" name="Rectangle 104">
              <a:extLst>
                <a:ext uri="{FF2B5EF4-FFF2-40B4-BE49-F238E27FC236}">
                  <a16:creationId xmlns:a16="http://schemas.microsoft.com/office/drawing/2014/main" id="{1DC0AB9A-35F5-E797-C4DA-1181B2F51342}"/>
                </a:ext>
              </a:extLst>
            </p:cNvPr>
            <p:cNvSpPr/>
            <p:nvPr/>
          </p:nvSpPr>
          <p:spPr>
            <a:xfrm>
              <a:off x="7655771" y="5207378"/>
              <a:ext cx="378191"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8A813436-933C-7CF6-8750-180EB758DE96}"/>
                </a:ext>
              </a:extLst>
            </p:cNvPr>
            <p:cNvSpPr/>
            <p:nvPr/>
          </p:nvSpPr>
          <p:spPr>
            <a:xfrm>
              <a:off x="6504328" y="5562782"/>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06023CBC-E3C0-9B88-BF76-D4BFE891963F}"/>
                </a:ext>
              </a:extLst>
            </p:cNvPr>
            <p:cNvSpPr txBox="1"/>
            <p:nvPr/>
          </p:nvSpPr>
          <p:spPr>
            <a:xfrm>
              <a:off x="7253630" y="5454022"/>
              <a:ext cx="322524" cy="369332"/>
            </a:xfrm>
            <a:prstGeom prst="rect">
              <a:avLst/>
            </a:prstGeom>
            <a:noFill/>
          </p:spPr>
          <p:txBody>
            <a:bodyPr wrap="none" rtlCol="0">
              <a:spAutoFit/>
            </a:bodyPr>
            <a:lstStyle/>
            <a:p>
              <a:r>
                <a:rPr lang="en-US" b="1" dirty="0"/>
                <a:t>X</a:t>
              </a:r>
            </a:p>
          </p:txBody>
        </p:sp>
        <p:sp>
          <p:nvSpPr>
            <p:cNvPr id="108" name="Rectangle 107">
              <a:extLst>
                <a:ext uri="{FF2B5EF4-FFF2-40B4-BE49-F238E27FC236}">
                  <a16:creationId xmlns:a16="http://schemas.microsoft.com/office/drawing/2014/main" id="{588AD57C-37AD-A844-68A1-F64328D5B457}"/>
                </a:ext>
              </a:extLst>
            </p:cNvPr>
            <p:cNvSpPr/>
            <p:nvPr/>
          </p:nvSpPr>
          <p:spPr>
            <a:xfrm>
              <a:off x="11141715" y="5207378"/>
              <a:ext cx="366539"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C241436-56C3-5AAF-E742-5DE12D21E4ED}"/>
                </a:ext>
              </a:extLst>
            </p:cNvPr>
            <p:cNvSpPr/>
            <p:nvPr/>
          </p:nvSpPr>
          <p:spPr>
            <a:xfrm>
              <a:off x="9990272" y="5562782"/>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2B0FA6D-7887-03DE-F31A-779EF9636846}"/>
                </a:ext>
              </a:extLst>
            </p:cNvPr>
            <p:cNvSpPr txBox="1"/>
            <p:nvPr/>
          </p:nvSpPr>
          <p:spPr>
            <a:xfrm>
              <a:off x="10739574" y="5454022"/>
              <a:ext cx="322524" cy="369332"/>
            </a:xfrm>
            <a:prstGeom prst="rect">
              <a:avLst/>
            </a:prstGeom>
            <a:noFill/>
          </p:spPr>
          <p:txBody>
            <a:bodyPr wrap="none" rtlCol="0">
              <a:spAutoFit/>
            </a:bodyPr>
            <a:lstStyle/>
            <a:p>
              <a:r>
                <a:rPr lang="en-US" b="1" dirty="0"/>
                <a:t>X</a:t>
              </a:r>
            </a:p>
          </p:txBody>
        </p:sp>
        <p:sp>
          <p:nvSpPr>
            <p:cNvPr id="111" name="Rectangle 110">
              <a:extLst>
                <a:ext uri="{FF2B5EF4-FFF2-40B4-BE49-F238E27FC236}">
                  <a16:creationId xmlns:a16="http://schemas.microsoft.com/office/drawing/2014/main" id="{A263D1F9-F9D3-FF96-2FB1-ECDB4C4CCDEB}"/>
                </a:ext>
              </a:extLst>
            </p:cNvPr>
            <p:cNvSpPr/>
            <p:nvPr/>
          </p:nvSpPr>
          <p:spPr>
            <a:xfrm>
              <a:off x="9426576" y="5199198"/>
              <a:ext cx="378190"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EA5D93D-908D-884A-C025-4332D1DB0E10}"/>
                </a:ext>
              </a:extLst>
            </p:cNvPr>
            <p:cNvSpPr/>
            <p:nvPr/>
          </p:nvSpPr>
          <p:spPr>
            <a:xfrm>
              <a:off x="8275133" y="5554602"/>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D7EB1680-D1E1-8A74-06F5-2D3B0C2C7F23}"/>
                </a:ext>
              </a:extLst>
            </p:cNvPr>
            <p:cNvSpPr txBox="1"/>
            <p:nvPr/>
          </p:nvSpPr>
          <p:spPr>
            <a:xfrm>
              <a:off x="9024435" y="5445842"/>
              <a:ext cx="322524" cy="369332"/>
            </a:xfrm>
            <a:prstGeom prst="rect">
              <a:avLst/>
            </a:prstGeom>
            <a:noFill/>
          </p:spPr>
          <p:txBody>
            <a:bodyPr wrap="none" rtlCol="0">
              <a:spAutoFit/>
            </a:bodyPr>
            <a:lstStyle/>
            <a:p>
              <a:r>
                <a:rPr lang="en-US" b="1" dirty="0"/>
                <a:t>X</a:t>
              </a:r>
            </a:p>
          </p:txBody>
        </p:sp>
      </p:grpSp>
      <p:grpSp>
        <p:nvGrpSpPr>
          <p:cNvPr id="3" name="Group 2">
            <a:extLst>
              <a:ext uri="{FF2B5EF4-FFF2-40B4-BE49-F238E27FC236}">
                <a16:creationId xmlns:a16="http://schemas.microsoft.com/office/drawing/2014/main" id="{28910902-807F-6967-8012-582A7CFC5AB5}"/>
              </a:ext>
            </a:extLst>
          </p:cNvPr>
          <p:cNvGrpSpPr/>
          <p:nvPr/>
        </p:nvGrpSpPr>
        <p:grpSpPr>
          <a:xfrm>
            <a:off x="5134792" y="2705502"/>
            <a:ext cx="5709909" cy="1023729"/>
            <a:chOff x="5884092" y="2362602"/>
            <a:chExt cx="5709909" cy="1023729"/>
          </a:xfrm>
        </p:grpSpPr>
        <p:sp>
          <p:nvSpPr>
            <p:cNvPr id="66" name="Rectangle 65">
              <a:extLst>
                <a:ext uri="{FF2B5EF4-FFF2-40B4-BE49-F238E27FC236}">
                  <a16:creationId xmlns:a16="http://schemas.microsoft.com/office/drawing/2014/main" id="{2DB9C93F-30C8-3A61-D942-14FAFB85DCD9}"/>
                </a:ext>
              </a:extLst>
            </p:cNvPr>
            <p:cNvSpPr/>
            <p:nvPr/>
          </p:nvSpPr>
          <p:spPr>
            <a:xfrm>
              <a:off x="5887321" y="2362602"/>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76231A7-39C2-5DD0-2180-6CA08E9E9B9E}"/>
                </a:ext>
              </a:extLst>
            </p:cNvPr>
            <p:cNvSpPr/>
            <p:nvPr/>
          </p:nvSpPr>
          <p:spPr>
            <a:xfrm>
              <a:off x="5887322" y="2543670"/>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D35CF63-6648-F9A9-2FC8-DA3F5E8484D5}"/>
                </a:ext>
              </a:extLst>
            </p:cNvPr>
            <p:cNvSpPr/>
            <p:nvPr/>
          </p:nvSpPr>
          <p:spPr>
            <a:xfrm>
              <a:off x="5887321" y="2724738"/>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7DE96E-E24B-10D0-8962-857CE9BF07F9}"/>
                </a:ext>
              </a:extLst>
            </p:cNvPr>
            <p:cNvSpPr/>
            <p:nvPr/>
          </p:nvSpPr>
          <p:spPr>
            <a:xfrm>
              <a:off x="5887322" y="2905743"/>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75D57D6-0B14-7DA7-B9BD-94B92E8A7E6F}"/>
                </a:ext>
              </a:extLst>
            </p:cNvPr>
            <p:cNvSpPr/>
            <p:nvPr/>
          </p:nvSpPr>
          <p:spPr>
            <a:xfrm>
              <a:off x="5887321" y="3086748"/>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A9D6EE1-67EF-195C-85C9-3DB6FD6E2C4B}"/>
                </a:ext>
              </a:extLst>
            </p:cNvPr>
            <p:cNvSpPr/>
            <p:nvPr/>
          </p:nvSpPr>
          <p:spPr>
            <a:xfrm>
              <a:off x="5884092" y="3265844"/>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EBA0AF2-5C92-1E91-22CC-B6A08A4D198B}"/>
                </a:ext>
              </a:extLst>
            </p:cNvPr>
            <p:cNvSpPr/>
            <p:nvPr/>
          </p:nvSpPr>
          <p:spPr>
            <a:xfrm>
              <a:off x="10112525" y="2489733"/>
              <a:ext cx="398603"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A2A2CA9-1D07-C8AD-2922-C49E22CB6188}"/>
                </a:ext>
              </a:extLst>
            </p:cNvPr>
            <p:cNvSpPr/>
            <p:nvPr/>
          </p:nvSpPr>
          <p:spPr>
            <a:xfrm>
              <a:off x="8545503" y="2544008"/>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A3FC5D-9F22-1BD2-471E-83A0C2F35875}"/>
                </a:ext>
              </a:extLst>
            </p:cNvPr>
            <p:cNvSpPr/>
            <p:nvPr/>
          </p:nvSpPr>
          <p:spPr>
            <a:xfrm>
              <a:off x="8545501" y="2664495"/>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BF653FE-97DD-BF6E-BEA8-8ABACC2D500A}"/>
                </a:ext>
              </a:extLst>
            </p:cNvPr>
            <p:cNvSpPr/>
            <p:nvPr/>
          </p:nvSpPr>
          <p:spPr>
            <a:xfrm>
              <a:off x="8545501" y="2768677"/>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E00F3BC-E7A9-D182-9345-C1D56DD57965}"/>
                </a:ext>
              </a:extLst>
            </p:cNvPr>
            <p:cNvSpPr/>
            <p:nvPr/>
          </p:nvSpPr>
          <p:spPr>
            <a:xfrm>
              <a:off x="8545501" y="2889840"/>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6E5DA6D-A089-011D-4FEB-253BFD5C9B96}"/>
                </a:ext>
              </a:extLst>
            </p:cNvPr>
            <p:cNvSpPr/>
            <p:nvPr/>
          </p:nvSpPr>
          <p:spPr>
            <a:xfrm>
              <a:off x="8545500" y="3010327"/>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AB3F3B2-96C2-BCD3-B0B2-24488DC86FB6}"/>
                </a:ext>
              </a:extLst>
            </p:cNvPr>
            <p:cNvSpPr/>
            <p:nvPr/>
          </p:nvSpPr>
          <p:spPr>
            <a:xfrm>
              <a:off x="8545500" y="3120907"/>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A45351C3-A5BD-024F-FD06-5FC6F535E80D}"/>
                </a:ext>
              </a:extLst>
            </p:cNvPr>
            <p:cNvSpPr txBox="1"/>
            <p:nvPr/>
          </p:nvSpPr>
          <p:spPr>
            <a:xfrm>
              <a:off x="9599300" y="2736377"/>
              <a:ext cx="322524" cy="369332"/>
            </a:xfrm>
            <a:prstGeom prst="rect">
              <a:avLst/>
            </a:prstGeom>
            <a:noFill/>
          </p:spPr>
          <p:txBody>
            <a:bodyPr wrap="none" rtlCol="0">
              <a:spAutoFit/>
            </a:bodyPr>
            <a:lstStyle/>
            <a:p>
              <a:r>
                <a:rPr lang="en-US" b="1" dirty="0"/>
                <a:t>X</a:t>
              </a:r>
            </a:p>
          </p:txBody>
        </p:sp>
        <p:cxnSp>
          <p:nvCxnSpPr>
            <p:cNvPr id="80" name="Straight Arrow Connector 79">
              <a:extLst>
                <a:ext uri="{FF2B5EF4-FFF2-40B4-BE49-F238E27FC236}">
                  <a16:creationId xmlns:a16="http://schemas.microsoft.com/office/drawing/2014/main" id="{7BF3C278-90D3-081E-0FBA-6D7326FFB0E2}"/>
                </a:ext>
              </a:extLst>
            </p:cNvPr>
            <p:cNvCxnSpPr/>
            <p:nvPr/>
          </p:nvCxnSpPr>
          <p:spPr>
            <a:xfrm>
              <a:off x="6987645" y="2889164"/>
              <a:ext cx="1227186"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16" name="TextBox 115">
              <a:extLst>
                <a:ext uri="{FF2B5EF4-FFF2-40B4-BE49-F238E27FC236}">
                  <a16:creationId xmlns:a16="http://schemas.microsoft.com/office/drawing/2014/main" id="{E118A49D-143A-5ACE-6AE8-8DC681037811}"/>
                </a:ext>
              </a:extLst>
            </p:cNvPr>
            <p:cNvSpPr txBox="1"/>
            <p:nvPr/>
          </p:nvSpPr>
          <p:spPr>
            <a:xfrm>
              <a:off x="10601404" y="2560904"/>
              <a:ext cx="992597"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Model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Weights</a:t>
              </a:r>
              <a:endParaRPr lang="en-US" dirty="0">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66A89982-CF08-31D4-DCF4-AB46964B7FE9}"/>
              </a:ext>
            </a:extLst>
          </p:cNvPr>
          <p:cNvSpPr txBox="1"/>
          <p:nvPr/>
        </p:nvSpPr>
        <p:spPr>
          <a:xfrm>
            <a:off x="422700" y="1288147"/>
            <a:ext cx="3880529" cy="954107"/>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Prefill Stage </a:t>
            </a:r>
          </a:p>
          <a:p>
            <a:pPr algn="ctr"/>
            <a:r>
              <a:rPr lang="en-US" sz="2800" dirty="0">
                <a:latin typeface="Calibri" panose="020F0502020204030204" pitchFamily="34" charset="0"/>
                <a:cs typeface="Calibri" panose="020F0502020204030204" pitchFamily="34" charset="0"/>
              </a:rPr>
              <a:t>(Prompt Summarization)</a:t>
            </a:r>
          </a:p>
        </p:txBody>
      </p:sp>
      <p:sp>
        <p:nvSpPr>
          <p:cNvPr id="6" name="TextBox 5">
            <a:extLst>
              <a:ext uri="{FF2B5EF4-FFF2-40B4-BE49-F238E27FC236}">
                <a16:creationId xmlns:a16="http://schemas.microsoft.com/office/drawing/2014/main" id="{1E866D6D-6A0B-49A8-4C64-787DEE64692B}"/>
              </a:ext>
            </a:extLst>
          </p:cNvPr>
          <p:cNvSpPr txBox="1"/>
          <p:nvPr/>
        </p:nvSpPr>
        <p:spPr>
          <a:xfrm>
            <a:off x="403372" y="4101406"/>
            <a:ext cx="3880528" cy="954107"/>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Decoding Stage (Generate new tokens)</a:t>
            </a:r>
          </a:p>
        </p:txBody>
      </p:sp>
      <p:grpSp>
        <p:nvGrpSpPr>
          <p:cNvPr id="33" name="Group 32">
            <a:extLst>
              <a:ext uri="{FF2B5EF4-FFF2-40B4-BE49-F238E27FC236}">
                <a16:creationId xmlns:a16="http://schemas.microsoft.com/office/drawing/2014/main" id="{DEA0BF54-6910-B018-AFDC-D41900F6FE13}"/>
              </a:ext>
            </a:extLst>
          </p:cNvPr>
          <p:cNvGrpSpPr/>
          <p:nvPr/>
        </p:nvGrpSpPr>
        <p:grpSpPr>
          <a:xfrm>
            <a:off x="9073131" y="717653"/>
            <a:ext cx="2017650" cy="1437094"/>
            <a:chOff x="9021125" y="927412"/>
            <a:chExt cx="2017650" cy="1437094"/>
          </a:xfrm>
        </p:grpSpPr>
        <p:sp>
          <p:nvSpPr>
            <p:cNvPr id="7" name="Rectangle 6">
              <a:extLst>
                <a:ext uri="{FF2B5EF4-FFF2-40B4-BE49-F238E27FC236}">
                  <a16:creationId xmlns:a16="http://schemas.microsoft.com/office/drawing/2014/main" id="{C1926552-74DE-D8DB-2E15-13B2F8D8C24F}"/>
                </a:ext>
              </a:extLst>
            </p:cNvPr>
            <p:cNvSpPr/>
            <p:nvPr/>
          </p:nvSpPr>
          <p:spPr>
            <a:xfrm>
              <a:off x="10175673" y="1014081"/>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2ABD6255-D045-1012-3999-FD25EF73D7BA}"/>
                </a:ext>
              </a:extLst>
            </p:cNvPr>
            <p:cNvSpPr/>
            <p:nvPr/>
          </p:nvSpPr>
          <p:spPr>
            <a:xfrm>
              <a:off x="10175674" y="1195149"/>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3549888A-9390-B170-1B36-08FC09B446F6}"/>
                </a:ext>
              </a:extLst>
            </p:cNvPr>
            <p:cNvSpPr/>
            <p:nvPr/>
          </p:nvSpPr>
          <p:spPr>
            <a:xfrm>
              <a:off x="10175673" y="1376217"/>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A86C2231-9C99-5E9B-88AF-6CCA9015DF19}"/>
                </a:ext>
              </a:extLst>
            </p:cNvPr>
            <p:cNvSpPr/>
            <p:nvPr/>
          </p:nvSpPr>
          <p:spPr>
            <a:xfrm>
              <a:off x="10175674" y="1557222"/>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1F52A7F8-9C9D-AAB7-6924-E2E0FA00A29F}"/>
                </a:ext>
              </a:extLst>
            </p:cNvPr>
            <p:cNvSpPr/>
            <p:nvPr/>
          </p:nvSpPr>
          <p:spPr>
            <a:xfrm>
              <a:off x="10175673" y="1738227"/>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3A6CE38E-D978-E9FB-2387-D89F02320967}"/>
                </a:ext>
              </a:extLst>
            </p:cNvPr>
            <p:cNvSpPr/>
            <p:nvPr/>
          </p:nvSpPr>
          <p:spPr>
            <a:xfrm>
              <a:off x="10172444" y="1917323"/>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3C461BC0-C13A-7B37-C796-FB89D066AA06}"/>
                </a:ext>
              </a:extLst>
            </p:cNvPr>
            <p:cNvSpPr txBox="1"/>
            <p:nvPr/>
          </p:nvSpPr>
          <p:spPr>
            <a:xfrm>
              <a:off x="9021127" y="927412"/>
              <a:ext cx="863101" cy="338554"/>
            </a:xfrm>
            <a:prstGeom prst="rect">
              <a:avLst/>
            </a:prstGeom>
            <a:noFill/>
          </p:spPr>
          <p:txBody>
            <a:bodyPr wrap="square">
              <a:spAutoFit/>
            </a:bodyPr>
            <a:lstStyle/>
            <a:p>
              <a:pPr algn="ctr"/>
              <a:r>
                <a:rPr lang="en-US" sz="1600" b="0" i="0" dirty="0">
                  <a:effectLst/>
                  <a:latin typeface="Calibri" panose="020F0502020204030204" pitchFamily="34" charset="0"/>
                  <a:cs typeface="Calibri" panose="020F0502020204030204" pitchFamily="34" charset="0"/>
                </a:rPr>
                <a:t>Which</a:t>
              </a:r>
              <a:endParaRPr lang="en-US" sz="1600" dirty="0"/>
            </a:p>
          </p:txBody>
        </p:sp>
        <p:sp>
          <p:nvSpPr>
            <p:cNvPr id="15" name="TextBox 14">
              <a:extLst>
                <a:ext uri="{FF2B5EF4-FFF2-40B4-BE49-F238E27FC236}">
                  <a16:creationId xmlns:a16="http://schemas.microsoft.com/office/drawing/2014/main" id="{71903307-D5AB-9F96-1241-5FB4D0194C50}"/>
                </a:ext>
              </a:extLst>
            </p:cNvPr>
            <p:cNvSpPr txBox="1"/>
            <p:nvPr/>
          </p:nvSpPr>
          <p:spPr>
            <a:xfrm>
              <a:off x="9021126" y="1090477"/>
              <a:ext cx="863101" cy="338554"/>
            </a:xfrm>
            <a:prstGeom prst="rect">
              <a:avLst/>
            </a:prstGeom>
            <a:noFill/>
          </p:spPr>
          <p:txBody>
            <a:bodyPr wrap="square">
              <a:spAutoFit/>
            </a:bodyPr>
            <a:lstStyle/>
            <a:p>
              <a:pPr algn="ctr"/>
              <a:r>
                <a:rPr lang="en-US" sz="1600" b="0" i="0" dirty="0">
                  <a:effectLst/>
                  <a:latin typeface="Calibri" panose="020F0502020204030204" pitchFamily="34" charset="0"/>
                  <a:cs typeface="Calibri" panose="020F0502020204030204" pitchFamily="34" charset="0"/>
                </a:rPr>
                <a:t>number</a:t>
              </a:r>
              <a:endParaRPr lang="en-US" sz="1600" dirty="0"/>
            </a:p>
          </p:txBody>
        </p:sp>
        <p:sp>
          <p:nvSpPr>
            <p:cNvPr id="16" name="TextBox 15">
              <a:extLst>
                <a:ext uri="{FF2B5EF4-FFF2-40B4-BE49-F238E27FC236}">
                  <a16:creationId xmlns:a16="http://schemas.microsoft.com/office/drawing/2014/main" id="{ADF438AE-083B-3B97-503B-211A8D936C46}"/>
                </a:ext>
              </a:extLst>
            </p:cNvPr>
            <p:cNvSpPr txBox="1"/>
            <p:nvPr/>
          </p:nvSpPr>
          <p:spPr>
            <a:xfrm>
              <a:off x="9021125" y="1276713"/>
              <a:ext cx="863101" cy="338554"/>
            </a:xfrm>
            <a:prstGeom prst="rect">
              <a:avLst/>
            </a:prstGeom>
            <a:noFill/>
          </p:spPr>
          <p:txBody>
            <a:bodyPr wrap="square">
              <a:spAutoFit/>
            </a:bodyPr>
            <a:lstStyle/>
            <a:p>
              <a:pPr algn="ctr"/>
              <a:r>
                <a:rPr lang="en-US" sz="1600" b="0" i="0" dirty="0">
                  <a:effectLst/>
                  <a:latin typeface="Calibri" panose="020F0502020204030204" pitchFamily="34" charset="0"/>
                  <a:cs typeface="Calibri" panose="020F0502020204030204" pitchFamily="34" charset="0"/>
                </a:rPr>
                <a:t>is</a:t>
              </a:r>
              <a:endParaRPr lang="en-US" sz="1600" dirty="0"/>
            </a:p>
          </p:txBody>
        </p:sp>
        <p:sp>
          <p:nvSpPr>
            <p:cNvPr id="17" name="TextBox 16">
              <a:extLst>
                <a:ext uri="{FF2B5EF4-FFF2-40B4-BE49-F238E27FC236}">
                  <a16:creationId xmlns:a16="http://schemas.microsoft.com/office/drawing/2014/main" id="{C8EE8B49-8A3C-1F8E-24F5-B1EAD566A843}"/>
                </a:ext>
              </a:extLst>
            </p:cNvPr>
            <p:cNvSpPr txBox="1"/>
            <p:nvPr/>
          </p:nvSpPr>
          <p:spPr>
            <a:xfrm>
              <a:off x="9021125" y="1457861"/>
              <a:ext cx="863101" cy="338554"/>
            </a:xfrm>
            <a:prstGeom prst="rect">
              <a:avLst/>
            </a:prstGeom>
            <a:noFill/>
          </p:spPr>
          <p:txBody>
            <a:bodyPr wrap="square">
              <a:spAutoFit/>
            </a:bodyPr>
            <a:lstStyle/>
            <a:p>
              <a:pPr algn="ctr"/>
              <a:r>
                <a:rPr lang="en-US" sz="1600" b="0" i="0" dirty="0">
                  <a:effectLst/>
                  <a:latin typeface="Calibri" panose="020F0502020204030204" pitchFamily="34" charset="0"/>
                  <a:cs typeface="Calibri" panose="020F0502020204030204" pitchFamily="34" charset="0"/>
                </a:rPr>
                <a:t>larger</a:t>
              </a:r>
              <a:endParaRPr lang="en-US" sz="1600" dirty="0"/>
            </a:p>
          </p:txBody>
        </p:sp>
        <p:sp>
          <p:nvSpPr>
            <p:cNvPr id="18" name="TextBox 17">
              <a:extLst>
                <a:ext uri="{FF2B5EF4-FFF2-40B4-BE49-F238E27FC236}">
                  <a16:creationId xmlns:a16="http://schemas.microsoft.com/office/drawing/2014/main" id="{40BD5D75-0FC4-1C79-D905-F6419FCD9CC5}"/>
                </a:ext>
              </a:extLst>
            </p:cNvPr>
            <p:cNvSpPr txBox="1"/>
            <p:nvPr/>
          </p:nvSpPr>
          <p:spPr>
            <a:xfrm>
              <a:off x="9021125" y="1648104"/>
              <a:ext cx="863101" cy="338554"/>
            </a:xfrm>
            <a:prstGeom prst="rect">
              <a:avLst/>
            </a:prstGeom>
            <a:noFill/>
          </p:spPr>
          <p:txBody>
            <a:bodyPr wrap="square">
              <a:spAutoFit/>
            </a:bodyPr>
            <a:lstStyle/>
            <a:p>
              <a:pPr algn="ctr"/>
              <a:r>
                <a:rPr lang="en-US" sz="1600" b="0" i="0" dirty="0">
                  <a:effectLst/>
                  <a:latin typeface="Calibri" panose="020F0502020204030204" pitchFamily="34" charset="0"/>
                  <a:cs typeface="Calibri" panose="020F0502020204030204" pitchFamily="34" charset="0"/>
                </a:rPr>
                <a:t>9.11</a:t>
              </a:r>
              <a:endParaRPr lang="en-US" sz="1600" dirty="0"/>
            </a:p>
          </p:txBody>
        </p:sp>
        <p:sp>
          <p:nvSpPr>
            <p:cNvPr id="19" name="TextBox 18">
              <a:extLst>
                <a:ext uri="{FF2B5EF4-FFF2-40B4-BE49-F238E27FC236}">
                  <a16:creationId xmlns:a16="http://schemas.microsoft.com/office/drawing/2014/main" id="{457397BA-327D-0A9D-6A64-B1EE0D91AB40}"/>
                </a:ext>
              </a:extLst>
            </p:cNvPr>
            <p:cNvSpPr txBox="1"/>
            <p:nvPr/>
          </p:nvSpPr>
          <p:spPr>
            <a:xfrm>
              <a:off x="9021125" y="1835399"/>
              <a:ext cx="863101" cy="338554"/>
            </a:xfrm>
            <a:prstGeom prst="rect">
              <a:avLst/>
            </a:prstGeom>
            <a:noFill/>
          </p:spPr>
          <p:txBody>
            <a:bodyPr wrap="square">
              <a:spAutoFit/>
            </a:bodyPr>
            <a:lstStyle/>
            <a:p>
              <a:pPr algn="ctr"/>
              <a:r>
                <a:rPr lang="en-US" sz="1600" b="0" i="0" dirty="0">
                  <a:effectLst/>
                  <a:latin typeface="Calibri" panose="020F0502020204030204" pitchFamily="34" charset="0"/>
                  <a:cs typeface="Calibri" panose="020F0502020204030204" pitchFamily="34" charset="0"/>
                </a:rPr>
                <a:t>or</a:t>
              </a:r>
              <a:endParaRPr lang="en-US" sz="1600" dirty="0"/>
            </a:p>
          </p:txBody>
        </p:sp>
        <p:sp>
          <p:nvSpPr>
            <p:cNvPr id="20" name="Rectangle 19">
              <a:extLst>
                <a:ext uri="{FF2B5EF4-FFF2-40B4-BE49-F238E27FC236}">
                  <a16:creationId xmlns:a16="http://schemas.microsoft.com/office/drawing/2014/main" id="{F4AE455B-CFB2-435D-7322-B6B8EE764017}"/>
                </a:ext>
              </a:extLst>
            </p:cNvPr>
            <p:cNvSpPr/>
            <p:nvPr/>
          </p:nvSpPr>
          <p:spPr>
            <a:xfrm>
              <a:off x="10172444" y="2098471"/>
              <a:ext cx="863101" cy="1204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TextBox 20">
              <a:extLst>
                <a:ext uri="{FF2B5EF4-FFF2-40B4-BE49-F238E27FC236}">
                  <a16:creationId xmlns:a16="http://schemas.microsoft.com/office/drawing/2014/main" id="{0B88F42C-4E5C-9609-AF55-8B500906E2BD}"/>
                </a:ext>
              </a:extLst>
            </p:cNvPr>
            <p:cNvSpPr txBox="1"/>
            <p:nvPr/>
          </p:nvSpPr>
          <p:spPr>
            <a:xfrm>
              <a:off x="9021125" y="2025952"/>
              <a:ext cx="863101" cy="338554"/>
            </a:xfrm>
            <a:prstGeom prst="rect">
              <a:avLst/>
            </a:prstGeom>
            <a:noFill/>
          </p:spPr>
          <p:txBody>
            <a:bodyPr wrap="square">
              <a:spAutoFit/>
            </a:bodyPr>
            <a:lstStyle/>
            <a:p>
              <a:pPr algn="ctr"/>
              <a:r>
                <a:rPr lang="en-US" sz="1600" b="0" i="0" dirty="0">
                  <a:effectLst/>
                  <a:latin typeface="Calibri" panose="020F0502020204030204" pitchFamily="34" charset="0"/>
                  <a:cs typeface="Calibri" panose="020F0502020204030204" pitchFamily="34" charset="0"/>
                </a:rPr>
                <a:t>9.8</a:t>
              </a:r>
              <a:endParaRPr lang="en-US" sz="1600" dirty="0"/>
            </a:p>
          </p:txBody>
        </p:sp>
        <p:cxnSp>
          <p:nvCxnSpPr>
            <p:cNvPr id="23" name="Straight Arrow Connector 22">
              <a:extLst>
                <a:ext uri="{FF2B5EF4-FFF2-40B4-BE49-F238E27FC236}">
                  <a16:creationId xmlns:a16="http://schemas.microsoft.com/office/drawing/2014/main" id="{12F48442-3C39-16D4-76A3-31055DE54321}"/>
                </a:ext>
              </a:extLst>
            </p:cNvPr>
            <p:cNvCxnSpPr/>
            <p:nvPr/>
          </p:nvCxnSpPr>
          <p:spPr>
            <a:xfrm>
              <a:off x="9820448" y="1074324"/>
              <a:ext cx="2615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59FED1C5-F730-D049-E2DE-ADAF4394CFBA}"/>
                </a:ext>
              </a:extLst>
            </p:cNvPr>
            <p:cNvCxnSpPr/>
            <p:nvPr/>
          </p:nvCxnSpPr>
          <p:spPr>
            <a:xfrm>
              <a:off x="9820448" y="1255392"/>
              <a:ext cx="2615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B07AB173-EA7C-0CB2-F7E9-71890F0BEF70}"/>
                </a:ext>
              </a:extLst>
            </p:cNvPr>
            <p:cNvCxnSpPr/>
            <p:nvPr/>
          </p:nvCxnSpPr>
          <p:spPr>
            <a:xfrm>
              <a:off x="9820448" y="1440592"/>
              <a:ext cx="2615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19C64DFD-721A-A0B2-05E4-58AE4F4DD724}"/>
                </a:ext>
              </a:extLst>
            </p:cNvPr>
            <p:cNvCxnSpPr/>
            <p:nvPr/>
          </p:nvCxnSpPr>
          <p:spPr>
            <a:xfrm>
              <a:off x="9820448" y="1622549"/>
              <a:ext cx="2615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261C8EEC-5EAD-9781-4AE4-0552A89D742D}"/>
                </a:ext>
              </a:extLst>
            </p:cNvPr>
            <p:cNvCxnSpPr/>
            <p:nvPr/>
          </p:nvCxnSpPr>
          <p:spPr>
            <a:xfrm>
              <a:off x="9820448" y="1803617"/>
              <a:ext cx="2615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7140B867-682C-0B5F-737D-01E19C96D7CE}"/>
                </a:ext>
              </a:extLst>
            </p:cNvPr>
            <p:cNvCxnSpPr/>
            <p:nvPr/>
          </p:nvCxnSpPr>
          <p:spPr>
            <a:xfrm>
              <a:off x="9820448" y="1988817"/>
              <a:ext cx="2615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8E257952-9B43-2AED-F74A-EF89EC273DE9}"/>
                </a:ext>
              </a:extLst>
            </p:cNvPr>
            <p:cNvCxnSpPr/>
            <p:nvPr/>
          </p:nvCxnSpPr>
          <p:spPr>
            <a:xfrm>
              <a:off x="9820448" y="2158094"/>
              <a:ext cx="2615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120" name="Group 119">
            <a:extLst>
              <a:ext uri="{FF2B5EF4-FFF2-40B4-BE49-F238E27FC236}">
                <a16:creationId xmlns:a16="http://schemas.microsoft.com/office/drawing/2014/main" id="{1D89C231-D81A-3D9F-E9CC-89D0ECE1A583}"/>
              </a:ext>
            </a:extLst>
          </p:cNvPr>
          <p:cNvGrpSpPr/>
          <p:nvPr/>
        </p:nvGrpSpPr>
        <p:grpSpPr>
          <a:xfrm>
            <a:off x="1709423" y="5377905"/>
            <a:ext cx="1821126" cy="1055554"/>
            <a:chOff x="1297503" y="5467018"/>
            <a:chExt cx="1821126" cy="1055554"/>
          </a:xfrm>
        </p:grpSpPr>
        <p:pic>
          <p:nvPicPr>
            <p:cNvPr id="121" name="Picture 2" descr="Long time - Free time and date icons">
              <a:extLst>
                <a:ext uri="{FF2B5EF4-FFF2-40B4-BE49-F238E27FC236}">
                  <a16:creationId xmlns:a16="http://schemas.microsoft.com/office/drawing/2014/main" id="{BC347B03-8715-5390-9578-00230F58F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7503" y="5467018"/>
              <a:ext cx="1055554" cy="1055554"/>
            </a:xfrm>
            <a:prstGeom prst="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5985B389-2E9F-355B-596C-04F1A957DE3C}"/>
                </a:ext>
              </a:extLst>
            </p:cNvPr>
            <p:cNvSpPr txBox="1"/>
            <p:nvPr/>
          </p:nvSpPr>
          <p:spPr>
            <a:xfrm>
              <a:off x="2421002" y="5788070"/>
              <a:ext cx="697627" cy="707886"/>
            </a:xfrm>
            <a:prstGeom prst="rect">
              <a:avLst/>
            </a:prstGeom>
            <a:noFill/>
          </p:spPr>
          <p:txBody>
            <a:bodyPr wrap="none" rtlCol="0">
              <a:spAutoFit/>
            </a:bodyPr>
            <a:lstStyle/>
            <a:p>
              <a:r>
                <a:rPr lang="en-US" sz="4000" dirty="0"/>
                <a:t>❗️</a:t>
              </a:r>
            </a:p>
          </p:txBody>
        </p:sp>
      </p:grpSp>
    </p:spTree>
    <p:custDataLst>
      <p:tags r:id="rId1"/>
    </p:custDataLst>
    <p:extLst>
      <p:ext uri="{BB962C8B-B14F-4D97-AF65-F5344CB8AC3E}">
        <p14:creationId xmlns:p14="http://schemas.microsoft.com/office/powerpoint/2010/main" val="3065184639"/>
      </p:ext>
    </p:extLst>
  </p:cSld>
  <p:clrMapOvr>
    <a:masterClrMapping/>
  </p:clrMapOvr>
  <mc:AlternateContent xmlns:mc="http://schemas.openxmlformats.org/markup-compatibility/2006" xmlns:p14="http://schemas.microsoft.com/office/powerpoint/2010/main">
    <mc:Choice Requires="p14">
      <p:transition spd="slow" p14:dur="2000" advTm="33733"/>
    </mc:Choice>
    <mc:Fallback xmlns="">
      <p:transition spd="slow" advTm="33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wipe(left)">
                                      <p:cBhvr>
                                        <p:cTn id="20" dur="1000"/>
                                        <p:tgtEl>
                                          <p:spTgt spid="1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1000"/>
                                        <p:tgtEl>
                                          <p:spTgt spid="101"/>
                                        </p:tgtEl>
                                      </p:cBhvr>
                                    </p:animEffect>
                                  </p:childTnLst>
                                </p:cTn>
                              </p:par>
                            </p:childTnLst>
                          </p:cTn>
                        </p:par>
                        <p:par>
                          <p:cTn id="26" fill="hold">
                            <p:stCondLst>
                              <p:cond delay="1000"/>
                            </p:stCondLst>
                            <p:childTnLst>
                              <p:par>
                                <p:cTn id="27" presetID="1" presetClass="entr" presetSubtype="0" fill="hold" nodeType="afterEffect">
                                  <p:stCondLst>
                                    <p:cond delay="50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C3BC1-846C-99B6-3936-01EDED331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C07FE-E938-4B61-D541-C5E25951237A}"/>
              </a:ext>
            </a:extLst>
          </p:cNvPr>
          <p:cNvSpPr>
            <a:spLocks noGrp="1"/>
          </p:cNvSpPr>
          <p:nvPr>
            <p:ph type="ctrTitle"/>
          </p:nvPr>
        </p:nvSpPr>
        <p:spPr/>
        <p:txBody>
          <a:bodyPr/>
          <a:lstStyle/>
          <a:p>
            <a:r>
              <a:rPr lang="en-US" dirty="0"/>
              <a:t>LLM Inference Decoding</a:t>
            </a:r>
          </a:p>
        </p:txBody>
      </p:sp>
      <p:sp>
        <p:nvSpPr>
          <p:cNvPr id="4" name="Slide Number Placeholder 3">
            <a:extLst>
              <a:ext uri="{FF2B5EF4-FFF2-40B4-BE49-F238E27FC236}">
                <a16:creationId xmlns:a16="http://schemas.microsoft.com/office/drawing/2014/main" id="{FDACA1E5-3752-3C81-36A3-27F6FA7F4D40}"/>
              </a:ext>
            </a:extLst>
          </p:cNvPr>
          <p:cNvSpPr>
            <a:spLocks noGrp="1"/>
          </p:cNvSpPr>
          <p:nvPr>
            <p:ph type="sldNum" sz="quarter" idx="12"/>
          </p:nvPr>
        </p:nvSpPr>
        <p:spPr/>
        <p:txBody>
          <a:bodyPr/>
          <a:lstStyle/>
          <a:p>
            <a:fld id="{3952D4CC-587A-3641-AB30-393082F8BA24}" type="slidenum">
              <a:rPr lang="en-US" smtClean="0"/>
              <a:pPr/>
              <a:t>6</a:t>
            </a:fld>
            <a:endParaRPr lang="en-US"/>
          </a:p>
        </p:txBody>
      </p:sp>
      <p:sp>
        <p:nvSpPr>
          <p:cNvPr id="135" name="TextBox 134">
            <a:extLst>
              <a:ext uri="{FF2B5EF4-FFF2-40B4-BE49-F238E27FC236}">
                <a16:creationId xmlns:a16="http://schemas.microsoft.com/office/drawing/2014/main" id="{CC6A521D-1438-6ED0-33A4-DE306644996E}"/>
              </a:ext>
            </a:extLst>
          </p:cNvPr>
          <p:cNvSpPr txBox="1"/>
          <p:nvPr/>
        </p:nvSpPr>
        <p:spPr>
          <a:xfrm>
            <a:off x="456247" y="1106993"/>
            <a:ext cx="3880528" cy="954107"/>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Decoding Stage (Generate new tokens)</a:t>
            </a:r>
          </a:p>
        </p:txBody>
      </p:sp>
      <p:grpSp>
        <p:nvGrpSpPr>
          <p:cNvPr id="104" name="Group 103">
            <a:extLst>
              <a:ext uri="{FF2B5EF4-FFF2-40B4-BE49-F238E27FC236}">
                <a16:creationId xmlns:a16="http://schemas.microsoft.com/office/drawing/2014/main" id="{3B52BE34-F4E5-5FC0-B0B4-F741BCF96C12}"/>
              </a:ext>
            </a:extLst>
          </p:cNvPr>
          <p:cNvGrpSpPr/>
          <p:nvPr/>
        </p:nvGrpSpPr>
        <p:grpSpPr>
          <a:xfrm>
            <a:off x="4512869" y="1778527"/>
            <a:ext cx="6631418" cy="1749043"/>
            <a:chOff x="4096011" y="1778527"/>
            <a:chExt cx="7562013" cy="1749043"/>
          </a:xfrm>
        </p:grpSpPr>
        <p:sp>
          <p:nvSpPr>
            <p:cNvPr id="34" name="Rounded Rectangle 33">
              <a:extLst>
                <a:ext uri="{FF2B5EF4-FFF2-40B4-BE49-F238E27FC236}">
                  <a16:creationId xmlns:a16="http://schemas.microsoft.com/office/drawing/2014/main" id="{F2FC3AC5-AD78-3077-8191-CDD3B79810AA}"/>
                </a:ext>
              </a:extLst>
            </p:cNvPr>
            <p:cNvSpPr/>
            <p:nvPr/>
          </p:nvSpPr>
          <p:spPr>
            <a:xfrm>
              <a:off x="4096011" y="2450493"/>
              <a:ext cx="2110496" cy="106559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Transformer Block</a:t>
              </a:r>
            </a:p>
          </p:txBody>
        </p:sp>
        <p:sp>
          <p:nvSpPr>
            <p:cNvPr id="45" name="Rounded Rectangle 44">
              <a:extLst>
                <a:ext uri="{FF2B5EF4-FFF2-40B4-BE49-F238E27FC236}">
                  <a16:creationId xmlns:a16="http://schemas.microsoft.com/office/drawing/2014/main" id="{35AD83E1-E719-6AC8-0C5E-A294D24A27AE}"/>
                </a:ext>
              </a:extLst>
            </p:cNvPr>
            <p:cNvSpPr/>
            <p:nvPr/>
          </p:nvSpPr>
          <p:spPr>
            <a:xfrm>
              <a:off x="6612218" y="2455048"/>
              <a:ext cx="732709" cy="106559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TB</a:t>
              </a:r>
            </a:p>
          </p:txBody>
        </p:sp>
        <p:sp>
          <p:nvSpPr>
            <p:cNvPr id="46" name="Rounded Rectangle 45">
              <a:extLst>
                <a:ext uri="{FF2B5EF4-FFF2-40B4-BE49-F238E27FC236}">
                  <a16:creationId xmlns:a16="http://schemas.microsoft.com/office/drawing/2014/main" id="{F300A9DB-E877-D529-716F-68B4673176FA}"/>
                </a:ext>
              </a:extLst>
            </p:cNvPr>
            <p:cNvSpPr/>
            <p:nvPr/>
          </p:nvSpPr>
          <p:spPr>
            <a:xfrm>
              <a:off x="7750638" y="2458177"/>
              <a:ext cx="732709" cy="106559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TB</a:t>
              </a:r>
            </a:p>
          </p:txBody>
        </p:sp>
        <p:sp>
          <p:nvSpPr>
            <p:cNvPr id="54" name="Rounded Rectangle 53">
              <a:extLst>
                <a:ext uri="{FF2B5EF4-FFF2-40B4-BE49-F238E27FC236}">
                  <a16:creationId xmlns:a16="http://schemas.microsoft.com/office/drawing/2014/main" id="{A1A41900-2AB7-5391-ECBF-B41F3877FA33}"/>
                </a:ext>
              </a:extLst>
            </p:cNvPr>
            <p:cNvSpPr/>
            <p:nvPr/>
          </p:nvSpPr>
          <p:spPr>
            <a:xfrm>
              <a:off x="8888359" y="2461978"/>
              <a:ext cx="732709" cy="106559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TB</a:t>
              </a:r>
            </a:p>
          </p:txBody>
        </p:sp>
        <p:sp>
          <p:nvSpPr>
            <p:cNvPr id="63" name="Rounded Rectangle 62">
              <a:extLst>
                <a:ext uri="{FF2B5EF4-FFF2-40B4-BE49-F238E27FC236}">
                  <a16:creationId xmlns:a16="http://schemas.microsoft.com/office/drawing/2014/main" id="{CC101D6D-1826-9784-E9E1-E36CD11ABFB7}"/>
                </a:ext>
              </a:extLst>
            </p:cNvPr>
            <p:cNvSpPr/>
            <p:nvPr/>
          </p:nvSpPr>
          <p:spPr>
            <a:xfrm>
              <a:off x="10026779" y="2457423"/>
              <a:ext cx="732709" cy="106559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TB</a:t>
              </a:r>
            </a:p>
          </p:txBody>
        </p:sp>
        <p:cxnSp>
          <p:nvCxnSpPr>
            <p:cNvPr id="82" name="Straight Arrow Connector 81">
              <a:extLst>
                <a:ext uri="{FF2B5EF4-FFF2-40B4-BE49-F238E27FC236}">
                  <a16:creationId xmlns:a16="http://schemas.microsoft.com/office/drawing/2014/main" id="{C9F777DF-CF4C-AC15-10EA-F67E718C2B5B}"/>
                </a:ext>
              </a:extLst>
            </p:cNvPr>
            <p:cNvCxnSpPr>
              <a:stCxn id="34" idx="3"/>
              <a:endCxn id="45" idx="1"/>
            </p:cNvCxnSpPr>
            <p:nvPr/>
          </p:nvCxnSpPr>
          <p:spPr>
            <a:xfrm>
              <a:off x="6206507" y="2983289"/>
              <a:ext cx="405711" cy="45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a:extLst>
                <a:ext uri="{FF2B5EF4-FFF2-40B4-BE49-F238E27FC236}">
                  <a16:creationId xmlns:a16="http://schemas.microsoft.com/office/drawing/2014/main" id="{D0C76F38-240E-E30F-EE5E-5EE46D5F73C7}"/>
                </a:ext>
              </a:extLst>
            </p:cNvPr>
            <p:cNvCxnSpPr>
              <a:cxnSpLocks/>
              <a:stCxn id="45" idx="3"/>
              <a:endCxn id="46" idx="1"/>
            </p:cNvCxnSpPr>
            <p:nvPr/>
          </p:nvCxnSpPr>
          <p:spPr>
            <a:xfrm>
              <a:off x="7344927" y="2987844"/>
              <a:ext cx="405711" cy="31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C49A34B1-E64D-E178-A91E-7D6AAA1C9157}"/>
                </a:ext>
              </a:extLst>
            </p:cNvPr>
            <p:cNvCxnSpPr>
              <a:cxnSpLocks/>
              <a:stCxn id="46" idx="3"/>
              <a:endCxn id="54" idx="1"/>
            </p:cNvCxnSpPr>
            <p:nvPr/>
          </p:nvCxnSpPr>
          <p:spPr>
            <a:xfrm>
              <a:off x="8483347" y="2990973"/>
              <a:ext cx="405012" cy="38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9" name="Straight Arrow Connector 88">
              <a:extLst>
                <a:ext uri="{FF2B5EF4-FFF2-40B4-BE49-F238E27FC236}">
                  <a16:creationId xmlns:a16="http://schemas.microsoft.com/office/drawing/2014/main" id="{9A8F4062-732D-4DED-2A1C-056055A2B477}"/>
                </a:ext>
              </a:extLst>
            </p:cNvPr>
            <p:cNvCxnSpPr>
              <a:cxnSpLocks/>
              <a:stCxn id="54" idx="3"/>
              <a:endCxn id="63" idx="1"/>
            </p:cNvCxnSpPr>
            <p:nvPr/>
          </p:nvCxnSpPr>
          <p:spPr>
            <a:xfrm flipV="1">
              <a:off x="9621068" y="2990219"/>
              <a:ext cx="405711" cy="45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3" name="Straight Arrow Connector 92">
              <a:extLst>
                <a:ext uri="{FF2B5EF4-FFF2-40B4-BE49-F238E27FC236}">
                  <a16:creationId xmlns:a16="http://schemas.microsoft.com/office/drawing/2014/main" id="{C01BD08F-037A-ABBF-5969-1C992E85E998}"/>
                </a:ext>
              </a:extLst>
            </p:cNvPr>
            <p:cNvCxnSpPr>
              <a:cxnSpLocks/>
            </p:cNvCxnSpPr>
            <p:nvPr/>
          </p:nvCxnSpPr>
          <p:spPr>
            <a:xfrm flipH="1">
              <a:off x="4722968" y="1802957"/>
              <a:ext cx="2322980" cy="5099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766B57A9-B0B5-8DA6-0159-B468B1C3CB6B}"/>
                </a:ext>
              </a:extLst>
            </p:cNvPr>
            <p:cNvCxnSpPr>
              <a:cxnSpLocks/>
            </p:cNvCxnSpPr>
            <p:nvPr/>
          </p:nvCxnSpPr>
          <p:spPr>
            <a:xfrm>
              <a:off x="8154433" y="1778527"/>
              <a:ext cx="2537773" cy="48770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88C3CE76-C858-C90F-A73F-11124F91BE7B}"/>
                </a:ext>
              </a:extLst>
            </p:cNvPr>
            <p:cNvSpPr txBox="1"/>
            <p:nvPr/>
          </p:nvSpPr>
          <p:spPr>
            <a:xfrm>
              <a:off x="10692205" y="2598977"/>
              <a:ext cx="965819"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a:t>
              </a:r>
            </a:p>
          </p:txBody>
        </p:sp>
      </p:grpSp>
      <p:grpSp>
        <p:nvGrpSpPr>
          <p:cNvPr id="117" name="Group 116">
            <a:extLst>
              <a:ext uri="{FF2B5EF4-FFF2-40B4-BE49-F238E27FC236}">
                <a16:creationId xmlns:a16="http://schemas.microsoft.com/office/drawing/2014/main" id="{29EA8132-BD5B-346B-D751-4FA03BDCFF44}"/>
              </a:ext>
            </a:extLst>
          </p:cNvPr>
          <p:cNvGrpSpPr/>
          <p:nvPr/>
        </p:nvGrpSpPr>
        <p:grpSpPr>
          <a:xfrm>
            <a:off x="4177608" y="1267032"/>
            <a:ext cx="7487874" cy="462195"/>
            <a:chOff x="4547244" y="4238889"/>
            <a:chExt cx="7487874" cy="462195"/>
          </a:xfrm>
        </p:grpSpPr>
        <p:sp>
          <p:nvSpPr>
            <p:cNvPr id="119" name="Rounded Rectangle 118">
              <a:extLst>
                <a:ext uri="{FF2B5EF4-FFF2-40B4-BE49-F238E27FC236}">
                  <a16:creationId xmlns:a16="http://schemas.microsoft.com/office/drawing/2014/main" id="{486C8B51-54E4-F377-748E-10703DB5FEC2}"/>
                </a:ext>
              </a:extLst>
            </p:cNvPr>
            <p:cNvSpPr/>
            <p:nvPr/>
          </p:nvSpPr>
          <p:spPr>
            <a:xfrm>
              <a:off x="5115964" y="4245950"/>
              <a:ext cx="770169"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Rounded Rectangle 119">
              <a:extLst>
                <a:ext uri="{FF2B5EF4-FFF2-40B4-BE49-F238E27FC236}">
                  <a16:creationId xmlns:a16="http://schemas.microsoft.com/office/drawing/2014/main" id="{794C20DE-628B-9901-7E45-E7FEAC039020}"/>
                </a:ext>
              </a:extLst>
            </p:cNvPr>
            <p:cNvSpPr/>
            <p:nvPr/>
          </p:nvSpPr>
          <p:spPr>
            <a:xfrm>
              <a:off x="6489999" y="4245950"/>
              <a:ext cx="403762"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1" name="Rounded Rectangle 120">
              <a:extLst>
                <a:ext uri="{FF2B5EF4-FFF2-40B4-BE49-F238E27FC236}">
                  <a16:creationId xmlns:a16="http://schemas.microsoft.com/office/drawing/2014/main" id="{02679001-8C9E-0B5C-D56B-9CE57449B21B}"/>
                </a:ext>
              </a:extLst>
            </p:cNvPr>
            <p:cNvSpPr/>
            <p:nvPr/>
          </p:nvSpPr>
          <p:spPr>
            <a:xfrm>
              <a:off x="7508691" y="4249699"/>
              <a:ext cx="884968"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3" name="Rounded Rectangle 122">
              <a:extLst>
                <a:ext uri="{FF2B5EF4-FFF2-40B4-BE49-F238E27FC236}">
                  <a16:creationId xmlns:a16="http://schemas.microsoft.com/office/drawing/2014/main" id="{31FFB2CB-60FA-A835-74A2-10C58A68AEF2}"/>
                </a:ext>
              </a:extLst>
            </p:cNvPr>
            <p:cNvSpPr/>
            <p:nvPr/>
          </p:nvSpPr>
          <p:spPr>
            <a:xfrm>
              <a:off x="8942691" y="4245950"/>
              <a:ext cx="779903"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4" name="Rounded Rectangle 123">
              <a:extLst>
                <a:ext uri="{FF2B5EF4-FFF2-40B4-BE49-F238E27FC236}">
                  <a16:creationId xmlns:a16="http://schemas.microsoft.com/office/drawing/2014/main" id="{61D3D677-AD49-1E2C-F8AC-3A2A33979E7A}"/>
                </a:ext>
              </a:extLst>
            </p:cNvPr>
            <p:cNvSpPr/>
            <p:nvPr/>
          </p:nvSpPr>
          <p:spPr>
            <a:xfrm>
              <a:off x="10165910" y="4253208"/>
              <a:ext cx="791779"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5" name="Rounded Rectangle 124">
              <a:extLst>
                <a:ext uri="{FF2B5EF4-FFF2-40B4-BE49-F238E27FC236}">
                  <a16:creationId xmlns:a16="http://schemas.microsoft.com/office/drawing/2014/main" id="{1017CABE-88E2-C161-C825-3A39D347E0D4}"/>
                </a:ext>
              </a:extLst>
            </p:cNvPr>
            <p:cNvSpPr/>
            <p:nvPr/>
          </p:nvSpPr>
          <p:spPr>
            <a:xfrm>
              <a:off x="11427247" y="4245950"/>
              <a:ext cx="607871" cy="41568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6" name="TextBox 125">
              <a:extLst>
                <a:ext uri="{FF2B5EF4-FFF2-40B4-BE49-F238E27FC236}">
                  <a16:creationId xmlns:a16="http://schemas.microsoft.com/office/drawing/2014/main" id="{560CEE7E-8EA6-FEFE-5D26-79DDCCD93EAB}"/>
                </a:ext>
              </a:extLst>
            </p:cNvPr>
            <p:cNvSpPr txBox="1"/>
            <p:nvPr/>
          </p:nvSpPr>
          <p:spPr>
            <a:xfrm>
              <a:off x="4921847" y="4239419"/>
              <a:ext cx="1174153" cy="461665"/>
            </a:xfrm>
            <a:prstGeom prst="rect">
              <a:avLst/>
            </a:prstGeom>
            <a:noFill/>
          </p:spPr>
          <p:txBody>
            <a:bodyPr wrap="square">
              <a:spAutoFit/>
            </a:bodyPr>
            <a:lstStyle/>
            <a:p>
              <a:pPr algn="ctr"/>
              <a:r>
                <a:rPr lang="en-US" sz="2400" i="0" dirty="0">
                  <a:effectLst/>
                  <a:latin typeface="Calibri" panose="020F0502020204030204" pitchFamily="34" charset="0"/>
                  <a:cs typeface="Calibri" panose="020F0502020204030204" pitchFamily="34" charset="0"/>
                </a:rPr>
                <a:t>9.11</a:t>
              </a:r>
              <a:endParaRPr lang="en-US" sz="2400" dirty="0">
                <a:latin typeface="Calibri" panose="020F0502020204030204" pitchFamily="34" charset="0"/>
                <a:cs typeface="Calibri" panose="020F0502020204030204" pitchFamily="34" charset="0"/>
              </a:endParaRPr>
            </a:p>
          </p:txBody>
        </p:sp>
        <p:sp>
          <p:nvSpPr>
            <p:cNvPr id="127" name="TextBox 126">
              <a:extLst>
                <a:ext uri="{FF2B5EF4-FFF2-40B4-BE49-F238E27FC236}">
                  <a16:creationId xmlns:a16="http://schemas.microsoft.com/office/drawing/2014/main" id="{3BEE66CF-8DED-E17A-0912-15E0ED410057}"/>
                </a:ext>
              </a:extLst>
            </p:cNvPr>
            <p:cNvSpPr txBox="1"/>
            <p:nvPr/>
          </p:nvSpPr>
          <p:spPr>
            <a:xfrm>
              <a:off x="6336359" y="4239419"/>
              <a:ext cx="634314" cy="461665"/>
            </a:xfrm>
            <a:prstGeom prst="rect">
              <a:avLst/>
            </a:prstGeom>
            <a:noFill/>
          </p:spPr>
          <p:txBody>
            <a:bodyPr wrap="square">
              <a:spAutoFit/>
            </a:bodyPr>
            <a:lstStyle/>
            <a:p>
              <a:pPr algn="ctr"/>
              <a:r>
                <a:rPr lang="en-US" sz="2400" b="0" i="0" dirty="0">
                  <a:effectLst/>
                  <a:latin typeface="Calibri" panose="020F0502020204030204" pitchFamily="34" charset="0"/>
                  <a:cs typeface="Calibri" panose="020F0502020204030204" pitchFamily="34" charset="0"/>
                </a:rPr>
                <a:t>is</a:t>
              </a:r>
              <a:endParaRPr lang="en-US" sz="2400" dirty="0">
                <a:latin typeface="Calibri" panose="020F0502020204030204" pitchFamily="34" charset="0"/>
                <a:cs typeface="Calibri" panose="020F0502020204030204" pitchFamily="34" charset="0"/>
              </a:endParaRPr>
            </a:p>
          </p:txBody>
        </p:sp>
        <p:sp>
          <p:nvSpPr>
            <p:cNvPr id="128" name="TextBox 127">
              <a:extLst>
                <a:ext uri="{FF2B5EF4-FFF2-40B4-BE49-F238E27FC236}">
                  <a16:creationId xmlns:a16="http://schemas.microsoft.com/office/drawing/2014/main" id="{F22E1D5D-FBB1-A762-916E-4C8A89663226}"/>
                </a:ext>
              </a:extLst>
            </p:cNvPr>
            <p:cNvSpPr txBox="1"/>
            <p:nvPr/>
          </p:nvSpPr>
          <p:spPr>
            <a:xfrm>
              <a:off x="7311753" y="4239419"/>
              <a:ext cx="1314453" cy="461665"/>
            </a:xfrm>
            <a:prstGeom prst="rect">
              <a:avLst/>
            </a:prstGeom>
            <a:noFill/>
          </p:spPr>
          <p:txBody>
            <a:bodyPr wrap="square">
              <a:spAutoFit/>
            </a:bodyPr>
            <a:lstStyle/>
            <a:p>
              <a:pPr algn="ctr"/>
              <a:r>
                <a:rPr lang="en-US" sz="2400" b="0" i="0" dirty="0">
                  <a:effectLst/>
                  <a:latin typeface="Calibri" panose="020F0502020204030204" pitchFamily="34" charset="0"/>
                  <a:cs typeface="Calibri" panose="020F0502020204030204" pitchFamily="34" charset="0"/>
                </a:rPr>
                <a:t>larger</a:t>
              </a:r>
              <a:endParaRPr lang="en-US" sz="2400" dirty="0">
                <a:latin typeface="Calibri" panose="020F0502020204030204" pitchFamily="34" charset="0"/>
                <a:cs typeface="Calibri" panose="020F0502020204030204" pitchFamily="34" charset="0"/>
              </a:endParaRPr>
            </a:p>
          </p:txBody>
        </p:sp>
        <p:sp>
          <p:nvSpPr>
            <p:cNvPr id="129" name="TextBox 128">
              <a:extLst>
                <a:ext uri="{FF2B5EF4-FFF2-40B4-BE49-F238E27FC236}">
                  <a16:creationId xmlns:a16="http://schemas.microsoft.com/office/drawing/2014/main" id="{7B3C5593-21A3-5DB5-2F21-D0D580ED8E8A}"/>
                </a:ext>
              </a:extLst>
            </p:cNvPr>
            <p:cNvSpPr txBox="1"/>
            <p:nvPr/>
          </p:nvSpPr>
          <p:spPr>
            <a:xfrm>
              <a:off x="8758307" y="4238889"/>
              <a:ext cx="1174153" cy="461665"/>
            </a:xfrm>
            <a:prstGeom prst="rect">
              <a:avLst/>
            </a:prstGeom>
            <a:noFill/>
          </p:spPr>
          <p:txBody>
            <a:bodyPr wrap="square">
              <a:spAutoFit/>
            </a:bodyPr>
            <a:lstStyle/>
            <a:p>
              <a:pPr algn="ctr"/>
              <a:r>
                <a:rPr lang="en-US" sz="2400" b="0" i="0" dirty="0">
                  <a:effectLst/>
                  <a:latin typeface="Calibri" panose="020F0502020204030204" pitchFamily="34" charset="0"/>
                  <a:cs typeface="Calibri" panose="020F0502020204030204" pitchFamily="34" charset="0"/>
                </a:rPr>
                <a:t>than</a:t>
              </a:r>
              <a:endParaRPr lang="en-US" sz="2400" dirty="0">
                <a:latin typeface="Calibri" panose="020F0502020204030204" pitchFamily="34" charset="0"/>
                <a:cs typeface="Calibri" panose="020F0502020204030204" pitchFamily="34" charset="0"/>
              </a:endParaRPr>
            </a:p>
          </p:txBody>
        </p:sp>
        <p:sp>
          <p:nvSpPr>
            <p:cNvPr id="130" name="TextBox 129">
              <a:extLst>
                <a:ext uri="{FF2B5EF4-FFF2-40B4-BE49-F238E27FC236}">
                  <a16:creationId xmlns:a16="http://schemas.microsoft.com/office/drawing/2014/main" id="{62735516-B604-DCE7-C7D0-ECAA3A2FADFA}"/>
                </a:ext>
              </a:extLst>
            </p:cNvPr>
            <p:cNvSpPr txBox="1"/>
            <p:nvPr/>
          </p:nvSpPr>
          <p:spPr>
            <a:xfrm>
              <a:off x="9981527" y="4238889"/>
              <a:ext cx="1174153" cy="461665"/>
            </a:xfrm>
            <a:prstGeom prst="rect">
              <a:avLst/>
            </a:prstGeom>
            <a:noFill/>
          </p:spPr>
          <p:txBody>
            <a:bodyPr wrap="square">
              <a:spAutoFit/>
            </a:bodyPr>
            <a:lstStyle/>
            <a:p>
              <a:pPr algn="ctr"/>
              <a:r>
                <a:rPr lang="en-US" sz="2400" i="0" dirty="0">
                  <a:effectLst/>
                  <a:latin typeface="Calibri" panose="020F0502020204030204" pitchFamily="34" charset="0"/>
                  <a:cs typeface="Calibri" panose="020F0502020204030204" pitchFamily="34" charset="0"/>
                </a:rPr>
                <a:t>9.8</a:t>
              </a:r>
              <a:endParaRPr lang="en-US" sz="2400" dirty="0">
                <a:latin typeface="Calibri" panose="020F0502020204030204" pitchFamily="34" charset="0"/>
                <a:cs typeface="Calibri" panose="020F0502020204030204" pitchFamily="34" charset="0"/>
              </a:endParaRPr>
            </a:p>
          </p:txBody>
        </p:sp>
        <p:sp>
          <p:nvSpPr>
            <p:cNvPr id="131" name="TextBox 130">
              <a:extLst>
                <a:ext uri="{FF2B5EF4-FFF2-40B4-BE49-F238E27FC236}">
                  <a16:creationId xmlns:a16="http://schemas.microsoft.com/office/drawing/2014/main" id="{E00C52B5-E5BD-9379-7780-212127CCF116}"/>
                </a:ext>
              </a:extLst>
            </p:cNvPr>
            <p:cNvSpPr txBox="1"/>
            <p:nvPr/>
          </p:nvSpPr>
          <p:spPr>
            <a:xfrm>
              <a:off x="11293537" y="4238889"/>
              <a:ext cx="607871" cy="461665"/>
            </a:xfrm>
            <a:prstGeom prst="rect">
              <a:avLst/>
            </a:prstGeom>
            <a:noFill/>
          </p:spPr>
          <p:txBody>
            <a:bodyPr wrap="square">
              <a:spAutoFit/>
            </a:bodyPr>
            <a:lstStyle/>
            <a:p>
              <a:pPr algn="ctr"/>
              <a:r>
                <a:rPr lang="en-US" sz="2400" b="1" i="0" dirty="0">
                  <a:effectLst/>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cxnSp>
          <p:nvCxnSpPr>
            <p:cNvPr id="132" name="Straight Arrow Connector 131">
              <a:extLst>
                <a:ext uri="{FF2B5EF4-FFF2-40B4-BE49-F238E27FC236}">
                  <a16:creationId xmlns:a16="http://schemas.microsoft.com/office/drawing/2014/main" id="{C6329C46-49DB-7D61-182D-D8BAE65F61C4}"/>
                </a:ext>
              </a:extLst>
            </p:cNvPr>
            <p:cNvCxnSpPr>
              <a:cxnSpLocks/>
              <a:endCxn id="119" idx="1"/>
            </p:cNvCxnSpPr>
            <p:nvPr/>
          </p:nvCxnSpPr>
          <p:spPr>
            <a:xfrm>
              <a:off x="4547244" y="4453791"/>
              <a:ext cx="56872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3" name="Straight Arrow Connector 132">
              <a:extLst>
                <a:ext uri="{FF2B5EF4-FFF2-40B4-BE49-F238E27FC236}">
                  <a16:creationId xmlns:a16="http://schemas.microsoft.com/office/drawing/2014/main" id="{5C88BA65-5DC1-3C3C-E4B6-FA34355FAB30}"/>
                </a:ext>
              </a:extLst>
            </p:cNvPr>
            <p:cNvCxnSpPr>
              <a:cxnSpLocks/>
              <a:stCxn id="119" idx="3"/>
              <a:endCxn id="120" idx="1"/>
            </p:cNvCxnSpPr>
            <p:nvPr/>
          </p:nvCxnSpPr>
          <p:spPr>
            <a:xfrm>
              <a:off x="5886133" y="4453791"/>
              <a:ext cx="60386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4" name="Straight Arrow Connector 133">
              <a:extLst>
                <a:ext uri="{FF2B5EF4-FFF2-40B4-BE49-F238E27FC236}">
                  <a16:creationId xmlns:a16="http://schemas.microsoft.com/office/drawing/2014/main" id="{E52CD2B9-03A5-9DDF-370E-A8B234315715}"/>
                </a:ext>
              </a:extLst>
            </p:cNvPr>
            <p:cNvCxnSpPr>
              <a:cxnSpLocks/>
              <a:stCxn id="120" idx="3"/>
              <a:endCxn id="121" idx="1"/>
            </p:cNvCxnSpPr>
            <p:nvPr/>
          </p:nvCxnSpPr>
          <p:spPr>
            <a:xfrm>
              <a:off x="6893761" y="4453791"/>
              <a:ext cx="614930" cy="37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6" name="Straight Arrow Connector 135">
              <a:extLst>
                <a:ext uri="{FF2B5EF4-FFF2-40B4-BE49-F238E27FC236}">
                  <a16:creationId xmlns:a16="http://schemas.microsoft.com/office/drawing/2014/main" id="{40434708-E0BB-F3D5-10E3-A974D048628F}"/>
                </a:ext>
              </a:extLst>
            </p:cNvPr>
            <p:cNvCxnSpPr>
              <a:cxnSpLocks/>
              <a:stCxn id="121" idx="3"/>
              <a:endCxn id="123" idx="1"/>
            </p:cNvCxnSpPr>
            <p:nvPr/>
          </p:nvCxnSpPr>
          <p:spPr>
            <a:xfrm flipV="1">
              <a:off x="8393659" y="4453791"/>
              <a:ext cx="549032" cy="37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D749B5E1-F59E-325B-5610-B421B368621E}"/>
                </a:ext>
              </a:extLst>
            </p:cNvPr>
            <p:cNvCxnSpPr>
              <a:cxnSpLocks/>
              <a:stCxn id="123" idx="3"/>
              <a:endCxn id="124" idx="1"/>
            </p:cNvCxnSpPr>
            <p:nvPr/>
          </p:nvCxnSpPr>
          <p:spPr>
            <a:xfrm>
              <a:off x="9722594" y="4453791"/>
              <a:ext cx="443316" cy="72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CFB115B5-4BA6-EAED-018E-3F549F361753}"/>
                </a:ext>
              </a:extLst>
            </p:cNvPr>
            <p:cNvCxnSpPr>
              <a:cxnSpLocks/>
              <a:stCxn id="124" idx="3"/>
              <a:endCxn id="125" idx="1"/>
            </p:cNvCxnSpPr>
            <p:nvPr/>
          </p:nvCxnSpPr>
          <p:spPr>
            <a:xfrm flipV="1">
              <a:off x="10957689" y="4453791"/>
              <a:ext cx="469558" cy="72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D3358FF2-1A6E-D6B8-C550-7037671321EB}"/>
              </a:ext>
            </a:extLst>
          </p:cNvPr>
          <p:cNvGrpSpPr/>
          <p:nvPr/>
        </p:nvGrpSpPr>
        <p:grpSpPr>
          <a:xfrm>
            <a:off x="1595394" y="3523769"/>
            <a:ext cx="7882972" cy="3091953"/>
            <a:chOff x="1595394" y="3523769"/>
            <a:chExt cx="7882972" cy="3091953"/>
          </a:xfrm>
        </p:grpSpPr>
        <p:sp>
          <p:nvSpPr>
            <p:cNvPr id="3" name="Rectangle 2">
              <a:extLst>
                <a:ext uri="{FF2B5EF4-FFF2-40B4-BE49-F238E27FC236}">
                  <a16:creationId xmlns:a16="http://schemas.microsoft.com/office/drawing/2014/main" id="{827FC661-40CA-6845-8EDF-8C52CD4CDC6F}"/>
                </a:ext>
              </a:extLst>
            </p:cNvPr>
            <p:cNvSpPr/>
            <p:nvPr/>
          </p:nvSpPr>
          <p:spPr>
            <a:xfrm>
              <a:off x="3164912" y="4873986"/>
              <a:ext cx="378190"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0D0A852-1928-D76C-4DFD-473AED99E83D}"/>
                </a:ext>
              </a:extLst>
            </p:cNvPr>
            <p:cNvSpPr txBox="1"/>
            <p:nvPr/>
          </p:nvSpPr>
          <p:spPr>
            <a:xfrm>
              <a:off x="2762770" y="5120630"/>
              <a:ext cx="322524" cy="369332"/>
            </a:xfrm>
            <a:prstGeom prst="rect">
              <a:avLst/>
            </a:prstGeom>
            <a:noFill/>
          </p:spPr>
          <p:txBody>
            <a:bodyPr wrap="none" rtlCol="0">
              <a:spAutoFit/>
            </a:bodyPr>
            <a:lstStyle/>
            <a:p>
              <a:r>
                <a:rPr lang="en-US" b="1" dirty="0"/>
                <a:t>X</a:t>
              </a:r>
            </a:p>
          </p:txBody>
        </p:sp>
        <p:sp>
          <p:nvSpPr>
            <p:cNvPr id="7" name="Rectangle 6">
              <a:extLst>
                <a:ext uri="{FF2B5EF4-FFF2-40B4-BE49-F238E27FC236}">
                  <a16:creationId xmlns:a16="http://schemas.microsoft.com/office/drawing/2014/main" id="{8CD0865E-7A5D-84E3-BF0C-869B200FA6B0}"/>
                </a:ext>
              </a:extLst>
            </p:cNvPr>
            <p:cNvSpPr/>
            <p:nvPr/>
          </p:nvSpPr>
          <p:spPr>
            <a:xfrm>
              <a:off x="5771037" y="4873986"/>
              <a:ext cx="378191" cy="80021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6968D9-D96A-DC9A-3F8F-13B7D542A0BF}"/>
                </a:ext>
              </a:extLst>
            </p:cNvPr>
            <p:cNvSpPr txBox="1"/>
            <p:nvPr/>
          </p:nvSpPr>
          <p:spPr>
            <a:xfrm>
              <a:off x="5368896" y="5120630"/>
              <a:ext cx="322524" cy="369332"/>
            </a:xfrm>
            <a:prstGeom prst="rect">
              <a:avLst/>
            </a:prstGeom>
            <a:noFill/>
          </p:spPr>
          <p:txBody>
            <a:bodyPr wrap="none" rtlCol="0">
              <a:spAutoFit/>
            </a:bodyPr>
            <a:lstStyle/>
            <a:p>
              <a:r>
                <a:rPr lang="en-US" b="1" dirty="0"/>
                <a:t>X</a:t>
              </a:r>
            </a:p>
          </p:txBody>
        </p:sp>
        <p:sp>
          <p:nvSpPr>
            <p:cNvPr id="9" name="Rectangle 8">
              <a:extLst>
                <a:ext uri="{FF2B5EF4-FFF2-40B4-BE49-F238E27FC236}">
                  <a16:creationId xmlns:a16="http://schemas.microsoft.com/office/drawing/2014/main" id="{E89B4268-3C06-74B2-85A9-BD91FB141F94}"/>
                </a:ext>
              </a:extLst>
            </p:cNvPr>
            <p:cNvSpPr/>
            <p:nvPr/>
          </p:nvSpPr>
          <p:spPr>
            <a:xfrm>
              <a:off x="8522013" y="4873986"/>
              <a:ext cx="378191"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2CB177-CE58-7A6A-9B03-642CCF9F60B1}"/>
                </a:ext>
              </a:extLst>
            </p:cNvPr>
            <p:cNvSpPr txBox="1"/>
            <p:nvPr/>
          </p:nvSpPr>
          <p:spPr>
            <a:xfrm>
              <a:off x="8119872" y="5120630"/>
              <a:ext cx="322524" cy="369332"/>
            </a:xfrm>
            <a:prstGeom prst="rect">
              <a:avLst/>
            </a:prstGeom>
            <a:noFill/>
          </p:spPr>
          <p:txBody>
            <a:bodyPr wrap="none" rtlCol="0">
              <a:spAutoFit/>
            </a:bodyPr>
            <a:lstStyle/>
            <a:p>
              <a:r>
                <a:rPr lang="en-US" b="1" dirty="0"/>
                <a:t>X</a:t>
              </a:r>
            </a:p>
          </p:txBody>
        </p:sp>
        <p:sp>
          <p:nvSpPr>
            <p:cNvPr id="13" name="Rectangle 12">
              <a:extLst>
                <a:ext uri="{FF2B5EF4-FFF2-40B4-BE49-F238E27FC236}">
                  <a16:creationId xmlns:a16="http://schemas.microsoft.com/office/drawing/2014/main" id="{855B7835-75DF-F026-5CB2-650D6C590750}"/>
                </a:ext>
              </a:extLst>
            </p:cNvPr>
            <p:cNvSpPr/>
            <p:nvPr/>
          </p:nvSpPr>
          <p:spPr>
            <a:xfrm>
              <a:off x="4627804" y="5241130"/>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1E2BDDD-31EA-3F08-041C-FFBB98672A32}"/>
                </a:ext>
              </a:extLst>
            </p:cNvPr>
            <p:cNvSpPr/>
            <p:nvPr/>
          </p:nvSpPr>
          <p:spPr>
            <a:xfrm>
              <a:off x="2013468" y="5250675"/>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3F4F70-DA11-A3F7-06C6-0D476D55893B}"/>
                </a:ext>
              </a:extLst>
            </p:cNvPr>
            <p:cNvSpPr/>
            <p:nvPr/>
          </p:nvSpPr>
          <p:spPr>
            <a:xfrm>
              <a:off x="7370570" y="5250675"/>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0DD87F6-997F-7F90-BE85-A1ED66514F57}"/>
                </a:ext>
              </a:extLst>
            </p:cNvPr>
            <p:cNvSpPr txBox="1"/>
            <p:nvPr/>
          </p:nvSpPr>
          <p:spPr>
            <a:xfrm>
              <a:off x="1595394" y="4238964"/>
              <a:ext cx="247671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Fully Connection</a:t>
              </a:r>
            </a:p>
          </p:txBody>
        </p:sp>
        <p:sp>
          <p:nvSpPr>
            <p:cNvPr id="24" name="TextBox 23">
              <a:extLst>
                <a:ext uri="{FF2B5EF4-FFF2-40B4-BE49-F238E27FC236}">
                  <a16:creationId xmlns:a16="http://schemas.microsoft.com/office/drawing/2014/main" id="{40FD9AE8-BC5E-47F9-B6F1-46714BFE3250}"/>
                </a:ext>
              </a:extLst>
            </p:cNvPr>
            <p:cNvSpPr txBox="1"/>
            <p:nvPr/>
          </p:nvSpPr>
          <p:spPr>
            <a:xfrm>
              <a:off x="7001652" y="4238964"/>
              <a:ext cx="247671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Fully Connection</a:t>
              </a:r>
            </a:p>
          </p:txBody>
        </p:sp>
        <p:sp>
          <p:nvSpPr>
            <p:cNvPr id="25" name="TextBox 24">
              <a:extLst>
                <a:ext uri="{FF2B5EF4-FFF2-40B4-BE49-F238E27FC236}">
                  <a16:creationId xmlns:a16="http://schemas.microsoft.com/office/drawing/2014/main" id="{9D442A19-6D51-DE03-4324-D00DBCE00E2C}"/>
                </a:ext>
              </a:extLst>
            </p:cNvPr>
            <p:cNvSpPr txBox="1"/>
            <p:nvPr/>
          </p:nvSpPr>
          <p:spPr>
            <a:xfrm>
              <a:off x="4012573" y="4245377"/>
              <a:ext cx="292954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Self-Attention</a:t>
              </a:r>
            </a:p>
          </p:txBody>
        </p:sp>
        <p:cxnSp>
          <p:nvCxnSpPr>
            <p:cNvPr id="28" name="Straight Arrow Connector 27">
              <a:extLst>
                <a:ext uri="{FF2B5EF4-FFF2-40B4-BE49-F238E27FC236}">
                  <a16:creationId xmlns:a16="http://schemas.microsoft.com/office/drawing/2014/main" id="{C9DD4B8C-3BB4-4E69-F4FD-6E76D7AAB936}"/>
                </a:ext>
              </a:extLst>
            </p:cNvPr>
            <p:cNvCxnSpPr>
              <a:cxnSpLocks/>
            </p:cNvCxnSpPr>
            <p:nvPr/>
          </p:nvCxnSpPr>
          <p:spPr>
            <a:xfrm flipH="1">
              <a:off x="2191869" y="3523967"/>
              <a:ext cx="2285251" cy="6302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BDF9CF2B-8BDE-6DA7-660D-859CB103DB0E}"/>
                </a:ext>
              </a:extLst>
            </p:cNvPr>
            <p:cNvCxnSpPr>
              <a:cxnSpLocks/>
            </p:cNvCxnSpPr>
            <p:nvPr/>
          </p:nvCxnSpPr>
          <p:spPr>
            <a:xfrm>
              <a:off x="6363644" y="3523769"/>
              <a:ext cx="2536560" cy="6304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4706E992-065D-2E0B-D35B-244BF6FF9CFF}"/>
                </a:ext>
              </a:extLst>
            </p:cNvPr>
            <p:cNvCxnSpPr>
              <a:cxnSpLocks/>
            </p:cNvCxnSpPr>
            <p:nvPr/>
          </p:nvCxnSpPr>
          <p:spPr>
            <a:xfrm>
              <a:off x="3817499" y="5299413"/>
              <a:ext cx="50921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09" name="Straight Arrow Connector 108">
              <a:extLst>
                <a:ext uri="{FF2B5EF4-FFF2-40B4-BE49-F238E27FC236}">
                  <a16:creationId xmlns:a16="http://schemas.microsoft.com/office/drawing/2014/main" id="{2E73308B-8318-1116-D75F-3711933353E6}"/>
                </a:ext>
              </a:extLst>
            </p:cNvPr>
            <p:cNvCxnSpPr>
              <a:cxnSpLocks/>
            </p:cNvCxnSpPr>
            <p:nvPr/>
          </p:nvCxnSpPr>
          <p:spPr>
            <a:xfrm>
              <a:off x="6452096" y="5308958"/>
              <a:ext cx="534662"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C002A983-F6CE-6B9E-444E-07E9555BC88A}"/>
                </a:ext>
              </a:extLst>
            </p:cNvPr>
            <p:cNvSpPr txBox="1"/>
            <p:nvPr/>
          </p:nvSpPr>
          <p:spPr>
            <a:xfrm>
              <a:off x="2752764" y="5745146"/>
              <a:ext cx="1202485"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Model Weights</a:t>
              </a:r>
            </a:p>
          </p:txBody>
        </p:sp>
        <p:sp>
          <p:nvSpPr>
            <p:cNvPr id="12" name="TextBox 11">
              <a:extLst>
                <a:ext uri="{FF2B5EF4-FFF2-40B4-BE49-F238E27FC236}">
                  <a16:creationId xmlns:a16="http://schemas.microsoft.com/office/drawing/2014/main" id="{4D2D44F3-CD6C-4B11-E558-98E4DF08164C}"/>
                </a:ext>
              </a:extLst>
            </p:cNvPr>
            <p:cNvSpPr txBox="1"/>
            <p:nvPr/>
          </p:nvSpPr>
          <p:spPr>
            <a:xfrm>
              <a:off x="8109865" y="5745146"/>
              <a:ext cx="1202485"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Model Weights</a:t>
              </a:r>
            </a:p>
          </p:txBody>
        </p:sp>
        <p:sp>
          <p:nvSpPr>
            <p:cNvPr id="14" name="TextBox 13">
              <a:extLst>
                <a:ext uri="{FF2B5EF4-FFF2-40B4-BE49-F238E27FC236}">
                  <a16:creationId xmlns:a16="http://schemas.microsoft.com/office/drawing/2014/main" id="{EA4B42DA-CEB0-DCAD-5C79-BAB97D7E7CC2}"/>
                </a:ext>
              </a:extLst>
            </p:cNvPr>
            <p:cNvSpPr txBox="1"/>
            <p:nvPr/>
          </p:nvSpPr>
          <p:spPr>
            <a:xfrm>
              <a:off x="5368896" y="5784725"/>
              <a:ext cx="1202485"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KV Cache</a:t>
              </a:r>
            </a:p>
          </p:txBody>
        </p:sp>
      </p:grpSp>
    </p:spTree>
    <p:custDataLst>
      <p:tags r:id="rId1"/>
    </p:custDataLst>
    <p:extLst>
      <p:ext uri="{BB962C8B-B14F-4D97-AF65-F5344CB8AC3E}">
        <p14:creationId xmlns:p14="http://schemas.microsoft.com/office/powerpoint/2010/main" val="2576004895"/>
      </p:ext>
    </p:extLst>
  </p:cSld>
  <p:clrMapOvr>
    <a:masterClrMapping/>
  </p:clrMapOvr>
  <mc:AlternateContent xmlns:mc="http://schemas.openxmlformats.org/markup-compatibility/2006" xmlns:p14="http://schemas.microsoft.com/office/powerpoint/2010/main">
    <mc:Choice Requires="p14">
      <p:transition spd="slow" p14:dur="2000" advTm="26580"/>
    </mc:Choice>
    <mc:Fallback xmlns="">
      <p:transition spd="slow" advTm="265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75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B898C039-20AB-63F3-53A4-1CE10798B76A}"/>
              </a:ext>
            </a:extLst>
          </p:cNvPr>
          <p:cNvGraphicFramePr>
            <a:graphicFrameLocks/>
          </p:cNvGraphicFramePr>
          <p:nvPr>
            <p:extLst>
              <p:ext uri="{D42A27DB-BD31-4B8C-83A1-F6EECF244321}">
                <p14:modId xmlns:p14="http://schemas.microsoft.com/office/powerpoint/2010/main" val="3234372070"/>
              </p:ext>
            </p:extLst>
          </p:nvPr>
        </p:nvGraphicFramePr>
        <p:xfrm>
          <a:off x="1272209" y="1179450"/>
          <a:ext cx="8613913" cy="543627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14C713C4-2DB9-59E7-773E-659B293EF2BF}"/>
              </a:ext>
            </a:extLst>
          </p:cNvPr>
          <p:cNvSpPr>
            <a:spLocks noGrp="1"/>
          </p:cNvSpPr>
          <p:nvPr>
            <p:ph type="ctrTitle"/>
          </p:nvPr>
        </p:nvSpPr>
        <p:spPr/>
        <p:txBody>
          <a:bodyPr/>
          <a:lstStyle/>
          <a:p>
            <a:r>
              <a:rPr lang="en-US" dirty="0"/>
              <a:t>Llama 70B Inference Memory Requirement</a:t>
            </a:r>
          </a:p>
        </p:txBody>
      </p:sp>
      <p:sp>
        <p:nvSpPr>
          <p:cNvPr id="4" name="Slide Number Placeholder 3">
            <a:extLst>
              <a:ext uri="{FF2B5EF4-FFF2-40B4-BE49-F238E27FC236}">
                <a16:creationId xmlns:a16="http://schemas.microsoft.com/office/drawing/2014/main" id="{027DFC45-DC25-4ADF-B884-0BE0D767E666}"/>
              </a:ext>
            </a:extLst>
          </p:cNvPr>
          <p:cNvSpPr>
            <a:spLocks noGrp="1"/>
          </p:cNvSpPr>
          <p:nvPr>
            <p:ph type="sldNum" sz="quarter" idx="12"/>
          </p:nvPr>
        </p:nvSpPr>
        <p:spPr/>
        <p:txBody>
          <a:bodyPr/>
          <a:lstStyle/>
          <a:p>
            <a:fld id="{3952D4CC-587A-3641-AB30-393082F8BA24}" type="slidenum">
              <a:rPr lang="en-US" smtClean="0"/>
              <a:pPr/>
              <a:t>7</a:t>
            </a:fld>
            <a:endParaRPr lang="en-US"/>
          </a:p>
        </p:txBody>
      </p:sp>
      <p:grpSp>
        <p:nvGrpSpPr>
          <p:cNvPr id="26" name="Group 25">
            <a:extLst>
              <a:ext uri="{FF2B5EF4-FFF2-40B4-BE49-F238E27FC236}">
                <a16:creationId xmlns:a16="http://schemas.microsoft.com/office/drawing/2014/main" id="{DEA576B8-DB92-C248-C35F-22FA141D4943}"/>
              </a:ext>
            </a:extLst>
          </p:cNvPr>
          <p:cNvGrpSpPr/>
          <p:nvPr/>
        </p:nvGrpSpPr>
        <p:grpSpPr>
          <a:xfrm>
            <a:off x="2830889" y="2776097"/>
            <a:ext cx="6909458" cy="1279302"/>
            <a:chOff x="3766719" y="1972377"/>
            <a:chExt cx="6583230" cy="1279302"/>
          </a:xfrm>
        </p:grpSpPr>
        <p:sp>
          <p:nvSpPr>
            <p:cNvPr id="27" name="TextBox 9">
              <a:extLst>
                <a:ext uri="{FF2B5EF4-FFF2-40B4-BE49-F238E27FC236}">
                  <a16:creationId xmlns:a16="http://schemas.microsoft.com/office/drawing/2014/main" id="{61E75670-D46C-0365-0029-B2F0412B1F87}"/>
                </a:ext>
              </a:extLst>
            </p:cNvPr>
            <p:cNvSpPr txBox="1"/>
            <p:nvPr/>
          </p:nvSpPr>
          <p:spPr>
            <a:xfrm>
              <a:off x="6357861" y="1982316"/>
              <a:ext cx="1476048"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320GB Memory </a:t>
              </a:r>
            </a:p>
          </p:txBody>
        </p:sp>
        <p:cxnSp>
          <p:nvCxnSpPr>
            <p:cNvPr id="28" name="Straight Connector 27">
              <a:extLst>
                <a:ext uri="{FF2B5EF4-FFF2-40B4-BE49-F238E27FC236}">
                  <a16:creationId xmlns:a16="http://schemas.microsoft.com/office/drawing/2014/main" id="{B816E2EE-73BC-63BE-9916-6FA289BD9AD7}"/>
                </a:ext>
              </a:extLst>
            </p:cNvPr>
            <p:cNvCxnSpPr>
              <a:cxnSpLocks/>
            </p:cNvCxnSpPr>
            <p:nvPr/>
          </p:nvCxnSpPr>
          <p:spPr>
            <a:xfrm>
              <a:off x="3766719" y="3248022"/>
              <a:ext cx="6583230" cy="3657"/>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DC4F8EBF-D179-8AF1-ECC2-A0AC807F88BF}"/>
                </a:ext>
              </a:extLst>
            </p:cNvPr>
            <p:cNvSpPr txBox="1"/>
            <p:nvPr/>
          </p:nvSpPr>
          <p:spPr>
            <a:xfrm>
              <a:off x="4502879" y="1972377"/>
              <a:ext cx="1404839"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4x A100 80GB</a:t>
              </a:r>
            </a:p>
          </p:txBody>
        </p:sp>
        <p:cxnSp>
          <p:nvCxnSpPr>
            <p:cNvPr id="30" name="Straight Arrow Connector 29">
              <a:extLst>
                <a:ext uri="{FF2B5EF4-FFF2-40B4-BE49-F238E27FC236}">
                  <a16:creationId xmlns:a16="http://schemas.microsoft.com/office/drawing/2014/main" id="{6376EFA8-C33B-9F72-EC20-50C8D3454E07}"/>
                </a:ext>
              </a:extLst>
            </p:cNvPr>
            <p:cNvCxnSpPr>
              <a:cxnSpLocks/>
              <a:endCxn id="29" idx="2"/>
            </p:cNvCxnSpPr>
            <p:nvPr/>
          </p:nvCxnSpPr>
          <p:spPr>
            <a:xfrm flipV="1">
              <a:off x="5205297" y="2714967"/>
              <a:ext cx="1" cy="5231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501F5088-D7AE-2CBA-13BD-97461444C19F}"/>
                </a:ext>
              </a:extLst>
            </p:cNvPr>
            <p:cNvCxnSpPr>
              <a:cxnSpLocks/>
              <a:endCxn id="27" idx="2"/>
            </p:cNvCxnSpPr>
            <p:nvPr/>
          </p:nvCxnSpPr>
          <p:spPr>
            <a:xfrm flipV="1">
              <a:off x="7095883" y="2724906"/>
              <a:ext cx="0" cy="5231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0E53FC82-8497-D603-CFA1-887973ABBF26}"/>
              </a:ext>
            </a:extLst>
          </p:cNvPr>
          <p:cNvCxnSpPr>
            <a:cxnSpLocks/>
            <a:endCxn id="18" idx="1"/>
          </p:cNvCxnSpPr>
          <p:nvPr/>
        </p:nvCxnSpPr>
        <p:spPr>
          <a:xfrm flipV="1">
            <a:off x="9389623" y="4651676"/>
            <a:ext cx="770377" cy="47186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0FCAB51-AA10-C494-1D1B-CCDF58680E7F}"/>
              </a:ext>
            </a:extLst>
          </p:cNvPr>
          <p:cNvSpPr txBox="1"/>
          <p:nvPr/>
        </p:nvSpPr>
        <p:spPr>
          <a:xfrm>
            <a:off x="10160000" y="4390066"/>
            <a:ext cx="1476045"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140 GB</a:t>
            </a:r>
            <a:endParaRPr lang="en-US" sz="2800" dirty="0"/>
          </a:p>
        </p:txBody>
      </p:sp>
    </p:spTree>
    <p:custDataLst>
      <p:tags r:id="rId1"/>
    </p:custDataLst>
    <p:extLst>
      <p:ext uri="{BB962C8B-B14F-4D97-AF65-F5344CB8AC3E}">
        <p14:creationId xmlns:p14="http://schemas.microsoft.com/office/powerpoint/2010/main" val="1590829418"/>
      </p:ext>
    </p:extLst>
  </p:cSld>
  <p:clrMapOvr>
    <a:masterClrMapping/>
  </p:clrMapOvr>
  <mc:AlternateContent xmlns:mc="http://schemas.openxmlformats.org/markup-compatibility/2006" xmlns:p14="http://schemas.microsoft.com/office/powerpoint/2010/main">
    <mc:Choice Requires="p14">
      <p:transition spd="slow" p14:dur="2000" advTm="35372"/>
    </mc:Choice>
    <mc:Fallback xmlns="">
      <p:transition spd="slow" advTm="353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E6A-9198-3306-37D3-BCC696530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51A8F7-80F9-C512-56E0-302DBE7FD11A}"/>
              </a:ext>
            </a:extLst>
          </p:cNvPr>
          <p:cNvSpPr>
            <a:spLocks noGrp="1"/>
          </p:cNvSpPr>
          <p:nvPr>
            <p:ph type="ctrTitle"/>
          </p:nvPr>
        </p:nvSpPr>
        <p:spPr/>
        <p:txBody>
          <a:bodyPr/>
          <a:lstStyle/>
          <a:p>
            <a:r>
              <a:rPr lang="en-US" dirty="0"/>
              <a:t>GPU Memory Capacity Limits LLM Inference Batch Size</a:t>
            </a:r>
          </a:p>
        </p:txBody>
      </p:sp>
      <p:sp>
        <p:nvSpPr>
          <p:cNvPr id="4" name="Slide Number Placeholder 3">
            <a:extLst>
              <a:ext uri="{FF2B5EF4-FFF2-40B4-BE49-F238E27FC236}">
                <a16:creationId xmlns:a16="http://schemas.microsoft.com/office/drawing/2014/main" id="{75AF4BCD-7976-B02A-9D2B-B4ED12DD4971}"/>
              </a:ext>
            </a:extLst>
          </p:cNvPr>
          <p:cNvSpPr>
            <a:spLocks noGrp="1"/>
          </p:cNvSpPr>
          <p:nvPr>
            <p:ph type="sldNum" sz="quarter" idx="12"/>
          </p:nvPr>
        </p:nvSpPr>
        <p:spPr/>
        <p:txBody>
          <a:bodyPr/>
          <a:lstStyle/>
          <a:p>
            <a:fld id="{3952D4CC-587A-3641-AB30-393082F8BA24}" type="slidenum">
              <a:rPr lang="en-US" smtClean="0"/>
              <a:pPr/>
              <a:t>8</a:t>
            </a:fld>
            <a:endParaRPr lang="en-US"/>
          </a:p>
        </p:txBody>
      </p:sp>
      <p:graphicFrame>
        <p:nvGraphicFramePr>
          <p:cNvPr id="21" name="Chart 20">
            <a:extLst>
              <a:ext uri="{FF2B5EF4-FFF2-40B4-BE49-F238E27FC236}">
                <a16:creationId xmlns:a16="http://schemas.microsoft.com/office/drawing/2014/main" id="{9F96A70B-F0A2-FD4F-9B70-A75DF0FE8112}"/>
              </a:ext>
            </a:extLst>
          </p:cNvPr>
          <p:cNvGraphicFramePr>
            <a:graphicFrameLocks/>
          </p:cNvGraphicFramePr>
          <p:nvPr>
            <p:extLst>
              <p:ext uri="{D42A27DB-BD31-4B8C-83A1-F6EECF244321}">
                <p14:modId xmlns:p14="http://schemas.microsoft.com/office/powerpoint/2010/main" val="2094862708"/>
              </p:ext>
            </p:extLst>
          </p:nvPr>
        </p:nvGraphicFramePr>
        <p:xfrm>
          <a:off x="1736854" y="1018072"/>
          <a:ext cx="8732622" cy="5520840"/>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a:extLst>
              <a:ext uri="{FF2B5EF4-FFF2-40B4-BE49-F238E27FC236}">
                <a16:creationId xmlns:a16="http://schemas.microsoft.com/office/drawing/2014/main" id="{B9D5DC91-BB10-3A4C-E3C7-0FD9A3517319}"/>
              </a:ext>
            </a:extLst>
          </p:cNvPr>
          <p:cNvCxnSpPr>
            <a:cxnSpLocks/>
          </p:cNvCxnSpPr>
          <p:nvPr/>
        </p:nvCxnSpPr>
        <p:spPr>
          <a:xfrm flipV="1">
            <a:off x="7161093" y="1814286"/>
            <a:ext cx="0" cy="2802007"/>
          </a:xfrm>
          <a:prstGeom prst="line">
            <a:avLst/>
          </a:prstGeom>
          <a:ln w="12700"/>
        </p:spPr>
        <p:style>
          <a:lnRef idx="2">
            <a:schemeClr val="dk1"/>
          </a:lnRef>
          <a:fillRef idx="0">
            <a:schemeClr val="dk1"/>
          </a:fillRef>
          <a:effectRef idx="1">
            <a:schemeClr val="dk1"/>
          </a:effectRef>
          <a:fontRef idx="minor">
            <a:schemeClr val="tx1"/>
          </a:fontRef>
        </p:style>
      </p:cxnSp>
      <p:grpSp>
        <p:nvGrpSpPr>
          <p:cNvPr id="28" name="Group 27">
            <a:extLst>
              <a:ext uri="{FF2B5EF4-FFF2-40B4-BE49-F238E27FC236}">
                <a16:creationId xmlns:a16="http://schemas.microsoft.com/office/drawing/2014/main" id="{C18F9595-3896-7DA1-0659-CD957192AB43}"/>
              </a:ext>
            </a:extLst>
          </p:cNvPr>
          <p:cNvGrpSpPr/>
          <p:nvPr/>
        </p:nvGrpSpPr>
        <p:grpSpPr>
          <a:xfrm>
            <a:off x="3464121" y="2536496"/>
            <a:ext cx="6867013" cy="1781574"/>
            <a:chOff x="3766719" y="1479148"/>
            <a:chExt cx="6583230" cy="1781574"/>
          </a:xfrm>
        </p:grpSpPr>
        <p:sp>
          <p:nvSpPr>
            <p:cNvPr id="29" name="TextBox 9">
              <a:extLst>
                <a:ext uri="{FF2B5EF4-FFF2-40B4-BE49-F238E27FC236}">
                  <a16:creationId xmlns:a16="http://schemas.microsoft.com/office/drawing/2014/main" id="{D8945C4D-A66D-F29E-A466-B7229A435132}"/>
                </a:ext>
              </a:extLst>
            </p:cNvPr>
            <p:cNvSpPr txBox="1"/>
            <p:nvPr/>
          </p:nvSpPr>
          <p:spPr>
            <a:xfrm>
              <a:off x="5452776" y="1479148"/>
              <a:ext cx="1875179"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320GB Memory </a:t>
              </a:r>
            </a:p>
          </p:txBody>
        </p:sp>
        <p:cxnSp>
          <p:nvCxnSpPr>
            <p:cNvPr id="30" name="Straight Connector 29">
              <a:extLst>
                <a:ext uri="{FF2B5EF4-FFF2-40B4-BE49-F238E27FC236}">
                  <a16:creationId xmlns:a16="http://schemas.microsoft.com/office/drawing/2014/main" id="{AE3E90D7-0DC0-5470-775B-6B4C028B242D}"/>
                </a:ext>
              </a:extLst>
            </p:cNvPr>
            <p:cNvCxnSpPr>
              <a:cxnSpLocks/>
            </p:cNvCxnSpPr>
            <p:nvPr/>
          </p:nvCxnSpPr>
          <p:spPr>
            <a:xfrm>
              <a:off x="3766719" y="3248022"/>
              <a:ext cx="6583230" cy="3657"/>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TextBox 30">
              <a:extLst>
                <a:ext uri="{FF2B5EF4-FFF2-40B4-BE49-F238E27FC236}">
                  <a16:creationId xmlns:a16="http://schemas.microsoft.com/office/drawing/2014/main" id="{756BAE67-D378-E2E6-6215-E24CFD595687}"/>
                </a:ext>
              </a:extLst>
            </p:cNvPr>
            <p:cNvSpPr txBox="1"/>
            <p:nvPr/>
          </p:nvSpPr>
          <p:spPr>
            <a:xfrm>
              <a:off x="3922419" y="1481308"/>
              <a:ext cx="1706762" cy="7425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dirty="0">
                  <a:latin typeface="Times New Roman" panose="02020603050405020304" pitchFamily="18" charset="0"/>
                  <a:cs typeface="Times New Roman" panose="02020603050405020304" pitchFamily="18" charset="0"/>
                </a:rPr>
                <a:t>4x A100 80GB</a:t>
              </a:r>
            </a:p>
          </p:txBody>
        </p:sp>
        <p:cxnSp>
          <p:nvCxnSpPr>
            <p:cNvPr id="32" name="Straight Arrow Connector 31">
              <a:extLst>
                <a:ext uri="{FF2B5EF4-FFF2-40B4-BE49-F238E27FC236}">
                  <a16:creationId xmlns:a16="http://schemas.microsoft.com/office/drawing/2014/main" id="{5A320C29-6EB1-FB64-8C73-E9F5F6A13AC7}"/>
                </a:ext>
              </a:extLst>
            </p:cNvPr>
            <p:cNvCxnSpPr>
              <a:cxnSpLocks/>
              <a:endCxn id="31" idx="2"/>
            </p:cNvCxnSpPr>
            <p:nvPr/>
          </p:nvCxnSpPr>
          <p:spPr>
            <a:xfrm flipH="1" flipV="1">
              <a:off x="4775798" y="2223898"/>
              <a:ext cx="1" cy="10368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DC6B73C-F503-AFEE-1C59-73389E258C41}"/>
                </a:ext>
              </a:extLst>
            </p:cNvPr>
            <p:cNvCxnSpPr>
              <a:cxnSpLocks/>
              <a:endCxn id="29" idx="2"/>
            </p:cNvCxnSpPr>
            <p:nvPr/>
          </p:nvCxnSpPr>
          <p:spPr>
            <a:xfrm flipV="1">
              <a:off x="6390368" y="2221738"/>
              <a:ext cx="1" cy="101574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58" name="Rectangle 57">
            <a:extLst>
              <a:ext uri="{FF2B5EF4-FFF2-40B4-BE49-F238E27FC236}">
                <a16:creationId xmlns:a16="http://schemas.microsoft.com/office/drawing/2014/main" id="{12776921-37A2-F824-9DC6-28F877F3714E}"/>
              </a:ext>
            </a:extLst>
          </p:cNvPr>
          <p:cNvSpPr/>
          <p:nvPr/>
        </p:nvSpPr>
        <p:spPr>
          <a:xfrm>
            <a:off x="5950856" y="4092873"/>
            <a:ext cx="501325" cy="1335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C502764-3A04-B6AD-9DDF-0615FFA81E47}"/>
              </a:ext>
            </a:extLst>
          </p:cNvPr>
          <p:cNvSpPr/>
          <p:nvPr/>
        </p:nvSpPr>
        <p:spPr>
          <a:xfrm>
            <a:off x="7855494" y="4092873"/>
            <a:ext cx="501323" cy="12060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24263862"/>
      </p:ext>
    </p:extLst>
  </p:cSld>
  <p:clrMapOvr>
    <a:masterClrMapping/>
  </p:clrMapOvr>
  <mc:AlternateContent xmlns:mc="http://schemas.openxmlformats.org/markup-compatibility/2006" xmlns:p14="http://schemas.microsoft.com/office/powerpoint/2010/main">
    <mc:Choice Requires="p14">
      <p:transition spd="slow" p14:dur="2000" advTm="26348"/>
    </mc:Choice>
    <mc:Fallback xmlns="">
      <p:transition spd="slow" advTm="263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B144E-88B9-32FF-4C2C-654DB4B71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3A8E3-BAF9-2EC7-279A-7017847B7F23}"/>
              </a:ext>
            </a:extLst>
          </p:cNvPr>
          <p:cNvSpPr>
            <a:spLocks noGrp="1"/>
          </p:cNvSpPr>
          <p:nvPr>
            <p:ph type="ctrTitle"/>
          </p:nvPr>
        </p:nvSpPr>
        <p:spPr/>
        <p:txBody>
          <a:bodyPr/>
          <a:lstStyle/>
          <a:p>
            <a:r>
              <a:rPr lang="en-US" dirty="0"/>
              <a:t>Batch Queries in Decoding</a:t>
            </a:r>
          </a:p>
        </p:txBody>
      </p:sp>
      <p:sp>
        <p:nvSpPr>
          <p:cNvPr id="4" name="Slide Number Placeholder 3">
            <a:extLst>
              <a:ext uri="{FF2B5EF4-FFF2-40B4-BE49-F238E27FC236}">
                <a16:creationId xmlns:a16="http://schemas.microsoft.com/office/drawing/2014/main" id="{1AEE3196-87FF-F8E8-0F81-175580DFC8B7}"/>
              </a:ext>
            </a:extLst>
          </p:cNvPr>
          <p:cNvSpPr>
            <a:spLocks noGrp="1"/>
          </p:cNvSpPr>
          <p:nvPr>
            <p:ph type="sldNum" sz="quarter" idx="12"/>
          </p:nvPr>
        </p:nvSpPr>
        <p:spPr/>
        <p:txBody>
          <a:bodyPr/>
          <a:lstStyle/>
          <a:p>
            <a:fld id="{3952D4CC-587A-3641-AB30-393082F8BA24}" type="slidenum">
              <a:rPr lang="en-US" smtClean="0"/>
              <a:pPr/>
              <a:t>9</a:t>
            </a:fld>
            <a:endParaRPr lang="en-US"/>
          </a:p>
        </p:txBody>
      </p:sp>
      <p:grpSp>
        <p:nvGrpSpPr>
          <p:cNvPr id="12" name="Group 11">
            <a:extLst>
              <a:ext uri="{FF2B5EF4-FFF2-40B4-BE49-F238E27FC236}">
                <a16:creationId xmlns:a16="http://schemas.microsoft.com/office/drawing/2014/main" id="{ADF83584-7B44-8555-6B5B-49E8137AAF01}"/>
              </a:ext>
            </a:extLst>
          </p:cNvPr>
          <p:cNvGrpSpPr/>
          <p:nvPr/>
        </p:nvGrpSpPr>
        <p:grpSpPr>
          <a:xfrm>
            <a:off x="792292" y="1770041"/>
            <a:ext cx="2053844" cy="2484611"/>
            <a:chOff x="792292" y="1770041"/>
            <a:chExt cx="2053844" cy="2484611"/>
          </a:xfrm>
        </p:grpSpPr>
        <p:sp>
          <p:nvSpPr>
            <p:cNvPr id="54" name="TextBox 53">
              <a:extLst>
                <a:ext uri="{FF2B5EF4-FFF2-40B4-BE49-F238E27FC236}">
                  <a16:creationId xmlns:a16="http://schemas.microsoft.com/office/drawing/2014/main" id="{4D1ADDCC-D32B-D450-288C-1B3BAB3C456B}"/>
                </a:ext>
              </a:extLst>
            </p:cNvPr>
            <p:cNvSpPr txBox="1"/>
            <p:nvPr/>
          </p:nvSpPr>
          <p:spPr>
            <a:xfrm>
              <a:off x="792292" y="1770041"/>
              <a:ext cx="204651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Query 1</a:t>
              </a:r>
            </a:p>
          </p:txBody>
        </p:sp>
        <p:sp>
          <p:nvSpPr>
            <p:cNvPr id="63" name="TextBox 62">
              <a:extLst>
                <a:ext uri="{FF2B5EF4-FFF2-40B4-BE49-F238E27FC236}">
                  <a16:creationId xmlns:a16="http://schemas.microsoft.com/office/drawing/2014/main" id="{24890237-4610-7446-0D8C-B6C60A27C84A}"/>
                </a:ext>
              </a:extLst>
            </p:cNvPr>
            <p:cNvSpPr txBox="1"/>
            <p:nvPr/>
          </p:nvSpPr>
          <p:spPr>
            <a:xfrm>
              <a:off x="792292" y="2793928"/>
              <a:ext cx="204651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Query 2</a:t>
              </a:r>
            </a:p>
          </p:txBody>
        </p:sp>
        <p:sp>
          <p:nvSpPr>
            <p:cNvPr id="64" name="TextBox 63">
              <a:extLst>
                <a:ext uri="{FF2B5EF4-FFF2-40B4-BE49-F238E27FC236}">
                  <a16:creationId xmlns:a16="http://schemas.microsoft.com/office/drawing/2014/main" id="{3F6B54EC-7FDE-6D42-54F3-5E668940157A}"/>
                </a:ext>
              </a:extLst>
            </p:cNvPr>
            <p:cNvSpPr txBox="1"/>
            <p:nvPr/>
          </p:nvSpPr>
          <p:spPr>
            <a:xfrm>
              <a:off x="799622" y="3792987"/>
              <a:ext cx="204651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Query 3</a:t>
              </a:r>
            </a:p>
          </p:txBody>
        </p:sp>
      </p:grpSp>
      <p:grpSp>
        <p:nvGrpSpPr>
          <p:cNvPr id="13" name="Group 12">
            <a:extLst>
              <a:ext uri="{FF2B5EF4-FFF2-40B4-BE49-F238E27FC236}">
                <a16:creationId xmlns:a16="http://schemas.microsoft.com/office/drawing/2014/main" id="{296BD4A4-6A27-2927-B34E-B103CE59D2EA}"/>
              </a:ext>
            </a:extLst>
          </p:cNvPr>
          <p:cNvGrpSpPr/>
          <p:nvPr/>
        </p:nvGrpSpPr>
        <p:grpSpPr>
          <a:xfrm>
            <a:off x="964752" y="994954"/>
            <a:ext cx="4841520" cy="5409923"/>
            <a:chOff x="964752" y="994954"/>
            <a:chExt cx="4841520" cy="5409923"/>
          </a:xfrm>
        </p:grpSpPr>
        <p:sp>
          <p:nvSpPr>
            <p:cNvPr id="84" name="Rectangle 83">
              <a:extLst>
                <a:ext uri="{FF2B5EF4-FFF2-40B4-BE49-F238E27FC236}">
                  <a16:creationId xmlns:a16="http://schemas.microsoft.com/office/drawing/2014/main" id="{C8C77CD4-F728-2358-E74F-753BB755EBFD}"/>
                </a:ext>
              </a:extLst>
            </p:cNvPr>
            <p:cNvSpPr/>
            <p:nvPr/>
          </p:nvSpPr>
          <p:spPr>
            <a:xfrm>
              <a:off x="4265451" y="1627454"/>
              <a:ext cx="378190"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9DF4E2F-AFE5-B9DF-598C-367F67BEFF85}"/>
                </a:ext>
              </a:extLst>
            </p:cNvPr>
            <p:cNvSpPr/>
            <p:nvPr/>
          </p:nvSpPr>
          <p:spPr>
            <a:xfrm>
              <a:off x="3114007" y="1982858"/>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3FD3401C-D30B-F796-D998-48B06BF517EF}"/>
                </a:ext>
              </a:extLst>
            </p:cNvPr>
            <p:cNvSpPr txBox="1"/>
            <p:nvPr/>
          </p:nvSpPr>
          <p:spPr>
            <a:xfrm>
              <a:off x="3863309" y="1874098"/>
              <a:ext cx="322524" cy="369332"/>
            </a:xfrm>
            <a:prstGeom prst="rect">
              <a:avLst/>
            </a:prstGeom>
            <a:noFill/>
          </p:spPr>
          <p:txBody>
            <a:bodyPr wrap="none" rtlCol="0">
              <a:spAutoFit/>
            </a:bodyPr>
            <a:lstStyle/>
            <a:p>
              <a:r>
                <a:rPr lang="en-US" b="1" dirty="0"/>
                <a:t>X</a:t>
              </a:r>
            </a:p>
          </p:txBody>
        </p:sp>
        <p:sp>
          <p:nvSpPr>
            <p:cNvPr id="7" name="TextBox 6">
              <a:extLst>
                <a:ext uri="{FF2B5EF4-FFF2-40B4-BE49-F238E27FC236}">
                  <a16:creationId xmlns:a16="http://schemas.microsoft.com/office/drawing/2014/main" id="{C680D04E-B8B2-50FF-88FF-ACBFC6D887DF}"/>
                </a:ext>
              </a:extLst>
            </p:cNvPr>
            <p:cNvSpPr txBox="1"/>
            <p:nvPr/>
          </p:nvSpPr>
          <p:spPr>
            <a:xfrm>
              <a:off x="4806346" y="1704395"/>
              <a:ext cx="992597"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Model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Weights</a:t>
              </a:r>
              <a:endParaRPr lang="en-US" dirty="0">
                <a:latin typeface="Calibri" panose="020F0502020204030204" pitchFamily="34" charset="0"/>
                <a:cs typeface="Calibri" panose="020F0502020204030204" pitchFamily="34" charset="0"/>
              </a:endParaRPr>
            </a:p>
          </p:txBody>
        </p:sp>
        <p:sp>
          <p:nvSpPr>
            <p:cNvPr id="97" name="Rectangle 96">
              <a:extLst>
                <a:ext uri="{FF2B5EF4-FFF2-40B4-BE49-F238E27FC236}">
                  <a16:creationId xmlns:a16="http://schemas.microsoft.com/office/drawing/2014/main" id="{C05C4E89-EA5D-AC54-1FEC-16A676A4D540}"/>
                </a:ext>
              </a:extLst>
            </p:cNvPr>
            <p:cNvSpPr/>
            <p:nvPr/>
          </p:nvSpPr>
          <p:spPr>
            <a:xfrm>
              <a:off x="4272781" y="2656263"/>
              <a:ext cx="378190"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73E6E728-7D66-9185-08D5-213E9772F8F8}"/>
                </a:ext>
              </a:extLst>
            </p:cNvPr>
            <p:cNvSpPr/>
            <p:nvPr/>
          </p:nvSpPr>
          <p:spPr>
            <a:xfrm>
              <a:off x="3121337" y="3011667"/>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52593FAF-A321-0B9B-2F8B-BF90F2917F74}"/>
                </a:ext>
              </a:extLst>
            </p:cNvPr>
            <p:cNvSpPr txBox="1"/>
            <p:nvPr/>
          </p:nvSpPr>
          <p:spPr>
            <a:xfrm>
              <a:off x="3870639" y="2902907"/>
              <a:ext cx="322524" cy="369332"/>
            </a:xfrm>
            <a:prstGeom prst="rect">
              <a:avLst/>
            </a:prstGeom>
            <a:noFill/>
          </p:spPr>
          <p:txBody>
            <a:bodyPr wrap="none" rtlCol="0">
              <a:spAutoFit/>
            </a:bodyPr>
            <a:lstStyle/>
            <a:p>
              <a:r>
                <a:rPr lang="en-US" b="1" dirty="0"/>
                <a:t>X</a:t>
              </a:r>
            </a:p>
          </p:txBody>
        </p:sp>
        <p:sp>
          <p:nvSpPr>
            <p:cNvPr id="110" name="Rectangle 109">
              <a:extLst>
                <a:ext uri="{FF2B5EF4-FFF2-40B4-BE49-F238E27FC236}">
                  <a16:creationId xmlns:a16="http://schemas.microsoft.com/office/drawing/2014/main" id="{3DAC196F-8298-314A-A73C-5CC835BA192B}"/>
                </a:ext>
              </a:extLst>
            </p:cNvPr>
            <p:cNvSpPr/>
            <p:nvPr/>
          </p:nvSpPr>
          <p:spPr>
            <a:xfrm>
              <a:off x="4272781" y="3673775"/>
              <a:ext cx="378190"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A3E7E524-E6D2-5F48-0B62-DC94BCF0FB0A}"/>
                </a:ext>
              </a:extLst>
            </p:cNvPr>
            <p:cNvSpPr/>
            <p:nvPr/>
          </p:nvSpPr>
          <p:spPr>
            <a:xfrm>
              <a:off x="3121337" y="4029179"/>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14C64101-E476-861B-E4BA-9988B99862F5}"/>
                </a:ext>
              </a:extLst>
            </p:cNvPr>
            <p:cNvSpPr txBox="1"/>
            <p:nvPr/>
          </p:nvSpPr>
          <p:spPr>
            <a:xfrm>
              <a:off x="3870639" y="3920419"/>
              <a:ext cx="322524" cy="369332"/>
            </a:xfrm>
            <a:prstGeom prst="rect">
              <a:avLst/>
            </a:prstGeom>
            <a:noFill/>
          </p:spPr>
          <p:txBody>
            <a:bodyPr wrap="none" rtlCol="0">
              <a:spAutoFit/>
            </a:bodyPr>
            <a:lstStyle/>
            <a:p>
              <a:r>
                <a:rPr lang="en-US" b="1" dirty="0"/>
                <a:t>X</a:t>
              </a:r>
            </a:p>
          </p:txBody>
        </p:sp>
        <p:sp>
          <p:nvSpPr>
            <p:cNvPr id="8" name="TextBox 7">
              <a:extLst>
                <a:ext uri="{FF2B5EF4-FFF2-40B4-BE49-F238E27FC236}">
                  <a16:creationId xmlns:a16="http://schemas.microsoft.com/office/drawing/2014/main" id="{F9FBB339-3E19-2E60-48AC-219DB435E9F7}"/>
                </a:ext>
              </a:extLst>
            </p:cNvPr>
            <p:cNvSpPr txBox="1"/>
            <p:nvPr/>
          </p:nvSpPr>
          <p:spPr>
            <a:xfrm>
              <a:off x="4806345" y="2772587"/>
              <a:ext cx="992597"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Model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Weights</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28166EB-E4DF-0C20-9AEA-9208585DCC9B}"/>
                </a:ext>
              </a:extLst>
            </p:cNvPr>
            <p:cNvSpPr txBox="1"/>
            <p:nvPr/>
          </p:nvSpPr>
          <p:spPr>
            <a:xfrm>
              <a:off x="4813675" y="3731431"/>
              <a:ext cx="992597"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Model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Weights</a:t>
              </a:r>
              <a:endParaRPr lang="en-US"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440C0DC4-F635-1B03-4674-D0AB280BAAFE}"/>
                </a:ext>
              </a:extLst>
            </p:cNvPr>
            <p:cNvSpPr txBox="1"/>
            <p:nvPr/>
          </p:nvSpPr>
          <p:spPr>
            <a:xfrm>
              <a:off x="3278447" y="994954"/>
              <a:ext cx="247671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Fully Connection</a:t>
              </a:r>
            </a:p>
          </p:txBody>
        </p:sp>
        <p:grpSp>
          <p:nvGrpSpPr>
            <p:cNvPr id="42" name="Group 41">
              <a:extLst>
                <a:ext uri="{FF2B5EF4-FFF2-40B4-BE49-F238E27FC236}">
                  <a16:creationId xmlns:a16="http://schemas.microsoft.com/office/drawing/2014/main" id="{D1AF5AFA-E3F1-2087-39FA-FB88C4B525B8}"/>
                </a:ext>
              </a:extLst>
            </p:cNvPr>
            <p:cNvGrpSpPr/>
            <p:nvPr/>
          </p:nvGrpSpPr>
          <p:grpSpPr>
            <a:xfrm>
              <a:off x="964752" y="4861062"/>
              <a:ext cx="3680528" cy="1543815"/>
              <a:chOff x="964752" y="4861062"/>
              <a:chExt cx="3680528" cy="1543815"/>
            </a:xfrm>
          </p:grpSpPr>
          <p:sp>
            <p:nvSpPr>
              <p:cNvPr id="15" name="Rectangle 14">
                <a:extLst>
                  <a:ext uri="{FF2B5EF4-FFF2-40B4-BE49-F238E27FC236}">
                    <a16:creationId xmlns:a16="http://schemas.microsoft.com/office/drawing/2014/main" id="{4712807F-47C2-AA38-F0FE-10DEDA5529F2}"/>
                  </a:ext>
                </a:extLst>
              </p:cNvPr>
              <p:cNvSpPr/>
              <p:nvPr/>
            </p:nvSpPr>
            <p:spPr>
              <a:xfrm>
                <a:off x="4267090" y="5589272"/>
                <a:ext cx="378190" cy="80021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898F467-308D-3910-8FA8-B31A244538E3}"/>
                  </a:ext>
                </a:extLst>
              </p:cNvPr>
              <p:cNvSpPr/>
              <p:nvPr/>
            </p:nvSpPr>
            <p:spPr>
              <a:xfrm>
                <a:off x="3115646" y="6081259"/>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0FEB52-9AF8-C21E-EAFF-2C1965516A2E}"/>
                  </a:ext>
                </a:extLst>
              </p:cNvPr>
              <p:cNvSpPr txBox="1"/>
              <p:nvPr/>
            </p:nvSpPr>
            <p:spPr>
              <a:xfrm>
                <a:off x="3864948" y="5835916"/>
                <a:ext cx="322524" cy="369332"/>
              </a:xfrm>
              <a:prstGeom prst="rect">
                <a:avLst/>
              </a:prstGeom>
              <a:noFill/>
            </p:spPr>
            <p:txBody>
              <a:bodyPr wrap="none" rtlCol="0">
                <a:spAutoFit/>
              </a:bodyPr>
              <a:lstStyle/>
              <a:p>
                <a:r>
                  <a:rPr lang="en-US" b="1" dirty="0"/>
                  <a:t>X</a:t>
                </a:r>
              </a:p>
            </p:txBody>
          </p:sp>
          <p:sp>
            <p:nvSpPr>
              <p:cNvPr id="20" name="Rectangle 19">
                <a:extLst>
                  <a:ext uri="{FF2B5EF4-FFF2-40B4-BE49-F238E27FC236}">
                    <a16:creationId xmlns:a16="http://schemas.microsoft.com/office/drawing/2014/main" id="{9A5FF43B-3530-DB70-99DF-A8A64F0C2D43}"/>
                  </a:ext>
                </a:extLst>
              </p:cNvPr>
              <p:cNvSpPr/>
              <p:nvPr/>
            </p:nvSpPr>
            <p:spPr>
              <a:xfrm>
                <a:off x="3115646" y="5851151"/>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EB10C-04BE-214A-602C-F58846E149E2}"/>
                  </a:ext>
                </a:extLst>
              </p:cNvPr>
              <p:cNvSpPr/>
              <p:nvPr/>
            </p:nvSpPr>
            <p:spPr>
              <a:xfrm>
                <a:off x="3115646" y="5965961"/>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956923D3-F0E7-B7F6-F2F5-04DDF029174C}"/>
                  </a:ext>
                </a:extLst>
              </p:cNvPr>
              <p:cNvSpPr/>
              <p:nvPr/>
            </p:nvSpPr>
            <p:spPr>
              <a:xfrm>
                <a:off x="4014999" y="4861062"/>
                <a:ext cx="170834" cy="51272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E0539AD-9A28-51F8-18EC-69B71A3F641B}"/>
                  </a:ext>
                </a:extLst>
              </p:cNvPr>
              <p:cNvSpPr txBox="1"/>
              <p:nvPr/>
            </p:nvSpPr>
            <p:spPr>
              <a:xfrm>
                <a:off x="964752" y="5573880"/>
                <a:ext cx="1725624"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Limited Batch Size</a:t>
                </a:r>
              </a:p>
            </p:txBody>
          </p:sp>
        </p:grpSp>
      </p:grpSp>
      <p:grpSp>
        <p:nvGrpSpPr>
          <p:cNvPr id="31" name="Group 30">
            <a:extLst>
              <a:ext uri="{FF2B5EF4-FFF2-40B4-BE49-F238E27FC236}">
                <a16:creationId xmlns:a16="http://schemas.microsoft.com/office/drawing/2014/main" id="{C2E55C54-B485-1059-F8A0-9F5A3B17E6ED}"/>
              </a:ext>
            </a:extLst>
          </p:cNvPr>
          <p:cNvGrpSpPr/>
          <p:nvPr/>
        </p:nvGrpSpPr>
        <p:grpSpPr>
          <a:xfrm>
            <a:off x="5755161" y="4861062"/>
            <a:ext cx="5100616" cy="1529155"/>
            <a:chOff x="5755161" y="4861062"/>
            <a:chExt cx="5100616" cy="1529155"/>
          </a:xfrm>
        </p:grpSpPr>
        <p:sp>
          <p:nvSpPr>
            <p:cNvPr id="18" name="Rectangle 17">
              <a:extLst>
                <a:ext uri="{FF2B5EF4-FFF2-40B4-BE49-F238E27FC236}">
                  <a16:creationId xmlns:a16="http://schemas.microsoft.com/office/drawing/2014/main" id="{3C4BF780-8932-6889-41DD-7996A3B47974}"/>
                </a:ext>
              </a:extLst>
            </p:cNvPr>
            <p:cNvSpPr/>
            <p:nvPr/>
          </p:nvSpPr>
          <p:spPr>
            <a:xfrm>
              <a:off x="6898394" y="5589272"/>
              <a:ext cx="378191" cy="80021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4A4850-E3BD-A13F-4C76-B8476D69516D}"/>
                </a:ext>
              </a:extLst>
            </p:cNvPr>
            <p:cNvSpPr txBox="1"/>
            <p:nvPr/>
          </p:nvSpPr>
          <p:spPr>
            <a:xfrm>
              <a:off x="6496253" y="5835916"/>
              <a:ext cx="322524" cy="369332"/>
            </a:xfrm>
            <a:prstGeom prst="rect">
              <a:avLst/>
            </a:prstGeom>
            <a:noFill/>
          </p:spPr>
          <p:txBody>
            <a:bodyPr wrap="none" rtlCol="0">
              <a:spAutoFit/>
            </a:bodyPr>
            <a:lstStyle/>
            <a:p>
              <a:r>
                <a:rPr lang="en-US" b="1" dirty="0"/>
                <a:t>X</a:t>
              </a:r>
            </a:p>
          </p:txBody>
        </p:sp>
        <p:sp>
          <p:nvSpPr>
            <p:cNvPr id="21" name="Rectangle 20">
              <a:extLst>
                <a:ext uri="{FF2B5EF4-FFF2-40B4-BE49-F238E27FC236}">
                  <a16:creationId xmlns:a16="http://schemas.microsoft.com/office/drawing/2014/main" id="{0876EB43-A07F-904A-4534-04299796C426}"/>
                </a:ext>
              </a:extLst>
            </p:cNvPr>
            <p:cNvSpPr/>
            <p:nvPr/>
          </p:nvSpPr>
          <p:spPr>
            <a:xfrm>
              <a:off x="5755161" y="5956416"/>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9BF2FF-4356-F38A-8A4E-9AFE210FBD81}"/>
                </a:ext>
              </a:extLst>
            </p:cNvPr>
            <p:cNvSpPr/>
            <p:nvPr/>
          </p:nvSpPr>
          <p:spPr>
            <a:xfrm>
              <a:off x="8671591" y="5590003"/>
              <a:ext cx="378191" cy="80021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C0F12434-D726-D8A6-9B09-0C1C4699604B}"/>
                </a:ext>
              </a:extLst>
            </p:cNvPr>
            <p:cNvSpPr txBox="1"/>
            <p:nvPr/>
          </p:nvSpPr>
          <p:spPr>
            <a:xfrm>
              <a:off x="8269450" y="5836647"/>
              <a:ext cx="322524" cy="369332"/>
            </a:xfrm>
            <a:prstGeom prst="rect">
              <a:avLst/>
            </a:prstGeom>
            <a:noFill/>
          </p:spPr>
          <p:txBody>
            <a:bodyPr wrap="none" rtlCol="0">
              <a:spAutoFit/>
            </a:bodyPr>
            <a:lstStyle/>
            <a:p>
              <a:r>
                <a:rPr lang="en-US" b="1" dirty="0"/>
                <a:t>X</a:t>
              </a:r>
            </a:p>
          </p:txBody>
        </p:sp>
        <p:sp>
          <p:nvSpPr>
            <p:cNvPr id="25" name="Rectangle 24">
              <a:extLst>
                <a:ext uri="{FF2B5EF4-FFF2-40B4-BE49-F238E27FC236}">
                  <a16:creationId xmlns:a16="http://schemas.microsoft.com/office/drawing/2014/main" id="{5D85A42A-704B-FCBA-7945-7217F58622E6}"/>
                </a:ext>
              </a:extLst>
            </p:cNvPr>
            <p:cNvSpPr/>
            <p:nvPr/>
          </p:nvSpPr>
          <p:spPr>
            <a:xfrm>
              <a:off x="7528358" y="5957147"/>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BC82BF0-135A-07DD-DC48-0BBA74ADA753}"/>
                </a:ext>
              </a:extLst>
            </p:cNvPr>
            <p:cNvSpPr/>
            <p:nvPr/>
          </p:nvSpPr>
          <p:spPr>
            <a:xfrm>
              <a:off x="10477586" y="5589272"/>
              <a:ext cx="378191" cy="8002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9C4A72C-0B6A-D943-0F7D-66633ABAA69E}"/>
                </a:ext>
              </a:extLst>
            </p:cNvPr>
            <p:cNvSpPr txBox="1"/>
            <p:nvPr/>
          </p:nvSpPr>
          <p:spPr>
            <a:xfrm>
              <a:off x="10075445" y="5835916"/>
              <a:ext cx="322524" cy="369332"/>
            </a:xfrm>
            <a:prstGeom prst="rect">
              <a:avLst/>
            </a:prstGeom>
            <a:noFill/>
          </p:spPr>
          <p:txBody>
            <a:bodyPr wrap="none" rtlCol="0">
              <a:spAutoFit/>
            </a:bodyPr>
            <a:lstStyle/>
            <a:p>
              <a:r>
                <a:rPr lang="en-US" b="1" dirty="0"/>
                <a:t>X</a:t>
              </a:r>
            </a:p>
          </p:txBody>
        </p:sp>
        <p:sp>
          <p:nvSpPr>
            <p:cNvPr id="28" name="Rectangle 27">
              <a:extLst>
                <a:ext uri="{FF2B5EF4-FFF2-40B4-BE49-F238E27FC236}">
                  <a16:creationId xmlns:a16="http://schemas.microsoft.com/office/drawing/2014/main" id="{60EA317D-2CE4-4D65-C07F-6C8314B79C0A}"/>
                </a:ext>
              </a:extLst>
            </p:cNvPr>
            <p:cNvSpPr/>
            <p:nvPr/>
          </p:nvSpPr>
          <p:spPr>
            <a:xfrm>
              <a:off x="9334353" y="5956416"/>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22603F61-7004-3E10-2162-8545DE0880D8}"/>
                </a:ext>
              </a:extLst>
            </p:cNvPr>
            <p:cNvSpPr/>
            <p:nvPr/>
          </p:nvSpPr>
          <p:spPr>
            <a:xfrm>
              <a:off x="7591054" y="4861062"/>
              <a:ext cx="170834" cy="51272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E5459516-EE8A-0B98-01A1-03EC5AE2ECB5}"/>
              </a:ext>
            </a:extLst>
          </p:cNvPr>
          <p:cNvGrpSpPr/>
          <p:nvPr/>
        </p:nvGrpSpPr>
        <p:grpSpPr>
          <a:xfrm>
            <a:off x="6301346" y="984375"/>
            <a:ext cx="5458231" cy="4302669"/>
            <a:chOff x="6301346" y="984375"/>
            <a:chExt cx="5458231" cy="4302669"/>
          </a:xfrm>
        </p:grpSpPr>
        <p:sp>
          <p:nvSpPr>
            <p:cNvPr id="88" name="Rectangle 87">
              <a:extLst>
                <a:ext uri="{FF2B5EF4-FFF2-40B4-BE49-F238E27FC236}">
                  <a16:creationId xmlns:a16="http://schemas.microsoft.com/office/drawing/2014/main" id="{B193B3A7-7364-BF5B-4CC1-594132F3CC26}"/>
                </a:ext>
              </a:extLst>
            </p:cNvPr>
            <p:cNvSpPr/>
            <p:nvPr/>
          </p:nvSpPr>
          <p:spPr>
            <a:xfrm>
              <a:off x="6328604" y="1991038"/>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ACFF3F3E-A065-C075-AF7F-50837BAABD41}"/>
                </a:ext>
              </a:extLst>
            </p:cNvPr>
            <p:cNvSpPr txBox="1"/>
            <p:nvPr/>
          </p:nvSpPr>
          <p:spPr>
            <a:xfrm>
              <a:off x="7077906" y="1882278"/>
              <a:ext cx="322524" cy="369332"/>
            </a:xfrm>
            <a:prstGeom prst="rect">
              <a:avLst/>
            </a:prstGeom>
            <a:noFill/>
          </p:spPr>
          <p:txBody>
            <a:bodyPr wrap="none" rtlCol="0">
              <a:spAutoFit/>
            </a:bodyPr>
            <a:lstStyle/>
            <a:p>
              <a:r>
                <a:rPr lang="en-US" b="1" dirty="0"/>
                <a:t>X</a:t>
              </a:r>
            </a:p>
          </p:txBody>
        </p:sp>
        <p:sp>
          <p:nvSpPr>
            <p:cNvPr id="3" name="Rectangle 2">
              <a:extLst>
                <a:ext uri="{FF2B5EF4-FFF2-40B4-BE49-F238E27FC236}">
                  <a16:creationId xmlns:a16="http://schemas.microsoft.com/office/drawing/2014/main" id="{69DD9EF3-FE8E-9A27-14C2-D038424FA20C}"/>
                </a:ext>
              </a:extLst>
            </p:cNvPr>
            <p:cNvSpPr/>
            <p:nvPr/>
          </p:nvSpPr>
          <p:spPr>
            <a:xfrm>
              <a:off x="7487377" y="1598918"/>
              <a:ext cx="378191" cy="80021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CF2F52-6FD9-88C9-011A-73A1D99BD404}"/>
                </a:ext>
              </a:extLst>
            </p:cNvPr>
            <p:cNvSpPr txBox="1"/>
            <p:nvPr/>
          </p:nvSpPr>
          <p:spPr>
            <a:xfrm>
              <a:off x="8035665" y="1842894"/>
              <a:ext cx="3002175"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What’s the weather today?</a:t>
              </a:r>
            </a:p>
          </p:txBody>
        </p:sp>
        <p:sp>
          <p:nvSpPr>
            <p:cNvPr id="101" name="Rectangle 100">
              <a:extLst>
                <a:ext uri="{FF2B5EF4-FFF2-40B4-BE49-F238E27FC236}">
                  <a16:creationId xmlns:a16="http://schemas.microsoft.com/office/drawing/2014/main" id="{B9AC59A7-6725-767F-2606-9D4304DC5431}"/>
                </a:ext>
              </a:extLst>
            </p:cNvPr>
            <p:cNvSpPr/>
            <p:nvPr/>
          </p:nvSpPr>
          <p:spPr>
            <a:xfrm>
              <a:off x="6335934" y="3019847"/>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312F06C2-210A-BDD1-ECF7-52ECE8F5CC81}"/>
                </a:ext>
              </a:extLst>
            </p:cNvPr>
            <p:cNvSpPr txBox="1"/>
            <p:nvPr/>
          </p:nvSpPr>
          <p:spPr>
            <a:xfrm>
              <a:off x="7085236" y="2911087"/>
              <a:ext cx="322524" cy="369332"/>
            </a:xfrm>
            <a:prstGeom prst="rect">
              <a:avLst/>
            </a:prstGeom>
            <a:noFill/>
          </p:spPr>
          <p:txBody>
            <a:bodyPr wrap="none" rtlCol="0">
              <a:spAutoFit/>
            </a:bodyPr>
            <a:lstStyle/>
            <a:p>
              <a:r>
                <a:rPr lang="en-US" b="1" dirty="0"/>
                <a:t>X</a:t>
              </a:r>
            </a:p>
          </p:txBody>
        </p:sp>
        <p:sp>
          <p:nvSpPr>
            <p:cNvPr id="114" name="Rectangle 113">
              <a:extLst>
                <a:ext uri="{FF2B5EF4-FFF2-40B4-BE49-F238E27FC236}">
                  <a16:creationId xmlns:a16="http://schemas.microsoft.com/office/drawing/2014/main" id="{7F98CA06-CFFE-A440-A946-6454B448A29B}"/>
                </a:ext>
              </a:extLst>
            </p:cNvPr>
            <p:cNvSpPr/>
            <p:nvPr/>
          </p:nvSpPr>
          <p:spPr>
            <a:xfrm>
              <a:off x="6335934" y="4037359"/>
              <a:ext cx="701284" cy="1165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59564D7F-9B89-46E4-CDAF-09371C05785B}"/>
                </a:ext>
              </a:extLst>
            </p:cNvPr>
            <p:cNvSpPr txBox="1"/>
            <p:nvPr/>
          </p:nvSpPr>
          <p:spPr>
            <a:xfrm>
              <a:off x="7085236" y="3928599"/>
              <a:ext cx="322524" cy="369332"/>
            </a:xfrm>
            <a:prstGeom prst="rect">
              <a:avLst/>
            </a:prstGeom>
            <a:noFill/>
          </p:spPr>
          <p:txBody>
            <a:bodyPr wrap="none" rtlCol="0">
              <a:spAutoFit/>
            </a:bodyPr>
            <a:lstStyle/>
            <a:p>
              <a:r>
                <a:rPr lang="en-US" b="1" dirty="0"/>
                <a:t>X</a:t>
              </a:r>
            </a:p>
          </p:txBody>
        </p:sp>
        <p:sp>
          <p:nvSpPr>
            <p:cNvPr id="5" name="Rectangle 4">
              <a:extLst>
                <a:ext uri="{FF2B5EF4-FFF2-40B4-BE49-F238E27FC236}">
                  <a16:creationId xmlns:a16="http://schemas.microsoft.com/office/drawing/2014/main" id="{DD9CA997-5066-F5FA-F5A4-AE87387FEC34}"/>
                </a:ext>
              </a:extLst>
            </p:cNvPr>
            <p:cNvSpPr/>
            <p:nvPr/>
          </p:nvSpPr>
          <p:spPr>
            <a:xfrm>
              <a:off x="7487376" y="2661619"/>
              <a:ext cx="378191" cy="80021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4546E09-AB90-6341-D2B4-E94CD65BC3E6}"/>
                </a:ext>
              </a:extLst>
            </p:cNvPr>
            <p:cNvSpPr/>
            <p:nvPr/>
          </p:nvSpPr>
          <p:spPr>
            <a:xfrm>
              <a:off x="7494706" y="3687355"/>
              <a:ext cx="378191" cy="800214"/>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6AC44C-6728-5EC3-70C9-6EF61171ACEA}"/>
                </a:ext>
              </a:extLst>
            </p:cNvPr>
            <p:cNvSpPr txBox="1"/>
            <p:nvPr/>
          </p:nvSpPr>
          <p:spPr>
            <a:xfrm>
              <a:off x="8042995" y="2871622"/>
              <a:ext cx="3716582" cy="369332"/>
            </a:xfrm>
            <a:prstGeom prst="rect">
              <a:avLst/>
            </a:prstGeom>
            <a:noFill/>
          </p:spPr>
          <p:txBody>
            <a:bodyPr wrap="square" rtlCol="0">
              <a:spAutoFit/>
            </a:bodyPr>
            <a:lstStyle/>
            <a:p>
              <a:r>
                <a:rPr lang="en-US" b="0" i="0" dirty="0">
                  <a:effectLst/>
                  <a:latin typeface="Calibri" panose="020F0502020204030204" pitchFamily="34" charset="0"/>
                  <a:cs typeface="Calibri" panose="020F0502020204030204" pitchFamily="34" charset="0"/>
                </a:rPr>
                <a:t>Which number is larger, 9.11 or 9.8?</a:t>
              </a:r>
              <a:endParaRPr lang="en-US"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A87B4C9-55CD-E056-E03B-ED3FCF04758C}"/>
                </a:ext>
              </a:extLst>
            </p:cNvPr>
            <p:cNvSpPr txBox="1"/>
            <p:nvPr/>
          </p:nvSpPr>
          <p:spPr>
            <a:xfrm>
              <a:off x="8042995" y="3889216"/>
              <a:ext cx="337228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Translate the paragraph below.</a:t>
              </a:r>
            </a:p>
          </p:txBody>
        </p:sp>
        <p:sp>
          <p:nvSpPr>
            <p:cNvPr id="37" name="TextBox 36">
              <a:extLst>
                <a:ext uri="{FF2B5EF4-FFF2-40B4-BE49-F238E27FC236}">
                  <a16:creationId xmlns:a16="http://schemas.microsoft.com/office/drawing/2014/main" id="{64EED874-1751-D789-5BAC-F8DAF3450499}"/>
                </a:ext>
              </a:extLst>
            </p:cNvPr>
            <p:cNvSpPr txBox="1"/>
            <p:nvPr/>
          </p:nvSpPr>
          <p:spPr>
            <a:xfrm>
              <a:off x="6301346" y="984375"/>
              <a:ext cx="292954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Self-Attention</a:t>
              </a:r>
            </a:p>
          </p:txBody>
        </p:sp>
        <p:sp>
          <p:nvSpPr>
            <p:cNvPr id="45" name="TextBox 44">
              <a:extLst>
                <a:ext uri="{FF2B5EF4-FFF2-40B4-BE49-F238E27FC236}">
                  <a16:creationId xmlns:a16="http://schemas.microsoft.com/office/drawing/2014/main" id="{412BA013-1433-C183-73DE-4A95BCA13181}"/>
                </a:ext>
              </a:extLst>
            </p:cNvPr>
            <p:cNvSpPr txBox="1"/>
            <p:nvPr/>
          </p:nvSpPr>
          <p:spPr>
            <a:xfrm>
              <a:off x="8095500" y="4886934"/>
              <a:ext cx="2604689"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User Specific KV Cache</a:t>
              </a:r>
            </a:p>
          </p:txBody>
        </p:sp>
      </p:grpSp>
    </p:spTree>
    <p:custDataLst>
      <p:tags r:id="rId1"/>
    </p:custDataLst>
    <p:extLst>
      <p:ext uri="{BB962C8B-B14F-4D97-AF65-F5344CB8AC3E}">
        <p14:creationId xmlns:p14="http://schemas.microsoft.com/office/powerpoint/2010/main" val="3859903909"/>
      </p:ext>
    </p:extLst>
  </p:cSld>
  <p:clrMapOvr>
    <a:masterClrMapping/>
  </p:clrMapOvr>
  <mc:AlternateContent xmlns:mc="http://schemas.openxmlformats.org/markup-compatibility/2006" xmlns:p14="http://schemas.microsoft.com/office/powerpoint/2010/main">
    <mc:Choice Requires="p14">
      <p:transition spd="slow" p14:dur="2000" advTm="22743"/>
    </mc:Choice>
    <mc:Fallback xmlns="">
      <p:transition spd="slow" advTm="22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5"/>
</p:tagLst>
</file>

<file path=ppt/tags/tag10.xml><?xml version="1.0" encoding="utf-8"?>
<p:tagLst xmlns:a="http://schemas.openxmlformats.org/drawingml/2006/main" xmlns:r="http://schemas.openxmlformats.org/officeDocument/2006/relationships" xmlns:p="http://schemas.openxmlformats.org/presentationml/2006/main">
  <p:tag name="TIMING" val="|6|6.1"/>
</p:tagLst>
</file>

<file path=ppt/tags/tag11.xml><?xml version="1.0" encoding="utf-8"?>
<p:tagLst xmlns:a="http://schemas.openxmlformats.org/drawingml/2006/main" xmlns:r="http://schemas.openxmlformats.org/officeDocument/2006/relationships" xmlns:p="http://schemas.openxmlformats.org/presentationml/2006/main">
  <p:tag name="TIMING" val="|17"/>
</p:tagLst>
</file>

<file path=ppt/tags/tag12.xml><?xml version="1.0" encoding="utf-8"?>
<p:tagLst xmlns:a="http://schemas.openxmlformats.org/drawingml/2006/main" xmlns:r="http://schemas.openxmlformats.org/officeDocument/2006/relationships" xmlns:p="http://schemas.openxmlformats.org/presentationml/2006/main">
  <p:tag name="TIMING" val="|11.6|10"/>
</p:tagLst>
</file>

<file path=ppt/tags/tag13.xml><?xml version="1.0" encoding="utf-8"?>
<p:tagLst xmlns:a="http://schemas.openxmlformats.org/drawingml/2006/main" xmlns:r="http://schemas.openxmlformats.org/officeDocument/2006/relationships" xmlns:p="http://schemas.openxmlformats.org/presentationml/2006/main">
  <p:tag name="TIMING" val="|10.9"/>
</p:tagLst>
</file>

<file path=ppt/tags/tag14.xml><?xml version="1.0" encoding="utf-8"?>
<p:tagLst xmlns:a="http://schemas.openxmlformats.org/drawingml/2006/main" xmlns:r="http://schemas.openxmlformats.org/officeDocument/2006/relationships" xmlns:p="http://schemas.openxmlformats.org/presentationml/2006/main">
  <p:tag name="TIMING" val="|4.2|5.2|17.6"/>
</p:tagLst>
</file>

<file path=ppt/tags/tag15.xml><?xml version="1.0" encoding="utf-8"?>
<p:tagLst xmlns:a="http://schemas.openxmlformats.org/drawingml/2006/main" xmlns:r="http://schemas.openxmlformats.org/officeDocument/2006/relationships" xmlns:p="http://schemas.openxmlformats.org/presentationml/2006/main">
  <p:tag name="TIMING" val="|9.3|8.5|4|5.2"/>
</p:tagLst>
</file>

<file path=ppt/tags/tag16.xml><?xml version="1.0" encoding="utf-8"?>
<p:tagLst xmlns:a="http://schemas.openxmlformats.org/drawingml/2006/main" xmlns:r="http://schemas.openxmlformats.org/officeDocument/2006/relationships" xmlns:p="http://schemas.openxmlformats.org/presentationml/2006/main">
  <p:tag name="TIMING" val="|9.2|12.4|5.3"/>
</p:tagLst>
</file>

<file path=ppt/tags/tag17.xml><?xml version="1.0" encoding="utf-8"?>
<p:tagLst xmlns:a="http://schemas.openxmlformats.org/drawingml/2006/main" xmlns:r="http://schemas.openxmlformats.org/officeDocument/2006/relationships" xmlns:p="http://schemas.openxmlformats.org/presentationml/2006/main">
  <p:tag name="TIMING" val="|1.8|9.2|6.4|6.4|8.9"/>
</p:tagLst>
</file>

<file path=ppt/tags/tag18.xml><?xml version="1.0" encoding="utf-8"?>
<p:tagLst xmlns:a="http://schemas.openxmlformats.org/drawingml/2006/main" xmlns:r="http://schemas.openxmlformats.org/officeDocument/2006/relationships" xmlns:p="http://schemas.openxmlformats.org/presentationml/2006/main">
  <p:tag name="TIMING" val="|7.4|18.9|7.1"/>
</p:tagLst>
</file>

<file path=ppt/tags/tag19.xml><?xml version="1.0" encoding="utf-8"?>
<p:tagLst xmlns:a="http://schemas.openxmlformats.org/drawingml/2006/main" xmlns:r="http://schemas.openxmlformats.org/officeDocument/2006/relationships" xmlns:p="http://schemas.openxmlformats.org/presentationml/2006/main">
  <p:tag name="TIMING" val="|10.2|3.5"/>
</p:tagLst>
</file>

<file path=ppt/tags/tag2.xml><?xml version="1.0" encoding="utf-8"?>
<p:tagLst xmlns:a="http://schemas.openxmlformats.org/drawingml/2006/main" xmlns:r="http://schemas.openxmlformats.org/officeDocument/2006/relationships" xmlns:p="http://schemas.openxmlformats.org/presentationml/2006/main">
  <p:tag name="TIMING" val="|10.6"/>
</p:tagLst>
</file>

<file path=ppt/tags/tag3.xml><?xml version="1.0" encoding="utf-8"?>
<p:tagLst xmlns:a="http://schemas.openxmlformats.org/drawingml/2006/main" xmlns:r="http://schemas.openxmlformats.org/officeDocument/2006/relationships" xmlns:p="http://schemas.openxmlformats.org/presentationml/2006/main">
  <p:tag name="TIMING" val="|7.7|7.7"/>
</p:tagLst>
</file>

<file path=ppt/tags/tag4.xml><?xml version="1.0" encoding="utf-8"?>
<p:tagLst xmlns:a="http://schemas.openxmlformats.org/drawingml/2006/main" xmlns:r="http://schemas.openxmlformats.org/officeDocument/2006/relationships" xmlns:p="http://schemas.openxmlformats.org/presentationml/2006/main">
  <p:tag name="TIMING" val="|8|4.8|4.1|4.9|2.9"/>
</p:tagLst>
</file>

<file path=ppt/tags/tag5.xml><?xml version="1.0" encoding="utf-8"?>
<p:tagLst xmlns:a="http://schemas.openxmlformats.org/drawingml/2006/main" xmlns:r="http://schemas.openxmlformats.org/officeDocument/2006/relationships" xmlns:p="http://schemas.openxmlformats.org/presentationml/2006/main">
  <p:tag name="TIMING" val="|5.7|5.7"/>
</p:tagLst>
</file>

<file path=ppt/tags/tag6.xml><?xml version="1.0" encoding="utf-8"?>
<p:tagLst xmlns:a="http://schemas.openxmlformats.org/drawingml/2006/main" xmlns:r="http://schemas.openxmlformats.org/officeDocument/2006/relationships" xmlns:p="http://schemas.openxmlformats.org/presentationml/2006/main">
  <p:tag name="TIMING" val="|15.9"/>
</p:tagLst>
</file>

<file path=ppt/tags/tag7.xml><?xml version="1.0" encoding="utf-8"?>
<p:tagLst xmlns:a="http://schemas.openxmlformats.org/drawingml/2006/main" xmlns:r="http://schemas.openxmlformats.org/officeDocument/2006/relationships" xmlns:p="http://schemas.openxmlformats.org/presentationml/2006/main">
  <p:tag name="TIMING" val="|10.2|3.5"/>
</p:tagLst>
</file>

<file path=ppt/tags/tag8.xml><?xml version="1.0" encoding="utf-8"?>
<p:tagLst xmlns:a="http://schemas.openxmlformats.org/drawingml/2006/main" xmlns:r="http://schemas.openxmlformats.org/officeDocument/2006/relationships" xmlns:p="http://schemas.openxmlformats.org/presentationml/2006/main">
  <p:tag name="TIMING" val="|4.1|6.8|7.1"/>
</p:tagLst>
</file>

<file path=ppt/tags/tag9.xml><?xml version="1.0" encoding="utf-8"?>
<p:tagLst xmlns:a="http://schemas.openxmlformats.org/drawingml/2006/main" xmlns:r="http://schemas.openxmlformats.org/officeDocument/2006/relationships" xmlns:p="http://schemas.openxmlformats.org/presentationml/2006/main">
  <p:tag name="TIMING" val="|8.1|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18119</TotalTime>
  <Words>4089</Words>
  <Application>Microsoft Macintosh PowerPoint</Application>
  <PresentationFormat>Widescreen</PresentationFormat>
  <Paragraphs>805</Paragraphs>
  <Slides>44</Slides>
  <Notes>36</Notes>
  <HiddenSlides>15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Aptos Display</vt:lpstr>
      <vt:lpstr>Arial</vt:lpstr>
      <vt:lpstr>Calibri</vt:lpstr>
      <vt:lpstr>Times New Roman</vt:lpstr>
      <vt:lpstr>Office Theme</vt:lpstr>
      <vt:lpstr>PowerPoint Presentation</vt:lpstr>
      <vt:lpstr>PowerPoint Presentation</vt:lpstr>
      <vt:lpstr>LLM Inference Cost Is Increasing</vt:lpstr>
      <vt:lpstr>Expensive GPU Server Is under Low Utilization</vt:lpstr>
      <vt:lpstr>How does LLM Inference work?</vt:lpstr>
      <vt:lpstr>LLM Inference Decoding</vt:lpstr>
      <vt:lpstr>Llama 70B Inference Memory Requirement</vt:lpstr>
      <vt:lpstr>GPU Memory Capacity Limits LLM Inference Batch Size</vt:lpstr>
      <vt:lpstr>Batch Queries in Decoding</vt:lpstr>
      <vt:lpstr>LLM Inference Has Low Operational Intensity</vt:lpstr>
      <vt:lpstr>LLM Inference Has Low Operational Intensity</vt:lpstr>
      <vt:lpstr>PIM Provides High Memory Bandwidth</vt:lpstr>
      <vt:lpstr>LLM Inference Requires Large Memory Capacity</vt:lpstr>
      <vt:lpstr>CXL Interconnect Provides Substantial Memory Capacity</vt:lpstr>
      <vt:lpstr>CENT Architecture</vt:lpstr>
      <vt:lpstr>Full Transformer Block Execution on the CXL Device</vt:lpstr>
      <vt:lpstr>CXL Device Architecture</vt:lpstr>
      <vt:lpstr>Inter-Device CXL Communication</vt:lpstr>
      <vt:lpstr>Parallel Model Mapping</vt:lpstr>
      <vt:lpstr>Evaluation Methodology</vt:lpstr>
      <vt:lpstr>CENT versus GPU Baseline</vt:lpstr>
      <vt:lpstr>CENT versus GPU Baseline</vt:lpstr>
      <vt:lpstr>CENT versus GPU Baseline</vt:lpstr>
      <vt:lpstr>CENT versus GPU Baseline</vt:lpstr>
      <vt:lpstr>Cost Efficiency Comparison</vt:lpstr>
      <vt:lpstr>Long Context and QoS Analysis</vt:lpstr>
      <vt:lpstr>CENT: A CXL-Enabled PIM System  </vt:lpstr>
      <vt:lpstr>CENT: A CXL-Enabled PIM System  </vt:lpstr>
      <vt:lpstr>PowerPoint Presentation</vt:lpstr>
      <vt:lpstr>GPU Memory Capacity Limits LLM Inference Batch Size</vt:lpstr>
      <vt:lpstr>GPU Memory Capacity Limits LLM Inference Batch Size</vt:lpstr>
      <vt:lpstr>LLM Inference Has Low Operational Intensity</vt:lpstr>
      <vt:lpstr>Individual PIM Device Has Reduced Memory Density</vt:lpstr>
      <vt:lpstr>Hierarchical PIM-PNM Design</vt:lpstr>
      <vt:lpstr>Inter-Device CXL Communication</vt:lpstr>
      <vt:lpstr>Energy Efficiency Comparison</vt:lpstr>
      <vt:lpstr>Row Throughput Speedup</vt:lpstr>
      <vt:lpstr>CENT Latency Breakdown</vt:lpstr>
      <vt:lpstr>Latency Breakdown on Various Sequence Length</vt:lpstr>
      <vt:lpstr>GPU Power Profile</vt:lpstr>
      <vt:lpstr>Comparison with Related Works</vt:lpstr>
      <vt:lpstr>Comparison with CXL-PNM</vt:lpstr>
      <vt:lpstr>Comparison with HBM-PIM</vt:lpstr>
      <vt:lpstr>Scalability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Yufeng Gu</dc:creator>
  <cp:lastModifiedBy>Yufeng Gu</cp:lastModifiedBy>
  <cp:revision>132</cp:revision>
  <dcterms:created xsi:type="dcterms:W3CDTF">2025-02-01T17:15:08Z</dcterms:created>
  <dcterms:modified xsi:type="dcterms:W3CDTF">2025-03-25T02:45:10Z</dcterms:modified>
</cp:coreProperties>
</file>